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5" r:id="rId3"/>
    <p:sldId id="259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9CF"/>
    <a:srgbClr val="90CA94"/>
    <a:srgbClr val="78BE7D"/>
    <a:srgbClr val="39BD3D"/>
    <a:srgbClr val="C4F2C8"/>
    <a:srgbClr val="B0D9B3"/>
    <a:srgbClr val="BEEBC2"/>
    <a:srgbClr val="00CC66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518367254001515E-2"/>
          <c:y val="5.2198087494954873E-2"/>
          <c:w val="0.9724595920411967"/>
          <c:h val="0.853456814919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농가인구수</c:v>
                </c:pt>
              </c:strCache>
            </c:strRef>
          </c:tx>
          <c:spPr>
            <a:solidFill>
              <a:srgbClr val="90CA9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D-4CE5-AD2B-EE5074F0E65F}"/>
              </c:ext>
            </c:extLst>
          </c:dPt>
          <c:dPt>
            <c:idx val="1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D-4CE5-AD2B-EE5074F0E65F}"/>
              </c:ext>
            </c:extLst>
          </c:dPt>
          <c:dPt>
            <c:idx val="2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D-4CE5-AD2B-EE5074F0E65F}"/>
              </c:ext>
            </c:extLst>
          </c:dPt>
          <c:dPt>
            <c:idx val="3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0D-4CE5-AD2B-EE5074F0E65F}"/>
              </c:ext>
            </c:extLst>
          </c:dPt>
          <c:dPt>
            <c:idx val="4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0D-4CE5-AD2B-EE5074F0E65F}"/>
              </c:ext>
            </c:extLst>
          </c:dPt>
          <c:dPt>
            <c:idx val="5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6CA744B4-73B9-4949-8E3C-90861A5E3F5C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50D-4CE5-AD2B-EE5074F0E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306</c:v>
                </c:pt>
                <c:pt idx="1">
                  <c:v>296</c:v>
                </c:pt>
                <c:pt idx="2">
                  <c:v>291</c:v>
                </c:pt>
                <c:pt idx="3">
                  <c:v>285</c:v>
                </c:pt>
                <c:pt idx="4">
                  <c:v>275</c:v>
                </c:pt>
                <c:pt idx="5">
                  <c:v>257</c:v>
                </c:pt>
                <c:pt idx="6">
                  <c:v>250</c:v>
                </c:pt>
                <c:pt idx="7">
                  <c:v>242</c:v>
                </c:pt>
                <c:pt idx="8">
                  <c:v>231</c:v>
                </c:pt>
                <c:pt idx="9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1393736880"/>
        <c:axId val="-1393735792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농가인구 비율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6.2</c:v>
                </c:pt>
                <c:pt idx="1">
                  <c:v>5.9</c:v>
                </c:pt>
                <c:pt idx="2">
                  <c:v>5.8</c:v>
                </c:pt>
                <c:pt idx="3">
                  <c:v>5.6</c:v>
                </c:pt>
                <c:pt idx="4">
                  <c:v>5.4</c:v>
                </c:pt>
                <c:pt idx="5">
                  <c:v>5</c:v>
                </c:pt>
                <c:pt idx="6">
                  <c:v>4.9000000000000004</c:v>
                </c:pt>
                <c:pt idx="7">
                  <c:v>4.7</c:v>
                </c:pt>
                <c:pt idx="8">
                  <c:v>4.5</c:v>
                </c:pt>
                <c:pt idx="9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1C-472C-8C50-300E092AB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00080"/>
        <c:axId val="532419288"/>
      </c:lineChart>
      <c:catAx>
        <c:axId val="-1393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5792"/>
        <c:crosses val="autoZero"/>
        <c:auto val="1"/>
        <c:lblAlgn val="ctr"/>
        <c:lblOffset val="100"/>
        <c:noMultiLvlLbl val="0"/>
      </c:catAx>
      <c:valAx>
        <c:axId val="-1393735792"/>
        <c:scaling>
          <c:orientation val="minMax"/>
          <c:max val="38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6880"/>
        <c:crosses val="autoZero"/>
        <c:crossBetween val="between"/>
      </c:valAx>
      <c:valAx>
        <c:axId val="532419288"/>
        <c:scaling>
          <c:orientation val="minMax"/>
          <c:max val="6.2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400080"/>
        <c:crosses val="max"/>
        <c:crossBetween val="between"/>
      </c:valAx>
      <c:catAx>
        <c:axId val="731400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241928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286097032328832"/>
          <c:y val="8.5314143434864306E-2"/>
          <c:w val="0.11706556066070563"/>
          <c:h val="0.133396939191831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200615041400055?input=1195m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96">
            <a:extLst>
              <a:ext uri="{FF2B5EF4-FFF2-40B4-BE49-F238E27FC236}">
                <a16:creationId xmlns:a16="http://schemas.microsoft.com/office/drawing/2014/main" id="{5EDC6B38-2339-4A6E-A88E-C248B38C31B1}"/>
              </a:ext>
            </a:extLst>
          </p:cNvPr>
          <p:cNvSpPr/>
          <p:nvPr/>
        </p:nvSpPr>
        <p:spPr>
          <a:xfrm>
            <a:off x="5561013" y="6308725"/>
            <a:ext cx="1069975" cy="29051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HOTSIX</a:t>
            </a:r>
          </a:p>
        </p:txBody>
      </p:sp>
      <p:pic>
        <p:nvPicPr>
          <p:cNvPr id="35" name="그림 2">
            <a:extLst>
              <a:ext uri="{FF2B5EF4-FFF2-40B4-BE49-F238E27FC236}">
                <a16:creationId xmlns:a16="http://schemas.microsoft.com/office/drawing/2014/main" id="{466D2468-2A18-4002-AA5B-0B9FE644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7" y="1567047"/>
            <a:ext cx="61912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6">
            <a:extLst>
              <a:ext uri="{FF2B5EF4-FFF2-40B4-BE49-F238E27FC236}">
                <a16:creationId xmlns:a16="http://schemas.microsoft.com/office/drawing/2014/main" id="{264FE0CD-9231-44FE-82DD-225396EB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525" y="1390834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89EC8-F8C1-405A-A8C1-8A9D9D7F0841}"/>
              </a:ext>
            </a:extLst>
          </p:cNvPr>
          <p:cNvSpPr/>
          <p:nvPr/>
        </p:nvSpPr>
        <p:spPr>
          <a:xfrm>
            <a:off x="5801615" y="2813489"/>
            <a:ext cx="5938160" cy="8206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SMART FARM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E0086-A4FE-4249-96B2-86531A68D988}"/>
              </a:ext>
            </a:extLst>
          </p:cNvPr>
          <p:cNvSpPr/>
          <p:nvPr/>
        </p:nvSpPr>
        <p:spPr>
          <a:xfrm>
            <a:off x="4883701" y="2799231"/>
            <a:ext cx="1224136" cy="830997"/>
          </a:xfrm>
          <a:prstGeom prst="rect">
            <a:avLst/>
          </a:prstGeom>
          <a:scene3d>
            <a:camera prst="isometricRightUp">
              <a:rot lat="2063565" lon="19628870" rev="115952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F5D4F3-567E-4BAD-98FC-65671B13919B}"/>
              </a:ext>
            </a:extLst>
          </p:cNvPr>
          <p:cNvSpPr/>
          <p:nvPr/>
        </p:nvSpPr>
        <p:spPr>
          <a:xfrm>
            <a:off x="4235629" y="3806441"/>
            <a:ext cx="1224136" cy="830997"/>
          </a:xfrm>
          <a:prstGeom prst="rect">
            <a:avLst/>
          </a:prstGeom>
          <a:scene3d>
            <a:camera prst="isometricRightUp">
              <a:rot lat="2363383" lon="19641938" rev="123799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</p:spTree>
    <p:extLst>
      <p:ext uri="{BB962C8B-B14F-4D97-AF65-F5344CB8AC3E}">
        <p14:creationId xmlns:p14="http://schemas.microsoft.com/office/powerpoint/2010/main" val="347667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1796" y="143638"/>
            <a:ext cx="2567223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Contents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rot="10800000">
            <a:off x="0" y="3059233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6ED94-6D27-44BE-B52C-28E053E024CD}"/>
              </a:ext>
            </a:extLst>
          </p:cNvPr>
          <p:cNvCxnSpPr/>
          <p:nvPr/>
        </p:nvCxnSpPr>
        <p:spPr>
          <a:xfrm rot="10800000">
            <a:off x="0" y="1659669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093CDE-5BAC-4588-AB80-D4C3574A8D83}"/>
              </a:ext>
            </a:extLst>
          </p:cNvPr>
          <p:cNvCxnSpPr/>
          <p:nvPr/>
        </p:nvCxnSpPr>
        <p:spPr>
          <a:xfrm rot="10800000">
            <a:off x="0" y="4458797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AE6E3-0472-4935-AE5B-BC72C064F754}"/>
              </a:ext>
            </a:extLst>
          </p:cNvPr>
          <p:cNvSpPr/>
          <p:nvPr/>
        </p:nvSpPr>
        <p:spPr>
          <a:xfrm>
            <a:off x="4672792" y="1331983"/>
            <a:ext cx="22124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기획의도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DB659-24BB-4951-92BD-13A416580575}"/>
              </a:ext>
            </a:extLst>
          </p:cNvPr>
          <p:cNvCxnSpPr/>
          <p:nvPr/>
        </p:nvCxnSpPr>
        <p:spPr>
          <a:xfrm>
            <a:off x="8592000" y="1659669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B57D5B-1925-4DF7-A70C-80E3C842F485}"/>
              </a:ext>
            </a:extLst>
          </p:cNvPr>
          <p:cNvCxnSpPr/>
          <p:nvPr/>
        </p:nvCxnSpPr>
        <p:spPr>
          <a:xfrm>
            <a:off x="8592000" y="3150325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74F6A3-EBB8-4DD3-BCB0-6CFAAA170EE0}"/>
              </a:ext>
            </a:extLst>
          </p:cNvPr>
          <p:cNvCxnSpPr/>
          <p:nvPr/>
        </p:nvCxnSpPr>
        <p:spPr>
          <a:xfrm>
            <a:off x="8592000" y="4458797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A41F9-84E4-4E1C-BCE9-150C678E1266}"/>
              </a:ext>
            </a:extLst>
          </p:cNvPr>
          <p:cNvSpPr/>
          <p:nvPr/>
        </p:nvSpPr>
        <p:spPr>
          <a:xfrm>
            <a:off x="5278028" y="4131111"/>
            <a:ext cx="163594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F696F-D245-4637-968F-236F71753834}"/>
              </a:ext>
            </a:extLst>
          </p:cNvPr>
          <p:cNvSpPr/>
          <p:nvPr/>
        </p:nvSpPr>
        <p:spPr>
          <a:xfrm>
            <a:off x="5372470" y="2722123"/>
            <a:ext cx="14470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744601-B9F3-4EE5-94D1-D3450AE3F2EE}"/>
              </a:ext>
            </a:extLst>
          </p:cNvPr>
          <p:cNvCxnSpPr/>
          <p:nvPr/>
        </p:nvCxnSpPr>
        <p:spPr>
          <a:xfrm rot="10800000">
            <a:off x="0" y="5824006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881756-F7A4-4661-863B-1DD682CE14EE}"/>
              </a:ext>
            </a:extLst>
          </p:cNvPr>
          <p:cNvCxnSpPr/>
          <p:nvPr/>
        </p:nvCxnSpPr>
        <p:spPr>
          <a:xfrm>
            <a:off x="8592000" y="5824006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58B02-28D7-4A88-8EC5-37936E85B3E3}"/>
              </a:ext>
            </a:extLst>
          </p:cNvPr>
          <p:cNvSpPr/>
          <p:nvPr/>
        </p:nvSpPr>
        <p:spPr>
          <a:xfrm>
            <a:off x="4500799" y="5521251"/>
            <a:ext cx="303059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5541680" y="5095815"/>
            <a:ext cx="11086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 인구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116406"/>
              </p:ext>
            </p:extLst>
          </p:nvPr>
        </p:nvGraphicFramePr>
        <p:xfrm>
          <a:off x="1059935" y="1668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770908" y="5621363"/>
            <a:ext cx="8125053" cy="888541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젊은 연령층들의 귀농을 도우며</a:t>
            </a:r>
            <a:r>
              <a:rPr lang="en-US" altLang="ko-KR" sz="12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적은 수의 노동력으로 농업의 효율을 향상시킴으로써 부족한 노동력으로도 효과적인 농업의 결과물을 낼 수 있도록 하는 것이 이 프로젝트의 근본적인 주제이다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+mn-ea"/>
                <a:hlinkClick r:id="rId3"/>
              </a:rPr>
              <a:t>https://www.yna.co.kr/view/AKR20200615041400055?input=1195m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43891" y="5621362"/>
            <a:ext cx="1427018" cy="888541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D2955-6144-4AA2-8F31-75FCBBC12D3F}"/>
              </a:ext>
            </a:extLst>
          </p:cNvPr>
          <p:cNvSpPr txBox="1"/>
          <p:nvPr/>
        </p:nvSpPr>
        <p:spPr>
          <a:xfrm>
            <a:off x="947964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D53BB-94D6-48D0-AE6F-35D187218272}"/>
              </a:ext>
            </a:extLst>
          </p:cNvPr>
          <p:cNvSpPr txBox="1"/>
          <p:nvPr/>
        </p:nvSpPr>
        <p:spPr>
          <a:xfrm>
            <a:off x="10906223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%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3D3C2-9881-4412-A8B0-5250820BBB60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A4D127-C04C-4C41-A006-5969222B3A5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8C2B742-9F9F-46DC-BF03-59486B92B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26" y="1508290"/>
            <a:ext cx="8474148" cy="48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9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딥러닝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3283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78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Algerian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moble</cp:lastModifiedBy>
  <cp:revision>36</cp:revision>
  <dcterms:created xsi:type="dcterms:W3CDTF">2020-05-19T03:44:03Z</dcterms:created>
  <dcterms:modified xsi:type="dcterms:W3CDTF">2020-10-05T07:13:45Z</dcterms:modified>
</cp:coreProperties>
</file>