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42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62" y="173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518367254001515E-2"/>
          <c:y val="5.2198087494954873E-2"/>
          <c:w val="0.9724595920411967"/>
          <c:h val="0.85345681491928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농가인구수</c:v>
                </c:pt>
              </c:strCache>
            </c:strRef>
          </c:tx>
          <c:spPr>
            <a:solidFill>
              <a:srgbClr val="90CA9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0D-4CE5-AD2B-EE5074F0E65F}"/>
              </c:ext>
            </c:extLst>
          </c:dPt>
          <c:dPt>
            <c:idx val="1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0D-4CE5-AD2B-EE5074F0E65F}"/>
              </c:ext>
            </c:extLst>
          </c:dPt>
          <c:dPt>
            <c:idx val="2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0D-4CE5-AD2B-EE5074F0E65F}"/>
              </c:ext>
            </c:extLst>
          </c:dPt>
          <c:dPt>
            <c:idx val="3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50D-4CE5-AD2B-EE5074F0E65F}"/>
              </c:ext>
            </c:extLst>
          </c:dPt>
          <c:dPt>
            <c:idx val="4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50D-4CE5-AD2B-EE5074F0E65F}"/>
              </c:ext>
            </c:extLst>
          </c:dPt>
          <c:dPt>
            <c:idx val="5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6CA744B4-73B9-4949-8E3C-90861A5E3F5C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50D-4CE5-AD2B-EE5074F0E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306</c:v>
                </c:pt>
                <c:pt idx="1">
                  <c:v>296</c:v>
                </c:pt>
                <c:pt idx="2">
                  <c:v>291</c:v>
                </c:pt>
                <c:pt idx="3">
                  <c:v>285</c:v>
                </c:pt>
                <c:pt idx="4">
                  <c:v>275</c:v>
                </c:pt>
                <c:pt idx="5">
                  <c:v>257</c:v>
                </c:pt>
                <c:pt idx="6">
                  <c:v>250</c:v>
                </c:pt>
                <c:pt idx="7">
                  <c:v>242</c:v>
                </c:pt>
                <c:pt idx="8">
                  <c:v>231</c:v>
                </c:pt>
                <c:pt idx="9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6"/>
        <c:axId val="-1393736880"/>
        <c:axId val="-1393735792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농가인구 비율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6">
                  <a:lumMod val="50000"/>
                </a:schemeClr>
              </a:solidFill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6.2</c:v>
                </c:pt>
                <c:pt idx="1">
                  <c:v>5.9</c:v>
                </c:pt>
                <c:pt idx="2">
                  <c:v>5.8</c:v>
                </c:pt>
                <c:pt idx="3">
                  <c:v>5.6</c:v>
                </c:pt>
                <c:pt idx="4">
                  <c:v>5.4</c:v>
                </c:pt>
                <c:pt idx="5">
                  <c:v>5</c:v>
                </c:pt>
                <c:pt idx="6">
                  <c:v>4.9000000000000004</c:v>
                </c:pt>
                <c:pt idx="7">
                  <c:v>4.7</c:v>
                </c:pt>
                <c:pt idx="8">
                  <c:v>4.5</c:v>
                </c:pt>
                <c:pt idx="9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1C-472C-8C50-300E092AB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00080"/>
        <c:axId val="532419288"/>
      </c:lineChart>
      <c:catAx>
        <c:axId val="-13937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5792"/>
        <c:crosses val="autoZero"/>
        <c:auto val="1"/>
        <c:lblAlgn val="ctr"/>
        <c:lblOffset val="100"/>
        <c:noMultiLvlLbl val="0"/>
      </c:catAx>
      <c:valAx>
        <c:axId val="-1393735792"/>
        <c:scaling>
          <c:orientation val="minMax"/>
          <c:max val="38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6880"/>
        <c:crosses val="autoZero"/>
        <c:crossBetween val="between"/>
      </c:valAx>
      <c:valAx>
        <c:axId val="532419288"/>
        <c:scaling>
          <c:orientation val="minMax"/>
          <c:max val="6.2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400080"/>
        <c:crosses val="max"/>
        <c:crossBetween val="between"/>
      </c:valAx>
      <c:catAx>
        <c:axId val="731400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241928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286097032328832"/>
          <c:y val="8.5314143434864306E-2"/>
          <c:w val="0.11706556066070563"/>
          <c:h val="0.133396939191831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jpe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Relationship Id="rId7" Type="http://schemas.openxmlformats.org/officeDocument/2006/relationships/image" Target="../media/image3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8.jpeg"  /><Relationship Id="rId3" Type="http://schemas.openxmlformats.org/officeDocument/2006/relationships/image" Target="../media/image49.jpeg"  /><Relationship Id="rId4" Type="http://schemas.openxmlformats.org/officeDocument/2006/relationships/image" Target="../media/image50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hyperlink" Target="https://www.yna.co.kr/view/AKR20200615041400055?input=1195m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jpeg"  /><Relationship Id="rId6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96">
            <a:extLst>
              <a:ext uri="{FF2B5EF4-FFF2-40B4-BE49-F238E27FC236}">
                <a16:creationId xmlns:a16="http://schemas.microsoft.com/office/drawing/2014/main" id="{5EDC6B38-2339-4A6E-A88E-C248B38C31B1}"/>
              </a:ext>
            </a:extLst>
          </p:cNvPr>
          <p:cNvSpPr/>
          <p:nvPr/>
        </p:nvSpPr>
        <p:spPr>
          <a:xfrm>
            <a:off x="5561013" y="6308725"/>
            <a:ext cx="1069975" cy="29051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HOTSIX</a:t>
            </a:r>
          </a:p>
        </p:txBody>
      </p:sp>
      <p:pic>
        <p:nvPicPr>
          <p:cNvPr id="35" name="그림 2">
            <a:extLst>
              <a:ext uri="{FF2B5EF4-FFF2-40B4-BE49-F238E27FC236}">
                <a16:creationId xmlns:a16="http://schemas.microsoft.com/office/drawing/2014/main" id="{466D2468-2A18-4002-AA5B-0B9FE644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7" y="1567047"/>
            <a:ext cx="61912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6">
            <a:extLst>
              <a:ext uri="{FF2B5EF4-FFF2-40B4-BE49-F238E27FC236}">
                <a16:creationId xmlns:a16="http://schemas.microsoft.com/office/drawing/2014/main" id="{264FE0CD-9231-44FE-82DD-225396EB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525" y="1390834"/>
            <a:ext cx="1657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89EC8-F8C1-405A-A8C1-8A9D9D7F0841}"/>
              </a:ext>
            </a:extLst>
          </p:cNvPr>
          <p:cNvSpPr/>
          <p:nvPr/>
        </p:nvSpPr>
        <p:spPr>
          <a:xfrm>
            <a:off x="5801615" y="2813489"/>
            <a:ext cx="5938160" cy="8206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SMART FARM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E0086-A4FE-4249-96B2-86531A68D988}"/>
              </a:ext>
            </a:extLst>
          </p:cNvPr>
          <p:cNvSpPr/>
          <p:nvPr/>
        </p:nvSpPr>
        <p:spPr>
          <a:xfrm>
            <a:off x="4883701" y="2799231"/>
            <a:ext cx="1224136" cy="830997"/>
          </a:xfrm>
          <a:prstGeom prst="rect">
            <a:avLst/>
          </a:prstGeom>
          <a:scene3d>
            <a:camera prst="isometricRightUp">
              <a:rot lat="2063565" lon="19628870" rev="115952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F5D4F3-567E-4BAD-98FC-65671B13919B}"/>
              </a:ext>
            </a:extLst>
          </p:cNvPr>
          <p:cNvSpPr/>
          <p:nvPr/>
        </p:nvSpPr>
        <p:spPr>
          <a:xfrm>
            <a:off x="4235629" y="3806441"/>
            <a:ext cx="1224136" cy="830997"/>
          </a:xfrm>
          <a:prstGeom prst="rect">
            <a:avLst/>
          </a:prstGeom>
          <a:scene3d>
            <a:camera prst="isometricRightUp">
              <a:rot lat="2363383" lon="19641938" rev="123799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</p:spTree>
    <p:extLst>
      <p:ext uri="{BB962C8B-B14F-4D97-AF65-F5344CB8AC3E}">
        <p14:creationId xmlns:p14="http://schemas.microsoft.com/office/powerpoint/2010/main" val="347667210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3719512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52256"/>
            <a:ext cx="8335625" cy="2524661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3048" y="1690638"/>
            <a:ext cx="5258951" cy="762097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507" y="3947939"/>
            <a:ext cx="3848637" cy="2505424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38366" y="3881195"/>
            <a:ext cx="3715268" cy="2781785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19262" y="3814557"/>
            <a:ext cx="4172738" cy="294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3719512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66554"/>
            <a:ext cx="6563640" cy="2581766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904830"/>
            <a:ext cx="4658375" cy="295317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5355" y="3876149"/>
            <a:ext cx="6906588" cy="2981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애로사항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7"/>
          <p:cNvSpPr/>
          <p:nvPr/>
        </p:nvSpPr>
        <p:spPr>
          <a:xfrm>
            <a:off x="1113028" y="1625492"/>
            <a:ext cx="3344672" cy="43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455" y="1414055"/>
            <a:ext cx="6544588" cy="4420413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1912" y="1676242"/>
            <a:ext cx="5030088" cy="3524563"/>
          </a:xfrm>
          <a:prstGeom prst="rect">
            <a:avLst/>
          </a:prstGeom>
        </p:spPr>
      </p:pic>
      <p:sp>
        <p:nvSpPr>
          <p:cNvPr id="57" name=""/>
          <p:cNvSpPr/>
          <p:nvPr/>
        </p:nvSpPr>
        <p:spPr>
          <a:xfrm>
            <a:off x="7781925" y="1947862"/>
            <a:ext cx="1095374" cy="2571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7296148" y="5795962"/>
            <a:ext cx="4619626" cy="641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https://github.com/labory4302/SmartFarm/tree/master/Embedded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1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AWS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기능 소개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2426" y="1921367"/>
            <a:ext cx="1212590" cy="121259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5799" y="2248474"/>
            <a:ext cx="449670" cy="449670"/>
          </a:xfrm>
          <a:prstGeom prst="rect">
            <a:avLst/>
          </a:prstGeom>
          <a:effectLst/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48217" y="4764560"/>
            <a:ext cx="992119" cy="992119"/>
          </a:xfrm>
          <a:prstGeom prst="rect">
            <a:avLst/>
          </a:prstGeom>
          <a:effectLst/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61841" y="4718651"/>
            <a:ext cx="1102355" cy="1102355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794793" y="2076675"/>
            <a:ext cx="1102355" cy="1102355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7" name=""/>
          <p:cNvSpPr/>
          <p:nvPr/>
        </p:nvSpPr>
        <p:spPr>
          <a:xfrm rot="10800000">
            <a:off x="5743736" y="2280771"/>
            <a:ext cx="704527" cy="254092"/>
          </a:xfrm>
          <a:prstGeom prst="rightArrow">
            <a:avLst>
              <a:gd name="adj1" fmla="val 50000"/>
              <a:gd name="adj2" fmla="val 50000"/>
            </a:avLst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 rot="10800000">
            <a:off x="5743737" y="5089832"/>
            <a:ext cx="704527" cy="254092"/>
          </a:xfrm>
          <a:prstGeom prst="rightArrow">
            <a:avLst>
              <a:gd name="adj1" fmla="val 50000"/>
              <a:gd name="adj2" fmla="val 50000"/>
            </a:avLst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48269" y="4870320"/>
            <a:ext cx="449670" cy="449670"/>
          </a:xfrm>
          <a:prstGeom prst="rect">
            <a:avLst/>
          </a:prstGeom>
          <a:effectLst/>
        </p:spPr>
      </p:pic>
      <p:sp>
        <p:nvSpPr>
          <p:cNvPr id="21" name=""/>
          <p:cNvSpPr/>
          <p:nvPr/>
        </p:nvSpPr>
        <p:spPr>
          <a:xfrm rot="16200000">
            <a:off x="3362486" y="3654217"/>
            <a:ext cx="704527" cy="254092"/>
          </a:xfrm>
          <a:prstGeom prst="rightArrow">
            <a:avLst>
              <a:gd name="adj1" fmla="val 50000"/>
              <a:gd name="adj2" fmla="val 50000"/>
            </a:avLst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1561" y="176655"/>
            <a:ext cx="9000002" cy="103734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4102" y="1325456"/>
            <a:ext cx="3832504" cy="5385709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3" name=""/>
          <p:cNvSpPr/>
          <p:nvPr/>
        </p:nvSpPr>
        <p:spPr>
          <a:xfrm>
            <a:off x="1795463" y="3100381"/>
            <a:ext cx="2590799" cy="13335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919286" y="3371850"/>
            <a:ext cx="2590799" cy="1333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4500561" y="871533"/>
            <a:ext cx="2590799" cy="1333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76218" y="1890426"/>
            <a:ext cx="4534532" cy="4105848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 내부 데이터 제어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0585" y="2866946"/>
            <a:ext cx="5658639" cy="1124106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4807" y="1355489"/>
            <a:ext cx="3820067" cy="5340585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어플리케이션 강제종료 핸들링 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6089" y="1454083"/>
            <a:ext cx="3029372" cy="93358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1252" y="2767831"/>
            <a:ext cx="4877480" cy="3439005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69797" y="3190841"/>
            <a:ext cx="4820322" cy="476316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카카오 채널 관리자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카카오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i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오픈빌더 사용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6314" y="1468966"/>
            <a:ext cx="2177168" cy="4476748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251" y="1504949"/>
            <a:ext cx="4057746" cy="342900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55182" y="1493828"/>
            <a:ext cx="2884936" cy="4800933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딥러닝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71796" y="143638"/>
            <a:ext cx="2567223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Contents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rot="10800000">
            <a:off x="0" y="3059233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16ED94-6D27-44BE-B52C-28E053E024CD}"/>
              </a:ext>
            </a:extLst>
          </p:cNvPr>
          <p:cNvCxnSpPr/>
          <p:nvPr/>
        </p:nvCxnSpPr>
        <p:spPr>
          <a:xfrm rot="10800000">
            <a:off x="0" y="1659669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093CDE-5BAC-4588-AB80-D4C3574A8D83}"/>
              </a:ext>
            </a:extLst>
          </p:cNvPr>
          <p:cNvCxnSpPr/>
          <p:nvPr/>
        </p:nvCxnSpPr>
        <p:spPr>
          <a:xfrm rot="10800000">
            <a:off x="0" y="4458797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AE6E3-0472-4935-AE5B-BC72C064F754}"/>
              </a:ext>
            </a:extLst>
          </p:cNvPr>
          <p:cNvSpPr/>
          <p:nvPr/>
        </p:nvSpPr>
        <p:spPr>
          <a:xfrm>
            <a:off x="4672792" y="1331983"/>
            <a:ext cx="22124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기획의도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6DB659-24BB-4951-92BD-13A416580575}"/>
              </a:ext>
            </a:extLst>
          </p:cNvPr>
          <p:cNvCxnSpPr/>
          <p:nvPr/>
        </p:nvCxnSpPr>
        <p:spPr>
          <a:xfrm>
            <a:off x="8592000" y="1659669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B57D5B-1925-4DF7-A70C-80E3C842F485}"/>
              </a:ext>
            </a:extLst>
          </p:cNvPr>
          <p:cNvCxnSpPr/>
          <p:nvPr/>
        </p:nvCxnSpPr>
        <p:spPr>
          <a:xfrm>
            <a:off x="8592000" y="3150325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74F6A3-EBB8-4DD3-BCB0-6CFAAA170EE0}"/>
              </a:ext>
            </a:extLst>
          </p:cNvPr>
          <p:cNvCxnSpPr/>
          <p:nvPr/>
        </p:nvCxnSpPr>
        <p:spPr>
          <a:xfrm>
            <a:off x="8592000" y="4458797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A41F9-84E4-4E1C-BCE9-150C678E1266}"/>
              </a:ext>
            </a:extLst>
          </p:cNvPr>
          <p:cNvSpPr/>
          <p:nvPr/>
        </p:nvSpPr>
        <p:spPr>
          <a:xfrm>
            <a:off x="5278028" y="4131111"/>
            <a:ext cx="163594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FF696F-D245-4637-968F-236F71753834}"/>
              </a:ext>
            </a:extLst>
          </p:cNvPr>
          <p:cNvSpPr/>
          <p:nvPr/>
        </p:nvSpPr>
        <p:spPr>
          <a:xfrm>
            <a:off x="5372470" y="2722123"/>
            <a:ext cx="14470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744601-B9F3-4EE5-94D1-D3450AE3F2EE}"/>
              </a:ext>
            </a:extLst>
          </p:cNvPr>
          <p:cNvCxnSpPr/>
          <p:nvPr/>
        </p:nvCxnSpPr>
        <p:spPr>
          <a:xfrm rot="10800000">
            <a:off x="0" y="5824006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881756-F7A4-4661-863B-1DD682CE14EE}"/>
              </a:ext>
            </a:extLst>
          </p:cNvPr>
          <p:cNvCxnSpPr/>
          <p:nvPr/>
        </p:nvCxnSpPr>
        <p:spPr>
          <a:xfrm>
            <a:off x="8592000" y="5824006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58B02-28D7-4A88-8EC5-37936E85B3E3}"/>
              </a:ext>
            </a:extLst>
          </p:cNvPr>
          <p:cNvSpPr/>
          <p:nvPr/>
        </p:nvSpPr>
        <p:spPr>
          <a:xfrm>
            <a:off x="4500799" y="5521251"/>
            <a:ext cx="303059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시연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5541680" y="5095815"/>
            <a:ext cx="11086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농업 인구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116406"/>
              </p:ext>
            </p:extLst>
          </p:nvPr>
        </p:nvGraphicFramePr>
        <p:xfrm>
          <a:off x="1059935" y="1668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770908" y="5621363"/>
            <a:ext cx="8125053" cy="888541"/>
          </a:xfrm>
          <a:prstGeom prst="rect">
            <a:avLst/>
          </a:prstGeom>
          <a:solidFill>
            <a:srgbClr val="FAFAFA">
              <a:alpha val="20000"/>
            </a:srgbClr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젊은 연령층들의 귀농을 도우며</a:t>
            </a:r>
            <a:r>
              <a:rPr lang="en-US" altLang="ko-KR" sz="12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적은 수의 노동력으로 농업의 효율을 향상시킴으로써 부족한 노동력으로도 효과적인 농업의 결과물을 낼 수 있도록 하는 것이 이 프로젝트의 근본적인 주제이다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+mn-ea"/>
                <a:hlinkClick r:id="rId3"/>
              </a:rPr>
              <a:t>https://www.yna.co.kr/view/AKR20200615041400055?input=1195m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43891" y="5621362"/>
            <a:ext cx="1427018" cy="888541"/>
          </a:xfrm>
          <a:prstGeom prst="rect">
            <a:avLst/>
          </a:prstGeom>
          <a:solidFill>
            <a:srgbClr val="39BD3D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D2955-6144-4AA2-8F31-75FCBBC12D3F}"/>
              </a:ext>
            </a:extLst>
          </p:cNvPr>
          <p:cNvSpPr txBox="1"/>
          <p:nvPr/>
        </p:nvSpPr>
        <p:spPr>
          <a:xfrm>
            <a:off x="947964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만명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D53BB-94D6-48D0-AE6F-35D187218272}"/>
              </a:ext>
            </a:extLst>
          </p:cNvPr>
          <p:cNvSpPr txBox="1"/>
          <p:nvPr/>
        </p:nvSpPr>
        <p:spPr>
          <a:xfrm>
            <a:off x="10906223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%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3D3C2-9881-4412-A8B0-5250820BBB60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DA4D127-C04C-4C41-A006-5969222B3A5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앱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8C2B742-9F9F-46DC-BF03-59486B92B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26" y="1508290"/>
            <a:ext cx="8474148" cy="48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888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센서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"/>
          <p:cNvGrpSpPr/>
          <p:nvPr/>
        </p:nvGrpSpPr>
        <p:grpSpPr>
          <a:xfrm rot="0">
            <a:off x="2211915" y="1333501"/>
            <a:ext cx="7315438" cy="5524497"/>
            <a:chOff x="0" y="1158875"/>
            <a:chExt cx="7715253" cy="5524497"/>
          </a:xfrm>
        </p:grpSpPr>
        <p:pic>
          <p:nvPicPr>
            <p:cNvPr id="1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86377" y="3746498"/>
              <a:ext cx="2428876" cy="2901103"/>
            </a:xfrm>
            <a:prstGeom prst="rect">
              <a:avLst/>
            </a:prstGeom>
          </p:spPr>
        </p:pic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158875"/>
              <a:ext cx="2667000" cy="2738119"/>
            </a:xfrm>
            <a:prstGeom prst="rect">
              <a:avLst/>
            </a:prstGeom>
          </p:spPr>
        </p:pic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30499" y="1174750"/>
              <a:ext cx="2540000" cy="2787014"/>
            </a:xfrm>
            <a:prstGeom prst="rect">
              <a:avLst/>
            </a:prstGeom>
          </p:spPr>
        </p:pic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117700" y="1169283"/>
              <a:ext cx="2337598" cy="2781942"/>
            </a:xfrm>
            <a:prstGeom prst="rect">
              <a:avLst/>
            </a:prstGeom>
          </p:spPr>
        </p:pic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0" y="3937005"/>
              <a:ext cx="2762250" cy="2738119"/>
            </a:xfrm>
            <a:prstGeom prst="rect">
              <a:avLst/>
            </a:prstGeom>
          </p:spPr>
        </p:pic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730499" y="4016373"/>
              <a:ext cx="2381250" cy="2666999"/>
            </a:xfrm>
            <a:prstGeom prst="rect">
              <a:avLst/>
            </a:prstGeom>
          </p:spPr>
        </p:pic>
      </p:grpSp>
      <p:grpSp>
        <p:nvGrpSpPr>
          <p:cNvPr id="24" name=""/>
          <p:cNvGrpSpPr/>
          <p:nvPr/>
        </p:nvGrpSpPr>
        <p:grpSpPr>
          <a:xfrm rot="0">
            <a:off x="7338338" y="1785938"/>
            <a:ext cx="1646618" cy="1643062"/>
            <a:chOff x="10124695" y="1785938"/>
            <a:chExt cx="1646618" cy="1643062"/>
          </a:xfrm>
          <a:effectLst/>
        </p:grpSpPr>
        <p:cxnSp>
          <p:nvCxnSpPr>
            <p:cNvPr id="22" name=""/>
            <p:cNvCxnSpPr/>
            <p:nvPr/>
          </p:nvCxnSpPr>
          <p:spPr>
            <a:xfrm rot="16200000" flipH="1">
              <a:off x="10148095" y="1805781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"/>
            <p:cNvCxnSpPr/>
            <p:nvPr/>
          </p:nvCxnSpPr>
          <p:spPr>
            <a:xfrm rot="10500000" flipH="1">
              <a:off x="10124695" y="1816100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7"/>
          <p:cNvSpPr/>
          <p:nvPr/>
        </p:nvSpPr>
        <p:spPr>
          <a:xfrm>
            <a:off x="8961628" y="2425592"/>
            <a:ext cx="3344672" cy="43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센서 부식으로 인한 사용불가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7454873" y="4419541"/>
            <a:ext cx="1646618" cy="1643062"/>
            <a:chOff x="10124695" y="1785938"/>
            <a:chExt cx="1646618" cy="1643062"/>
          </a:xfrm>
          <a:effectLst/>
        </p:grpSpPr>
        <p:cxnSp>
          <p:nvCxnSpPr>
            <p:cNvPr id="28" name=""/>
            <p:cNvCxnSpPr/>
            <p:nvPr/>
          </p:nvCxnSpPr>
          <p:spPr>
            <a:xfrm rot="16200000" flipH="1">
              <a:off x="10148095" y="1805781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 rot="10500000" flipH="1">
              <a:off x="10124695" y="1816100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7"/>
          <p:cNvSpPr/>
          <p:nvPr/>
        </p:nvSpPr>
        <p:spPr>
          <a:xfrm>
            <a:off x="9106032" y="5141510"/>
            <a:ext cx="3344672" cy="43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리눅스용 웹캠 드라이버 미제공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3425" y="1500619"/>
            <a:ext cx="1940140" cy="2281158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0" y="4134552"/>
            <a:ext cx="2545879" cy="2545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27" grpId="2" animBg="1"/>
      <p:bldP spid="30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회로도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824" y="1272963"/>
            <a:ext cx="11686352" cy="5276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기능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/>
          <p:nvPr/>
        </p:nvSpPr>
        <p:spPr>
          <a:xfrm>
            <a:off x="411098" y="1520546"/>
            <a:ext cx="6832379" cy="4248532"/>
          </a:xfrm>
          <a:prstGeom prst="rect">
            <a:avLst/>
          </a:prstGeom>
          <a:noFill/>
          <a:ln w="25400"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536" y="2554624"/>
            <a:ext cx="1957724" cy="1512787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17" name=""/>
          <p:cNvSpPr txBox="1"/>
          <p:nvPr/>
        </p:nvSpPr>
        <p:spPr>
          <a:xfrm>
            <a:off x="1076227" y="4178571"/>
            <a:ext cx="977694" cy="23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/>
              <a:t>컨테이너 밭</a:t>
            </a:r>
            <a:endParaRPr lang="ko-KR" altLang="en-US" sz="1000" b="1"/>
          </a:p>
        </p:txBody>
      </p:sp>
      <p:pic>
        <p:nvPicPr>
          <p:cNvPr id="18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4272" y="2656235"/>
            <a:ext cx="733531" cy="498109"/>
          </a:xfrm>
          <a:prstGeom prst="rect">
            <a:avLst/>
          </a:prstGeom>
        </p:spPr>
      </p:pic>
      <p:sp>
        <p:nvSpPr>
          <p:cNvPr id="19" name="직사각형 14"/>
          <p:cNvSpPr/>
          <p:nvPr/>
        </p:nvSpPr>
        <p:spPr>
          <a:xfrm>
            <a:off x="2955189" y="2650282"/>
            <a:ext cx="739083" cy="504062"/>
          </a:xfrm>
          <a:prstGeom prst="rect">
            <a:avLst/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온</a:t>
            </a:r>
            <a:r>
              <a:rPr lang="en-US" altLang="ko-KR" sz="1000" b="1">
                <a:solidFill>
                  <a:schemeClr val="tx1"/>
                </a:solidFill>
              </a:rPr>
              <a:t>/</a:t>
            </a:r>
            <a:r>
              <a:rPr lang="ko-KR" altLang="en-US" sz="1000" b="1">
                <a:solidFill>
                  <a:schemeClr val="tx1"/>
                </a:solidFill>
              </a:rPr>
              <a:t>습도</a:t>
            </a:r>
            <a:r>
              <a:rPr lang="en-US" altLang="ko-KR" sz="1000" b="1">
                <a:solidFill>
                  <a:schemeClr val="tx1"/>
                </a:solidFill>
              </a:rPr>
              <a:t>,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토양수분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센서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0" name=""/>
          <p:cNvCxnSpPr/>
          <p:nvPr/>
        </p:nvCxnSpPr>
        <p:spPr>
          <a:xfrm>
            <a:off x="2477262" y="2902313"/>
            <a:ext cx="477927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3740098" y="3160945"/>
            <a:ext cx="694742" cy="242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아두이노</a:t>
            </a:r>
            <a:endParaRPr lang="ko-KR" altLang="en-US" sz="1000" b="1"/>
          </a:p>
        </p:txBody>
      </p:sp>
      <p:sp>
        <p:nvSpPr>
          <p:cNvPr id="22" name="직사각형 14"/>
          <p:cNvSpPr/>
          <p:nvPr/>
        </p:nvSpPr>
        <p:spPr>
          <a:xfrm>
            <a:off x="4427804" y="2650282"/>
            <a:ext cx="739083" cy="504062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블루투스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모듈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2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9810" y="2397816"/>
            <a:ext cx="993564" cy="91320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4" name=""/>
          <p:cNvSpPr txBox="1"/>
          <p:nvPr/>
        </p:nvSpPr>
        <p:spPr>
          <a:xfrm>
            <a:off x="6132195" y="3367178"/>
            <a:ext cx="954405" cy="243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라즈베리파이</a:t>
            </a:r>
            <a:endParaRPr lang="ko-KR" altLang="en-US" sz="1000" b="1"/>
          </a:p>
        </p:txBody>
      </p:sp>
      <p:sp>
        <p:nvSpPr>
          <p:cNvPr id="25" name=""/>
          <p:cNvSpPr/>
          <p:nvPr/>
        </p:nvSpPr>
        <p:spPr>
          <a:xfrm rot="7068785">
            <a:off x="5384474" y="2495260"/>
            <a:ext cx="483835" cy="546111"/>
          </a:xfrm>
          <a:prstGeom prst="lightningBolt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5061585" y="2097889"/>
            <a:ext cx="1040128" cy="519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/>
              <a:t>블루투스통신을 통한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온</a:t>
            </a:r>
            <a:r>
              <a:rPr lang="en-US" altLang="ko-KR" sz="700"/>
              <a:t>/</a:t>
            </a:r>
            <a:r>
              <a:rPr lang="ko-KR" altLang="en-US" sz="700"/>
              <a:t>습도</a:t>
            </a:r>
            <a:r>
              <a:rPr lang="en-US" altLang="ko-KR" sz="700"/>
              <a:t>,</a:t>
            </a:r>
            <a:r>
              <a:rPr lang="ko-KR" altLang="en-US" sz="700"/>
              <a:t> 토양수분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아두이노의 현재상태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데이터 전송</a:t>
            </a:r>
            <a:endParaRPr lang="ko-KR" altLang="en-US" sz="700"/>
          </a:p>
        </p:txBody>
      </p:sp>
      <p:sp>
        <p:nvSpPr>
          <p:cNvPr id="27" name="직사각형 14"/>
          <p:cNvSpPr/>
          <p:nvPr/>
        </p:nvSpPr>
        <p:spPr>
          <a:xfrm>
            <a:off x="2840833" y="3510893"/>
            <a:ext cx="967794" cy="625793"/>
          </a:xfrm>
          <a:prstGeom prst="rect">
            <a:avLst/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워터펌프</a:t>
            </a:r>
            <a:r>
              <a:rPr lang="en-US" altLang="ko-KR" sz="1200" b="1">
                <a:solidFill>
                  <a:schemeClr val="tx1"/>
                </a:solidFill>
              </a:rPr>
              <a:t>,</a:t>
            </a:r>
            <a:r>
              <a:rPr lang="ko-KR" altLang="en-US" sz="1200" b="1">
                <a:solidFill>
                  <a:schemeClr val="tx1"/>
                </a:solidFill>
              </a:rPr>
              <a:t> 환풍기</a:t>
            </a:r>
            <a:r>
              <a:rPr lang="en-US" altLang="ko-KR" sz="1200" b="1">
                <a:solidFill>
                  <a:schemeClr val="tx1"/>
                </a:solidFill>
              </a:rPr>
              <a:t>,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LED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5929210" y="5347883"/>
            <a:ext cx="1305980" cy="423863"/>
          </a:xfrm>
          <a:prstGeom prst="rect">
            <a:avLst/>
          </a:prstGeom>
          <a:ln w="25400">
            <a:solidFill>
              <a:srgbClr val="6182d6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200" b="1">
                <a:solidFill>
                  <a:srgbClr val="6182d6"/>
                </a:solidFill>
              </a:rPr>
              <a:t>임베디드</a:t>
            </a:r>
            <a:endParaRPr lang="ko-KR" altLang="en-US" sz="2200" b="1">
              <a:solidFill>
                <a:srgbClr val="6182d6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96136" y="1739193"/>
            <a:ext cx="1529409" cy="106208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0" name=""/>
          <p:cNvSpPr txBox="1"/>
          <p:nvPr/>
        </p:nvSpPr>
        <p:spPr>
          <a:xfrm>
            <a:off x="10125545" y="1739193"/>
            <a:ext cx="440055" cy="242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어플</a:t>
            </a:r>
            <a:endParaRPr lang="ko-KR" altLang="en-US" sz="1000" b="1"/>
          </a:p>
        </p:txBody>
      </p:sp>
      <p:sp>
        <p:nvSpPr>
          <p:cNvPr id="31" name=""/>
          <p:cNvSpPr/>
          <p:nvPr/>
        </p:nvSpPr>
        <p:spPr>
          <a:xfrm>
            <a:off x="8365248" y="1520545"/>
            <a:ext cx="2994279" cy="1640398"/>
          </a:xfrm>
          <a:prstGeom prst="rect">
            <a:avLst/>
          </a:prstGeom>
          <a:noFill/>
          <a:ln w="25400"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10253869" y="2873748"/>
            <a:ext cx="1096135" cy="286647"/>
          </a:xfrm>
          <a:prstGeom prst="rect">
            <a:avLst/>
          </a:prstGeom>
          <a:ln w="25400">
            <a:solidFill>
              <a:srgbClr val="289b6e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>
                <a:solidFill>
                  <a:srgbClr val="289b6e"/>
                </a:solidFill>
              </a:rPr>
              <a:t> 안드로이드</a:t>
            </a:r>
            <a:endParaRPr lang="ko-KR" altLang="en-US" sz="1300" b="1">
              <a:solidFill>
                <a:srgbClr val="289b6e"/>
              </a:solidFill>
            </a:endParaRPr>
          </a:p>
        </p:txBody>
      </p:sp>
      <p:sp>
        <p:nvSpPr>
          <p:cNvPr id="33" name=""/>
          <p:cNvSpPr/>
          <p:nvPr/>
        </p:nvSpPr>
        <p:spPr>
          <a:xfrm rot="18000000">
            <a:off x="5353067" y="2789510"/>
            <a:ext cx="483835" cy="546111"/>
          </a:xfrm>
          <a:prstGeom prst="lightningBolt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074920" y="3199062"/>
            <a:ext cx="1021080" cy="410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/>
              <a:t>블루투스통신을 통한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자동 제어</a:t>
            </a:r>
            <a:r>
              <a:rPr lang="en-US" altLang="ko-KR" sz="700"/>
              <a:t>,</a:t>
            </a:r>
            <a:r>
              <a:rPr lang="ko-KR" altLang="en-US" sz="700"/>
              <a:t> 수동제어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데이터 전송</a:t>
            </a:r>
            <a:endParaRPr lang="ko-KR" altLang="en-US" sz="700"/>
          </a:p>
        </p:txBody>
      </p:sp>
      <p:cxnSp>
        <p:nvCxnSpPr>
          <p:cNvPr id="35" name=""/>
          <p:cNvCxnSpPr/>
          <p:nvPr/>
        </p:nvCxnSpPr>
        <p:spPr>
          <a:xfrm rot="5400000">
            <a:off x="3736364" y="3476203"/>
            <a:ext cx="419849" cy="275322"/>
          </a:xfrm>
          <a:prstGeom prst="bentConnector2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0800000">
            <a:off x="2477261" y="3823789"/>
            <a:ext cx="363572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10310" y="3580466"/>
            <a:ext cx="1301060" cy="920262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42" name=""/>
          <p:cNvCxnSpPr/>
          <p:nvPr/>
        </p:nvCxnSpPr>
        <p:spPr>
          <a:xfrm rot="10800000" flipV="1">
            <a:off x="7093374" y="2270238"/>
            <a:ext cx="1502762" cy="398985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7160895" y="2221060"/>
            <a:ext cx="735329" cy="449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/>
              <a:t>자동 제어</a:t>
            </a:r>
            <a:r>
              <a:rPr lang="en-US" altLang="ko-KR" sz="800"/>
              <a:t>,</a:t>
            </a:r>
            <a:endParaRPr lang="en-US" altLang="ko-KR" sz="800"/>
          </a:p>
          <a:p>
            <a:pPr algn="ctr">
              <a:defRPr/>
            </a:pPr>
            <a:r>
              <a:rPr lang="ko-KR" altLang="en-US" sz="800"/>
              <a:t>수동제어</a:t>
            </a:r>
            <a:endParaRPr lang="ko-KR" altLang="en-US" sz="800"/>
          </a:p>
          <a:p>
            <a:pPr algn="ctr">
              <a:defRPr/>
            </a:pPr>
            <a:r>
              <a:rPr lang="ko-KR" altLang="en-US" sz="800"/>
              <a:t>데이터 전송</a:t>
            </a:r>
            <a:endParaRPr lang="ko-KR" altLang="en-US" sz="800"/>
          </a:p>
        </p:txBody>
      </p:sp>
      <p:cxnSp>
        <p:nvCxnSpPr>
          <p:cNvPr id="44" name=""/>
          <p:cNvCxnSpPr>
            <a:endCxn id="37" idx="1"/>
          </p:cNvCxnSpPr>
          <p:nvPr/>
        </p:nvCxnSpPr>
        <p:spPr>
          <a:xfrm>
            <a:off x="7093374" y="3109690"/>
            <a:ext cx="1616936" cy="93090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7160895" y="3147789"/>
            <a:ext cx="735329" cy="452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/>
              <a:t>온</a:t>
            </a:r>
            <a:r>
              <a:rPr lang="en-US" altLang="ko-KR" sz="800"/>
              <a:t>/</a:t>
            </a:r>
            <a:r>
              <a:rPr lang="ko-KR" altLang="en-US" sz="800"/>
              <a:t>습도</a:t>
            </a:r>
            <a:r>
              <a:rPr lang="en-US" altLang="ko-KR" sz="800"/>
              <a:t>,</a:t>
            </a:r>
            <a:endParaRPr lang="en-US" altLang="ko-KR" sz="800"/>
          </a:p>
          <a:p>
            <a:pPr algn="ctr">
              <a:defRPr/>
            </a:pPr>
            <a:r>
              <a:rPr lang="ko-KR" altLang="en-US" sz="800"/>
              <a:t>토양수분</a:t>
            </a:r>
            <a:endParaRPr lang="ko-KR" altLang="en-US" sz="800"/>
          </a:p>
          <a:p>
            <a:pPr algn="ctr">
              <a:defRPr/>
            </a:pPr>
            <a:r>
              <a:rPr lang="ko-KR" altLang="en-US" sz="800"/>
              <a:t>데이터 전송</a:t>
            </a:r>
            <a:endParaRPr lang="ko-KR" altLang="en-US" sz="800"/>
          </a:p>
        </p:txBody>
      </p:sp>
      <p:cxnSp>
        <p:nvCxnSpPr>
          <p:cNvPr id="48" name=""/>
          <p:cNvCxnSpPr/>
          <p:nvPr/>
        </p:nvCxnSpPr>
        <p:spPr>
          <a:xfrm rot="16200000" flipH="1">
            <a:off x="9007603" y="3192589"/>
            <a:ext cx="737254" cy="11791"/>
          </a:xfrm>
          <a:prstGeom prst="straightConnector1">
            <a:avLst/>
          </a:prstGeom>
          <a:ln w="254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 txBox="1"/>
          <p:nvPr/>
        </p:nvSpPr>
        <p:spPr>
          <a:xfrm>
            <a:off x="7496172" y="4731067"/>
            <a:ext cx="4695828" cy="178212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700" b="1" spc="100">
                <a:solidFill>
                  <a:schemeClr val="tx1"/>
                </a:solidFill>
              </a:rPr>
              <a:t>아두이노 제어코드</a:t>
            </a:r>
            <a:endParaRPr lang="ko-KR" altLang="en-US" sz="1700" b="1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1001:워터펌프 활성화  | 1000:워터펌프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2001:환풍기 활성화    | 2000:환풍기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3001:LED 활성화       | 3000:LED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4***:자동모드 토양수분량 설정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5***:자동모드 습도 조절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9001:자동모드 ON      | 9000:자동모드 OFF</a:t>
            </a:r>
            <a:endParaRPr lang="en-US" altLang="en-US" sz="1400" b="0" spc="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6653"/>
            <a:ext cx="9335802" cy="1829117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0" y="2986087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105150"/>
            <a:ext cx="1219200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2986087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6661"/>
            <a:ext cx="5068166" cy="1610026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3382" y="1128561"/>
            <a:ext cx="5363807" cy="1848151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2850" y="3157351"/>
            <a:ext cx="5725525" cy="3419848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75876" y="3143049"/>
            <a:ext cx="6316125" cy="3572276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0000" y="3247784"/>
            <a:ext cx="7163800" cy="3448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와이드스크린</ep:PresentationFormat>
  <ep:Paragraphs>74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2020-05-19T03:44:03.000</dcterms:created>
  <dc:creator>조현석</dc:creator>
  <cp:lastModifiedBy>USER</cp:lastModifiedBy>
  <dcterms:modified xsi:type="dcterms:W3CDTF">2020-10-08T01:00:51.941</dcterms:modified>
  <cp:revision>86</cp:revision>
  <dc:title>PowerPoint 프레젠테이션</dc:title>
  <cp:version>1000.0000.01</cp:version>
</cp:coreProperties>
</file>