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69" r:id="rId4"/>
    <p:sldId id="293" r:id="rId5"/>
    <p:sldId id="292" r:id="rId6"/>
    <p:sldId id="283" r:id="rId7"/>
    <p:sldId id="315" r:id="rId8"/>
    <p:sldId id="273" r:id="rId9"/>
    <p:sldId id="289" r:id="rId10"/>
    <p:sldId id="274" r:id="rId11"/>
    <p:sldId id="280" r:id="rId12"/>
    <p:sldId id="291" r:id="rId13"/>
    <p:sldId id="281" r:id="rId14"/>
    <p:sldId id="282" r:id="rId15"/>
    <p:sldId id="294" r:id="rId16"/>
    <p:sldId id="310" r:id="rId17"/>
    <p:sldId id="295" r:id="rId18"/>
    <p:sldId id="296" r:id="rId19"/>
    <p:sldId id="297" r:id="rId20"/>
    <p:sldId id="314" r:id="rId21"/>
    <p:sldId id="313" r:id="rId22"/>
    <p:sldId id="298" r:id="rId23"/>
    <p:sldId id="299" r:id="rId24"/>
    <p:sldId id="311" r:id="rId25"/>
    <p:sldId id="300" r:id="rId26"/>
    <p:sldId id="301" r:id="rId27"/>
    <p:sldId id="302" r:id="rId28"/>
    <p:sldId id="303" r:id="rId29"/>
    <p:sldId id="304" r:id="rId30"/>
    <p:sldId id="305" r:id="rId31"/>
    <p:sldId id="275" r:id="rId32"/>
    <p:sldId id="276" r:id="rId33"/>
    <p:sldId id="277" r:id="rId34"/>
    <p:sldId id="284" r:id="rId35"/>
    <p:sldId id="290" r:id="rId36"/>
    <p:sldId id="306" r:id="rId37"/>
    <p:sldId id="307" r:id="rId38"/>
    <p:sldId id="308" r:id="rId39"/>
    <p:sldId id="278" r:id="rId40"/>
    <p:sldId id="266" r:id="rId41"/>
    <p:sldId id="285" r:id="rId42"/>
    <p:sldId id="279" r:id="rId43"/>
    <p:sldId id="267" r:id="rId44"/>
  </p:sldIdLst>
  <p:sldSz cx="12192000" cy="6858000"/>
  <p:notesSz cx="6858000" cy="9144000"/>
  <p:embeddedFontLst>
    <p:embeddedFont>
      <p:font typeface="나눔스퀘어" panose="020B0600000101010101" pitchFamily="50" charset="-127"/>
      <p:regular r:id="rId46"/>
    </p:embeddedFont>
    <p:embeddedFont>
      <p:font typeface="Arial Rounded MT Bold" panose="020F0704030504030204" pitchFamily="34" charset="0"/>
      <p:regular r:id="rId47"/>
    </p:embeddedFont>
    <p:embeddedFont>
      <p:font typeface="Arial Black" panose="020B0A04020102020204" pitchFamily="34" charset="0"/>
      <p:bold r:id="rId48"/>
    </p:embeddedFont>
    <p:embeddedFont>
      <p:font typeface="경기천년제목V Bold" panose="02020803020101020101" pitchFamily="18" charset="-127"/>
      <p:bold r:id="rId49"/>
    </p:embeddedFont>
    <p:embeddedFont>
      <p:font typeface="나눔스퀘어 Bold" panose="020B0600000101010101" pitchFamily="50" charset="-127"/>
      <p:bold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Bauhaus 93" panose="04030905020B02020C02" pitchFamily="82" charset="0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303030"/>
    <a:srgbClr val="FFFF66"/>
    <a:srgbClr val="A5A5A5"/>
    <a:srgbClr val="E1E1E1"/>
    <a:srgbClr val="A6D5E3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2" autoAdjust="0"/>
    <p:restoredTop sz="94728" autoAdjust="0"/>
  </p:normalViewPr>
  <p:slideViewPr>
    <p:cSldViewPr snapToGrid="0">
      <p:cViewPr varScale="1">
        <p:scale>
          <a:sx n="63" d="100"/>
          <a:sy n="63" d="100"/>
        </p:scale>
        <p:origin x="4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45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87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76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4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17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07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017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28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13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74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95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17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988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069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532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163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840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163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174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03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669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84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837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45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9456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248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142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8546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317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938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7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077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78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7554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2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2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91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4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0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89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1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2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2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64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5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71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5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/>
              <a:pPr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pia.co.kr/Journal/ArticleDetail/NODE01505509" TargetMode="External"/><Relationship Id="rId3" Type="http://schemas.openxmlformats.org/officeDocument/2006/relationships/hyperlink" Target="https://en.wikipedia.org/wiki/On-board_diagnostics" TargetMode="External"/><Relationship Id="rId7" Type="http://schemas.openxmlformats.org/officeDocument/2006/relationships/hyperlink" Target="http://www.dbpia.co.kr/Article/NODE02323629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LM327" TargetMode="External"/><Relationship Id="rId5" Type="http://schemas.openxmlformats.org/officeDocument/2006/relationships/hyperlink" Target="http://www.openiot.net/?controller=DevicesApps&amp;action=DevicesDetail&amp;No=21" TargetMode="External"/><Relationship Id="rId4" Type="http://schemas.openxmlformats.org/officeDocument/2006/relationships/hyperlink" Target="https://github.com/brendan-w/python-OBD" TargetMode="External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103" y="312898"/>
            <a:ext cx="9595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IoT </a:t>
            </a:r>
            <a:r>
              <a:rPr lang="ko-KR" altLang="en-US" sz="5400" spc="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기반 운전 보조 시스템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59239" y="1857032"/>
            <a:ext cx="3821363" cy="3821363"/>
            <a:chOff x="4508867" y="1841867"/>
            <a:chExt cx="3174267" cy="3174267"/>
          </a:xfrm>
        </p:grpSpPr>
        <p:sp>
          <p:nvSpPr>
            <p:cNvPr id="8" name="타원 7"/>
            <p:cNvSpPr/>
            <p:nvPr/>
          </p:nvSpPr>
          <p:spPr>
            <a:xfrm>
              <a:off x="4508867" y="1841867"/>
              <a:ext cx="3174267" cy="3174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868" y="2412868"/>
              <a:ext cx="2032265" cy="203226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389041" y="1361964"/>
            <a:ext cx="454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Driving assistance system based on IoT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410BE-98BC-4903-9F4B-FF488E7C42E2}"/>
              </a:ext>
            </a:extLst>
          </p:cNvPr>
          <p:cNvSpPr txBox="1"/>
          <p:nvPr/>
        </p:nvSpPr>
        <p:spPr>
          <a:xfrm>
            <a:off x="5691364" y="4436993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2012150022   </a:t>
            </a:r>
            <a:r>
              <a:rPr lang="ko-KR" altLang="en-US" b="1" dirty="0"/>
              <a:t>이름 박  찬</a:t>
            </a:r>
            <a:r>
              <a:rPr lang="en-US" altLang="ko-KR" b="1" dirty="0"/>
              <a:t>  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1111A-7B57-421F-AD55-8B52370E2EED}"/>
              </a:ext>
            </a:extLst>
          </p:cNvPr>
          <p:cNvSpPr txBox="1"/>
          <p:nvPr/>
        </p:nvSpPr>
        <p:spPr>
          <a:xfrm>
            <a:off x="5691364" y="4806325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2012152003   </a:t>
            </a:r>
            <a:r>
              <a:rPr lang="ko-KR" altLang="en-US" b="1" dirty="0"/>
              <a:t>이름 구삼열</a:t>
            </a:r>
            <a:r>
              <a:rPr lang="en-US" altLang="ko-KR" b="1" dirty="0"/>
              <a:t> 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D4A43-E76E-4FF2-82FD-C0B9D2FB92DE}"/>
              </a:ext>
            </a:extLst>
          </p:cNvPr>
          <p:cNvSpPr txBox="1"/>
          <p:nvPr/>
        </p:nvSpPr>
        <p:spPr>
          <a:xfrm>
            <a:off x="5705792" y="5183430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2013156023   </a:t>
            </a:r>
            <a:r>
              <a:rPr lang="ko-KR" altLang="en-US" b="1" dirty="0"/>
              <a:t>이름 </a:t>
            </a:r>
            <a:r>
              <a:rPr lang="ko-KR" altLang="en-US" b="1" dirty="0" err="1"/>
              <a:t>설현관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5D678-0AFE-4F7E-9ABC-D96D895DE76B}"/>
              </a:ext>
            </a:extLst>
          </p:cNvPr>
          <p:cNvSpPr txBox="1"/>
          <p:nvPr/>
        </p:nvSpPr>
        <p:spPr>
          <a:xfrm>
            <a:off x="5705794" y="5552762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2015152017   </a:t>
            </a:r>
            <a:r>
              <a:rPr lang="ko-KR" altLang="en-US" b="1" dirty="0"/>
              <a:t>이름 송현화 </a:t>
            </a:r>
            <a:r>
              <a:rPr lang="en-US" altLang="ko-KR" b="1" dirty="0"/>
              <a:t>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pic>
        <p:nvPicPr>
          <p:cNvPr id="17" name="그림 28">
            <a:extLst>
              <a:ext uri="{FF2B5EF4-FFF2-40B4-BE49-F238E27FC236}">
                <a16:creationId xmlns:a16="http://schemas.microsoft.com/office/drawing/2014/main" id="{82D0D5A0-0B84-4C27-9D91-8B7060442E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4638D2-B704-4F65-A5FF-B49BF3050D4A}"/>
              </a:ext>
            </a:extLst>
          </p:cNvPr>
          <p:cNvSpPr/>
          <p:nvPr/>
        </p:nvSpPr>
        <p:spPr bwMode="auto">
          <a:xfrm>
            <a:off x="3785869" y="1449563"/>
            <a:ext cx="7007862" cy="3698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ELM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327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이용하여 차량과 연결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lang="en-US" altLang="ko-KR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Bleutooth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Pi3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와 연결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차량 데이터 수신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1)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Engine Load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(PID : 0x04)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2) Intake Manifold Pressure(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MAP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(PID : 0x0B)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3)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RPM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(PID : 0x0C)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4)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Speed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(VSS) (PID : 0x0D)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  5)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Intake Air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Temp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(PID : 0x0F)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6) Air Flow Rate(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MAF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(PID : 0x10)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7) Traveled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Distance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(PID : 0x22)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3AA8879-6305-4DF2-83E9-0133CEC806AE}"/>
              </a:ext>
            </a:extLst>
          </p:cNvPr>
          <p:cNvSpPr/>
          <p:nvPr/>
        </p:nvSpPr>
        <p:spPr bwMode="auto">
          <a:xfrm>
            <a:off x="1391920" y="2647160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OBD2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075B51FA-44B7-4570-83FE-F598453D8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9E90DA63-3ADF-480A-BA67-FA1E827B87FE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832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4638D2-B704-4F65-A5FF-B49BF3050D4A}"/>
              </a:ext>
            </a:extLst>
          </p:cNvPr>
          <p:cNvSpPr/>
          <p:nvPr/>
        </p:nvSpPr>
        <p:spPr bwMode="auto">
          <a:xfrm>
            <a:off x="3792218" y="1459223"/>
            <a:ext cx="7007862" cy="3698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Raspberry Pi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GPIO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연결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 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↳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UART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수신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1)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위도 값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2)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경도 값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3AA8879-6305-4DF2-83E9-0133CEC806AE}"/>
              </a:ext>
            </a:extLst>
          </p:cNvPr>
          <p:cNvSpPr/>
          <p:nvPr/>
        </p:nvSpPr>
        <p:spPr bwMode="auto">
          <a:xfrm>
            <a:off x="1391920" y="2647160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Sensor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C49D579B-94A3-4C97-B38A-15F392F790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619BABF4-19FA-4EF7-B91F-A4D381E64203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993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7636EFB-1E0F-4678-8C31-D1F19B44F396}"/>
              </a:ext>
            </a:extLst>
          </p:cNvPr>
          <p:cNvSpPr/>
          <p:nvPr/>
        </p:nvSpPr>
        <p:spPr bwMode="auto">
          <a:xfrm>
            <a:off x="1237238" y="2637011"/>
            <a:ext cx="2016125" cy="136842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D6DF46A-FEEE-4A4E-98D9-AFF12303EF92}"/>
              </a:ext>
            </a:extLst>
          </p:cNvPr>
          <p:cNvSpPr/>
          <p:nvPr/>
        </p:nvSpPr>
        <p:spPr bwMode="auto">
          <a:xfrm>
            <a:off x="3809197" y="1533797"/>
            <a:ext cx="7524847" cy="4144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lvl="1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1. OBD2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r>
              <a:rPr lang="ko-KR" altLang="en-US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r>
              <a:rPr lang="en-US" altLang="ko-KR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및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가공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2)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안전운행 점수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4)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연비운전 점수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2.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운전자에게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LCD Display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 제공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3. TTS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주행정보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음성지원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</a:t>
            </a:r>
            <a:r>
              <a:rPr lang="en-US" altLang="ko-KR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분석한 데이터를 </a:t>
            </a:r>
            <a:r>
              <a:rPr lang="en-US" altLang="ko-KR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lang="ko-KR" altLang="en-US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6618C059-95F9-45F2-B547-38D12EF1F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DC5E9050-3FC5-4E86-8A91-FCC3E0BA87A1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626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77C4022-48B8-4F4D-BBFB-8BA9DAB8E7E8}"/>
              </a:ext>
            </a:extLst>
          </p:cNvPr>
          <p:cNvGrpSpPr/>
          <p:nvPr/>
        </p:nvGrpSpPr>
        <p:grpSpPr>
          <a:xfrm>
            <a:off x="639252" y="1827449"/>
            <a:ext cx="2130425" cy="3478080"/>
            <a:chOff x="639252" y="1827449"/>
            <a:chExt cx="2130425" cy="3478080"/>
          </a:xfrm>
        </p:grpSpPr>
        <p:sp>
          <p:nvSpPr>
            <p:cNvPr id="15" name="순서도: 준비 14">
              <a:extLst>
                <a:ext uri="{FF2B5EF4-FFF2-40B4-BE49-F238E27FC236}">
                  <a16:creationId xmlns:a16="http://schemas.microsoft.com/office/drawing/2014/main" id="{6D87D376-0BAF-4E0B-B415-3786EDEC6256}"/>
                </a:ext>
              </a:extLst>
            </p:cNvPr>
            <p:cNvSpPr/>
            <p:nvPr/>
          </p:nvSpPr>
          <p:spPr bwMode="auto">
            <a:xfrm>
              <a:off x="639252" y="1827449"/>
              <a:ext cx="2130425" cy="1368425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스마일B" panose="02020600000000000000" pitchFamily="18" charset="-127"/>
                  <a:ea typeface="a스마일B" panose="02020600000000000000" pitchFamily="18" charset="-127"/>
                </a:rPr>
                <a:t>APP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6905717-7166-4DCC-9917-A673580DCDF9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 bwMode="auto">
            <a:xfrm>
              <a:off x="1704465" y="3195874"/>
              <a:ext cx="0" cy="7412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순서도: 준비 18">
              <a:extLst>
                <a:ext uri="{FF2B5EF4-FFF2-40B4-BE49-F238E27FC236}">
                  <a16:creationId xmlns:a16="http://schemas.microsoft.com/office/drawing/2014/main" id="{95085F4F-78EE-4E20-AC6F-2CBFFA1D1DCA}"/>
                </a:ext>
              </a:extLst>
            </p:cNvPr>
            <p:cNvSpPr/>
            <p:nvPr/>
          </p:nvSpPr>
          <p:spPr bwMode="auto">
            <a:xfrm>
              <a:off x="639252" y="3937104"/>
              <a:ext cx="2130425" cy="1368425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스마일B" panose="02020600000000000000" pitchFamily="18" charset="-127"/>
                  <a:ea typeface="a스마일B" panose="02020600000000000000" pitchFamily="18" charset="-127"/>
                </a:rPr>
                <a:t>WEB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001AC5-4641-47C7-88C7-1E699BC5D8EB}"/>
              </a:ext>
            </a:extLst>
          </p:cNvPr>
          <p:cNvSpPr/>
          <p:nvPr/>
        </p:nvSpPr>
        <p:spPr bwMode="auto">
          <a:xfrm>
            <a:off x="3450202" y="3690326"/>
            <a:ext cx="7534241" cy="18365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APP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의 요청을 대기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응답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DB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얻은 데이터를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JSON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으로 전달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ED68C19-DD30-403B-97D9-7889F3A6AF51}"/>
              </a:ext>
            </a:extLst>
          </p:cNvPr>
          <p:cNvSpPr/>
          <p:nvPr/>
        </p:nvSpPr>
        <p:spPr bwMode="auto">
          <a:xfrm>
            <a:off x="3450202" y="1592446"/>
            <a:ext cx="7534241" cy="18365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 분석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기름 소모량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비용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계산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안전운전 점수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분석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4.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연비운전 점수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분석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5.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주행을 마쳤을 때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최근 주행 정보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알람</a:t>
            </a:r>
          </a:p>
        </p:txBody>
      </p:sp>
      <p:pic>
        <p:nvPicPr>
          <p:cNvPr id="16" name="그림 28">
            <a:extLst>
              <a:ext uri="{FF2B5EF4-FFF2-40B4-BE49-F238E27FC236}">
                <a16:creationId xmlns:a16="http://schemas.microsoft.com/office/drawing/2014/main" id="{6C6C8E65-D3A7-4C84-93CE-E59E9B6CF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0" name="직사각형 30">
            <a:extLst>
              <a:ext uri="{FF2B5EF4-FFF2-40B4-BE49-F238E27FC236}">
                <a16:creationId xmlns:a16="http://schemas.microsoft.com/office/drawing/2014/main" id="{6C71C1B9-3D16-463A-AF6A-FD12A1B90741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556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모듈 상세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/>
                <a:ea typeface="맑은 고딕" panose="020B0503020000020004" pitchFamily="50" charset="-127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DAA047-CBC8-485E-9B1E-339D1FAE0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87" y="1005524"/>
            <a:ext cx="7448223" cy="5455274"/>
          </a:xfrm>
          <a:prstGeom prst="rect">
            <a:avLst/>
          </a:prstGeom>
        </p:spPr>
      </p:pic>
      <p:sp>
        <p:nvSpPr>
          <p:cNvPr id="21" name="직사각형 30">
            <a:extLst>
              <a:ext uri="{FF2B5EF4-FFF2-40B4-BE49-F238E27FC236}">
                <a16:creationId xmlns:a16="http://schemas.microsoft.com/office/drawing/2014/main" id="{C01DAF02-B1C8-47AD-9CBB-B361A4DF8E4F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8161135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모듈 상세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D3C71E-A39C-454F-8BB8-9063AD9E9462}"/>
              </a:ext>
            </a:extLst>
          </p:cNvPr>
          <p:cNvCxnSpPr>
            <a:cxnSpLocks/>
          </p:cNvCxnSpPr>
          <p:nvPr/>
        </p:nvCxnSpPr>
        <p:spPr>
          <a:xfrm rot="7200000" flipH="1" flipV="1">
            <a:off x="7226464" y="3399720"/>
            <a:ext cx="1" cy="118136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CF7DA5-BABF-459B-9B2A-D4F8C200BCDD}"/>
              </a:ext>
            </a:extLst>
          </p:cNvPr>
          <p:cNvCxnSpPr>
            <a:cxnSpLocks/>
          </p:cNvCxnSpPr>
          <p:nvPr/>
        </p:nvCxnSpPr>
        <p:spPr>
          <a:xfrm rot="14400000" flipH="1" flipV="1">
            <a:off x="4965529" y="3473963"/>
            <a:ext cx="1" cy="118136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B4E8736A-7599-49E2-9468-954837B48B47}"/>
              </a:ext>
            </a:extLst>
          </p:cNvPr>
          <p:cNvSpPr/>
          <p:nvPr/>
        </p:nvSpPr>
        <p:spPr>
          <a:xfrm>
            <a:off x="7738013" y="4350800"/>
            <a:ext cx="1663162" cy="773650"/>
          </a:xfrm>
          <a:prstGeom prst="ellipse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Response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63EDD1-8EAC-4CA8-9130-5D617315C192}"/>
              </a:ext>
            </a:extLst>
          </p:cNvPr>
          <p:cNvCxnSpPr>
            <a:cxnSpLocks/>
          </p:cNvCxnSpPr>
          <p:nvPr/>
        </p:nvCxnSpPr>
        <p:spPr>
          <a:xfrm rot="21600000" flipH="1" flipV="1">
            <a:off x="6124776" y="1467254"/>
            <a:ext cx="1" cy="118136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2CB2E66F-6B73-4DE2-83AD-D6240D71BD12}"/>
              </a:ext>
            </a:extLst>
          </p:cNvPr>
          <p:cNvSpPr/>
          <p:nvPr/>
        </p:nvSpPr>
        <p:spPr>
          <a:xfrm>
            <a:off x="2790821" y="4350800"/>
            <a:ext cx="1663162" cy="773650"/>
          </a:xfrm>
          <a:prstGeom prst="ellipse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E34B19-EC10-4633-B4DC-6FC341209AB7}"/>
              </a:ext>
            </a:extLst>
          </p:cNvPr>
          <p:cNvSpPr/>
          <p:nvPr/>
        </p:nvSpPr>
        <p:spPr>
          <a:xfrm>
            <a:off x="5293194" y="531894"/>
            <a:ext cx="1663162" cy="773650"/>
          </a:xfrm>
          <a:prstGeom prst="ellipse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Register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50D6-663B-4ABC-9BBD-DE2CE6DCF772}"/>
              </a:ext>
            </a:extLst>
          </p:cNvPr>
          <p:cNvSpPr txBox="1"/>
          <p:nvPr/>
        </p:nvSpPr>
        <p:spPr>
          <a:xfrm>
            <a:off x="7343566" y="1483489"/>
            <a:ext cx="2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사용자 정보 저장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정보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576EB7-D92C-45CA-943E-840E5DDD71AE}"/>
              </a:ext>
            </a:extLst>
          </p:cNvPr>
          <p:cNvSpPr txBox="1"/>
          <p:nvPr/>
        </p:nvSpPr>
        <p:spPr>
          <a:xfrm>
            <a:off x="5293194" y="4553264"/>
            <a:ext cx="23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요청에 대한 응답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4409D-56B5-49A3-BCB9-8875EF9595B2}"/>
              </a:ext>
            </a:extLst>
          </p:cNvPr>
          <p:cNvSpPr txBox="1"/>
          <p:nvPr/>
        </p:nvSpPr>
        <p:spPr>
          <a:xfrm>
            <a:off x="2844324" y="3209427"/>
            <a:ext cx="19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</a:p>
        </p:txBody>
      </p:sp>
      <p:sp>
        <p:nvSpPr>
          <p:cNvPr id="23" name="직사각형 30">
            <a:extLst>
              <a:ext uri="{FF2B5EF4-FFF2-40B4-BE49-F238E27FC236}">
                <a16:creationId xmlns:a16="http://schemas.microsoft.com/office/drawing/2014/main" id="{80BCC70C-9085-452D-B927-3EB52CBD01A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1026" name="Picture 2" descr="python flask에 대한 이미지 검색결과">
            <a:extLst>
              <a:ext uri="{FF2B5EF4-FFF2-40B4-BE49-F238E27FC236}">
                <a16:creationId xmlns:a16="http://schemas.microsoft.com/office/drawing/2014/main" id="{0AA7FA51-1C3F-4B20-9A30-86758EB1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47" y="2798846"/>
            <a:ext cx="2364905" cy="92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3736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lvl="0" algn="ctr" defTabSz="126015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모듈 상세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A84820-CF08-4BE8-82AD-DFBC09F9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4" y="924140"/>
            <a:ext cx="8210550" cy="5343525"/>
          </a:xfrm>
          <a:prstGeom prst="rect">
            <a:avLst/>
          </a:prstGeom>
        </p:spPr>
      </p:pic>
      <p:sp>
        <p:nvSpPr>
          <p:cNvPr id="15" name="직사각형 30">
            <a:extLst>
              <a:ext uri="{FF2B5EF4-FFF2-40B4-BE49-F238E27FC236}">
                <a16:creationId xmlns:a16="http://schemas.microsoft.com/office/drawing/2014/main" id="{03C20CA9-D1DB-4625-8899-E67A676BB9C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2134056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TTS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TTS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Text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.wav(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음성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파일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로 변환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네이버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TTS API)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OBD,  Sensor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모듈과 연동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현재 주행 정보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연비정보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ECO-DAS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기능 등 음성지원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문자열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저장된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.wav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파일의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path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30">
            <a:extLst>
              <a:ext uri="{FF2B5EF4-FFF2-40B4-BE49-F238E27FC236}">
                <a16:creationId xmlns:a16="http://schemas.microsoft.com/office/drawing/2014/main" id="{BA434F67-A7BC-4D04-A61C-58B2CCC9D51B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3696584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OBD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차량의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OBD II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단자에서 오는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파싱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데이터를 가공 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급 가속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 판단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주행 정보를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LCD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표시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속력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RPM, MAF(MAP),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현재 위치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DB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에 삽입할 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평균 속력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주행점수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급 가속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 횟수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시간별 차량 위치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" name="직사각형 30">
            <a:extLst>
              <a:ext uri="{FF2B5EF4-FFF2-40B4-BE49-F238E27FC236}">
                <a16:creationId xmlns:a16="http://schemas.microsoft.com/office/drawing/2014/main" id="{1977A011-34F2-431D-825E-07D979F3B41E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341203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연비 계산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8131477A-817B-4F16-9D82-CA772E903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2573D104-919D-4239-BB1D-6660DDCD130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EF75-271F-4388-AC20-B5D5497249AA}"/>
              </a:ext>
            </a:extLst>
          </p:cNvPr>
          <p:cNvSpPr txBox="1"/>
          <p:nvPr/>
        </p:nvSpPr>
        <p:spPr>
          <a:xfrm>
            <a:off x="1230489" y="1603022"/>
            <a:ext cx="986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E341-B47D-49E8-A33F-46C375106090}"/>
              </a:ext>
            </a:extLst>
          </p:cNvPr>
          <p:cNvSpPr txBox="1"/>
          <p:nvPr/>
        </p:nvSpPr>
        <p:spPr>
          <a:xfrm>
            <a:off x="697198" y="1405828"/>
            <a:ext cx="109476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</a:t>
            </a:r>
            <a:r>
              <a:rPr lang="en-US" altLang="ko-KR" sz="20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b="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매니폴드</a:t>
            </a:r>
            <a:r>
              <a:rPr lang="ko-KR" altLang="en-US" sz="20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에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흡입되는 </a:t>
            </a:r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공기의 양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과 </a:t>
            </a:r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온도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측정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en-US" altLang="ko-KR" sz="20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sz="16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</a:t>
            </a:r>
            <a:r>
              <a:rPr lang="en-US" altLang="ko-KR" sz="20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공기와 연료의 혼합비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2000" b="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공연비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초당 연료 </a:t>
            </a:r>
            <a:r>
              <a:rPr lang="ko-KR" altLang="en-US" sz="2000" b="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분사량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계산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MAP : </a:t>
            </a:r>
            <a:r>
              <a:rPr lang="ko-KR" altLang="en-US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매니폴드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압력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IAP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흡기 온도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VE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체적 효율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MM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: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공기 평균 분자량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(28.9644g/</a:t>
            </a:r>
            <a:r>
              <a:rPr lang="en-US" altLang="ko-KR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mol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R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연료상수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(8.314472J/</a:t>
            </a:r>
            <a:r>
              <a:rPr lang="en-US" altLang="ko-KR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mol</a:t>
            </a:r>
            <a:r>
              <a:rPr lang="en-US" altLang="ko-KR" b="1" dirty="0" err="1"/>
              <a:t>·</a:t>
            </a:r>
            <a:r>
              <a:rPr lang="en-US" altLang="ko-KR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k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AFR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이론 </a:t>
            </a:r>
            <a:r>
              <a:rPr lang="ko-KR" altLang="en-US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공연비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가솔린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14.7:1,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디젤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22:1)</a:t>
            </a:r>
          </a:p>
          <a:p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ko-KR" altLang="en-US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138E1-9EE7-47B3-9631-927A3CAE8DCB}"/>
              </a:ext>
            </a:extLst>
          </p:cNvPr>
          <p:cNvSpPr txBox="1"/>
          <p:nvPr/>
        </p:nvSpPr>
        <p:spPr>
          <a:xfrm>
            <a:off x="5431316" y="2610998"/>
            <a:ext cx="6334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순간연비</a:t>
            </a:r>
            <a:r>
              <a:rPr lang="en-US" altLang="ko-KR" dirty="0"/>
              <a:t>(KPL) = 0.425144 * MPG</a:t>
            </a:r>
          </a:p>
          <a:p>
            <a:r>
              <a:rPr lang="ko-KR" altLang="en-US" dirty="0"/>
              <a:t>순간연비</a:t>
            </a:r>
            <a:r>
              <a:rPr lang="en-US" altLang="ko-KR" dirty="0"/>
              <a:t>(MPG) = (AFR*PPG*GPP*VSS*MTK) / (SPH*MAF)</a:t>
            </a:r>
          </a:p>
          <a:p>
            <a:r>
              <a:rPr lang="en-US" altLang="ko-KR" dirty="0"/>
              <a:t>MAF = 28.97*(VE*ED*(IMAP/120)) / 8.314</a:t>
            </a:r>
          </a:p>
          <a:p>
            <a:r>
              <a:rPr lang="en-US" altLang="ko-KR" dirty="0"/>
              <a:t>IMAP = RPM*MAP/AT</a:t>
            </a:r>
          </a:p>
          <a:p>
            <a:r>
              <a:rPr lang="en-US" altLang="ko-KR" dirty="0"/>
              <a:t>AT = 273.15 + IAT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1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uhaus 93" panose="04030905020B02020C02" pitchFamily="82" charset="0"/>
                  <a:ea typeface="나눔스퀘어 Bold" panose="020B0600000101010101" pitchFamily="50" charset="-127"/>
                  <a:cs typeface="+mn-cs"/>
                </a:rPr>
                <a:t>CONTENTS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나눔스퀘어 Bold" panose="020B0600000101010101" pitchFamily="50" charset="-127"/>
                <a:cs typeface="+mn-cs"/>
              </a:endParaRPr>
            </a:p>
          </p:txBody>
        </p:sp>
      </p:grp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-16488" y="2120900"/>
            <a:ext cx="114083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9238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0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1398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03892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06386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FA0DD68-6B38-4A7A-BFDA-E579093EAB10}"/>
              </a:ext>
            </a:extLst>
          </p:cNvPr>
          <p:cNvSpPr/>
          <p:nvPr/>
        </p:nvSpPr>
        <p:spPr>
          <a:xfrm>
            <a:off x="5677343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3DB892-7D65-4852-9BA8-72C29ACEFE74}"/>
              </a:ext>
            </a:extLst>
          </p:cNvPr>
          <p:cNvSpPr/>
          <p:nvPr/>
        </p:nvSpPr>
        <p:spPr>
          <a:xfrm>
            <a:off x="7808082" y="185089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1494C1-78DF-4637-A999-405033AB5243}"/>
              </a:ext>
            </a:extLst>
          </p:cNvPr>
          <p:cNvSpPr/>
          <p:nvPr/>
        </p:nvSpPr>
        <p:spPr>
          <a:xfrm>
            <a:off x="8838156" y="185089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8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6634F57-7A60-41D4-9908-3D8FD10CA253}"/>
              </a:ext>
            </a:extLst>
          </p:cNvPr>
          <p:cNvSpPr/>
          <p:nvPr/>
        </p:nvSpPr>
        <p:spPr>
          <a:xfrm>
            <a:off x="988856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9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B099B-27C7-44CB-ACFA-B14ABFE57B68}"/>
              </a:ext>
            </a:extLst>
          </p:cNvPr>
          <p:cNvSpPr txBox="1"/>
          <p:nvPr/>
        </p:nvSpPr>
        <p:spPr>
          <a:xfrm>
            <a:off x="685384" y="2660898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종합 설계 개요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5747B0-989F-4BF4-9FF6-142855BE0BC8}"/>
              </a:ext>
            </a:extLst>
          </p:cNvPr>
          <p:cNvSpPr txBox="1"/>
          <p:nvPr/>
        </p:nvSpPr>
        <p:spPr>
          <a:xfrm>
            <a:off x="1694399" y="2659129"/>
            <a:ext cx="553998" cy="3267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관련 연구 및 사례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F9654-B798-4B0D-AD0B-D894DB318D37}"/>
              </a:ext>
            </a:extLst>
          </p:cNvPr>
          <p:cNvSpPr txBox="1"/>
          <p:nvPr/>
        </p:nvSpPr>
        <p:spPr>
          <a:xfrm>
            <a:off x="2703414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수행 시나리오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1B27A-776D-4580-9131-58E3B18E0441}"/>
              </a:ext>
            </a:extLst>
          </p:cNvPr>
          <p:cNvSpPr txBox="1"/>
          <p:nvPr/>
        </p:nvSpPr>
        <p:spPr>
          <a:xfrm>
            <a:off x="3689324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구성도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DC3E3-5B50-4117-A1CC-0FCDA5C5CD43}"/>
              </a:ext>
            </a:extLst>
          </p:cNvPr>
          <p:cNvSpPr txBox="1"/>
          <p:nvPr/>
        </p:nvSpPr>
        <p:spPr>
          <a:xfrm>
            <a:off x="5687427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개발 환경 및 개발 방법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A240B-A48F-4FFF-8261-A483120BDB28}"/>
              </a:ext>
            </a:extLst>
          </p:cNvPr>
          <p:cNvSpPr txBox="1"/>
          <p:nvPr/>
        </p:nvSpPr>
        <p:spPr>
          <a:xfrm>
            <a:off x="7801083" y="2660893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업무 분담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5660CD-33C9-4F91-94B5-7FDD140EEBA9}"/>
              </a:ext>
            </a:extLst>
          </p:cNvPr>
          <p:cNvSpPr txBox="1"/>
          <p:nvPr/>
        </p:nvSpPr>
        <p:spPr>
          <a:xfrm>
            <a:off x="8824158" y="2660893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종합설계 수행일정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9434C3-8199-4FB7-9124-8187BE9AD8BF}"/>
              </a:ext>
            </a:extLst>
          </p:cNvPr>
          <p:cNvSpPr txBox="1"/>
          <p:nvPr/>
        </p:nvSpPr>
        <p:spPr>
          <a:xfrm>
            <a:off x="9881564" y="2660892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필요기술 및 참고문헌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9B36941-5A7B-4326-9399-577898527EC9}"/>
              </a:ext>
            </a:extLst>
          </p:cNvPr>
          <p:cNvSpPr/>
          <p:nvPr/>
        </p:nvSpPr>
        <p:spPr>
          <a:xfrm>
            <a:off x="4675668" y="1852662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7D921-3257-4E0D-82B0-ADEA2F90AE7A}"/>
              </a:ext>
            </a:extLst>
          </p:cNvPr>
          <p:cNvSpPr txBox="1"/>
          <p:nvPr/>
        </p:nvSpPr>
        <p:spPr>
          <a:xfrm>
            <a:off x="4670235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모듈 상세 설계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788378-5D10-4956-9939-66AEF8039F0B}"/>
              </a:ext>
            </a:extLst>
          </p:cNvPr>
          <p:cNvSpPr/>
          <p:nvPr/>
        </p:nvSpPr>
        <p:spPr>
          <a:xfrm>
            <a:off x="6753045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6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64526-006E-47BD-B8AA-6627158D125A}"/>
              </a:ext>
            </a:extLst>
          </p:cNvPr>
          <p:cNvSpPr txBox="1"/>
          <p:nvPr/>
        </p:nvSpPr>
        <p:spPr>
          <a:xfrm>
            <a:off x="6746046" y="2660891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데모 환경 설계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9" name="직사각형 30">
            <a:extLst>
              <a:ext uri="{FF2B5EF4-FFF2-40B4-BE49-F238E27FC236}">
                <a16:creationId xmlns:a16="http://schemas.microsoft.com/office/drawing/2014/main" id="{B37F2D41-9890-4C85-8CE1-39CDB63C8CB5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40" name="그림 28">
            <a:extLst>
              <a:ext uri="{FF2B5EF4-FFF2-40B4-BE49-F238E27FC236}">
                <a16:creationId xmlns:a16="http://schemas.microsoft.com/office/drawing/2014/main" id="{F58D2E40-D396-46A0-81A4-165F676B9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500" dirty="0" err="1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급가속</a:t>
              </a:r>
              <a:r>
                <a:rPr lang="en-US" altLang="ko-KR" sz="2500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</a:t>
              </a:r>
              <a:r>
                <a:rPr lang="ko-KR" altLang="en-US" sz="2500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급정차 판단</a:t>
              </a: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8131477A-817B-4F16-9D82-CA772E903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2573D104-919D-4239-BB1D-6660DDCD130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EF75-271F-4388-AC20-B5D5497249AA}"/>
              </a:ext>
            </a:extLst>
          </p:cNvPr>
          <p:cNvSpPr txBox="1"/>
          <p:nvPr/>
        </p:nvSpPr>
        <p:spPr>
          <a:xfrm>
            <a:off x="1230489" y="1603022"/>
            <a:ext cx="986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E341-B47D-49E8-A33F-46C375106090}"/>
              </a:ext>
            </a:extLst>
          </p:cNvPr>
          <p:cNvSpPr txBox="1"/>
          <p:nvPr/>
        </p:nvSpPr>
        <p:spPr>
          <a:xfrm>
            <a:off x="1027747" y="1603022"/>
            <a:ext cx="10407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급 가속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Throttle &gt;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40%</a:t>
            </a:r>
            <a:r>
              <a:rPr lang="en-US" altLang="ko-KR" dirty="0"/>
              <a:t>(or Accel pedal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b="1" dirty="0">
                <a:solidFill>
                  <a:srgbClr val="FF0000"/>
                </a:solidFill>
              </a:rPr>
              <a:t>40%</a:t>
            </a:r>
            <a:r>
              <a:rPr lang="en-US" altLang="ko-KR" b="1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열린 상태로 </a:t>
            </a:r>
            <a:r>
              <a:rPr lang="en-US" altLang="ko-KR" dirty="0"/>
              <a:t>1</a:t>
            </a:r>
            <a:r>
              <a:rPr lang="ko-KR" altLang="en-US" dirty="0"/>
              <a:t>초 이상 유지 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급출발</a:t>
            </a:r>
            <a:r>
              <a:rPr lang="ko-KR" altLang="en-US" dirty="0"/>
              <a:t> 횟수 </a:t>
            </a:r>
            <a:r>
              <a:rPr lang="en-US" altLang="ko-KR" dirty="0"/>
              <a:t>+1</a:t>
            </a:r>
          </a:p>
          <a:p>
            <a:pPr marL="800100" lvl="1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급 정차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속력 </a:t>
            </a:r>
            <a:r>
              <a:rPr lang="en-US" altLang="ko-KR" b="1" dirty="0"/>
              <a:t>&gt;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50km/h </a:t>
            </a:r>
            <a:r>
              <a:rPr lang="en-US" altLang="ko-KR" b="1" dirty="0"/>
              <a:t>and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초당 </a:t>
            </a:r>
            <a:r>
              <a:rPr lang="en-US" altLang="ko-KR" b="1" dirty="0">
                <a:solidFill>
                  <a:srgbClr val="FF0000"/>
                </a:solidFill>
              </a:rPr>
              <a:t>10km/h </a:t>
            </a:r>
            <a:r>
              <a:rPr lang="ko-KR" altLang="en-US" dirty="0"/>
              <a:t>이상 </a:t>
            </a:r>
            <a:r>
              <a:rPr lang="ko-KR" altLang="en-US" b="1" dirty="0">
                <a:solidFill>
                  <a:srgbClr val="FF0000"/>
                </a:solidFill>
              </a:rPr>
              <a:t>감속</a:t>
            </a:r>
            <a:r>
              <a:rPr lang="ko-KR" altLang="en-US" dirty="0"/>
              <a:t> 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급정차 횟수 </a:t>
            </a:r>
            <a:r>
              <a:rPr lang="en-US" altLang="ko-KR" dirty="0"/>
              <a:t>+1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고</a:t>
            </a:r>
            <a:r>
              <a:rPr lang="en-US" altLang="ko-KR" b="1" dirty="0"/>
              <a:t>RPM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RPM &gt; 3500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고 </a:t>
            </a:r>
            <a:r>
              <a:rPr lang="en-US" altLang="ko-KR" dirty="0"/>
              <a:t>RPM </a:t>
            </a:r>
            <a:r>
              <a:rPr lang="ko-KR" altLang="en-US" dirty="0"/>
              <a:t>시간 </a:t>
            </a:r>
            <a:r>
              <a:rPr lang="en-US" altLang="ko-KR" dirty="0"/>
              <a:t>+1(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b="1" dirty="0"/>
              <a:t>주행 점수 계산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100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</a:t>
            </a:r>
            <a:r>
              <a:rPr lang="ko-KR" altLang="en-US" b="1" dirty="0"/>
              <a:t>급 정차 </a:t>
            </a:r>
            <a:r>
              <a:rPr lang="ko-KR" altLang="en-US" dirty="0"/>
              <a:t>횟수 </a:t>
            </a:r>
            <a:r>
              <a:rPr lang="en-US" altLang="ko-KR" b="1" dirty="0"/>
              <a:t>* 5</a:t>
            </a:r>
            <a:r>
              <a:rPr lang="en-US" altLang="ko-KR" dirty="0"/>
              <a:t>) </a:t>
            </a:r>
            <a:r>
              <a:rPr lang="en-US" altLang="ko-KR" b="1" dirty="0"/>
              <a:t>– </a:t>
            </a:r>
            <a:r>
              <a:rPr lang="en-US" altLang="ko-KR" dirty="0"/>
              <a:t>(</a:t>
            </a:r>
            <a:r>
              <a:rPr lang="ko-KR" altLang="en-US" b="1" dirty="0"/>
              <a:t>고</a:t>
            </a:r>
            <a:r>
              <a:rPr lang="en-US" altLang="ko-KR" b="1" dirty="0"/>
              <a:t>RPM </a:t>
            </a:r>
            <a:r>
              <a:rPr lang="ko-KR" altLang="en-US" dirty="0"/>
              <a:t>시간 </a:t>
            </a:r>
            <a:r>
              <a:rPr lang="en-US" altLang="ko-KR" b="1" dirty="0"/>
              <a:t>* 2</a:t>
            </a:r>
            <a:r>
              <a:rPr lang="en-US" altLang="ko-KR" dirty="0"/>
              <a:t>) </a:t>
            </a:r>
            <a:r>
              <a:rPr lang="en-US" altLang="ko-KR" b="1" dirty="0"/>
              <a:t>–</a:t>
            </a:r>
            <a:r>
              <a:rPr lang="en-US" altLang="ko-KR" dirty="0"/>
              <a:t> (</a:t>
            </a:r>
            <a:r>
              <a:rPr lang="ko-KR" altLang="en-US" b="1" dirty="0"/>
              <a:t>급 가속</a:t>
            </a:r>
            <a:r>
              <a:rPr lang="ko-KR" altLang="en-US" dirty="0"/>
              <a:t> 횟수 </a:t>
            </a:r>
            <a:r>
              <a:rPr lang="en-US" altLang="ko-KR" b="1" dirty="0"/>
              <a:t>/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ko-KR" altLang="en-US" b="1" dirty="0"/>
              <a:t>주행 시간 </a:t>
            </a:r>
            <a:r>
              <a:rPr lang="en-US" altLang="ko-KR" b="1" dirty="0"/>
              <a:t>*</a:t>
            </a:r>
            <a:r>
              <a:rPr lang="en-US" altLang="ko-KR" dirty="0"/>
              <a:t> 1000)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Score &lt; 0: Score = 0</a:t>
            </a:r>
          </a:p>
        </p:txBody>
      </p:sp>
    </p:spTree>
    <p:extLst>
      <p:ext uri="{BB962C8B-B14F-4D97-AF65-F5344CB8AC3E}">
        <p14:creationId xmlns:p14="http://schemas.microsoft.com/office/powerpoint/2010/main" val="6086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OBD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※ LCD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화면구성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7177BD5-963F-452C-AFEA-1668D52D5D56}"/>
              </a:ext>
            </a:extLst>
          </p:cNvPr>
          <p:cNvGrpSpPr/>
          <p:nvPr/>
        </p:nvGrpSpPr>
        <p:grpSpPr>
          <a:xfrm>
            <a:off x="1539834" y="1936238"/>
            <a:ext cx="8787741" cy="3930732"/>
            <a:chOff x="1539834" y="1936238"/>
            <a:chExt cx="8787741" cy="39307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87D9F8-FA49-4576-B0C4-533A02C7C392}"/>
                </a:ext>
              </a:extLst>
            </p:cNvPr>
            <p:cNvSpPr/>
            <p:nvPr/>
          </p:nvSpPr>
          <p:spPr>
            <a:xfrm>
              <a:off x="1539834" y="1936238"/>
              <a:ext cx="8787741" cy="39307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C86AA46-170C-4457-AD88-FB5DA45D5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77" y="2267117"/>
              <a:ext cx="3262481" cy="279980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C45D8C4-6BA1-4C8C-BDE9-EF14348A6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8920" y="2192595"/>
              <a:ext cx="3207578" cy="2874323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A28FB4-B9B2-4D4C-BE1D-23FC60C9FC0D}"/>
                </a:ext>
              </a:extLst>
            </p:cNvPr>
            <p:cNvGrpSpPr/>
            <p:nvPr/>
          </p:nvGrpSpPr>
          <p:grpSpPr>
            <a:xfrm>
              <a:off x="5009251" y="2133195"/>
              <a:ext cx="1585078" cy="678451"/>
              <a:chOff x="5009251" y="2133195"/>
              <a:chExt cx="1585078" cy="67845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47ED229-DC03-4EE1-8DCC-FFF113CA3A4F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13.1 Km/L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168A21-098D-40B1-9134-3D5E27C6195D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순간연비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8AA2202-9D91-4BE2-A6E0-A61D57B0A0AC}"/>
                </a:ext>
              </a:extLst>
            </p:cNvPr>
            <p:cNvGrpSpPr/>
            <p:nvPr/>
          </p:nvGrpSpPr>
          <p:grpSpPr>
            <a:xfrm>
              <a:off x="5009251" y="2841222"/>
              <a:ext cx="1585078" cy="678451"/>
              <a:chOff x="5009251" y="2133195"/>
              <a:chExt cx="1585078" cy="67845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029B1C0-EA05-40E0-9C32-F2F1D6CCFE95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15.8 Km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9596B2-F58C-496F-B31A-4D405C455324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주행거리</a:t>
                </a:r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1B1EB41-3135-4F4A-9B4A-446ADE3C8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1493" y="5168918"/>
              <a:ext cx="2224421" cy="623087"/>
            </a:xfrm>
            <a:prstGeom prst="rect">
              <a:avLst/>
            </a:prstGeom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82593DE-AB5A-47C2-BFEF-9715C5F54595}"/>
                </a:ext>
              </a:extLst>
            </p:cNvPr>
            <p:cNvGrpSpPr/>
            <p:nvPr/>
          </p:nvGrpSpPr>
          <p:grpSpPr>
            <a:xfrm>
              <a:off x="5009251" y="3549249"/>
              <a:ext cx="1585078" cy="678451"/>
              <a:chOff x="5009251" y="2133195"/>
              <a:chExt cx="1585078" cy="678451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7C4D8E5-8B4C-4D03-A9CA-31E9E40DE786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81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점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485BB-7148-462D-BD30-C93C6EFFB68D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운행점수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45C2D34-7C34-4E25-BD65-4145C27F48BB}"/>
                </a:ext>
              </a:extLst>
            </p:cNvPr>
            <p:cNvGrpSpPr/>
            <p:nvPr/>
          </p:nvGrpSpPr>
          <p:grpSpPr>
            <a:xfrm>
              <a:off x="1916756" y="5162180"/>
              <a:ext cx="1089152" cy="576451"/>
              <a:chOff x="5009251" y="2133195"/>
              <a:chExt cx="1585078" cy="67845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CBDBBA4-16B1-4651-A85D-C8DA571C0978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4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회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891ACD-6BDE-448B-99E8-2E95EAA9EBB2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급 가속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90FCBD2-4FF2-482B-827D-905EDEB20AD5}"/>
                </a:ext>
              </a:extLst>
            </p:cNvPr>
            <p:cNvGrpSpPr/>
            <p:nvPr/>
          </p:nvGrpSpPr>
          <p:grpSpPr>
            <a:xfrm>
              <a:off x="3350317" y="5162180"/>
              <a:ext cx="1089152" cy="576451"/>
              <a:chOff x="5009251" y="2133195"/>
              <a:chExt cx="1585078" cy="67845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B0C8C81-19FE-4BE1-BD4B-FBA0B7530FAE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2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회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89255A-D175-47B2-9914-6A1A0E25C67F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급 정차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5CA5C21-EEAA-41B9-97B1-ADA857404FD4}"/>
                </a:ext>
              </a:extLst>
            </p:cNvPr>
            <p:cNvGrpSpPr/>
            <p:nvPr/>
          </p:nvGrpSpPr>
          <p:grpSpPr>
            <a:xfrm>
              <a:off x="8891354" y="5158700"/>
              <a:ext cx="1089152" cy="576451"/>
              <a:chOff x="5009251" y="2133195"/>
              <a:chExt cx="1585078" cy="67845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B74FC2F-7E6D-4E96-A278-85C7288380F7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1.2 L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A694B6-3C2F-4D96-8D3E-67EB268B19B7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유류 소모량</a:t>
                </a:r>
              </a:p>
            </p:txBody>
          </p:sp>
        </p:grpSp>
        <p:pic>
          <p:nvPicPr>
            <p:cNvPr id="65" name="그래픽 64" descr="모니터">
              <a:extLst>
                <a:ext uri="{FF2B5EF4-FFF2-40B4-BE49-F238E27FC236}">
                  <a16:creationId xmlns:a16="http://schemas.microsoft.com/office/drawing/2014/main" id="{3400105D-221F-4597-85B0-F066D16FB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32769" y="2002305"/>
              <a:ext cx="386335" cy="386335"/>
            </a:xfrm>
            <a:prstGeom prst="rect">
              <a:avLst/>
            </a:prstGeom>
          </p:spPr>
        </p:pic>
      </p:grpSp>
      <p:sp>
        <p:nvSpPr>
          <p:cNvPr id="55" name="직사각형 30">
            <a:extLst>
              <a:ext uri="{FF2B5EF4-FFF2-40B4-BE49-F238E27FC236}">
                <a16:creationId xmlns:a16="http://schemas.microsoft.com/office/drawing/2014/main" id="{B15DD4AA-0277-4F3C-9409-A7214E06177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12009373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GPS Module</a:t>
              </a:r>
              <a:endParaRPr kumimoji="0" lang="ko-KR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현재 위치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획득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Google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고도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고도정보를 얻음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- 1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초간 고도의 차이를 측정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현재 위치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고도 정보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</a:p>
        </p:txBody>
      </p:sp>
      <p:sp>
        <p:nvSpPr>
          <p:cNvPr id="13" name="직사각형 30">
            <a:extLst>
              <a:ext uri="{FF2B5EF4-FFF2-40B4-BE49-F238E27FC236}">
                <a16:creationId xmlns:a16="http://schemas.microsoft.com/office/drawing/2014/main" id="{B47BA581-3453-40FF-BCC6-C447F292D62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7335254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Sensor Module</a:t>
              </a:r>
              <a:endParaRPr kumimoji="0" lang="ko-KR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B47BA581-3453-40FF-BCC6-C447F292D62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21" name="내용 개체 틀 2">
            <a:extLst>
              <a:ext uri="{FF2B5EF4-FFF2-40B4-BE49-F238E27FC236}">
                <a16:creationId xmlns:a16="http://schemas.microsoft.com/office/drawing/2014/main" id="{113FB982-0D47-4207-89AF-6C20D8F7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88" b="89564" l="5632" r="95879">
                        <a14:foregroundMark x1="57280" y1="9677" x2="57280" y2="9677"/>
                        <a14:foregroundMark x1="60577" y1="12713" x2="60577" y2="12713"/>
                        <a14:foregroundMark x1="60302" y1="12713" x2="60302" y2="12713"/>
                        <a14:foregroundMark x1="61401" y1="16319" x2="63187" y2="9677"/>
                        <a14:foregroundMark x1="58379" y1="13283" x2="60302" y2="11195"/>
                        <a14:foregroundMark x1="55082" y1="12713" x2="62088" y2="12144"/>
                        <a14:foregroundMark x1="62912" y1="13283" x2="59890" y2="12144"/>
                        <a14:foregroundMark x1="14698" y1="60911" x2="26374" y2="73814"/>
                        <a14:foregroundMark x1="16071" y1="61860" x2="18681" y2="68880"/>
                        <a14:foregroundMark x1="40934" y1="83491" x2="39148" y2="84061"/>
                        <a14:foregroundMark x1="34341" y1="88425" x2="34753" y2="88805"/>
                        <a14:foregroundMark x1="35027" y1="89184" x2="38049" y2="88046"/>
                        <a14:foregroundMark x1="31593" y1="87856" x2="37912" y2="88994"/>
                        <a14:foregroundMark x1="37637" y1="89564" x2="31456" y2="88994"/>
                        <a14:foregroundMark x1="39148" y1="87666" x2="45055" y2="83491"/>
                        <a14:foregroundMark x1="10302" y1="62239" x2="11264" y2="52372"/>
                        <a14:foregroundMark x1="8929" y1="52941" x2="8516" y2="60721"/>
                        <a14:foregroundMark x1="7692" y1="61670" x2="5632" y2="59013"/>
                        <a14:foregroundMark x1="89973" y1="31689" x2="90522" y2="46679"/>
                        <a14:foregroundMark x1="93132" y1="35863" x2="93214" y2="36576"/>
                        <a14:foregroundMark x1="93407" y1="35674" x2="93587" y2="36588"/>
                        <a14:foregroundMark x1="93132" y1="35863" x2="93451" y2="36584"/>
                        <a14:foregroundMark x1="93819" y1="35674" x2="94016" y2="36602"/>
                        <a14:foregroundMark x1="93956" y1="35863" x2="94113" y2="36605"/>
                        <a14:foregroundMark x1="91621" y1="46869" x2="93908" y2="44763"/>
                        <a14:foregroundMark x1="92033" y1="47249" x2="90385" y2="48387"/>
                        <a14:foregroundMark x1="77747" y1="54649" x2="76099" y2="58824"/>
                        <a14:foregroundMark x1="52610" y1="50285" x2="65659" y2="62049"/>
                        <a14:foregroundMark x1="48901" y1="31309" x2="48626" y2="26186"/>
                        <a14:backgroundMark x1="95330" y1="37381" x2="95055" y2="43643"/>
                        <a14:backgroundMark x1="94643" y1="36622" x2="94505" y2="44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198" y="2232317"/>
            <a:ext cx="3446772" cy="249721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2D11ED8-B205-4E76-A0C9-81ABD0806A51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4143970" y="3429000"/>
            <a:ext cx="3378300" cy="5192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707AE1-CDE5-45B1-B85E-F851924D4733}"/>
              </a:ext>
            </a:extLst>
          </p:cNvPr>
          <p:cNvSpPr txBox="1"/>
          <p:nvPr/>
        </p:nvSpPr>
        <p:spPr>
          <a:xfrm>
            <a:off x="8684284" y="4709467"/>
            <a:ext cx="16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GPS Module</a:t>
            </a:r>
          </a:p>
          <a:p>
            <a:pPr algn="ctr"/>
            <a:r>
              <a:rPr lang="en-US" altLang="ko-KR" dirty="0"/>
              <a:t>(L80-M39)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12F0AC-4F15-4BA7-8522-9A6F56AD019F}"/>
              </a:ext>
            </a:extLst>
          </p:cNvPr>
          <p:cNvSpPr/>
          <p:nvPr/>
        </p:nvSpPr>
        <p:spPr>
          <a:xfrm>
            <a:off x="5438236" y="3639963"/>
            <a:ext cx="789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UART</a:t>
            </a:r>
            <a:endParaRPr lang="ko-KR" altLang="en-US" b="1" dirty="0"/>
          </a:p>
        </p:txBody>
      </p:sp>
      <p:pic>
        <p:nvPicPr>
          <p:cNvPr id="8" name="그림 7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42B3AAF8-1FD7-49E3-B692-E18B33114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70" y="1442734"/>
            <a:ext cx="3972532" cy="39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9445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Data I/O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pic>
        <p:nvPicPr>
          <p:cNvPr id="4" name="그림 3" descr="실내, 테이블, 앉아있는, 벽이(가) 표시된 사진&#10;&#10;매우 높은 신뢰도로 생성된 설명">
            <a:extLst>
              <a:ext uri="{FF2B5EF4-FFF2-40B4-BE49-F238E27FC236}">
                <a16:creationId xmlns:a16="http://schemas.microsoft.com/office/drawing/2014/main" id="{D4509339-0A16-4982-92EC-ED45D34B9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7" y="1959247"/>
            <a:ext cx="2676586" cy="2676586"/>
          </a:xfrm>
          <a:prstGeom prst="rect">
            <a:avLst/>
          </a:prstGeom>
        </p:spPr>
      </p:pic>
      <p:pic>
        <p:nvPicPr>
          <p:cNvPr id="6" name="그림 5" descr="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628D1B13-4C84-4857-9D98-765E95124D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08" y="1959247"/>
            <a:ext cx="1892197" cy="267658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DEF492D-120B-4C3B-B791-7E45A7C8FC0B}"/>
              </a:ext>
            </a:extLst>
          </p:cNvPr>
          <p:cNvSpPr/>
          <p:nvPr/>
        </p:nvSpPr>
        <p:spPr>
          <a:xfrm>
            <a:off x="4557151" y="3596412"/>
            <a:ext cx="3815326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 w="12700">
                <a:solidFill>
                  <a:srgbClr val="4472C4"/>
                </a:solidFill>
                <a:prstDash val="solid"/>
              </a:ln>
              <a:pattFill prst="ltDnDiag">
                <a:fgClr>
                  <a:srgbClr val="4472C4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BC3C6B84-5A94-4235-B6B3-B334B50E5C8A}"/>
              </a:ext>
            </a:extLst>
          </p:cNvPr>
          <p:cNvSpPr/>
          <p:nvPr/>
        </p:nvSpPr>
        <p:spPr>
          <a:xfrm>
            <a:off x="4557150" y="2485329"/>
            <a:ext cx="3815327" cy="558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DEAFC-D4B3-439A-A2A2-A1699DA9F4AF}"/>
              </a:ext>
            </a:extLst>
          </p:cNvPr>
          <p:cNvSpPr txBox="1"/>
          <p:nvPr/>
        </p:nvSpPr>
        <p:spPr>
          <a:xfrm>
            <a:off x="2030681" y="4673208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PHP 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A6692-3A21-4871-AF8E-7E9AA14E90C6}"/>
              </a:ext>
            </a:extLst>
          </p:cNvPr>
          <p:cNvSpPr txBox="1"/>
          <p:nvPr/>
        </p:nvSpPr>
        <p:spPr>
          <a:xfrm>
            <a:off x="8686736" y="4635833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Client(App)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D328D-0120-46A2-8D76-D727EF066ACA}"/>
              </a:ext>
            </a:extLst>
          </p:cNvPr>
          <p:cNvSpPr txBox="1"/>
          <p:nvPr/>
        </p:nvSpPr>
        <p:spPr>
          <a:xfrm>
            <a:off x="6048069" y="2115997"/>
            <a:ext cx="15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Request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A1BDE-1532-44C1-A857-F213BB439E5B}"/>
              </a:ext>
            </a:extLst>
          </p:cNvPr>
          <p:cNvSpPr txBox="1"/>
          <p:nvPr/>
        </p:nvSpPr>
        <p:spPr>
          <a:xfrm>
            <a:off x="5414323" y="4137115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JSON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F91C-A745-45C4-B2BA-C3CFC9DC2B85}"/>
              </a:ext>
            </a:extLst>
          </p:cNvPr>
          <p:cNvSpPr txBox="1"/>
          <p:nvPr/>
        </p:nvSpPr>
        <p:spPr>
          <a:xfrm>
            <a:off x="6911298" y="3987788"/>
            <a:ext cx="179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[{“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carName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” 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Avante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“, {“volume” : “1600”….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5" name="직사각형 30">
            <a:extLst>
              <a:ext uri="{FF2B5EF4-FFF2-40B4-BE49-F238E27FC236}">
                <a16:creationId xmlns:a16="http://schemas.microsoft.com/office/drawing/2014/main" id="{F03475E3-A5D9-4A99-8808-8F7FC7C5A683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1972269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DB I/O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pic>
        <p:nvPicPr>
          <p:cNvPr id="4" name="그림 3" descr="실내, 테이블, 앉아있는, 벽이(가) 표시된 사진&#10;&#10;매우 높은 신뢰도로 생성된 설명">
            <a:extLst>
              <a:ext uri="{FF2B5EF4-FFF2-40B4-BE49-F238E27FC236}">
                <a16:creationId xmlns:a16="http://schemas.microsoft.com/office/drawing/2014/main" id="{D4509339-0A16-4982-92EC-ED45D34B9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037" y="1771931"/>
            <a:ext cx="2676586" cy="267658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DEF492D-120B-4C3B-B791-7E45A7C8FC0B}"/>
              </a:ext>
            </a:extLst>
          </p:cNvPr>
          <p:cNvSpPr/>
          <p:nvPr/>
        </p:nvSpPr>
        <p:spPr>
          <a:xfrm>
            <a:off x="4401783" y="3606384"/>
            <a:ext cx="3815326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 w="12700">
                <a:solidFill>
                  <a:srgbClr val="4472C4"/>
                </a:solidFill>
                <a:prstDash val="solid"/>
              </a:ln>
              <a:pattFill prst="ltDnDiag">
                <a:fgClr>
                  <a:srgbClr val="4472C4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BC3C6B84-5A94-4235-B6B3-B334B50E5C8A}"/>
              </a:ext>
            </a:extLst>
          </p:cNvPr>
          <p:cNvSpPr/>
          <p:nvPr/>
        </p:nvSpPr>
        <p:spPr>
          <a:xfrm>
            <a:off x="4401783" y="2420636"/>
            <a:ext cx="3815327" cy="558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DEAFC-D4B3-439A-A2A2-A1699DA9F4AF}"/>
              </a:ext>
            </a:extLst>
          </p:cNvPr>
          <p:cNvSpPr txBox="1"/>
          <p:nvPr/>
        </p:nvSpPr>
        <p:spPr>
          <a:xfrm>
            <a:off x="8923760" y="4506447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PHP 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A6692-3A21-4871-AF8E-7E9AA14E90C6}"/>
              </a:ext>
            </a:extLst>
          </p:cNvPr>
          <p:cNvSpPr txBox="1"/>
          <p:nvPr/>
        </p:nvSpPr>
        <p:spPr>
          <a:xfrm>
            <a:off x="1829099" y="4629701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Database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D328D-0120-46A2-8D76-D727EF066ACA}"/>
              </a:ext>
            </a:extLst>
          </p:cNvPr>
          <p:cNvSpPr txBox="1"/>
          <p:nvPr/>
        </p:nvSpPr>
        <p:spPr>
          <a:xfrm>
            <a:off x="5816033" y="2079373"/>
            <a:ext cx="15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Query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A1BDE-1532-44C1-A857-F213BB439E5B}"/>
              </a:ext>
            </a:extLst>
          </p:cNvPr>
          <p:cNvSpPr txBox="1"/>
          <p:nvPr/>
        </p:nvSpPr>
        <p:spPr>
          <a:xfrm>
            <a:off x="5251892" y="4137115"/>
            <a:ext cx="258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mysqli_fetch_object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3" name="그림 2" descr="실내, 시험관, 벽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5378DC0B-D854-423A-8828-0F12E6562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9" y="2032835"/>
            <a:ext cx="2420173" cy="2420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2D9D8-7E55-491C-9E73-A0ECF3636B84}"/>
              </a:ext>
            </a:extLst>
          </p:cNvPr>
          <p:cNvSpPr txBox="1"/>
          <p:nvPr/>
        </p:nvSpPr>
        <p:spPr>
          <a:xfrm>
            <a:off x="6480875" y="2646579"/>
            <a:ext cx="179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SELECT CAR FROM..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3" name="직사각형 30">
            <a:extLst>
              <a:ext uri="{FF2B5EF4-FFF2-40B4-BE49-F238E27FC236}">
                <a16:creationId xmlns:a16="http://schemas.microsoft.com/office/drawing/2014/main" id="{CF3C4EA3-4A7D-495E-966C-EDD04E723950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0983698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000800" y="1749600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31" name="직선 연결선 30"/>
          <p:cNvCxnSpPr/>
          <p:nvPr/>
        </p:nvCxnSpPr>
        <p:spPr>
          <a:xfrm>
            <a:off x="1001861" y="2053451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399272" y="1820152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393715" y="188993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00990" y="1955751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3140729" y="1901931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 txBox="1"/>
          <p:nvPr/>
        </p:nvSpPr>
        <p:spPr>
          <a:xfrm>
            <a:off x="1730668" y="3909343"/>
            <a:ext cx="1366488" cy="365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Application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726217" y="2425638"/>
            <a:ext cx="1259862" cy="147592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037061" y="4438172"/>
            <a:ext cx="2706182" cy="298891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4572000" y="1743809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4573061" y="2047660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6970472" y="1814362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6964915" y="188414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6972191" y="194996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6711929" y="1896141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28"/>
          <p:cNvSpPr/>
          <p:nvPr/>
        </p:nvSpPr>
        <p:spPr>
          <a:xfrm>
            <a:off x="8271749" y="1725202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7" name="직선 연결선 30"/>
          <p:cNvCxnSpPr/>
          <p:nvPr/>
        </p:nvCxnSpPr>
        <p:spPr>
          <a:xfrm>
            <a:off x="8272811" y="2029053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31"/>
          <p:cNvCxnSpPr/>
          <p:nvPr/>
        </p:nvCxnSpPr>
        <p:spPr>
          <a:xfrm>
            <a:off x="10670222" y="1795754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32"/>
          <p:cNvCxnSpPr/>
          <p:nvPr/>
        </p:nvCxnSpPr>
        <p:spPr>
          <a:xfrm>
            <a:off x="10664664" y="1865537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33"/>
          <p:cNvCxnSpPr/>
          <p:nvPr/>
        </p:nvCxnSpPr>
        <p:spPr>
          <a:xfrm>
            <a:off x="10671940" y="193135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34"/>
          <p:cNvCxnSpPr/>
          <p:nvPr/>
        </p:nvCxnSpPr>
        <p:spPr>
          <a:xfrm rot="16200000" flipH="1">
            <a:off x="10411680" y="1877534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5"/>
          <p:cNvSpPr txBox="1"/>
          <p:nvPr/>
        </p:nvSpPr>
        <p:spPr>
          <a:xfrm>
            <a:off x="4749098" y="4396732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차종  :</a:t>
            </a:r>
          </a:p>
        </p:txBody>
      </p:sp>
      <p:sp>
        <p:nvSpPr>
          <p:cNvPr id="53" name="직사각형 35"/>
          <p:cNvSpPr txBox="1"/>
          <p:nvPr/>
        </p:nvSpPr>
        <p:spPr>
          <a:xfrm>
            <a:off x="5316720" y="3866331"/>
            <a:ext cx="1366488" cy="365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Application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312269" y="2382627"/>
            <a:ext cx="1259862" cy="1475925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5909894" y="4420013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직선 연결선 57"/>
          <p:cNvCxnSpPr/>
          <p:nvPr/>
        </p:nvCxnSpPr>
        <p:spPr>
          <a:xfrm rot="16200000" flipH="1">
            <a:off x="7070091" y="3790229"/>
            <a:ext cx="3523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10800000">
            <a:off x="8412454" y="3629064"/>
            <a:ext cx="307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31756" y="2429120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841281" y="2819645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835491" y="3217059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844578" y="3619500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844578" y="4025159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835490" y="4454301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835271" y="4883003"/>
            <a:ext cx="2224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 txBox="1"/>
          <p:nvPr/>
        </p:nvSpPr>
        <p:spPr>
          <a:xfrm>
            <a:off x="8902063" y="2065774"/>
            <a:ext cx="1604647" cy="3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차량등록</a:t>
            </a:r>
          </a:p>
        </p:txBody>
      </p:sp>
      <p:sp>
        <p:nvSpPr>
          <p:cNvPr id="69" name="직사각형 68"/>
          <p:cNvSpPr txBox="1"/>
          <p:nvPr/>
        </p:nvSpPr>
        <p:spPr>
          <a:xfrm>
            <a:off x="8916641" y="2446334"/>
            <a:ext cx="1604647" cy="3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차량정보</a:t>
            </a:r>
          </a:p>
        </p:txBody>
      </p:sp>
      <p:sp>
        <p:nvSpPr>
          <p:cNvPr id="70" name="직사각형 69"/>
          <p:cNvSpPr txBox="1"/>
          <p:nvPr/>
        </p:nvSpPr>
        <p:spPr>
          <a:xfrm>
            <a:off x="8901327" y="2822061"/>
            <a:ext cx="1604647" cy="3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연비확인</a:t>
            </a:r>
          </a:p>
        </p:txBody>
      </p:sp>
      <p:sp>
        <p:nvSpPr>
          <p:cNvPr id="71" name="직사각형 70"/>
          <p:cNvSpPr txBox="1"/>
          <p:nvPr/>
        </p:nvSpPr>
        <p:spPr>
          <a:xfrm>
            <a:off x="8915027" y="3245545"/>
            <a:ext cx="1604647" cy="3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주행기록</a:t>
            </a:r>
          </a:p>
        </p:txBody>
      </p:sp>
      <p:sp>
        <p:nvSpPr>
          <p:cNvPr id="72" name="직사각형 71"/>
          <p:cNvSpPr txBox="1"/>
          <p:nvPr/>
        </p:nvSpPr>
        <p:spPr>
          <a:xfrm>
            <a:off x="8918980" y="3639223"/>
            <a:ext cx="1744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운전 지수</a:t>
            </a:r>
          </a:p>
        </p:txBody>
      </p:sp>
      <p:sp>
        <p:nvSpPr>
          <p:cNvPr id="73" name="직사각형 72"/>
          <p:cNvSpPr txBox="1"/>
          <p:nvPr/>
        </p:nvSpPr>
        <p:spPr>
          <a:xfrm>
            <a:off x="8947337" y="4049535"/>
            <a:ext cx="1604647" cy="3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차계부</a:t>
            </a:r>
          </a:p>
        </p:txBody>
      </p:sp>
      <p:sp>
        <p:nvSpPr>
          <p:cNvPr id="74" name="직사각형 73"/>
          <p:cNvSpPr txBox="1"/>
          <p:nvPr/>
        </p:nvSpPr>
        <p:spPr>
          <a:xfrm>
            <a:off x="8955545" y="4477139"/>
            <a:ext cx="1604647" cy="36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Information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ADB6AA7-2D7C-4B20-A87C-9ADAE9FC1BB5}"/>
              </a:ext>
            </a:extLst>
          </p:cNvPr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8D88530-637C-4D00-8546-D42DB8328B4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6CE85E3-FE23-4296-B2BD-8DDD618A993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16AC2CA-4610-45C5-AE49-8FE8A18BF61E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- </a:t>
              </a:r>
              <a:r>
                <a:rPr lang="ko-KR" altLang="en-US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초기화면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5DF9AC41-483F-4774-A244-B8CCB10036D8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30">
            <a:extLst>
              <a:ext uri="{FF2B5EF4-FFF2-40B4-BE49-F238E27FC236}">
                <a16:creationId xmlns:a16="http://schemas.microsoft.com/office/drawing/2014/main" id="{E0508DAA-A3D4-44F1-88A9-F25C17486C8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6434930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036248" y="1661252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31" name="직선 연결선 30"/>
          <p:cNvCxnSpPr/>
          <p:nvPr/>
        </p:nvCxnSpPr>
        <p:spPr>
          <a:xfrm>
            <a:off x="2046835" y="1965103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34721" y="173180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29163" y="1801588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36439" y="186740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4176178" y="1813584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 txBox="1"/>
          <p:nvPr/>
        </p:nvSpPr>
        <p:spPr>
          <a:xfrm>
            <a:off x="2000404" y="1643188"/>
            <a:ext cx="1366489" cy="34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 등록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090504" y="4820762"/>
            <a:ext cx="510764" cy="598359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6805092" y="1661252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6806154" y="1965103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9203564" y="1731804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9198008" y="1801587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9205284" y="186740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8945022" y="1813584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5"/>
          <p:cNvSpPr txBox="1"/>
          <p:nvPr/>
        </p:nvSpPr>
        <p:spPr>
          <a:xfrm>
            <a:off x="6877415" y="3504550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배기량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219187" y="3527831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모서리가 둥근 직사각형 75"/>
          <p:cNvSpPr/>
          <p:nvPr/>
        </p:nvSpPr>
        <p:spPr>
          <a:xfrm>
            <a:off x="2251558" y="2952339"/>
            <a:ext cx="2329877" cy="125049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직사각형 35"/>
          <p:cNvSpPr txBox="1"/>
          <p:nvPr/>
        </p:nvSpPr>
        <p:spPr>
          <a:xfrm>
            <a:off x="2351640" y="3111997"/>
            <a:ext cx="2169441" cy="293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이미 등록되어 있습니다.</a:t>
            </a:r>
          </a:p>
        </p:txBody>
      </p:sp>
      <p:sp>
        <p:nvSpPr>
          <p:cNvPr id="78" name="직사각형 35"/>
          <p:cNvSpPr txBox="1"/>
          <p:nvPr/>
        </p:nvSpPr>
        <p:spPr>
          <a:xfrm>
            <a:off x="2348331" y="3359702"/>
            <a:ext cx="2169441" cy="29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재등록 하시겠습니까?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596908" y="3794781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Y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52260" y="3789223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N</a:t>
            </a:r>
          </a:p>
        </p:txBody>
      </p:sp>
      <p:sp>
        <p:nvSpPr>
          <p:cNvPr id="81" name="직사각형 35"/>
          <p:cNvSpPr txBox="1"/>
          <p:nvPr/>
        </p:nvSpPr>
        <p:spPr>
          <a:xfrm>
            <a:off x="6757467" y="1656121"/>
            <a:ext cx="1366489" cy="345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 등록</a:t>
            </a:r>
          </a:p>
        </p:txBody>
      </p:sp>
      <p:sp>
        <p:nvSpPr>
          <p:cNvPr id="86" name="직사각형 35"/>
          <p:cNvSpPr txBox="1"/>
          <p:nvPr/>
        </p:nvSpPr>
        <p:spPr>
          <a:xfrm>
            <a:off x="6877415" y="3075925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차량명</a:t>
            </a:r>
          </a:p>
        </p:txBody>
      </p:sp>
      <p:sp>
        <p:nvSpPr>
          <p:cNvPr id="87" name="직사각형 54"/>
          <p:cNvSpPr/>
          <p:nvPr/>
        </p:nvSpPr>
        <p:spPr>
          <a:xfrm>
            <a:off x="8219187" y="3099206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직사각형 35"/>
          <p:cNvSpPr txBox="1"/>
          <p:nvPr/>
        </p:nvSpPr>
        <p:spPr>
          <a:xfrm>
            <a:off x="6890817" y="4361800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공인연비</a:t>
            </a:r>
          </a:p>
        </p:txBody>
      </p:sp>
      <p:sp>
        <p:nvSpPr>
          <p:cNvPr id="89" name="직사각형 54"/>
          <p:cNvSpPr/>
          <p:nvPr/>
        </p:nvSpPr>
        <p:spPr>
          <a:xfrm>
            <a:off x="8213539" y="4385081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직사각형 35"/>
          <p:cNvSpPr txBox="1"/>
          <p:nvPr/>
        </p:nvSpPr>
        <p:spPr>
          <a:xfrm>
            <a:off x="6900342" y="3933175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연료</a:t>
            </a:r>
          </a:p>
        </p:txBody>
      </p:sp>
      <p:sp>
        <p:nvSpPr>
          <p:cNvPr id="91" name="직사각형 54"/>
          <p:cNvSpPr/>
          <p:nvPr/>
        </p:nvSpPr>
        <p:spPr>
          <a:xfrm>
            <a:off x="8213539" y="3956456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직사각형 35"/>
          <p:cNvSpPr txBox="1"/>
          <p:nvPr/>
        </p:nvSpPr>
        <p:spPr>
          <a:xfrm>
            <a:off x="6900342" y="2642537"/>
            <a:ext cx="1366488" cy="359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ID</a:t>
            </a:r>
          </a:p>
        </p:txBody>
      </p:sp>
      <p:sp>
        <p:nvSpPr>
          <p:cNvPr id="93" name="직사각형 54"/>
          <p:cNvSpPr/>
          <p:nvPr/>
        </p:nvSpPr>
        <p:spPr>
          <a:xfrm>
            <a:off x="8213539" y="2665818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``</a:t>
            </a:r>
          </a:p>
        </p:txBody>
      </p:sp>
      <p:sp>
        <p:nvSpPr>
          <p:cNvPr id="94" name="직사각형 35"/>
          <p:cNvSpPr txBox="1"/>
          <p:nvPr/>
        </p:nvSpPr>
        <p:spPr>
          <a:xfrm>
            <a:off x="6881292" y="2223437"/>
            <a:ext cx="1366488" cy="36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별칭</a:t>
            </a:r>
          </a:p>
        </p:txBody>
      </p:sp>
      <p:sp>
        <p:nvSpPr>
          <p:cNvPr id="95" name="직사각형 54"/>
          <p:cNvSpPr/>
          <p:nvPr/>
        </p:nvSpPr>
        <p:spPr>
          <a:xfrm>
            <a:off x="8213539" y="2246718"/>
            <a:ext cx="1088719" cy="31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모서리가 둥근 직사각형 78"/>
          <p:cNvSpPr/>
          <p:nvPr/>
        </p:nvSpPr>
        <p:spPr>
          <a:xfrm>
            <a:off x="7340233" y="4976909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97" name="모서리가 둥근 직사각형 79"/>
          <p:cNvSpPr/>
          <p:nvPr/>
        </p:nvSpPr>
        <p:spPr>
          <a:xfrm>
            <a:off x="8295585" y="4971351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취소</a:t>
            </a:r>
          </a:p>
        </p:txBody>
      </p:sp>
      <p:sp>
        <p:nvSpPr>
          <p:cNvPr id="99" name="타원 98"/>
          <p:cNvSpPr/>
          <p:nvPr/>
        </p:nvSpPr>
        <p:spPr>
          <a:xfrm>
            <a:off x="8995842" y="2684455"/>
            <a:ext cx="273844" cy="273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 txBox="1"/>
          <p:nvPr/>
        </p:nvSpPr>
        <p:spPr>
          <a:xfrm>
            <a:off x="9000606" y="2639211"/>
            <a:ext cx="250031" cy="36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?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E1C89D-68B8-4B8E-A887-D61D3513799A}"/>
              </a:ext>
            </a:extLst>
          </p:cNvPr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8271026-904D-4B04-9471-9FA9F975CCAF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006AA00-43AC-4895-987D-D6762EC8A23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3F4CA4C-1A4D-4E18-9E26-6D3439EEFB63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– </a:t>
              </a:r>
              <a:r>
                <a:rPr lang="ko-KR" altLang="en-US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차량 등록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30">
            <a:extLst>
              <a:ext uri="{FF2B5EF4-FFF2-40B4-BE49-F238E27FC236}">
                <a16:creationId xmlns:a16="http://schemas.microsoft.com/office/drawing/2014/main" id="{CBF07705-2A0C-409B-9F14-908B06FF4CF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6407519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515182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- </a:t>
              </a: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연비확인 및 주행기록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1657701" y="1513799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1658762" y="1817650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4056172" y="1584352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4069666" y="164461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4057892" y="171995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3797630" y="1666131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5"/>
          <p:cNvSpPr txBox="1"/>
          <p:nvPr/>
        </p:nvSpPr>
        <p:spPr>
          <a:xfrm>
            <a:off x="2277707" y="3964315"/>
            <a:ext cx="854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좋음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35"/>
          <p:cNvSpPr txBox="1"/>
          <p:nvPr/>
        </p:nvSpPr>
        <p:spPr>
          <a:xfrm>
            <a:off x="1610075" y="1508667"/>
            <a:ext cx="1366489" cy="34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 확인</a:t>
            </a:r>
          </a:p>
        </p:txBody>
      </p:sp>
      <p:sp>
        <p:nvSpPr>
          <p:cNvPr id="86" name="직사각형 35"/>
          <p:cNvSpPr txBox="1"/>
          <p:nvPr/>
        </p:nvSpPr>
        <p:spPr>
          <a:xfrm>
            <a:off x="2318191" y="2647675"/>
            <a:ext cx="1366488" cy="27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연비지수</a:t>
            </a:r>
          </a:p>
        </p:txBody>
      </p:sp>
      <p:sp>
        <p:nvSpPr>
          <p:cNvPr id="88" name="직사각형 35"/>
          <p:cNvSpPr txBox="1"/>
          <p:nvPr/>
        </p:nvSpPr>
        <p:spPr>
          <a:xfrm>
            <a:off x="1764855" y="4476285"/>
            <a:ext cx="1795112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90" name="직사각형 35"/>
          <p:cNvSpPr txBox="1"/>
          <p:nvPr/>
        </p:nvSpPr>
        <p:spPr>
          <a:xfrm>
            <a:off x="2576861" y="3957172"/>
            <a:ext cx="1366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92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94" name="직사각형 35"/>
          <p:cNvSpPr txBox="1"/>
          <p:nvPr/>
        </p:nvSpPr>
        <p:spPr>
          <a:xfrm>
            <a:off x="1562450" y="2023597"/>
            <a:ext cx="3009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최근 주행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2018.02.22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연비는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13.4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km/L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입니다.</a:t>
            </a:r>
          </a:p>
        </p:txBody>
      </p:sp>
      <p:sp>
        <p:nvSpPr>
          <p:cNvPr id="96" name="모서리가 둥근 직사각형 78"/>
          <p:cNvSpPr/>
          <p:nvPr/>
        </p:nvSpPr>
        <p:spPr>
          <a:xfrm>
            <a:off x="3597779" y="4841362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793122" y="4814231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모서리가 둥근 직사각형 102"/>
          <p:cNvSpPr/>
          <p:nvPr/>
        </p:nvSpPr>
        <p:spPr>
          <a:xfrm>
            <a:off x="2767053" y="4809469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직사각형 103"/>
          <p:cNvSpPr txBox="1"/>
          <p:nvPr/>
        </p:nvSpPr>
        <p:spPr>
          <a:xfrm>
            <a:off x="2478922" y="4788038"/>
            <a:ext cx="357187" cy="36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~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523140" y="2968763"/>
            <a:ext cx="911168" cy="1005427"/>
          </a:xfrm>
          <a:prstGeom prst="rect">
            <a:avLst/>
          </a:prstGeom>
        </p:spPr>
      </p:pic>
      <p:sp>
        <p:nvSpPr>
          <p:cNvPr id="106" name="직사각형 28"/>
          <p:cNvSpPr/>
          <p:nvPr/>
        </p:nvSpPr>
        <p:spPr>
          <a:xfrm>
            <a:off x="6861679" y="1471323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107" name="직선 연결선 30"/>
          <p:cNvCxnSpPr/>
          <p:nvPr/>
        </p:nvCxnSpPr>
        <p:spPr>
          <a:xfrm>
            <a:off x="6862741" y="1775174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31"/>
          <p:cNvCxnSpPr/>
          <p:nvPr/>
        </p:nvCxnSpPr>
        <p:spPr>
          <a:xfrm>
            <a:off x="9260151" y="154187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32"/>
          <p:cNvCxnSpPr/>
          <p:nvPr/>
        </p:nvCxnSpPr>
        <p:spPr>
          <a:xfrm>
            <a:off x="9273645" y="160213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33"/>
          <p:cNvCxnSpPr/>
          <p:nvPr/>
        </p:nvCxnSpPr>
        <p:spPr>
          <a:xfrm>
            <a:off x="9261871" y="1677474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34"/>
          <p:cNvCxnSpPr/>
          <p:nvPr/>
        </p:nvCxnSpPr>
        <p:spPr>
          <a:xfrm rot="16200000" flipH="1">
            <a:off x="9001608" y="1623655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35"/>
          <p:cNvSpPr txBox="1"/>
          <p:nvPr/>
        </p:nvSpPr>
        <p:spPr>
          <a:xfrm>
            <a:off x="7257847" y="3429000"/>
            <a:ext cx="20909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주행거리 :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km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평균속도 :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km/h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소요시간 :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hour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22.3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km/L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직사각형 35"/>
          <p:cNvSpPr txBox="1"/>
          <p:nvPr/>
        </p:nvSpPr>
        <p:spPr>
          <a:xfrm>
            <a:off x="6814054" y="1466191"/>
            <a:ext cx="1366489" cy="34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주행기록</a:t>
            </a:r>
          </a:p>
        </p:txBody>
      </p:sp>
      <p:sp>
        <p:nvSpPr>
          <p:cNvPr id="115" name="직사각형 35"/>
          <p:cNvSpPr txBox="1"/>
          <p:nvPr/>
        </p:nvSpPr>
        <p:spPr>
          <a:xfrm>
            <a:off x="6968833" y="4433808"/>
            <a:ext cx="1795113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117" name="직사각형 35"/>
          <p:cNvSpPr txBox="1"/>
          <p:nvPr/>
        </p:nvSpPr>
        <p:spPr>
          <a:xfrm>
            <a:off x="6766429" y="1981120"/>
            <a:ext cx="3009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 기록 (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2018.02.22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)</a:t>
            </a:r>
          </a:p>
        </p:txBody>
      </p:sp>
      <p:sp>
        <p:nvSpPr>
          <p:cNvPr id="118" name="모서리가 둥근 직사각형 78"/>
          <p:cNvSpPr/>
          <p:nvPr/>
        </p:nvSpPr>
        <p:spPr>
          <a:xfrm>
            <a:off x="8801758" y="4798886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19" name="모서리가 둥근 직사각형 101"/>
          <p:cNvSpPr/>
          <p:nvPr/>
        </p:nvSpPr>
        <p:spPr>
          <a:xfrm>
            <a:off x="6997101" y="4771755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모서리가 둥근 직사각형 102"/>
          <p:cNvSpPr/>
          <p:nvPr/>
        </p:nvSpPr>
        <p:spPr>
          <a:xfrm>
            <a:off x="7971032" y="4766993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직사각형 103"/>
          <p:cNvSpPr txBox="1"/>
          <p:nvPr/>
        </p:nvSpPr>
        <p:spPr>
          <a:xfrm>
            <a:off x="7682900" y="4745561"/>
            <a:ext cx="357187" cy="3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~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7604709" y="2280482"/>
            <a:ext cx="1173578" cy="1148517"/>
          </a:xfrm>
          <a:prstGeom prst="rect">
            <a:avLst/>
          </a:prstGeom>
        </p:spPr>
      </p:pic>
      <p:sp>
        <p:nvSpPr>
          <p:cNvPr id="46" name="직사각형 30">
            <a:extLst>
              <a:ext uri="{FF2B5EF4-FFF2-40B4-BE49-F238E27FC236}">
                <a16:creationId xmlns:a16="http://schemas.microsoft.com/office/drawing/2014/main" id="{E3EFB35D-476B-4A7E-A200-0DB2E25B7CF0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3103110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76574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</a:t>
              </a: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운전지수 및 </a:t>
              </a:r>
              <a:r>
                <a:rPr kumimoji="0" lang="ko-KR" altLang="en-US" sz="2500" b="0" i="0" u="none" strike="noStrike" kern="1200" cap="none" spc="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차계부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1657701" y="1513799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1658762" y="1817650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4056172" y="1584352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4069666" y="164461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4057892" y="171995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3797630" y="1666131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35"/>
          <p:cNvSpPr txBox="1"/>
          <p:nvPr/>
        </p:nvSpPr>
        <p:spPr>
          <a:xfrm>
            <a:off x="1610075" y="1508667"/>
            <a:ext cx="136648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차계부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35"/>
          <p:cNvSpPr txBox="1"/>
          <p:nvPr/>
        </p:nvSpPr>
        <p:spPr>
          <a:xfrm>
            <a:off x="1752950" y="1933736"/>
            <a:ext cx="1795112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96" name="모서리가 둥근 직사각형 78"/>
          <p:cNvSpPr/>
          <p:nvPr/>
        </p:nvSpPr>
        <p:spPr>
          <a:xfrm>
            <a:off x="3693860" y="2322058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772497" y="2294211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720595" y="2294211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28"/>
          <p:cNvSpPr/>
          <p:nvPr/>
        </p:nvSpPr>
        <p:spPr>
          <a:xfrm>
            <a:off x="6861679" y="1471323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107" name="직선 연결선 30"/>
          <p:cNvCxnSpPr/>
          <p:nvPr/>
        </p:nvCxnSpPr>
        <p:spPr>
          <a:xfrm>
            <a:off x="6862741" y="1775174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31"/>
          <p:cNvCxnSpPr/>
          <p:nvPr/>
        </p:nvCxnSpPr>
        <p:spPr>
          <a:xfrm>
            <a:off x="9260151" y="154187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32"/>
          <p:cNvCxnSpPr/>
          <p:nvPr/>
        </p:nvCxnSpPr>
        <p:spPr>
          <a:xfrm>
            <a:off x="9273645" y="160213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33"/>
          <p:cNvCxnSpPr/>
          <p:nvPr/>
        </p:nvCxnSpPr>
        <p:spPr>
          <a:xfrm>
            <a:off x="9261871" y="1677474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34"/>
          <p:cNvCxnSpPr/>
          <p:nvPr/>
        </p:nvCxnSpPr>
        <p:spPr>
          <a:xfrm rot="16200000" flipH="1">
            <a:off x="9001608" y="1623655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35"/>
          <p:cNvSpPr txBox="1"/>
          <p:nvPr/>
        </p:nvSpPr>
        <p:spPr>
          <a:xfrm>
            <a:off x="6814054" y="1466191"/>
            <a:ext cx="184051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운전지수</a:t>
            </a:r>
          </a:p>
        </p:txBody>
      </p:sp>
      <p:sp>
        <p:nvSpPr>
          <p:cNvPr id="115" name="직사각형 35"/>
          <p:cNvSpPr txBox="1"/>
          <p:nvPr/>
        </p:nvSpPr>
        <p:spPr>
          <a:xfrm>
            <a:off x="6968833" y="4433808"/>
            <a:ext cx="1795113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118" name="모서리가 둥근 직사각형 78"/>
          <p:cNvSpPr/>
          <p:nvPr/>
        </p:nvSpPr>
        <p:spPr>
          <a:xfrm>
            <a:off x="8801758" y="4798886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19" name="모서리가 둥근 직사각형 101"/>
          <p:cNvSpPr/>
          <p:nvPr/>
        </p:nvSpPr>
        <p:spPr>
          <a:xfrm>
            <a:off x="6997101" y="4771755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모서리가 둥근 직사각형 102"/>
          <p:cNvSpPr/>
          <p:nvPr/>
        </p:nvSpPr>
        <p:spPr>
          <a:xfrm>
            <a:off x="7971032" y="4766993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직사각형 103"/>
          <p:cNvSpPr txBox="1"/>
          <p:nvPr/>
        </p:nvSpPr>
        <p:spPr>
          <a:xfrm>
            <a:off x="7682900" y="4745561"/>
            <a:ext cx="357187" cy="3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~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20406-9F3A-4C43-8924-B4CB992AC96F}"/>
              </a:ext>
            </a:extLst>
          </p:cNvPr>
          <p:cNvSpPr txBox="1"/>
          <p:nvPr/>
        </p:nvSpPr>
        <p:spPr>
          <a:xfrm>
            <a:off x="2414754" y="2338314"/>
            <a:ext cx="28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3B88E-6BFC-4673-824A-01A9B29B5774}"/>
              </a:ext>
            </a:extLst>
          </p:cNvPr>
          <p:cNvSpPr txBox="1"/>
          <p:nvPr/>
        </p:nvSpPr>
        <p:spPr>
          <a:xfrm>
            <a:off x="3378198" y="2331715"/>
            <a:ext cx="28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5BFC8-E4A8-492D-9F8F-D9AC907A869E}"/>
              </a:ext>
            </a:extLst>
          </p:cNvPr>
          <p:cNvSpPr txBox="1"/>
          <p:nvPr/>
        </p:nvSpPr>
        <p:spPr>
          <a:xfrm>
            <a:off x="2354695" y="2784224"/>
            <a:ext cx="13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2018.01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E4E97-006C-4E70-BCAA-54D77C6A2699}"/>
              </a:ext>
            </a:extLst>
          </p:cNvPr>
          <p:cNvSpPr txBox="1"/>
          <p:nvPr/>
        </p:nvSpPr>
        <p:spPr>
          <a:xfrm>
            <a:off x="2020969" y="3196256"/>
            <a:ext cx="2053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주행거리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1017km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총 유류소모량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96.3L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35">
            <a:extLst>
              <a:ext uri="{FF2B5EF4-FFF2-40B4-BE49-F238E27FC236}">
                <a16:creationId xmlns:a16="http://schemas.microsoft.com/office/drawing/2014/main" id="{D2E33471-61CB-4845-9E34-9942B6C18B88}"/>
              </a:ext>
            </a:extLst>
          </p:cNvPr>
          <p:cNvSpPr txBox="1"/>
          <p:nvPr/>
        </p:nvSpPr>
        <p:spPr>
          <a:xfrm>
            <a:off x="1741331" y="3808234"/>
            <a:ext cx="1795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지출액</a:t>
            </a:r>
          </a:p>
        </p:txBody>
      </p:sp>
      <p:sp>
        <p:nvSpPr>
          <p:cNvPr id="49" name="모서리가 둥근 직사각형 102">
            <a:extLst>
              <a:ext uri="{FF2B5EF4-FFF2-40B4-BE49-F238E27FC236}">
                <a16:creationId xmlns:a16="http://schemas.microsoft.com/office/drawing/2014/main" id="{C3305480-7A2C-4226-A4C3-A03A57105C65}"/>
              </a:ext>
            </a:extLst>
          </p:cNvPr>
          <p:cNvSpPr/>
          <p:nvPr/>
        </p:nvSpPr>
        <p:spPr>
          <a:xfrm>
            <a:off x="1997508" y="4193166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1563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F427BC-9858-4C60-A5DD-B5C1E2039784}"/>
              </a:ext>
            </a:extLst>
          </p:cNvPr>
          <p:cNvSpPr txBox="1"/>
          <p:nvPr/>
        </p:nvSpPr>
        <p:spPr>
          <a:xfrm>
            <a:off x="2705604" y="4213667"/>
            <a:ext cx="59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L/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원</a:t>
            </a:r>
          </a:p>
        </p:txBody>
      </p:sp>
      <p:sp>
        <p:nvSpPr>
          <p:cNvPr id="54" name="모서리가 둥근 직사각형 78">
            <a:extLst>
              <a:ext uri="{FF2B5EF4-FFF2-40B4-BE49-F238E27FC236}">
                <a16:creationId xmlns:a16="http://schemas.microsoft.com/office/drawing/2014/main" id="{1439E18C-BAB4-4EA6-8BE8-D2DB01E743E4}"/>
              </a:ext>
            </a:extLst>
          </p:cNvPr>
          <p:cNvSpPr/>
          <p:nvPr/>
        </p:nvSpPr>
        <p:spPr>
          <a:xfrm>
            <a:off x="3296094" y="4193166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99665-B4EB-45F5-9FA8-67F3F9F6B53D}"/>
              </a:ext>
            </a:extLst>
          </p:cNvPr>
          <p:cNvSpPr txBox="1"/>
          <p:nvPr/>
        </p:nvSpPr>
        <p:spPr>
          <a:xfrm>
            <a:off x="2584818" y="4796329"/>
            <a:ext cx="1926488" cy="3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150,516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원</a:t>
            </a:r>
          </a:p>
        </p:txBody>
      </p:sp>
      <p:sp>
        <p:nvSpPr>
          <p:cNvPr id="55" name="직사각형 35">
            <a:extLst>
              <a:ext uri="{FF2B5EF4-FFF2-40B4-BE49-F238E27FC236}">
                <a16:creationId xmlns:a16="http://schemas.microsoft.com/office/drawing/2014/main" id="{BC372836-BFC0-4BA7-AF96-A812B70677F4}"/>
              </a:ext>
            </a:extLst>
          </p:cNvPr>
          <p:cNvSpPr txBox="1"/>
          <p:nvPr/>
        </p:nvSpPr>
        <p:spPr>
          <a:xfrm>
            <a:off x="6948220" y="1903270"/>
            <a:ext cx="2703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최근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(2018.02.12)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지수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4D265-C1F6-404B-883F-5270CA92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139" y="2276490"/>
            <a:ext cx="1304619" cy="1082241"/>
          </a:xfrm>
          <a:prstGeom prst="rect">
            <a:avLst/>
          </a:prstGeom>
        </p:spPr>
      </p:pic>
      <p:sp>
        <p:nvSpPr>
          <p:cNvPr id="57" name="직사각형 35">
            <a:extLst>
              <a:ext uri="{FF2B5EF4-FFF2-40B4-BE49-F238E27FC236}">
                <a16:creationId xmlns:a16="http://schemas.microsoft.com/office/drawing/2014/main" id="{5CF96E7E-2794-417E-8E3E-506EA0C2935C}"/>
              </a:ext>
            </a:extLst>
          </p:cNvPr>
          <p:cNvSpPr txBox="1"/>
          <p:nvPr/>
        </p:nvSpPr>
        <p:spPr>
          <a:xfrm>
            <a:off x="7497139" y="3352237"/>
            <a:ext cx="1486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나쁨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26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A1EB7-94CB-4C93-AF4B-C37294EC74A5}"/>
              </a:ext>
            </a:extLst>
          </p:cNvPr>
          <p:cNvSpPr txBox="1"/>
          <p:nvPr/>
        </p:nvSpPr>
        <p:spPr>
          <a:xfrm>
            <a:off x="7285953" y="3702277"/>
            <a:ext cx="19876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급 출발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16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급 정차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고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RPM : 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분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초</a:t>
            </a:r>
          </a:p>
        </p:txBody>
      </p:sp>
      <p:sp>
        <p:nvSpPr>
          <p:cNvPr id="59" name="직사각형 35">
            <a:extLst>
              <a:ext uri="{FF2B5EF4-FFF2-40B4-BE49-F238E27FC236}">
                <a16:creationId xmlns:a16="http://schemas.microsoft.com/office/drawing/2014/main" id="{8C41AF7B-9E2B-4DCF-AA77-DF9B12549F50}"/>
              </a:ext>
            </a:extLst>
          </p:cNvPr>
          <p:cNvSpPr txBox="1"/>
          <p:nvPr/>
        </p:nvSpPr>
        <p:spPr>
          <a:xfrm>
            <a:off x="1784610" y="4841288"/>
            <a:ext cx="1312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이달의 지출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30">
            <a:extLst>
              <a:ext uri="{FF2B5EF4-FFF2-40B4-BE49-F238E27FC236}">
                <a16:creationId xmlns:a16="http://schemas.microsoft.com/office/drawing/2014/main" id="{73E663B4-F4E7-429B-8409-73BE07953EB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824806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지적사항 및 답변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3413" y="1520251"/>
            <a:ext cx="9965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첫 번째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자료 작성시 분석의 내용을 포함하여 작성하여야 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25"/>
          <p:cNvSpPr txBox="1"/>
          <p:nvPr/>
        </p:nvSpPr>
        <p:spPr>
          <a:xfrm>
            <a:off x="1113413" y="2154299"/>
            <a:ext cx="5961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 내용이 누락된 항목의 보완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7" name="직사각형 26"/>
          <p:cNvSpPr txBox="1"/>
          <p:nvPr/>
        </p:nvSpPr>
        <p:spPr>
          <a:xfrm>
            <a:off x="1113413" y="2866001"/>
            <a:ext cx="8206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두 번째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장비의 기능과 응용 프로그램과의 연관성 확립 필요</a:t>
            </a:r>
            <a:endParaRPr kumimoji="0" lang="ko-KR" altLang="en-US" sz="2000" b="0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8" name="직사각형 27"/>
          <p:cNvSpPr txBox="1"/>
          <p:nvPr/>
        </p:nvSpPr>
        <p:spPr>
          <a:xfrm>
            <a:off x="1113413" y="3501242"/>
            <a:ext cx="5750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연관성이 떨어지는 기능 삭제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음성인식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날씨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운전습관 개선의 구체화로 연비 운전에 </a:t>
            </a:r>
            <a:r>
              <a:rPr lang="en-US" altLang="ko-KR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Focusing</a:t>
            </a:r>
            <a:endParaRPr kumimoji="0" lang="ko-KR" altLang="en-US" sz="2000" b="0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38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- 3 -</a:t>
            </a:r>
          </a:p>
        </p:txBody>
      </p:sp>
      <p:sp>
        <p:nvSpPr>
          <p:cNvPr id="21" name="직사각형 26">
            <a:extLst>
              <a:ext uri="{FF2B5EF4-FFF2-40B4-BE49-F238E27FC236}">
                <a16:creationId xmlns:a16="http://schemas.microsoft.com/office/drawing/2014/main" id="{35E58A12-024B-4D0D-AAD8-9AE3EF320E29}"/>
              </a:ext>
            </a:extLst>
          </p:cNvPr>
          <p:cNvSpPr txBox="1"/>
          <p:nvPr/>
        </p:nvSpPr>
        <p:spPr>
          <a:xfrm>
            <a:off x="1113413" y="4491785"/>
            <a:ext cx="9705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번째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데이터를 어떻게 가공할 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어떤 기준으로 할 지 명확히 할 것</a:t>
            </a:r>
            <a:endParaRPr kumimoji="0" lang="ko-KR" altLang="en-US" sz="2000" b="0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2" name="직사각형 25">
            <a:extLst>
              <a:ext uri="{FF2B5EF4-FFF2-40B4-BE49-F238E27FC236}">
                <a16:creationId xmlns:a16="http://schemas.microsoft.com/office/drawing/2014/main" id="{26FFA3E4-29F5-4A6F-9B9F-03FE5E936C6D}"/>
              </a:ext>
            </a:extLst>
          </p:cNvPr>
          <p:cNvSpPr txBox="1"/>
          <p:nvPr/>
        </p:nvSpPr>
        <p:spPr>
          <a:xfrm>
            <a:off x="1113413" y="5129649"/>
            <a:ext cx="69771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 계산</a:t>
            </a:r>
            <a:r>
              <a:rPr lang="en-US" altLang="ko-KR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거리</a:t>
            </a:r>
            <a:r>
              <a:rPr lang="en-US" altLang="ko-KR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점수 등의 데이터 가공 방법 추가</a:t>
            </a:r>
            <a:endParaRPr lang="en-US" altLang="ko-KR" sz="2000" spc="5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defRPr/>
            </a:pP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 급 가속</a:t>
            </a:r>
            <a:r>
              <a:rPr lang="en-US" altLang="ko-KR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급 정차 등의 판단 기준 정의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042454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34F955-0AB2-4958-90FB-7D9FAC9E281A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7A0B31-E3F2-44CC-9141-01A26F34041E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D8D612-F687-4E2F-9486-1D3D8C6835F0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8573093-B273-430A-BEE0-D1C6218F8BF7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환경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4" name="내용 개체 틀 2">
            <a:extLst>
              <a:ext uri="{FF2B5EF4-FFF2-40B4-BE49-F238E27FC236}">
                <a16:creationId xmlns:a16="http://schemas.microsoft.com/office/drawing/2014/main" id="{52FA1009-9EDE-4361-B3F8-20FB1225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88" b="89564" l="5632" r="95879">
                        <a14:foregroundMark x1="57280" y1="9677" x2="57280" y2="9677"/>
                        <a14:foregroundMark x1="60577" y1="12713" x2="60577" y2="12713"/>
                        <a14:foregroundMark x1="60302" y1="12713" x2="60302" y2="12713"/>
                        <a14:foregroundMark x1="61401" y1="16319" x2="63187" y2="9677"/>
                        <a14:foregroundMark x1="58379" y1="13283" x2="60302" y2="11195"/>
                        <a14:foregroundMark x1="55082" y1="12713" x2="62088" y2="12144"/>
                        <a14:foregroundMark x1="62912" y1="13283" x2="59890" y2="12144"/>
                        <a14:foregroundMark x1="14698" y1="60911" x2="26374" y2="73814"/>
                        <a14:foregroundMark x1="16071" y1="61860" x2="18681" y2="68880"/>
                        <a14:foregroundMark x1="40934" y1="83491" x2="39148" y2="84061"/>
                        <a14:foregroundMark x1="34341" y1="88425" x2="34753" y2="88805"/>
                        <a14:foregroundMark x1="35027" y1="89184" x2="38049" y2="88046"/>
                        <a14:foregroundMark x1="31593" y1="87856" x2="37912" y2="88994"/>
                        <a14:foregroundMark x1="37637" y1="89564" x2="31456" y2="88994"/>
                        <a14:foregroundMark x1="39148" y1="87666" x2="45055" y2="83491"/>
                        <a14:foregroundMark x1="10302" y1="62239" x2="11264" y2="52372"/>
                        <a14:foregroundMark x1="8929" y1="52941" x2="8516" y2="60721"/>
                        <a14:foregroundMark x1="7692" y1="61670" x2="5632" y2="59013"/>
                        <a14:foregroundMark x1="89973" y1="31689" x2="90522" y2="46679"/>
                        <a14:foregroundMark x1="93132" y1="35863" x2="93214" y2="36576"/>
                        <a14:foregroundMark x1="93407" y1="35674" x2="93587" y2="36588"/>
                        <a14:foregroundMark x1="93132" y1="35863" x2="93451" y2="36584"/>
                        <a14:foregroundMark x1="93819" y1="35674" x2="94016" y2="36602"/>
                        <a14:foregroundMark x1="93956" y1="35863" x2="94113" y2="36605"/>
                        <a14:foregroundMark x1="91621" y1="46869" x2="93908" y2="44763"/>
                        <a14:foregroundMark x1="92033" y1="47249" x2="90385" y2="48387"/>
                        <a14:foregroundMark x1="77747" y1="54649" x2="76099" y2="58824"/>
                        <a14:foregroundMark x1="52610" y1="50285" x2="65659" y2="62049"/>
                        <a14:foregroundMark x1="48901" y1="31309" x2="48626" y2="26186"/>
                        <a14:backgroundMark x1="95330" y1="37381" x2="95055" y2="43643"/>
                        <a14:backgroundMark x1="94643" y1="36622" x2="94505" y2="44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3160" y="1259051"/>
            <a:ext cx="3446772" cy="2497216"/>
          </a:xfrm>
          <a:prstGeom prst="rect">
            <a:avLst/>
          </a:prstGeom>
        </p:spPr>
      </p:pic>
      <p:pic>
        <p:nvPicPr>
          <p:cNvPr id="15" name="그림 8">
            <a:extLst>
              <a:ext uri="{FF2B5EF4-FFF2-40B4-BE49-F238E27FC236}">
                <a16:creationId xmlns:a16="http://schemas.microsoft.com/office/drawing/2014/main" id="{1044AAEA-1A4F-4E56-B7CC-B0DCC2D9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06" y="3429135"/>
            <a:ext cx="2738993" cy="273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CC9DFAD-8940-4865-B40A-098027293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29607"/>
              </p:ext>
            </p:extLst>
          </p:nvPr>
        </p:nvGraphicFramePr>
        <p:xfrm>
          <a:off x="5519738" y="1247749"/>
          <a:ext cx="4694237" cy="219401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24565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3569672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SoC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BCM2837 SoC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CPU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1.2GHz ARM Cortex-A53 MP4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GPU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</a:t>
                      </a:r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VideoCore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IV MP2 400 MHz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RAM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 GB LPDDR2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Network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10/100 </a:t>
                      </a:r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Mbps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이더넷</a:t>
                      </a:r>
                      <a:b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</a:b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Wi-Fi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내장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802.11n +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블루투스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4.1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GPIO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40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핀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영상출력</a:t>
                      </a: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컴포지트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HDMI(rev 1.3 &amp; 1.4), DSI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C5E14E6-49D0-4344-A00A-BF05D8B9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97634"/>
              </p:ext>
            </p:extLst>
          </p:nvPr>
        </p:nvGraphicFramePr>
        <p:xfrm>
          <a:off x="5519738" y="3572835"/>
          <a:ext cx="4694237" cy="267475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12085">
                  <a:extLst>
                    <a:ext uri="{9D8B030D-6E8A-4147-A177-3AD203B41FA5}">
                      <a16:colId xmlns:a16="http://schemas.microsoft.com/office/drawing/2014/main" val="571355314"/>
                    </a:ext>
                  </a:extLst>
                </a:gridCol>
                <a:gridCol w="3582152">
                  <a:extLst>
                    <a:ext uri="{9D8B030D-6E8A-4147-A177-3AD203B41FA5}">
                      <a16:colId xmlns:a16="http://schemas.microsoft.com/office/drawing/2014/main" val="3863541198"/>
                    </a:ext>
                  </a:extLst>
                </a:gridCol>
              </a:tblGrid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이름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977621854"/>
                  </a:ext>
                </a:extLst>
              </a:tr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전원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12v / 45mA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3603487614"/>
                  </a:ext>
                </a:extLst>
              </a:tr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통신방식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 / Bluetooth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355430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지원 프로토콜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PWM (41.6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VPW (10.4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9141-2 (5 baud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(5 baud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(fast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500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500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250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250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(250kbps)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(500kbps)</a:t>
                      </a: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2650673871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13" name="그림 28">
            <a:extLst>
              <a:ext uri="{FF2B5EF4-FFF2-40B4-BE49-F238E27FC236}">
                <a16:creationId xmlns:a16="http://schemas.microsoft.com/office/drawing/2014/main" id="{D150E89B-60AF-4C3D-B58E-2D1A7F4C68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0" name="직사각형 30">
            <a:extLst>
              <a:ext uri="{FF2B5EF4-FFF2-40B4-BE49-F238E27FC236}">
                <a16:creationId xmlns:a16="http://schemas.microsoft.com/office/drawing/2014/main" id="{487DFF94-D085-412F-99BC-8049CC4AA8D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239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81F23C-39D4-42C7-9ABD-ADA2B1F05E05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9FA3FC5-0959-4616-9E00-F0D0ACF8E401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3C40D5A-88E7-4759-A0E9-2B644753BBC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25B34BB-8A13-4BB0-9011-4F23FFF7AFC9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환경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6" name="그림 17">
            <a:extLst>
              <a:ext uri="{FF2B5EF4-FFF2-40B4-BE49-F238E27FC236}">
                <a16:creationId xmlns:a16="http://schemas.microsoft.com/office/drawing/2014/main" id="{3778D6F1-EB51-484D-9D20-730E3BEC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54" y="5320222"/>
            <a:ext cx="984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21">
            <a:extLst>
              <a:ext uri="{FF2B5EF4-FFF2-40B4-BE49-F238E27FC236}">
                <a16:creationId xmlns:a16="http://schemas.microsoft.com/office/drawing/2014/main" id="{C5F7A96D-2540-4A00-93F7-A22CC5EA9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9" y="5330048"/>
            <a:ext cx="984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2">
            <a:extLst>
              <a:ext uri="{FF2B5EF4-FFF2-40B4-BE49-F238E27FC236}">
                <a16:creationId xmlns:a16="http://schemas.microsoft.com/office/drawing/2014/main" id="{940043AD-7977-4BCA-AA22-154B8DE2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05" y="3580864"/>
            <a:ext cx="27463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4">
            <a:extLst>
              <a:ext uri="{FF2B5EF4-FFF2-40B4-BE49-F238E27FC236}">
                <a16:creationId xmlns:a16="http://schemas.microsoft.com/office/drawing/2014/main" id="{25300F7D-C0E6-4437-B157-BEF59300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02" y="4480707"/>
            <a:ext cx="1419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F2D6792-AABE-427C-BC1E-411AE4DC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2006"/>
              </p:ext>
            </p:extLst>
          </p:nvPr>
        </p:nvGraphicFramePr>
        <p:xfrm>
          <a:off x="5514974" y="3693092"/>
          <a:ext cx="4694237" cy="246852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11845">
                  <a:extLst>
                    <a:ext uri="{9D8B030D-6E8A-4147-A177-3AD203B41FA5}">
                      <a16:colId xmlns:a16="http://schemas.microsoft.com/office/drawing/2014/main" val="3795219900"/>
                    </a:ext>
                  </a:extLst>
                </a:gridCol>
                <a:gridCol w="2982392">
                  <a:extLst>
                    <a:ext uri="{9D8B030D-6E8A-4147-A177-3AD203B41FA5}">
                      <a16:colId xmlns:a16="http://schemas.microsoft.com/office/drawing/2014/main" val="1080267976"/>
                    </a:ext>
                  </a:extLst>
                </a:gridCol>
              </a:tblGrid>
              <a:tr h="639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사용언어</a:t>
                      </a: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Python3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Java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PHP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1771568042"/>
                  </a:ext>
                </a:extLst>
              </a:tr>
              <a:tr h="639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개발 </a:t>
                      </a:r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OS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Raspbian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(Linux)</a:t>
                      </a: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2959262672"/>
                  </a:ext>
                </a:extLst>
              </a:tr>
              <a:tr h="9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 도구</a:t>
                      </a: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Visual studio 2017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Sublime Text 3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 Studio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34884156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8AE388D-2528-4B35-BBD6-8524C5CF9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05" y="4509350"/>
            <a:ext cx="1133333" cy="790476"/>
          </a:xfrm>
          <a:prstGeom prst="rect">
            <a:avLst/>
          </a:prstGeom>
        </p:spPr>
      </p:pic>
      <p:pic>
        <p:nvPicPr>
          <p:cNvPr id="21" name="_x318987392" descr="EMB0000192c30e7">
            <a:extLst>
              <a:ext uri="{FF2B5EF4-FFF2-40B4-BE49-F238E27FC236}">
                <a16:creationId xmlns:a16="http://schemas.microsoft.com/office/drawing/2014/main" id="{A5778342-67E3-45C6-9908-CA9E36CF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6"/>
          <a:stretch>
            <a:fillRect/>
          </a:stretch>
        </p:blipFill>
        <p:spPr bwMode="auto">
          <a:xfrm>
            <a:off x="1605277" y="1375376"/>
            <a:ext cx="2665246" cy="196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B5702C-DCDB-4633-9BE1-965E8E2E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37655"/>
              </p:ext>
            </p:extLst>
          </p:nvPr>
        </p:nvGraphicFramePr>
        <p:xfrm>
          <a:off x="5514974" y="1239481"/>
          <a:ext cx="4694237" cy="223973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09915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2984322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27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차량명</a:t>
                      </a:r>
                      <a:endParaRPr lang="ko-KR" alt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칼로스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제조사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GM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대우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엔진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1498cc DOHC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사용연료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가솔린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28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변속기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수동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단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탑승인원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인승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출력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86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마력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/ 5500RPM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  <p:pic>
        <p:nvPicPr>
          <p:cNvPr id="23" name="그림 28">
            <a:extLst>
              <a:ext uri="{FF2B5EF4-FFF2-40B4-BE49-F238E27FC236}">
                <a16:creationId xmlns:a16="http://schemas.microsoft.com/office/drawing/2014/main" id="{1771CD2B-25DE-4BD1-BDD1-E91ABFF4FF3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5" name="직사각형 30">
            <a:extLst>
              <a:ext uri="{FF2B5EF4-FFF2-40B4-BE49-F238E27FC236}">
                <a16:creationId xmlns:a16="http://schemas.microsoft.com/office/drawing/2014/main" id="{6B93DC55-5205-4984-B7C8-C6D838EAD01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072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1.  Raspberry Pi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 3</a:t>
            </a:r>
            <a:r>
              <a:rPr lang="en-US" altLang="ko-KR" sz="20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통신모뎀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Alcatel L800)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Internet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연결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ELM327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Bluetooth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이용해 통신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OBD2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얻어진 정보를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Database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사용자에게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제공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(LCD display)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정보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음성지원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2.  Database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서버에서 분석한 데이터를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운행 점수 등을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0F4968FD-38A2-428B-9314-61FF4AA32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FEAB97A3-BC58-4AD5-8C48-0450902C060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52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3.  Web Server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구축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APP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요청 대기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APP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요청이 오면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내용을 참조하여 응답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4. 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Application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8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Android Studio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사용한 어플리케이션 개발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시동을 끄면 서버로부터 운행 기록을 전달받아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알림</a:t>
            </a:r>
            <a:endParaRPr lang="en-US" altLang="ko-KR" sz="2000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4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 기록 확인</a:t>
            </a:r>
            <a:r>
              <a:rPr lang="ko-KR" altLang="en-US" sz="20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및 분석 기능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BED97DEA-CA02-4031-9174-9770F54CF0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57148A75-59D5-4B65-A4D2-87C579567227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7071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5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. 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 내부에 센서들을 설치하고 각 센서는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데이터를 전송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각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GPS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는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UART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사용해서 연결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6. 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APIs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8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Naver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사용하여 음성 환경 제공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Google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고도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사용해서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고도 정보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8A3F0720-376A-4E73-B221-0AD7C29FF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CFD97F89-01C6-47C2-AFB7-A84559799D8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745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환경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/>
                <a:ea typeface="맑은 고딕" panose="020B0503020000020004" pitchFamily="50" charset="-127"/>
              </a:rPr>
              <a:t>6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111183" y="1816853"/>
            <a:ext cx="2698014" cy="1150785"/>
          </a:xfrm>
          <a:prstGeom prst="rect">
            <a:avLst/>
          </a:prstGeom>
        </p:spPr>
      </p:pic>
      <p:sp>
        <p:nvSpPr>
          <p:cNvPr id="5" name="화살표: 오각형 4"/>
          <p:cNvSpPr/>
          <p:nvPr/>
        </p:nvSpPr>
        <p:spPr>
          <a:xfrm>
            <a:off x="4571665" y="1512792"/>
            <a:ext cx="6774969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실제 차량에 개발환경 구축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(Raspberry Pi, OBDII(ELM327),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마이크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스피커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Sensors)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486398" y="3563601"/>
            <a:ext cx="1884428" cy="1884428"/>
          </a:xfrm>
          <a:prstGeom prst="rect">
            <a:avLst/>
          </a:prstGeom>
        </p:spPr>
      </p:pic>
      <p:sp>
        <p:nvSpPr>
          <p:cNvPr id="19" name="화살표: 오각형 18"/>
          <p:cNvSpPr/>
          <p:nvPr/>
        </p:nvSpPr>
        <p:spPr>
          <a:xfrm>
            <a:off x="4571665" y="3778392"/>
            <a:ext cx="6854100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일주일간 주행을 통해 데이터 획득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얻어진 데이터들을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</a:p>
        </p:txBody>
      </p:sp>
      <p:sp>
        <p:nvSpPr>
          <p:cNvPr id="37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8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6" name="직사각형 30">
            <a:extLst>
              <a:ext uri="{FF2B5EF4-FFF2-40B4-BE49-F238E27FC236}">
                <a16:creationId xmlns:a16="http://schemas.microsoft.com/office/drawing/2014/main" id="{ECED1445-78A9-40A7-BF2B-271CF2F75C1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noProof="0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98187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환경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0800000">
            <a:off x="1602487" y="1512792"/>
            <a:ext cx="1379411" cy="1379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468099" y="3471940"/>
            <a:ext cx="2067980" cy="2067980"/>
          </a:xfrm>
          <a:prstGeom prst="rect">
            <a:avLst/>
          </a:prstGeom>
        </p:spPr>
      </p:pic>
      <p:sp>
        <p:nvSpPr>
          <p:cNvPr id="37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8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6" name="직사각형 30">
            <a:extLst>
              <a:ext uri="{FF2B5EF4-FFF2-40B4-BE49-F238E27FC236}">
                <a16:creationId xmlns:a16="http://schemas.microsoft.com/office/drawing/2014/main" id="{696F2874-BFCB-485B-899C-68AC7B7DE2BA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화살표: 오각형 4"/>
          <p:cNvSpPr/>
          <p:nvPr/>
        </p:nvSpPr>
        <p:spPr>
          <a:xfrm>
            <a:off x="4571665" y="1512792"/>
            <a:ext cx="6788156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스피커를 통해 음성 전달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동영상 촬영</a:t>
            </a:r>
          </a:p>
        </p:txBody>
      </p:sp>
      <p:sp>
        <p:nvSpPr>
          <p:cNvPr id="19" name="화살표: 오각형 18"/>
          <p:cNvSpPr/>
          <p:nvPr/>
        </p:nvSpPr>
        <p:spPr>
          <a:xfrm>
            <a:off x="4571665" y="3778392"/>
            <a:ext cx="6801345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주행을 통해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OBD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데이터 획득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LCD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통해 그래픽으로 출력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동영상 촬영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399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환경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/>
                <a:ea typeface="맑은 고딕" panose="020B0503020000020004" pitchFamily="50" charset="-127"/>
              </a:rPr>
              <a:t>6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0800000" flipH="1">
            <a:off x="1600548" y="1584696"/>
            <a:ext cx="1382942" cy="138294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600547" y="3429000"/>
            <a:ext cx="1550277" cy="2192925"/>
          </a:xfrm>
          <a:prstGeom prst="rect">
            <a:avLst/>
          </a:prstGeom>
        </p:spPr>
      </p:pic>
      <p:sp>
        <p:nvSpPr>
          <p:cNvPr id="37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8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6" name="직사각형 30">
            <a:extLst>
              <a:ext uri="{FF2B5EF4-FFF2-40B4-BE49-F238E27FC236}">
                <a16:creationId xmlns:a16="http://schemas.microsoft.com/office/drawing/2014/main" id="{3075C5DF-A060-4DD6-84C5-57AE16F9E573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화살표: 오각형 4"/>
          <p:cNvSpPr/>
          <p:nvPr/>
        </p:nvSpPr>
        <p:spPr>
          <a:xfrm>
            <a:off x="4571665" y="1512792"/>
            <a:ext cx="6761779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GPS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센서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차량의 위치를 변화시켜 데모</a:t>
            </a:r>
          </a:p>
        </p:txBody>
      </p:sp>
      <p:sp>
        <p:nvSpPr>
          <p:cNvPr id="19" name="화살표: 오각형 18"/>
          <p:cNvSpPr/>
          <p:nvPr/>
        </p:nvSpPr>
        <p:spPr>
          <a:xfrm>
            <a:off x="4571665" y="3778392"/>
            <a:ext cx="6761779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어플리케이션 설치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누적된 데이터 확인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272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DB490D-7D97-4034-9140-8EA86C816C0C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4A6BFB-A95F-41BA-8D3B-F6F0B117C4B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EAF14C-34CD-41DF-93B6-F0DFD7692B99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A8C0C1-FB26-465F-A1A4-8B7DDD12664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업무 분담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6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14" name="내용 개체 틀 1">
            <a:extLst>
              <a:ext uri="{FF2B5EF4-FFF2-40B4-BE49-F238E27FC236}">
                <a16:creationId xmlns:a16="http://schemas.microsoft.com/office/drawing/2014/main" id="{7B21F3AC-AB1F-4CB8-86C9-1D687DB83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641471"/>
              </p:ext>
            </p:extLst>
          </p:nvPr>
        </p:nvGraphicFramePr>
        <p:xfrm>
          <a:off x="736361" y="1308370"/>
          <a:ext cx="10719279" cy="460893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83319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</a:tblGrid>
              <a:tr h="825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박 찬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구삼열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설현관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송현화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자료 수집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차량용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Protocol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호환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Application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 3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라이브러리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설계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control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 control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API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구현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Raspberry Pi 3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서버용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플랫폼 구현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DB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저장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연결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display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장비 작동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 작동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통합 테스트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유지보수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</a:tbl>
          </a:graphicData>
        </a:graphic>
      </p:graphicFrame>
      <p:pic>
        <p:nvPicPr>
          <p:cNvPr id="10" name="그림 28">
            <a:extLst>
              <a:ext uri="{FF2B5EF4-FFF2-40B4-BE49-F238E27FC236}">
                <a16:creationId xmlns:a16="http://schemas.microsoft.com/office/drawing/2014/main" id="{3F173711-E5E5-4FAB-9B0B-5B4D8B0026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BEBF7C5E-848B-4511-A542-82BFAFDAB62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071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내용 개체 틀 1">
            <a:extLst>
              <a:ext uri="{FF2B5EF4-FFF2-40B4-BE49-F238E27FC236}">
                <a16:creationId xmlns:a16="http://schemas.microsoft.com/office/drawing/2014/main" id="{AE5002E6-3989-4461-BEF0-84752AA58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732106"/>
              </p:ext>
            </p:extLst>
          </p:nvPr>
        </p:nvGraphicFramePr>
        <p:xfrm>
          <a:off x="1076482" y="1211415"/>
          <a:ext cx="10039036" cy="49672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422952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1525548262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2965881192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3516230467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171951078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추진사항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2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3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6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7~9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사전 조사 및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계획서 발표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 조사 및 선정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센서 분석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 개발 및 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구축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모바일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어플리케이션 개발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22960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 통합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3446658047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 및 유지보수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1407807082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최종보고서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작성 및 최적화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86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0DD9CCD-E427-49D3-ACEB-BD70EF506DA7}"/>
              </a:ext>
            </a:extLst>
          </p:cNvPr>
          <p:cNvSpPr/>
          <p:nvPr/>
        </p:nvSpPr>
        <p:spPr>
          <a:xfrm>
            <a:off x="3497809" y="2057197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ACB159-D757-4A4F-99EE-3500B10720C6}"/>
              </a:ext>
            </a:extLst>
          </p:cNvPr>
          <p:cNvSpPr/>
          <p:nvPr/>
        </p:nvSpPr>
        <p:spPr>
          <a:xfrm>
            <a:off x="4450081" y="2724028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77A70-BE8F-45D9-BE58-3F2EE7FDC359}"/>
              </a:ext>
            </a:extLst>
          </p:cNvPr>
          <p:cNvSpPr/>
          <p:nvPr/>
        </p:nvSpPr>
        <p:spPr>
          <a:xfrm>
            <a:off x="5402353" y="3173028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3DF7C-2153-4821-AA4E-5D17887A169C}"/>
              </a:ext>
            </a:extLst>
          </p:cNvPr>
          <p:cNvSpPr/>
          <p:nvPr/>
        </p:nvSpPr>
        <p:spPr>
          <a:xfrm>
            <a:off x="5402353" y="372707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1BEF72-9C92-49A3-AE73-4F2852A00CCF}"/>
              </a:ext>
            </a:extLst>
          </p:cNvPr>
          <p:cNvSpPr/>
          <p:nvPr/>
        </p:nvSpPr>
        <p:spPr>
          <a:xfrm>
            <a:off x="6354625" y="3725050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1C6E63-C98C-407B-AB90-1BEC494CAC9E}"/>
              </a:ext>
            </a:extLst>
          </p:cNvPr>
          <p:cNvSpPr/>
          <p:nvPr/>
        </p:nvSpPr>
        <p:spPr>
          <a:xfrm>
            <a:off x="7306897" y="372302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326DE7-42F6-41C3-9D0E-C15CD91F3420}"/>
              </a:ext>
            </a:extLst>
          </p:cNvPr>
          <p:cNvSpPr/>
          <p:nvPr/>
        </p:nvSpPr>
        <p:spPr>
          <a:xfrm>
            <a:off x="6354625" y="435736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719EE5-01C7-4769-9ECF-B301B3F91111}"/>
              </a:ext>
            </a:extLst>
          </p:cNvPr>
          <p:cNvSpPr/>
          <p:nvPr/>
        </p:nvSpPr>
        <p:spPr>
          <a:xfrm>
            <a:off x="7306897" y="435736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4BD10F-58FA-4415-97CB-A8C5F9BF4449}"/>
              </a:ext>
            </a:extLst>
          </p:cNvPr>
          <p:cNvSpPr/>
          <p:nvPr/>
        </p:nvSpPr>
        <p:spPr>
          <a:xfrm>
            <a:off x="8273800" y="484418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08E86A-DF8A-4D12-AB5F-66930D85DB97}"/>
              </a:ext>
            </a:extLst>
          </p:cNvPr>
          <p:cNvSpPr/>
          <p:nvPr/>
        </p:nvSpPr>
        <p:spPr>
          <a:xfrm>
            <a:off x="9217076" y="524540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2EEC27-80B1-4836-B903-B9B13815723B}"/>
              </a:ext>
            </a:extLst>
          </p:cNvPr>
          <p:cNvSpPr/>
          <p:nvPr/>
        </p:nvSpPr>
        <p:spPr>
          <a:xfrm>
            <a:off x="10178396" y="5712056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A9BFC4-B3D7-4431-9958-3B17CE13D5B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1BAAFC-8CED-4B42-BBF4-0383E00C4D75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087B55-D1F4-4EC9-8D09-3B4EFA597B22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33C31C-9A66-413F-9E92-3969DF9BCD32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종합설계 수행일정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6BB818B-0CB2-4652-945A-EC2E3F2E40C2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30" name="그림 28">
            <a:extLst>
              <a:ext uri="{FF2B5EF4-FFF2-40B4-BE49-F238E27FC236}">
                <a16:creationId xmlns:a16="http://schemas.microsoft.com/office/drawing/2014/main" id="{4A9162B6-ECBE-4668-AF48-A1C2E149C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593222-431A-4BB1-9F77-1DB38A19C71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410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ADDFAD-F222-4FB8-81CB-669EFE47A058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0EA6937-2DD8-4B96-B14E-60FB0916E86F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1CDFFF-3AC5-4BF2-921B-9DD6FB31A498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BA0756-318A-480A-9EC4-E1BA044DD284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종합설계 개요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0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2728" y="1636799"/>
            <a:ext cx="99651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연구 개발 배경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교통사고 발생 억제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운전자의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운전습관을 개선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하여 안전운전 도모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계속해서 상승하는 국제 유가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연비운전을 통해 차량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유지비 절감</a:t>
            </a:r>
            <a:endParaRPr lang="en-US" altLang="ko-KR" sz="2000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운행 기록 및 유지비용을 한눈에 보기 어려움</a:t>
            </a:r>
            <a:endParaRPr lang="en-US" altLang="ko-KR" sz="24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à"/>
              <a:defRPr/>
            </a:pP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스마트폰 </a:t>
            </a:r>
            <a:r>
              <a:rPr lang="en-US" altLang="ko-KR" sz="2000" b="1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App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을 이용해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한눈에 확인 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가능</a:t>
            </a:r>
            <a:r>
              <a:rPr lang="en-US" altLang="ko-KR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" name="직사각형 30">
            <a:extLst>
              <a:ext uri="{FF2B5EF4-FFF2-40B4-BE49-F238E27FC236}">
                <a16:creationId xmlns:a16="http://schemas.microsoft.com/office/drawing/2014/main" id="{19529287-FFA3-490D-9705-147C1EF06154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F29766E0-8B2C-4A25-B28E-E85F0F883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A9BFC4-B3D7-4431-9958-3B17CE13D5B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1BAAFC-8CED-4B42-BBF4-0383E00C4D75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087B55-D1F4-4EC9-8D09-3B4EFA597B22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33C31C-9A66-413F-9E92-3969DF9BCD32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GitHub</a:t>
              </a: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6BB818B-0CB2-4652-945A-EC2E3F2E40C2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62774F09-05C4-4F40-A522-7FC70AFC7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E3D250E8-B7C0-4390-BCB9-8475A2D54990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90653-A1FD-4E17-A9FA-163F212BEEDB}"/>
              </a:ext>
            </a:extLst>
          </p:cNvPr>
          <p:cNvSpPr txBox="1"/>
          <p:nvPr/>
        </p:nvSpPr>
        <p:spPr>
          <a:xfrm>
            <a:off x="1029240" y="1248238"/>
            <a:ext cx="99651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1.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졸업작품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GitHub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주소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https://github.com/chan1220/Doraemon</a:t>
            </a:r>
            <a:endParaRPr lang="ko-KR" altLang="en-US" sz="2000" dirty="0">
              <a:solidFill>
                <a:srgbClr val="0000FF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2.  </a:t>
            </a:r>
            <a:r>
              <a:rPr lang="ko-KR" altLang="en-US" sz="2800" b="1" dirty="0" err="1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팀원별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GitHub ID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8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팀장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박찬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cwal1220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팀원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구삼열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Maydoni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팀원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설현관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tjfgurhks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팀원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송현화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Hyunwha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3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4FAD47-1200-423D-9DEE-4B42FD0225A2}"/>
              </a:ext>
            </a:extLst>
          </p:cNvPr>
          <p:cNvSpPr/>
          <p:nvPr/>
        </p:nvSpPr>
        <p:spPr bwMode="auto">
          <a:xfrm>
            <a:off x="1027747" y="1451212"/>
            <a:ext cx="9965172" cy="45127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필요기술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참고문헌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8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2728" y="1636799"/>
            <a:ext cx="99651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참고문헌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김성우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「사물 인터넷을 품은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라즈베리파이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사물인터넷 프로그래밍의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모든것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(2016)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Wikipidia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3"/>
              </a:rPr>
              <a:t>https://en.wikipedia.org/wiki/On-board_diagnostics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Python-OBD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4"/>
              </a:rPr>
              <a:t>https://github.com/brendan-w/python-OBD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OPEN IOT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5"/>
              </a:rPr>
              <a:t>http://www.openiot.net/?controller=DevicesApps&amp;action=DevicesDetail&amp;No=21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ELM327 -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6"/>
              </a:rPr>
              <a:t>https://en.wikipedia.org/wiki/ELM327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dirty="0"/>
              <a:t>CO-Driver : OBD2</a:t>
            </a:r>
            <a:r>
              <a:rPr lang="ko-KR" altLang="en-US" dirty="0"/>
              <a:t>와 데이터 마이닝을 활용한 연료 절감 및 경제 운전습관 유도 시스템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7"/>
              </a:rPr>
              <a:t>http://www.dbpia.co.kr/Article/NODE02323629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ko-KR" altLang="en-US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차량시뮬레이터를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이용한 </a:t>
            </a:r>
            <a:r>
              <a:rPr lang="ko-KR" altLang="en-US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에코드라이빙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시스템 개발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– </a:t>
            </a:r>
          </a:p>
          <a:p>
            <a:pPr lvl="1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8"/>
              </a:rPr>
              <a:t>http://www.dbpia.co.kr/Journal/ArticleDetail/NODE01505509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차량 운전정보 제공에 따른 연비향상에 관한 연구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– </a:t>
            </a:r>
          </a:p>
          <a:p>
            <a:pPr lvl="1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http://www.esk.or.kr/conference/2009_fall/pdf/17_1.pdf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8131477A-817B-4F16-9D82-CA772E90372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2573D104-919D-4239-BB1D-6660DDCD130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561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4C84F3-4BFC-44A5-AFE3-30C3516E31FB}"/>
              </a:ext>
            </a:extLst>
          </p:cNvPr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0AF4E74-F89E-489F-B275-6C3A37CA7A03}"/>
                </a:ext>
              </a:extLst>
            </p:cNvPr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1F5F305-BB13-4F4F-82E9-2DBB3C8BD818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5A00081-FEE2-4124-BC26-0EBB2A72C8D2}"/>
                </a:ext>
              </a:extLst>
            </p:cNvPr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 Rounded MT Bold" panose="020F0704030504030204" pitchFamily="34" charset="0"/>
                  <a:ea typeface="나눔스퀘어 Bold" panose="020B0600000101010101" pitchFamily="50" charset="-127"/>
                </a:rPr>
                <a:t>THANK YOU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 Rounded MT Bold" panose="020F0704030504030204" pitchFamily="34" charset="0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Rounded MT Bold" panose="020F0704030504030204" pitchFamily="34" charset="0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>
                  <a:solidFill>
                    <a:srgbClr val="A6D5E3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 Rounded MT Bold" panose="020F0704030504030204" pitchFamily="34" charset="0"/>
                  <a:ea typeface="나눔스퀘어 Bold" panose="020B0600000101010101" pitchFamily="50" charset="-127"/>
                </a:rPr>
                <a:t>THANK YOU</a:t>
              </a:r>
              <a:endParaRPr lang="ko-KR" altLang="en-US" sz="4000" dirty="0">
                <a:solidFill>
                  <a:srgbClr val="A6D5E3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 Rounded MT Bold" panose="020F0704030504030204" pitchFamily="34" charset="0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2" name="그림 28">
            <a:extLst>
              <a:ext uri="{FF2B5EF4-FFF2-40B4-BE49-F238E27FC236}">
                <a16:creationId xmlns:a16="http://schemas.microsoft.com/office/drawing/2014/main" id="{E67E2C7E-52AB-4330-8863-E83DD85B0C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9F54E3-A1DF-4DF5-A16B-BF6F3CF7B96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EAFA4A-902C-445F-9875-899A77CF38BC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C57EDF-42DF-4BD3-BD7A-B56A1BD66495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CAB838-7DCE-473C-8481-5C8C4EB142FF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관련 연구 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 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사례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40" name="내용 개체 틀 1">
            <a:extLst>
              <a:ext uri="{FF2B5EF4-FFF2-40B4-BE49-F238E27FC236}">
                <a16:creationId xmlns:a16="http://schemas.microsoft.com/office/drawing/2014/main" id="{BD7F3849-D969-4B6A-94C3-EBD94DEDB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856094"/>
              </p:ext>
            </p:extLst>
          </p:nvPr>
        </p:nvGraphicFramePr>
        <p:xfrm>
          <a:off x="1098481" y="1531085"/>
          <a:ext cx="9995037" cy="38598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41002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8054035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</a:tblGrid>
              <a:tr h="513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 관련 </a:t>
                      </a:r>
                      <a:r>
                        <a:rPr kumimoji="1" lang="ko-KR" alt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기술명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 내      용</a:t>
                      </a: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Blue</a:t>
                      </a: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Link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현대 자동차에서 제공하고 있는 차량관리 서비스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원격제어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공조장치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도어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위치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차량상태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관리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차량진단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월간 리포트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운행정보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T-Map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SKT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에서 제공하고 있는 네비게이션 어플리케이션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네비게이션의 기능 뿐만 아니라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운전자의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운전습관을 분석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점수화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Toque</a:t>
                      </a: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을 이용한 차량 진단 어플리케이션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(RMP,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속도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0-100km/h,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온도 등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)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및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주행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정보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를 제공하는 어플리케이션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</a:tbl>
          </a:graphicData>
        </a:graphic>
      </p:graphicFrame>
      <p:pic>
        <p:nvPicPr>
          <p:cNvPr id="10" name="그림 28">
            <a:extLst>
              <a:ext uri="{FF2B5EF4-FFF2-40B4-BE49-F238E27FC236}">
                <a16:creationId xmlns:a16="http://schemas.microsoft.com/office/drawing/2014/main" id="{F796FAE3-2DCB-498B-B079-0934B05C0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7102CA65-9275-4E11-9F19-D42CF5F44111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06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9F54E3-A1DF-4DF5-A16B-BF6F3CF7B96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EAFA4A-902C-445F-9875-899A77CF38BC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C57EDF-42DF-4BD3-BD7A-B56A1BD66495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CAB838-7DCE-473C-8481-5C8C4EB142FF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관련 연구 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 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사례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F796FAE3-2DCB-498B-B079-0934B05C0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7102CA65-9275-4E11-9F19-D42CF5F44111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F1529-2098-4ED1-B1BF-9065100EB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38" y="1623185"/>
            <a:ext cx="4531361" cy="3611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3FDBAA-A1AC-4B8C-8C2C-1A6BA6008600}"/>
              </a:ext>
            </a:extLst>
          </p:cNvPr>
          <p:cNvSpPr txBox="1"/>
          <p:nvPr/>
        </p:nvSpPr>
        <p:spPr>
          <a:xfrm>
            <a:off x="645601" y="1874727"/>
            <a:ext cx="5913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급 가속 시 약 </a:t>
            </a:r>
            <a:r>
              <a:rPr lang="en-US" altLang="ko-KR" sz="22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35%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더 많은 연로 소모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  <a:sym typeface="Wingdings" panose="05000000000000000000" pitchFamily="2" charset="2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경고를 포함한 순간 연비를 보여주는 것만으로 평균 </a:t>
            </a:r>
            <a:r>
              <a:rPr lang="en-US" altLang="ko-KR" sz="22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10.33%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 상승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운전 정보 제공에 따른 연비 향상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미 제공 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&lt;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시각 정보 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&lt;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시각 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+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청각 정보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9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CEC6BA-9CDC-470B-BB8B-61061131BC82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CDB5FD-0674-453A-844B-908F140BDFE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BBF8FD9-042E-4DA9-AA9B-679A03C708A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7DFDDB3-8D3C-41B0-89F1-1F29C5FB45E6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수행 시나리오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5" name="그림 9">
            <a:extLst>
              <a:ext uri="{FF2B5EF4-FFF2-40B4-BE49-F238E27FC236}">
                <a16:creationId xmlns:a16="http://schemas.microsoft.com/office/drawing/2014/main" id="{25E29C13-7B8B-4217-9687-D8651D40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98" y="4222451"/>
            <a:ext cx="1455737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10358AB-321E-466D-9015-6268A6076374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869438" y="3114122"/>
            <a:ext cx="1685427" cy="11078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96136E42-E9E8-411C-ACA6-39C2927B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57" y="1427610"/>
            <a:ext cx="62388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7203E3-0A04-4E59-95B8-AD6A4E49D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9197" y="1739554"/>
            <a:ext cx="1228965" cy="994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95A7E915-C030-4385-8111-FC19BA43DA06}"/>
              </a:ext>
            </a:extLst>
          </p:cNvPr>
          <p:cNvCxnSpPr>
            <a:cxnSpLocks/>
          </p:cNvCxnSpPr>
          <p:nvPr/>
        </p:nvCxnSpPr>
        <p:spPr bwMode="auto">
          <a:xfrm>
            <a:off x="10176465" y="1919234"/>
            <a:ext cx="50800" cy="3146425"/>
          </a:xfrm>
          <a:prstGeom prst="curvedConnector3">
            <a:avLst>
              <a:gd name="adj1" fmla="val 20756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5953A8-9321-42ED-84C3-687D7D47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333" y="5475290"/>
            <a:ext cx="628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5F228-5539-4B2A-A0EF-849B9D1A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74" y="2809252"/>
            <a:ext cx="1462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9" name="TextBox 9232">
            <a:extLst>
              <a:ext uri="{FF2B5EF4-FFF2-40B4-BE49-F238E27FC236}">
                <a16:creationId xmlns:a16="http://schemas.microsoft.com/office/drawing/2014/main" id="{BE70FCB0-E3BE-4958-9F18-CC70A71FE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44" y="5581371"/>
            <a:ext cx="9156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EML327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6F26AE-AE0F-4626-A0C1-B5940A8A56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65" y="3786384"/>
            <a:ext cx="1696000" cy="169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78DF7A-B2EA-4580-8267-5A99A69972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9" y="4816955"/>
            <a:ext cx="2698014" cy="11507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F33CDC-4092-4418-BE1F-8ADCA131C1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88" y="1369603"/>
            <a:ext cx="1550306" cy="15503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DADAC00-3B6B-411B-8D7E-CCF00E9A12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82" y="753877"/>
            <a:ext cx="1095981" cy="15503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322541D-667E-4D23-8FF2-1C2F7FD85C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47" y="3200347"/>
            <a:ext cx="584200" cy="584200"/>
          </a:xfrm>
          <a:prstGeom prst="rect">
            <a:avLst/>
          </a:prstGeom>
        </p:spPr>
      </p:pic>
      <p:sp>
        <p:nvSpPr>
          <p:cNvPr id="41" name="TextBox 9232">
            <a:extLst>
              <a:ext uri="{FF2B5EF4-FFF2-40B4-BE49-F238E27FC236}">
                <a16:creationId xmlns:a16="http://schemas.microsoft.com/office/drawing/2014/main" id="{AF75ED85-8463-4F61-8272-B3A4B415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448" y="2353676"/>
            <a:ext cx="1455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Smart Phone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985160-2D96-4458-A951-A6C2F671BA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64" y="611601"/>
            <a:ext cx="1656842" cy="165684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52BB46-106C-40AC-B57A-C93E932A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485" y="2144756"/>
            <a:ext cx="1823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Server / DB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D11DA5-7062-4270-98FF-347F625DB93D}"/>
              </a:ext>
            </a:extLst>
          </p:cNvPr>
          <p:cNvCxnSpPr>
            <a:cxnSpLocks/>
          </p:cNvCxnSpPr>
          <p:nvPr/>
        </p:nvCxnSpPr>
        <p:spPr bwMode="auto">
          <a:xfrm>
            <a:off x="7237921" y="1502281"/>
            <a:ext cx="1209170" cy="1797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6" name="그림 28">
            <a:extLst>
              <a:ext uri="{FF2B5EF4-FFF2-40B4-BE49-F238E27FC236}">
                <a16:creationId xmlns:a16="http://schemas.microsoft.com/office/drawing/2014/main" id="{69A438D0-3BBA-430B-8DFC-261D227FA8E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8" name="직사각형 30">
            <a:extLst>
              <a:ext uri="{FF2B5EF4-FFF2-40B4-BE49-F238E27FC236}">
                <a16:creationId xmlns:a16="http://schemas.microsoft.com/office/drawing/2014/main" id="{81ABC6CF-A3CB-4177-9B71-0AE41702A1D2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269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41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CEC6BA-9CDC-470B-BB8B-61061131BC82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CDB5FD-0674-453A-844B-908F140BDFE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BBF8FD9-042E-4DA9-AA9B-679A03C708A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7DFDDB3-8D3C-41B0-89F1-1F29C5FB45E6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수행 시나리오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6136E42-E9E8-411C-ACA6-39C2927B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33" y="1429940"/>
            <a:ext cx="62388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45F228-5539-4B2A-A0EF-849B9D1A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667" y="2796029"/>
            <a:ext cx="1462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9F33CDC-4092-4418-BE1F-8ADCA131C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79" y="1371933"/>
            <a:ext cx="1550306" cy="1550306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D11DA5-7062-4270-98FF-347F625DB93D}"/>
              </a:ext>
            </a:extLst>
          </p:cNvPr>
          <p:cNvCxnSpPr>
            <a:cxnSpLocks/>
          </p:cNvCxnSpPr>
          <p:nvPr/>
        </p:nvCxnSpPr>
        <p:spPr bwMode="auto">
          <a:xfrm>
            <a:off x="6709820" y="2053827"/>
            <a:ext cx="26577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DC3908-5667-43F2-8C3D-4553CCAD9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2041" y="2883420"/>
            <a:ext cx="544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C3C249-0D52-4B5F-92E0-A33208C1B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349" y="5718381"/>
            <a:ext cx="628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D784262-1FCD-4B16-A7A1-5FEF591F39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79" y="3968722"/>
            <a:ext cx="1696000" cy="1696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86F6D1-F772-4CE7-B7E2-6DE105E9C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030" y="1281398"/>
            <a:ext cx="1544857" cy="1544857"/>
          </a:xfrm>
          <a:prstGeom prst="rect">
            <a:avLst/>
          </a:prstGeom>
        </p:spPr>
      </p:pic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FC4DB309-B696-4BD0-8CEF-4F5ACE125B9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301" y="2234853"/>
            <a:ext cx="2532849" cy="768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rgbClr val="333F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1593B7AD-FA53-480B-B9EC-AF4F3495E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8" y="1493396"/>
            <a:ext cx="1498286" cy="149828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B3B04AA-6204-4988-9CEA-16989461C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42" y="2663170"/>
            <a:ext cx="143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268936E-E00C-49E2-B08A-FA0D24CF41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42" y="1371933"/>
            <a:ext cx="1281404" cy="128140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BC7B3C1C-8AD7-45CE-8CD5-E482D71818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10" y="2862038"/>
            <a:ext cx="754933" cy="75493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CA0F216-58BC-4E5E-ADE4-E42D5739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05" y="2796029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APIs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AC6F6E5B-9B9E-46DC-AA37-046164ACD1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89217" y="2775557"/>
            <a:ext cx="32603" cy="1826626"/>
          </a:xfrm>
          <a:prstGeom prst="curvedConnector3">
            <a:avLst>
              <a:gd name="adj1" fmla="val 2639766"/>
            </a:avLst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071FA434-7833-4ACA-9059-FF1154754920}"/>
              </a:ext>
            </a:extLst>
          </p:cNvPr>
          <p:cNvCxnSpPr>
            <a:cxnSpLocks/>
          </p:cNvCxnSpPr>
          <p:nvPr/>
        </p:nvCxnSpPr>
        <p:spPr>
          <a:xfrm flipV="1">
            <a:off x="6353270" y="2818815"/>
            <a:ext cx="32603" cy="1826626"/>
          </a:xfrm>
          <a:prstGeom prst="curvedConnector3">
            <a:avLst>
              <a:gd name="adj1" fmla="val 2639766"/>
            </a:avLst>
          </a:prstGeom>
          <a:ln w="5715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8">
            <a:extLst>
              <a:ext uri="{FF2B5EF4-FFF2-40B4-BE49-F238E27FC236}">
                <a16:creationId xmlns:a16="http://schemas.microsoft.com/office/drawing/2014/main" id="{C0F82103-C814-49A2-B293-F9B50385A96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9" name="직사각형 30">
            <a:extLst>
              <a:ext uri="{FF2B5EF4-FFF2-40B4-BE49-F238E27FC236}">
                <a16:creationId xmlns:a16="http://schemas.microsoft.com/office/drawing/2014/main" id="{ABD06B87-B79D-4B76-8E19-636AE688AF08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1213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5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FC0E74D-B575-45B8-8419-E1E88B1F21BD}"/>
              </a:ext>
            </a:extLst>
          </p:cNvPr>
          <p:cNvSpPr/>
          <p:nvPr/>
        </p:nvSpPr>
        <p:spPr bwMode="auto">
          <a:xfrm>
            <a:off x="4400672" y="2857971"/>
            <a:ext cx="2016125" cy="136842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EF9B02DF-5110-4C2B-8A84-9DA351A553F5}"/>
              </a:ext>
            </a:extLst>
          </p:cNvPr>
          <p:cNvSpPr/>
          <p:nvPr/>
        </p:nvSpPr>
        <p:spPr bwMode="auto">
          <a:xfrm>
            <a:off x="645601" y="1445122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83DCD1CD-10B6-440A-8B93-B2725A3DC86A}"/>
              </a:ext>
            </a:extLst>
          </p:cNvPr>
          <p:cNvSpPr/>
          <p:nvPr/>
        </p:nvSpPr>
        <p:spPr bwMode="auto">
          <a:xfrm>
            <a:off x="7137522" y="1209300"/>
            <a:ext cx="2130425" cy="1368425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APP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A519A4-F139-450E-B33C-ACF341421C09}"/>
              </a:ext>
            </a:extLst>
          </p:cNvPr>
          <p:cNvCxnSpPr>
            <a:stCxn id="15" idx="3"/>
            <a:endCxn id="14" idx="2"/>
          </p:cNvCxnSpPr>
          <p:nvPr/>
        </p:nvCxnSpPr>
        <p:spPr bwMode="auto">
          <a:xfrm>
            <a:off x="2661726" y="2129335"/>
            <a:ext cx="1738946" cy="14128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89DC42F-E52E-4C07-A863-147A77247B60}"/>
              </a:ext>
            </a:extLst>
          </p:cNvPr>
          <p:cNvSpPr/>
          <p:nvPr/>
        </p:nvSpPr>
        <p:spPr bwMode="auto">
          <a:xfrm>
            <a:off x="3023802" y="4757625"/>
            <a:ext cx="2006600" cy="6057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선별적 수신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8FBB46-ABBC-4AD3-B4CD-9B371364D183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 bwMode="auto">
          <a:xfrm>
            <a:off x="8202735" y="2577725"/>
            <a:ext cx="6349" cy="2802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CD1BD8-04DF-4F11-9636-6038E64615BD}"/>
              </a:ext>
            </a:extLst>
          </p:cNvPr>
          <p:cNvCxnSpPr>
            <a:cxnSpLocks/>
            <a:stCxn id="14" idx="1"/>
            <a:endCxn id="23" idx="2"/>
          </p:cNvCxnSpPr>
          <p:nvPr/>
        </p:nvCxnSpPr>
        <p:spPr bwMode="auto">
          <a:xfrm flipH="1" flipV="1">
            <a:off x="5408734" y="2645412"/>
            <a:ext cx="1" cy="2125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750EB14-1339-4B87-96E1-CBB9DAB729C8}"/>
              </a:ext>
            </a:extLst>
          </p:cNvPr>
          <p:cNvSpPr/>
          <p:nvPr/>
        </p:nvSpPr>
        <p:spPr bwMode="auto">
          <a:xfrm>
            <a:off x="4051421" y="2162568"/>
            <a:ext cx="2714625" cy="482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가공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8A6880-F308-40A1-AD4C-91E26C5BBA52}"/>
              </a:ext>
            </a:extLst>
          </p:cNvPr>
          <p:cNvCxnSpPr>
            <a:cxnSpLocks/>
            <a:endCxn id="30" idx="0"/>
          </p:cNvCxnSpPr>
          <p:nvPr/>
        </p:nvCxnSpPr>
        <p:spPr bwMode="auto">
          <a:xfrm>
            <a:off x="6777159" y="3551724"/>
            <a:ext cx="3175" cy="17493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1533B0C-EF69-4059-9BC8-6BB9024DEDDA}"/>
              </a:ext>
            </a:extLst>
          </p:cNvPr>
          <p:cNvCxnSpPr>
            <a:cxnSpLocks/>
            <a:stCxn id="36" idx="2"/>
            <a:endCxn id="45" idx="2"/>
          </p:cNvCxnSpPr>
          <p:nvPr/>
        </p:nvCxnSpPr>
        <p:spPr bwMode="auto">
          <a:xfrm flipH="1">
            <a:off x="1311557" y="5412879"/>
            <a:ext cx="1714" cy="5886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1DCD51D-962A-4D94-A706-A06F4C3F376D}"/>
              </a:ext>
            </a:extLst>
          </p:cNvPr>
          <p:cNvSpPr/>
          <p:nvPr/>
        </p:nvSpPr>
        <p:spPr bwMode="auto">
          <a:xfrm>
            <a:off x="5088059" y="5301040"/>
            <a:ext cx="3384550" cy="7239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</a:t>
            </a:r>
            <a:r>
              <a:rPr lang="ko-KR" altLang="en-US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Server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전송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9AA02AA-40AE-432F-BFAA-8D27281A0041}"/>
              </a:ext>
            </a:extLst>
          </p:cNvPr>
          <p:cNvSpPr/>
          <p:nvPr/>
        </p:nvSpPr>
        <p:spPr bwMode="auto">
          <a:xfrm>
            <a:off x="78666" y="5662990"/>
            <a:ext cx="2465782" cy="338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무차별적 데이터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송신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8" name="순서도: 준비 37">
            <a:extLst>
              <a:ext uri="{FF2B5EF4-FFF2-40B4-BE49-F238E27FC236}">
                <a16:creationId xmlns:a16="http://schemas.microsoft.com/office/drawing/2014/main" id="{62D23026-2DCA-4DA5-942A-96697CA533A8}"/>
              </a:ext>
            </a:extLst>
          </p:cNvPr>
          <p:cNvSpPr/>
          <p:nvPr/>
        </p:nvSpPr>
        <p:spPr bwMode="auto">
          <a:xfrm>
            <a:off x="7143871" y="2857971"/>
            <a:ext cx="2130425" cy="1368425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WEB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/ DB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AA9AE8E-C8CF-4A9A-A655-4C65FEA75C92}"/>
              </a:ext>
            </a:extLst>
          </p:cNvPr>
          <p:cNvCxnSpPr>
            <a:cxnSpLocks/>
            <a:stCxn id="14" idx="4"/>
            <a:endCxn id="38" idx="1"/>
          </p:cNvCxnSpPr>
          <p:nvPr/>
        </p:nvCxnSpPr>
        <p:spPr bwMode="auto">
          <a:xfrm>
            <a:off x="6416797" y="3542184"/>
            <a:ext cx="72707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12E88DB-B1BC-41AA-9287-64D378C27E90}"/>
              </a:ext>
            </a:extLst>
          </p:cNvPr>
          <p:cNvSpPr/>
          <p:nvPr/>
        </p:nvSpPr>
        <p:spPr bwMode="auto">
          <a:xfrm>
            <a:off x="9764668" y="3172474"/>
            <a:ext cx="2325830" cy="7394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: App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통신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 :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저장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6DD006-88B6-4F42-A01C-7D9E65026C4D}"/>
              </a:ext>
            </a:extLst>
          </p:cNvPr>
          <p:cNvCxnSpPr>
            <a:cxnSpLocks/>
            <a:stCxn id="56" idx="1"/>
            <a:endCxn id="38" idx="3"/>
          </p:cNvCxnSpPr>
          <p:nvPr/>
        </p:nvCxnSpPr>
        <p:spPr bwMode="auto">
          <a:xfrm flipH="1">
            <a:off x="9274296" y="3542183"/>
            <a:ext cx="490372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D6DF46A-FEEE-4A4E-98D9-AFF12303EF92}"/>
              </a:ext>
            </a:extLst>
          </p:cNvPr>
          <p:cNvSpPr/>
          <p:nvPr/>
        </p:nvSpPr>
        <p:spPr bwMode="auto">
          <a:xfrm>
            <a:off x="9764668" y="1676962"/>
            <a:ext cx="2325830" cy="4331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사용자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UI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제공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3A1969E-7AFC-4290-B368-35A6F1E69676}"/>
              </a:ext>
            </a:extLst>
          </p:cNvPr>
          <p:cNvCxnSpPr>
            <a:cxnSpLocks/>
            <a:stCxn id="61" idx="1"/>
            <a:endCxn id="16" idx="3"/>
          </p:cNvCxnSpPr>
          <p:nvPr/>
        </p:nvCxnSpPr>
        <p:spPr bwMode="auto">
          <a:xfrm flipH="1">
            <a:off x="9267947" y="1893513"/>
            <a:ext cx="4967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EE03C43-3DA5-4C6E-9F11-C1A990E2E6E8}"/>
              </a:ext>
            </a:extLst>
          </p:cNvPr>
          <p:cNvSpPr/>
          <p:nvPr/>
        </p:nvSpPr>
        <p:spPr bwMode="auto">
          <a:xfrm>
            <a:off x="647315" y="4044454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OBD2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9083AC5-BAD1-4E8C-A2BC-0980E374404F}"/>
              </a:ext>
            </a:extLst>
          </p:cNvPr>
          <p:cNvCxnSpPr>
            <a:cxnSpLocks/>
            <a:stCxn id="36" idx="3"/>
            <a:endCxn id="14" idx="2"/>
          </p:cNvCxnSpPr>
          <p:nvPr/>
        </p:nvCxnSpPr>
        <p:spPr bwMode="auto">
          <a:xfrm flipV="1">
            <a:off x="2663440" y="3542184"/>
            <a:ext cx="1737232" cy="11864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2C6A225-FD9F-45C4-9C4C-D21C102B36C0}"/>
              </a:ext>
            </a:extLst>
          </p:cNvPr>
          <p:cNvSpPr/>
          <p:nvPr/>
        </p:nvSpPr>
        <p:spPr bwMode="auto">
          <a:xfrm>
            <a:off x="79090" y="3087807"/>
            <a:ext cx="2465782" cy="3696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로 데이터 송신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2DF9A8-641E-4773-97AB-90C1A48EE77C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 bwMode="auto">
          <a:xfrm flipH="1" flipV="1">
            <a:off x="1311557" y="2813547"/>
            <a:ext cx="424" cy="274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F177808-9A31-4A6E-A035-B6D3C22DABAE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H="1" flipV="1">
            <a:off x="3560734" y="4139728"/>
            <a:ext cx="466368" cy="6178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그림 28">
            <a:extLst>
              <a:ext uri="{FF2B5EF4-FFF2-40B4-BE49-F238E27FC236}">
                <a16:creationId xmlns:a16="http://schemas.microsoft.com/office/drawing/2014/main" id="{0DAC1C1E-A153-4C72-89B4-92837B464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40" name="직사각형 30">
            <a:extLst>
              <a:ext uri="{FF2B5EF4-FFF2-40B4-BE49-F238E27FC236}">
                <a16:creationId xmlns:a16="http://schemas.microsoft.com/office/drawing/2014/main" id="{48009B4C-DAB5-44D3-945B-DD35B1D25680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689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2024</Words>
  <Application>Microsoft Office PowerPoint</Application>
  <PresentationFormat>와이드스크린</PresentationFormat>
  <Paragraphs>640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나눔스퀘어</vt:lpstr>
      <vt:lpstr>Wingdings</vt:lpstr>
      <vt:lpstr>Arial</vt:lpstr>
      <vt:lpstr>Arial Rounded MT Bold</vt:lpstr>
      <vt:lpstr>Arial Black</vt:lpstr>
      <vt:lpstr>굴림</vt:lpstr>
      <vt:lpstr>경기천년제목V Bold</vt:lpstr>
      <vt:lpstr>a스마일M</vt:lpstr>
      <vt:lpstr>굴림체</vt:lpstr>
      <vt:lpstr>나눔스퀘어 Bold</vt:lpstr>
      <vt:lpstr>맑은 고딕</vt:lpstr>
      <vt:lpstr>Bauhaus 93</vt:lpstr>
      <vt:lpstr>a스마일B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구삼열</cp:lastModifiedBy>
  <cp:revision>187</cp:revision>
  <cp:lastPrinted>2018-02-19T06:13:56Z</cp:lastPrinted>
  <dcterms:created xsi:type="dcterms:W3CDTF">2017-06-02T05:31:18Z</dcterms:created>
  <dcterms:modified xsi:type="dcterms:W3CDTF">2018-03-19T13:30:50Z</dcterms:modified>
</cp:coreProperties>
</file>