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1" r:id="rId4"/>
    <p:sldId id="288" r:id="rId5"/>
    <p:sldId id="283" r:id="rId6"/>
    <p:sldId id="273" r:id="rId7"/>
    <p:sldId id="289" r:id="rId8"/>
    <p:sldId id="274" r:id="rId9"/>
    <p:sldId id="280" r:id="rId10"/>
    <p:sldId id="291" r:id="rId11"/>
    <p:sldId id="281" r:id="rId12"/>
    <p:sldId id="282" r:id="rId13"/>
    <p:sldId id="275" r:id="rId14"/>
    <p:sldId id="276" r:id="rId15"/>
    <p:sldId id="277" r:id="rId16"/>
    <p:sldId id="284" r:id="rId17"/>
    <p:sldId id="290" r:id="rId18"/>
    <p:sldId id="278" r:id="rId19"/>
    <p:sldId id="266" r:id="rId20"/>
    <p:sldId id="285" r:id="rId21"/>
    <p:sldId id="279" r:id="rId22"/>
    <p:sldId id="267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경기천년제목V Bold" panose="02020803020101020101" pitchFamily="18" charset="-127"/>
      <p:bold r:id="rId27"/>
    </p:embeddedFont>
    <p:embeddedFont>
      <p:font typeface="a스마일B" panose="02020600000000000000" pitchFamily="18" charset="-127"/>
      <p:regular r:id="rId28"/>
    </p:embeddedFont>
    <p:embeddedFont>
      <p:font typeface="나눔스퀘어" panose="020B0600000101010101" pitchFamily="50" charset="-127"/>
      <p:regular r:id="rId29"/>
    </p:embeddedFont>
    <p:embeddedFont>
      <p:font typeface="나눔스퀘어 Bold" panose="020B0600000101010101" pitchFamily="50" charset="-127"/>
      <p:bold r:id="rId30"/>
    </p:embeddedFont>
    <p:embeddedFont>
      <p:font typeface="Bauhaus 93" panose="04030905020B02020C02" pitchFamily="82" charset="0"/>
      <p:regular r:id="rId31"/>
    </p:embeddedFont>
    <p:embeddedFont>
      <p:font typeface="Arial Rounded MT Bold" panose="020F0704030504030204" pitchFamily="34" charset="0"/>
      <p:regular r:id="rId32"/>
    </p:embeddedFont>
    <p:embeddedFont>
      <p:font typeface="Arial Black" panose="020B0A04020102020204" pitchFamily="34" charset="0"/>
      <p:bold r:id="rId33"/>
    </p:embeddedFont>
    <p:embeddedFont>
      <p:font typeface="a스마일M" panose="02020600000000000000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303030"/>
    <a:srgbClr val="FFFF66"/>
    <a:srgbClr val="A5A5A5"/>
    <a:srgbClr val="E1E1E1"/>
    <a:srgbClr val="A6D5E3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2" autoAdjust="0"/>
    <p:restoredTop sz="94728" autoAdjust="0"/>
  </p:normalViewPr>
  <p:slideViewPr>
    <p:cSldViewPr snapToGrid="0">
      <p:cViewPr varScale="1">
        <p:scale>
          <a:sx n="63" d="100"/>
          <a:sy n="63" d="100"/>
        </p:scale>
        <p:origin x="10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87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76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4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8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837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45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945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248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938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7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74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7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755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2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11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11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2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4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0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89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-board_diagnostic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LM327" TargetMode="External"/><Relationship Id="rId5" Type="http://schemas.openxmlformats.org/officeDocument/2006/relationships/hyperlink" Target="http://www.openiot.net/?controller=DevicesApps&amp;action=DevicesDetail&amp;No=21" TargetMode="External"/><Relationship Id="rId4" Type="http://schemas.openxmlformats.org/officeDocument/2006/relationships/hyperlink" Target="https://github.com/brendan-w/python-OB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103" y="312898"/>
            <a:ext cx="9595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IoT </a:t>
            </a:r>
            <a:r>
              <a:rPr lang="ko-KR" altLang="en-US" sz="5400" spc="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기반 운전 보조 시스템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59239" y="1857032"/>
            <a:ext cx="3821363" cy="3821363"/>
            <a:chOff x="4508867" y="1841867"/>
            <a:chExt cx="3174267" cy="3174267"/>
          </a:xfrm>
        </p:grpSpPr>
        <p:sp>
          <p:nvSpPr>
            <p:cNvPr id="8" name="타원 7"/>
            <p:cNvSpPr/>
            <p:nvPr/>
          </p:nvSpPr>
          <p:spPr>
            <a:xfrm>
              <a:off x="4508867" y="1841867"/>
              <a:ext cx="3174267" cy="3174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868" y="2412868"/>
              <a:ext cx="2032265" cy="203226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389041" y="1361964"/>
            <a:ext cx="454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Driving assistance system based on IoT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410BE-98BC-4903-9F4B-FF488E7C42E2}"/>
              </a:ext>
            </a:extLst>
          </p:cNvPr>
          <p:cNvSpPr txBox="1"/>
          <p:nvPr/>
        </p:nvSpPr>
        <p:spPr>
          <a:xfrm>
            <a:off x="5874244" y="4436993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2012150022   </a:t>
            </a:r>
            <a:r>
              <a:rPr lang="ko-KR" altLang="en-US" b="1" dirty="0"/>
              <a:t>이름 박  찬</a:t>
            </a:r>
            <a:r>
              <a:rPr lang="en-US" altLang="ko-KR" b="1" dirty="0"/>
              <a:t>  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1111A-7B57-421F-AD55-8B52370E2EED}"/>
              </a:ext>
            </a:extLst>
          </p:cNvPr>
          <p:cNvSpPr txBox="1"/>
          <p:nvPr/>
        </p:nvSpPr>
        <p:spPr>
          <a:xfrm>
            <a:off x="5874244" y="4806325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2012152003   </a:t>
            </a:r>
            <a:r>
              <a:rPr lang="ko-KR" altLang="en-US" b="1" dirty="0"/>
              <a:t>이름 구삼열</a:t>
            </a:r>
            <a:r>
              <a:rPr lang="en-US" altLang="ko-KR" b="1" dirty="0"/>
              <a:t> 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D4A43-E76E-4FF2-82FD-C0B9D2FB92DE}"/>
              </a:ext>
            </a:extLst>
          </p:cNvPr>
          <p:cNvSpPr txBox="1"/>
          <p:nvPr/>
        </p:nvSpPr>
        <p:spPr>
          <a:xfrm>
            <a:off x="5888672" y="5183430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2013156023   </a:t>
            </a:r>
            <a:r>
              <a:rPr lang="ko-KR" altLang="en-US" b="1" dirty="0"/>
              <a:t>이름 </a:t>
            </a:r>
            <a:r>
              <a:rPr lang="ko-KR" altLang="en-US" b="1" dirty="0" err="1"/>
              <a:t>설현관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5D678-0AFE-4F7E-9ABC-D96D895DE76B}"/>
              </a:ext>
            </a:extLst>
          </p:cNvPr>
          <p:cNvSpPr txBox="1"/>
          <p:nvPr/>
        </p:nvSpPr>
        <p:spPr>
          <a:xfrm>
            <a:off x="5888674" y="5552762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2015152017   </a:t>
            </a:r>
            <a:r>
              <a:rPr lang="ko-KR" altLang="en-US" b="1" dirty="0"/>
              <a:t>이름 송현화 </a:t>
            </a:r>
            <a:r>
              <a:rPr lang="en-US" altLang="ko-KR" b="1" dirty="0"/>
              <a:t>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B75A0E7-CBC4-442F-B251-714686516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0C3964C-DBBA-4702-A2F0-45422D9ED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4638D2-B704-4F65-A5FF-B49BF3050D4A}"/>
              </a:ext>
            </a:extLst>
          </p:cNvPr>
          <p:cNvSpPr/>
          <p:nvPr/>
        </p:nvSpPr>
        <p:spPr bwMode="auto">
          <a:xfrm>
            <a:off x="3785869" y="1449563"/>
            <a:ext cx="7007862" cy="3698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Raspberry Pi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GPIO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연결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수신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1) CO2 Sensor</a:t>
            </a: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2) MQ2 (CO, LPG, CH4)</a:t>
            </a: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3)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미세먼지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</a:t>
            </a: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4)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온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/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습도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3AA8879-6305-4DF2-83E9-0133CEC806AE}"/>
              </a:ext>
            </a:extLst>
          </p:cNvPr>
          <p:cNvSpPr/>
          <p:nvPr/>
        </p:nvSpPr>
        <p:spPr bwMode="auto">
          <a:xfrm>
            <a:off x="1391920" y="2647160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3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7636EFB-1E0F-4678-8C31-D1F19B44F396}"/>
              </a:ext>
            </a:extLst>
          </p:cNvPr>
          <p:cNvSpPr/>
          <p:nvPr/>
        </p:nvSpPr>
        <p:spPr bwMode="auto">
          <a:xfrm>
            <a:off x="1237238" y="2637011"/>
            <a:ext cx="2016125" cy="136842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0C3964C-DBBA-4702-A2F0-45422D9ED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D6DF46A-FEEE-4A4E-98D9-AFF12303EF92}"/>
              </a:ext>
            </a:extLst>
          </p:cNvPr>
          <p:cNvSpPr/>
          <p:nvPr/>
        </p:nvSpPr>
        <p:spPr bwMode="auto">
          <a:xfrm>
            <a:off x="3809197" y="1533797"/>
            <a:ext cx="7524847" cy="4144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lvl="1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1. OBD2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r>
              <a:rPr lang="ko-KR" altLang="en-US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r>
              <a:rPr lang="en-US" altLang="ko-KR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및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가공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2)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안전운행 점수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4)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연비운전 점수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2.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운전자에게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LCD Display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 제공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3. TTS, STT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주행정보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음성지원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</a:t>
            </a:r>
            <a:r>
              <a:rPr lang="en-US" altLang="ko-KR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분석한 데이터를 </a:t>
            </a:r>
            <a:r>
              <a:rPr lang="en-US" altLang="ko-KR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lang="ko-KR" altLang="en-US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6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77C4022-48B8-4F4D-BBFB-8BA9DAB8E7E8}"/>
              </a:ext>
            </a:extLst>
          </p:cNvPr>
          <p:cNvGrpSpPr/>
          <p:nvPr/>
        </p:nvGrpSpPr>
        <p:grpSpPr>
          <a:xfrm>
            <a:off x="639252" y="1827449"/>
            <a:ext cx="2130425" cy="3478080"/>
            <a:chOff x="639252" y="1827449"/>
            <a:chExt cx="2130425" cy="3478080"/>
          </a:xfrm>
        </p:grpSpPr>
        <p:sp>
          <p:nvSpPr>
            <p:cNvPr id="15" name="순서도: 준비 14">
              <a:extLst>
                <a:ext uri="{FF2B5EF4-FFF2-40B4-BE49-F238E27FC236}">
                  <a16:creationId xmlns:a16="http://schemas.microsoft.com/office/drawing/2014/main" id="{6D87D376-0BAF-4E0B-B415-3786EDEC6256}"/>
                </a:ext>
              </a:extLst>
            </p:cNvPr>
            <p:cNvSpPr/>
            <p:nvPr/>
          </p:nvSpPr>
          <p:spPr bwMode="auto">
            <a:xfrm>
              <a:off x="639252" y="1827449"/>
              <a:ext cx="2130425" cy="1368425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스마일B" panose="02020600000000000000" pitchFamily="18" charset="-127"/>
                  <a:ea typeface="a스마일B" panose="02020600000000000000" pitchFamily="18" charset="-127"/>
                </a:rPr>
                <a:t>APP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6905717-7166-4DCC-9917-A673580DCDF9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 bwMode="auto">
            <a:xfrm>
              <a:off x="1704465" y="3195874"/>
              <a:ext cx="0" cy="7412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순서도: 준비 18">
              <a:extLst>
                <a:ext uri="{FF2B5EF4-FFF2-40B4-BE49-F238E27FC236}">
                  <a16:creationId xmlns:a16="http://schemas.microsoft.com/office/drawing/2014/main" id="{95085F4F-78EE-4E20-AC6F-2CBFFA1D1DCA}"/>
                </a:ext>
              </a:extLst>
            </p:cNvPr>
            <p:cNvSpPr/>
            <p:nvPr/>
          </p:nvSpPr>
          <p:spPr bwMode="auto">
            <a:xfrm>
              <a:off x="639252" y="3937104"/>
              <a:ext cx="2130425" cy="1368425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스마일B" panose="02020600000000000000" pitchFamily="18" charset="-127"/>
                  <a:ea typeface="a스마일B" panose="02020600000000000000" pitchFamily="18" charset="-127"/>
                </a:rPr>
                <a:t>WEB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0C3964C-DBBA-4702-A2F0-45422D9ED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001AC5-4641-47C7-88C7-1E699BC5D8EB}"/>
              </a:ext>
            </a:extLst>
          </p:cNvPr>
          <p:cNvSpPr/>
          <p:nvPr/>
        </p:nvSpPr>
        <p:spPr bwMode="auto">
          <a:xfrm>
            <a:off x="3450202" y="3690326"/>
            <a:ext cx="7534241" cy="18365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APP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의 요청을 대기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응답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DB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얻은 데이터를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JSON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으로 전달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ED68C19-DD30-403B-97D9-7889F3A6AF51}"/>
              </a:ext>
            </a:extLst>
          </p:cNvPr>
          <p:cNvSpPr/>
          <p:nvPr/>
        </p:nvSpPr>
        <p:spPr bwMode="auto">
          <a:xfrm>
            <a:off x="3450202" y="1592446"/>
            <a:ext cx="7534241" cy="18365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 분석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기름 소모량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비용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계산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안전운전 점수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분석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4.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연비운전 점수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분석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5.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주행을 마쳤을 때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최근 주행 정보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41556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34F955-0AB2-4958-90FB-7D9FAC9E281A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7A0B31-E3F2-44CC-9141-01A26F34041E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D8D612-F687-4E2F-9486-1D3D8C6835F0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8573093-B273-430A-BEE0-D1C6218F8BF7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환경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4" name="내용 개체 틀 2">
            <a:extLst>
              <a:ext uri="{FF2B5EF4-FFF2-40B4-BE49-F238E27FC236}">
                <a16:creationId xmlns:a16="http://schemas.microsoft.com/office/drawing/2014/main" id="{52FA1009-9EDE-4361-B3F8-20FB1225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88" b="89564" l="5632" r="95879">
                        <a14:foregroundMark x1="57280" y1="9677" x2="57280" y2="9677"/>
                        <a14:foregroundMark x1="60577" y1="12713" x2="60577" y2="12713"/>
                        <a14:foregroundMark x1="60302" y1="12713" x2="60302" y2="12713"/>
                        <a14:foregroundMark x1="61401" y1="16319" x2="63187" y2="9677"/>
                        <a14:foregroundMark x1="58379" y1="13283" x2="60302" y2="11195"/>
                        <a14:foregroundMark x1="55082" y1="12713" x2="62088" y2="12144"/>
                        <a14:foregroundMark x1="62912" y1="13283" x2="59890" y2="12144"/>
                        <a14:foregroundMark x1="14698" y1="60911" x2="26374" y2="73814"/>
                        <a14:foregroundMark x1="16071" y1="61860" x2="18681" y2="68880"/>
                        <a14:foregroundMark x1="40934" y1="83491" x2="39148" y2="84061"/>
                        <a14:foregroundMark x1="34341" y1="88425" x2="34753" y2="88805"/>
                        <a14:foregroundMark x1="35027" y1="89184" x2="38049" y2="88046"/>
                        <a14:foregroundMark x1="31593" y1="87856" x2="37912" y2="88994"/>
                        <a14:foregroundMark x1="37637" y1="89564" x2="31456" y2="88994"/>
                        <a14:foregroundMark x1="39148" y1="87666" x2="45055" y2="83491"/>
                        <a14:foregroundMark x1="10302" y1="62239" x2="11264" y2="52372"/>
                        <a14:foregroundMark x1="8929" y1="52941" x2="8516" y2="60721"/>
                        <a14:foregroundMark x1="7692" y1="61670" x2="5632" y2="59013"/>
                        <a14:foregroundMark x1="89973" y1="31689" x2="90522" y2="46679"/>
                        <a14:foregroundMark x1="93132" y1="35863" x2="93214" y2="36576"/>
                        <a14:foregroundMark x1="93407" y1="35674" x2="93587" y2="36588"/>
                        <a14:foregroundMark x1="93132" y1="35863" x2="93451" y2="36584"/>
                        <a14:foregroundMark x1="93819" y1="35674" x2="94016" y2="36602"/>
                        <a14:foregroundMark x1="93956" y1="35863" x2="94113" y2="36605"/>
                        <a14:foregroundMark x1="91621" y1="46869" x2="93908" y2="44763"/>
                        <a14:foregroundMark x1="92033" y1="47249" x2="90385" y2="48387"/>
                        <a14:foregroundMark x1="77747" y1="54649" x2="76099" y2="58824"/>
                        <a14:foregroundMark x1="52610" y1="50285" x2="65659" y2="62049"/>
                        <a14:foregroundMark x1="48901" y1="31309" x2="48626" y2="26186"/>
                        <a14:backgroundMark x1="95330" y1="37381" x2="95055" y2="43643"/>
                        <a14:backgroundMark x1="94643" y1="36622" x2="94505" y2="44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3160" y="1259051"/>
            <a:ext cx="3446772" cy="2497216"/>
          </a:xfrm>
          <a:prstGeom prst="rect">
            <a:avLst/>
          </a:prstGeom>
        </p:spPr>
      </p:pic>
      <p:pic>
        <p:nvPicPr>
          <p:cNvPr id="15" name="그림 8">
            <a:extLst>
              <a:ext uri="{FF2B5EF4-FFF2-40B4-BE49-F238E27FC236}">
                <a16:creationId xmlns:a16="http://schemas.microsoft.com/office/drawing/2014/main" id="{1044AAEA-1A4F-4E56-B7CC-B0DCC2D9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06" y="3429135"/>
            <a:ext cx="2738993" cy="273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CC9DFAD-8940-4865-B40A-098027293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29607"/>
              </p:ext>
            </p:extLst>
          </p:nvPr>
        </p:nvGraphicFramePr>
        <p:xfrm>
          <a:off x="5519738" y="1247749"/>
          <a:ext cx="4694237" cy="219401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24565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3569672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SoC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BCM2837 SoC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CPU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1.2GHz ARM Cortex-A53 MP4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GPU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</a:t>
                      </a:r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VideoCore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IV MP2 400 MHz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RAM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 GB LPDDR2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Network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10/100 </a:t>
                      </a:r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Mbps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이더넷</a:t>
                      </a:r>
                      <a:b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</a:b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Wi-Fi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내장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802.11n +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블루투스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4.1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GPIO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40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핀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영상출력</a:t>
                      </a: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컴포지트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HDMI(rev 1.3 &amp; 1.4), DSI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C5E14E6-49D0-4344-A00A-BF05D8B9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97634"/>
              </p:ext>
            </p:extLst>
          </p:nvPr>
        </p:nvGraphicFramePr>
        <p:xfrm>
          <a:off x="5519738" y="3572835"/>
          <a:ext cx="4694237" cy="267475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12085">
                  <a:extLst>
                    <a:ext uri="{9D8B030D-6E8A-4147-A177-3AD203B41FA5}">
                      <a16:colId xmlns:a16="http://schemas.microsoft.com/office/drawing/2014/main" val="571355314"/>
                    </a:ext>
                  </a:extLst>
                </a:gridCol>
                <a:gridCol w="3582152">
                  <a:extLst>
                    <a:ext uri="{9D8B030D-6E8A-4147-A177-3AD203B41FA5}">
                      <a16:colId xmlns:a16="http://schemas.microsoft.com/office/drawing/2014/main" val="3863541198"/>
                    </a:ext>
                  </a:extLst>
                </a:gridCol>
              </a:tblGrid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이름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977621854"/>
                  </a:ext>
                </a:extLst>
              </a:tr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전원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12v / 45mA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3603487614"/>
                  </a:ext>
                </a:extLst>
              </a:tr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통신방식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 / Bluetooth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355430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지원 프로토콜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PWM (41.6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VPW (10.4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9141-2 (5 baud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(5 baud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(fast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500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500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250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250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(250kbps)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(500kbps)</a:t>
                      </a: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265067387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B0BB4BB0-5864-430F-AFBC-7413A5710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9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81F23C-39D4-42C7-9ABD-ADA2B1F05E05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9FA3FC5-0959-4616-9E00-F0D0ACF8E401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3C40D5A-88E7-4759-A0E9-2B644753BBC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25B34BB-8A13-4BB0-9011-4F23FFF7AFC9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환경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6" name="그림 17">
            <a:extLst>
              <a:ext uri="{FF2B5EF4-FFF2-40B4-BE49-F238E27FC236}">
                <a16:creationId xmlns:a16="http://schemas.microsoft.com/office/drawing/2014/main" id="{3778D6F1-EB51-484D-9D20-730E3BEC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54" y="5320222"/>
            <a:ext cx="984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21">
            <a:extLst>
              <a:ext uri="{FF2B5EF4-FFF2-40B4-BE49-F238E27FC236}">
                <a16:creationId xmlns:a16="http://schemas.microsoft.com/office/drawing/2014/main" id="{C5F7A96D-2540-4A00-93F7-A22CC5EA9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9" y="5330048"/>
            <a:ext cx="984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2">
            <a:extLst>
              <a:ext uri="{FF2B5EF4-FFF2-40B4-BE49-F238E27FC236}">
                <a16:creationId xmlns:a16="http://schemas.microsoft.com/office/drawing/2014/main" id="{940043AD-7977-4BCA-AA22-154B8DE2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05" y="3580864"/>
            <a:ext cx="27463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4">
            <a:extLst>
              <a:ext uri="{FF2B5EF4-FFF2-40B4-BE49-F238E27FC236}">
                <a16:creationId xmlns:a16="http://schemas.microsoft.com/office/drawing/2014/main" id="{25300F7D-C0E6-4437-B157-BEF59300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02" y="4480707"/>
            <a:ext cx="1419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F2D6792-AABE-427C-BC1E-411AE4DC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2006"/>
              </p:ext>
            </p:extLst>
          </p:nvPr>
        </p:nvGraphicFramePr>
        <p:xfrm>
          <a:off x="5514974" y="3693092"/>
          <a:ext cx="4694237" cy="246852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11845">
                  <a:extLst>
                    <a:ext uri="{9D8B030D-6E8A-4147-A177-3AD203B41FA5}">
                      <a16:colId xmlns:a16="http://schemas.microsoft.com/office/drawing/2014/main" val="3795219900"/>
                    </a:ext>
                  </a:extLst>
                </a:gridCol>
                <a:gridCol w="2982392">
                  <a:extLst>
                    <a:ext uri="{9D8B030D-6E8A-4147-A177-3AD203B41FA5}">
                      <a16:colId xmlns:a16="http://schemas.microsoft.com/office/drawing/2014/main" val="1080267976"/>
                    </a:ext>
                  </a:extLst>
                </a:gridCol>
              </a:tblGrid>
              <a:tr h="639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사용언어</a:t>
                      </a: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Python3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Java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PHP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1771568042"/>
                  </a:ext>
                </a:extLst>
              </a:tr>
              <a:tr h="639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개발 </a:t>
                      </a:r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OS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Raspbian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(Linux)</a:t>
                      </a: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2959262672"/>
                  </a:ext>
                </a:extLst>
              </a:tr>
              <a:tr h="9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 도구</a:t>
                      </a: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Visual studio 2017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Sublime Text 3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 Studio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348841562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BB2DF219-800B-409E-A7E3-D202547E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AE388D-2528-4B35-BBD6-8524C5CF95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05" y="4509350"/>
            <a:ext cx="1133333" cy="790476"/>
          </a:xfrm>
          <a:prstGeom prst="rect">
            <a:avLst/>
          </a:prstGeom>
        </p:spPr>
      </p:pic>
      <p:pic>
        <p:nvPicPr>
          <p:cNvPr id="21" name="_x318987392" descr="EMB0000192c30e7">
            <a:extLst>
              <a:ext uri="{FF2B5EF4-FFF2-40B4-BE49-F238E27FC236}">
                <a16:creationId xmlns:a16="http://schemas.microsoft.com/office/drawing/2014/main" id="{A5778342-67E3-45C6-9908-CA9E36CF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6"/>
          <a:stretch>
            <a:fillRect/>
          </a:stretch>
        </p:blipFill>
        <p:spPr bwMode="auto">
          <a:xfrm>
            <a:off x="1605277" y="1375376"/>
            <a:ext cx="2665246" cy="196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B5702C-DCDB-4633-9BE1-965E8E2E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37655"/>
              </p:ext>
            </p:extLst>
          </p:nvPr>
        </p:nvGraphicFramePr>
        <p:xfrm>
          <a:off x="5514974" y="1239481"/>
          <a:ext cx="4694237" cy="223973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09915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2984322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27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차량명</a:t>
                      </a:r>
                      <a:endParaRPr lang="ko-KR" alt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칼로스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제조사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GM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대우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엔진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1498cc DOHC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사용연료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가솔린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28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변속기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수동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단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탑승인원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인승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출력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86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마력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/ 5500RPM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1.  Raspberry Pi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 3</a:t>
            </a:r>
            <a:r>
              <a:rPr lang="en-US" altLang="ko-KR" sz="20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통신모뎀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Alcatel L800)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Internet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연결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ELM327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Bluetooth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이용해 통신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OBD2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얻어진 정보를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Database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사용자에게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제공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(LCD display)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정보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음성지원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2.  Database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서버에서 분석한 데이터를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운행 점수 등을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C79DD1-7F0B-4ECF-8226-D650C236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3.  Web Server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구축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APP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요청 대기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APP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요청이 오면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내용을 참조하여 응답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4. 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Application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8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Android Studio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사용한 어플리케이션 개발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시동을 끄면 서버로부터 운행 기록을 전달받아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알림</a:t>
            </a:r>
            <a:endParaRPr lang="en-US" altLang="ko-KR" sz="2000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기록 확인</a:t>
            </a:r>
            <a:r>
              <a:rPr lang="ko-KR" altLang="en-US" sz="20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및 분석 기능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C79DD1-7F0B-4ECF-8226-D650C236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1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5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. 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 내부에 센서들을 설치하고 각 센서는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데이터를 전송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각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는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GPIO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또는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en-US" altLang="ko-KR" sz="2000" b="1" dirty="0" err="1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Aduino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사용해서 연결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6. 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APIs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8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Google/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Naver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TTS/STT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사용하여 음성 환경 제공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SK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Planet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사용해서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날씨 정보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C79DD1-7F0B-4ECF-8226-D650C236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DB490D-7D97-4034-9140-8EA86C816C0C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4A6BFB-A95F-41BA-8D3B-F6F0B117C4B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EAF14C-34CD-41DF-93B6-F0DFD7692B99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A8C0C1-FB26-465F-A1A4-8B7DDD12664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업무 분담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6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14" name="내용 개체 틀 1">
            <a:extLst>
              <a:ext uri="{FF2B5EF4-FFF2-40B4-BE49-F238E27FC236}">
                <a16:creationId xmlns:a16="http://schemas.microsoft.com/office/drawing/2014/main" id="{7B21F3AC-AB1F-4CB8-86C9-1D687DB83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641471"/>
              </p:ext>
            </p:extLst>
          </p:nvPr>
        </p:nvGraphicFramePr>
        <p:xfrm>
          <a:off x="736361" y="1308370"/>
          <a:ext cx="10719279" cy="460893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83319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</a:tblGrid>
              <a:tr h="825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박 찬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구삼열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설현관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송현화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자료 수집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차량용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Protocol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호환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Application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 3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라이브러리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설계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control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 control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API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구현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Raspberry Pi 3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서버용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플랫폼 구현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DB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저장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연결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display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장비 작동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 작동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통합 테스트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유지보수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CFDCA564-38ED-4E14-B94A-C79A7ABF9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1DDAB5-72B2-467D-B84A-2EBF1C8B3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graphicFrame>
        <p:nvGraphicFramePr>
          <p:cNvPr id="18" name="내용 개체 틀 1">
            <a:extLst>
              <a:ext uri="{FF2B5EF4-FFF2-40B4-BE49-F238E27FC236}">
                <a16:creationId xmlns:a16="http://schemas.microsoft.com/office/drawing/2014/main" id="{AE5002E6-3989-4461-BEF0-84752AA58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732106"/>
              </p:ext>
            </p:extLst>
          </p:nvPr>
        </p:nvGraphicFramePr>
        <p:xfrm>
          <a:off x="1076482" y="1211415"/>
          <a:ext cx="10039036" cy="49672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422952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1525548262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2965881192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3516230467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171951078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추진사항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2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3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6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7~9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사전 조사 및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계획서 발표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 조사 및 선정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센서 분석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 개발 및 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구축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모바일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어플리케이션 개발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22960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 통합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3446658047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 및 유지보수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1407807082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최종보고서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작성 및 최적화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86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0DD9CCD-E427-49D3-ACEB-BD70EF506DA7}"/>
              </a:ext>
            </a:extLst>
          </p:cNvPr>
          <p:cNvSpPr/>
          <p:nvPr/>
        </p:nvSpPr>
        <p:spPr>
          <a:xfrm>
            <a:off x="3497809" y="2057197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ACB159-D757-4A4F-99EE-3500B10720C6}"/>
              </a:ext>
            </a:extLst>
          </p:cNvPr>
          <p:cNvSpPr/>
          <p:nvPr/>
        </p:nvSpPr>
        <p:spPr>
          <a:xfrm>
            <a:off x="4450081" y="2724028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77A70-BE8F-45D9-BE58-3F2EE7FDC359}"/>
              </a:ext>
            </a:extLst>
          </p:cNvPr>
          <p:cNvSpPr/>
          <p:nvPr/>
        </p:nvSpPr>
        <p:spPr>
          <a:xfrm>
            <a:off x="5402353" y="3173028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3DF7C-2153-4821-AA4E-5D17887A169C}"/>
              </a:ext>
            </a:extLst>
          </p:cNvPr>
          <p:cNvSpPr/>
          <p:nvPr/>
        </p:nvSpPr>
        <p:spPr>
          <a:xfrm>
            <a:off x="5402353" y="372707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1BEF72-9C92-49A3-AE73-4F2852A00CCF}"/>
              </a:ext>
            </a:extLst>
          </p:cNvPr>
          <p:cNvSpPr/>
          <p:nvPr/>
        </p:nvSpPr>
        <p:spPr>
          <a:xfrm>
            <a:off x="6354625" y="3725050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1C6E63-C98C-407B-AB90-1BEC494CAC9E}"/>
              </a:ext>
            </a:extLst>
          </p:cNvPr>
          <p:cNvSpPr/>
          <p:nvPr/>
        </p:nvSpPr>
        <p:spPr>
          <a:xfrm>
            <a:off x="7306897" y="372302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326DE7-42F6-41C3-9D0E-C15CD91F3420}"/>
              </a:ext>
            </a:extLst>
          </p:cNvPr>
          <p:cNvSpPr/>
          <p:nvPr/>
        </p:nvSpPr>
        <p:spPr>
          <a:xfrm>
            <a:off x="6354625" y="435736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719EE5-01C7-4769-9ECF-B301B3F91111}"/>
              </a:ext>
            </a:extLst>
          </p:cNvPr>
          <p:cNvSpPr/>
          <p:nvPr/>
        </p:nvSpPr>
        <p:spPr>
          <a:xfrm>
            <a:off x="7306897" y="435736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4BD10F-58FA-4415-97CB-A8C5F9BF4449}"/>
              </a:ext>
            </a:extLst>
          </p:cNvPr>
          <p:cNvSpPr/>
          <p:nvPr/>
        </p:nvSpPr>
        <p:spPr>
          <a:xfrm>
            <a:off x="8273800" y="484418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08E86A-DF8A-4D12-AB5F-66930D85DB97}"/>
              </a:ext>
            </a:extLst>
          </p:cNvPr>
          <p:cNvSpPr/>
          <p:nvPr/>
        </p:nvSpPr>
        <p:spPr>
          <a:xfrm>
            <a:off x="9217076" y="524540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2EEC27-80B1-4836-B903-B9B13815723B}"/>
              </a:ext>
            </a:extLst>
          </p:cNvPr>
          <p:cNvSpPr/>
          <p:nvPr/>
        </p:nvSpPr>
        <p:spPr>
          <a:xfrm>
            <a:off x="10178396" y="5712056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A9BFC4-B3D7-4431-9958-3B17CE13D5B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1BAAFC-8CED-4B42-BBF4-0383E00C4D75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087B55-D1F4-4EC9-8D09-3B4EFA597B22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33C31C-9A66-413F-9E92-3969DF9BCD32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종합설계 수행일정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6BB818B-0CB2-4652-945A-EC2E3F2E40C2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0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uhaus 93" panose="04030905020B02020C02" pitchFamily="82" charset="0"/>
                  <a:ea typeface="나눔스퀘어 Bold" panose="020B0600000101010101" pitchFamily="50" charset="-127"/>
                  <a:cs typeface="+mn-cs"/>
                </a:rPr>
                <a:t>CONTENTS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나눔스퀘어 Bold" panose="020B0600000101010101" pitchFamily="50" charset="-127"/>
                <a:cs typeface="+mn-cs"/>
              </a:endParaRPr>
            </a:p>
          </p:txBody>
        </p:sp>
      </p:grp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-16488" y="2120900"/>
            <a:ext cx="114083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9238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0612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31986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63360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FA0DD68-6B38-4A7A-BFDA-E579093EAB10}"/>
              </a:ext>
            </a:extLst>
          </p:cNvPr>
          <p:cNvSpPr/>
          <p:nvPr/>
        </p:nvSpPr>
        <p:spPr>
          <a:xfrm>
            <a:off x="594734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3DB892-7D65-4852-9BA8-72C29ACEFE74}"/>
              </a:ext>
            </a:extLst>
          </p:cNvPr>
          <p:cNvSpPr/>
          <p:nvPr/>
        </p:nvSpPr>
        <p:spPr>
          <a:xfrm>
            <a:off x="726108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6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1494C1-78DF-4637-A999-405033AB5243}"/>
              </a:ext>
            </a:extLst>
          </p:cNvPr>
          <p:cNvSpPr/>
          <p:nvPr/>
        </p:nvSpPr>
        <p:spPr>
          <a:xfrm>
            <a:off x="857482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6634F57-7A60-41D4-9908-3D8FD10CA253}"/>
              </a:ext>
            </a:extLst>
          </p:cNvPr>
          <p:cNvSpPr/>
          <p:nvPr/>
        </p:nvSpPr>
        <p:spPr>
          <a:xfrm>
            <a:off x="988856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8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B099B-27C7-44CB-ACFA-B14ABFE57B68}"/>
              </a:ext>
            </a:extLst>
          </p:cNvPr>
          <p:cNvSpPr txBox="1"/>
          <p:nvPr/>
        </p:nvSpPr>
        <p:spPr>
          <a:xfrm>
            <a:off x="685384" y="2660898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종합설계 개요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5747B0-989F-4BF4-9FF6-142855BE0BC8}"/>
              </a:ext>
            </a:extLst>
          </p:cNvPr>
          <p:cNvSpPr txBox="1"/>
          <p:nvPr/>
        </p:nvSpPr>
        <p:spPr>
          <a:xfrm>
            <a:off x="1988568" y="2660898"/>
            <a:ext cx="553998" cy="3267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관련 연구 및 사례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F9654-B798-4B0D-AD0B-D894DB318D37}"/>
              </a:ext>
            </a:extLst>
          </p:cNvPr>
          <p:cNvSpPr txBox="1"/>
          <p:nvPr/>
        </p:nvSpPr>
        <p:spPr>
          <a:xfrm>
            <a:off x="3312864" y="2660898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수행 시나리오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1B27A-776D-4580-9131-58E3B18E0441}"/>
              </a:ext>
            </a:extLst>
          </p:cNvPr>
          <p:cNvSpPr txBox="1"/>
          <p:nvPr/>
        </p:nvSpPr>
        <p:spPr>
          <a:xfrm>
            <a:off x="4588936" y="2660894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구성도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DC3E3-5B50-4117-A1CC-0FCDA5C5CD43}"/>
              </a:ext>
            </a:extLst>
          </p:cNvPr>
          <p:cNvSpPr txBox="1"/>
          <p:nvPr/>
        </p:nvSpPr>
        <p:spPr>
          <a:xfrm>
            <a:off x="5940344" y="2660894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개발 환경 및 개발 방법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A240B-A48F-4FFF-8261-A483120BDB28}"/>
              </a:ext>
            </a:extLst>
          </p:cNvPr>
          <p:cNvSpPr txBox="1"/>
          <p:nvPr/>
        </p:nvSpPr>
        <p:spPr>
          <a:xfrm>
            <a:off x="7254084" y="2660893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업무 분담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5660CD-33C9-4F91-94B5-7FDD140EEBA9}"/>
              </a:ext>
            </a:extLst>
          </p:cNvPr>
          <p:cNvSpPr txBox="1"/>
          <p:nvPr/>
        </p:nvSpPr>
        <p:spPr>
          <a:xfrm>
            <a:off x="8567824" y="2660893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종합설계 수행일정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9434C3-8199-4FB7-9124-8187BE9AD8BF}"/>
              </a:ext>
            </a:extLst>
          </p:cNvPr>
          <p:cNvSpPr txBox="1"/>
          <p:nvPr/>
        </p:nvSpPr>
        <p:spPr>
          <a:xfrm>
            <a:off x="9881564" y="2660892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필요기술 및 참고문헌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FEB23E9-3C34-43DC-8FFA-0168F577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1DDAB5-72B2-467D-B84A-2EBF1C8B3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A9BFC4-B3D7-4431-9958-3B17CE13D5B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1BAAFC-8CED-4B42-BBF4-0383E00C4D75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087B55-D1F4-4EC9-8D09-3B4EFA597B22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33C31C-9A66-413F-9E92-3969DF9BCD32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GitHub</a:t>
              </a: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6BB818B-0CB2-4652-945A-EC2E3F2E40C2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30" name="그림 2">
            <a:extLst>
              <a:ext uri="{FF2B5EF4-FFF2-40B4-BE49-F238E27FC236}">
                <a16:creationId xmlns:a16="http://schemas.microsoft.com/office/drawing/2014/main" id="{5F1F2051-C818-480C-89F2-D079D447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46" y="1796510"/>
            <a:ext cx="7426107" cy="431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01696A-51D1-4199-97BB-3AC54D26FA8A}"/>
              </a:ext>
            </a:extLst>
          </p:cNvPr>
          <p:cNvSpPr/>
          <p:nvPr/>
        </p:nvSpPr>
        <p:spPr>
          <a:xfrm>
            <a:off x="900113" y="1238040"/>
            <a:ext cx="490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FF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https://github.com/cwal1220/Doraemon</a:t>
            </a:r>
            <a:endParaRPr lang="ko-KR" altLang="en-US" dirty="0">
              <a:solidFill>
                <a:srgbClr val="0000FF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3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4FAD47-1200-423D-9DEE-4B42FD0225A2}"/>
              </a:ext>
            </a:extLst>
          </p:cNvPr>
          <p:cNvSpPr/>
          <p:nvPr/>
        </p:nvSpPr>
        <p:spPr bwMode="auto">
          <a:xfrm>
            <a:off x="1027747" y="1451213"/>
            <a:ext cx="9965172" cy="41242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필요기술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참고문헌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8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2728" y="1636799"/>
            <a:ext cx="99651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참고문헌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김성우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「사물 인터넷을 품은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라즈베리파이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사물인터넷 프로그래밍의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모든것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(2016)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Wikipidia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3"/>
              </a:rPr>
              <a:t>https://en.wikipedia.org/wiki/On-board_diagnostics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Python-OBD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4"/>
              </a:rPr>
              <a:t>https://github.com/brendan-w/python-OBD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OPEN IOT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5"/>
              </a:rPr>
              <a:t>http://www.openiot.net/?controller=DevicesApps&amp;action=DevicesDetail&amp;No=21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ELM327 -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6"/>
              </a:rPr>
              <a:t>https://en.wikipedia.org/wiki/ELM327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68385E-842A-4492-99C3-5DF0833BE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4C84F3-4BFC-44A5-AFE3-30C3516E31FB}"/>
              </a:ext>
            </a:extLst>
          </p:cNvPr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0AF4E74-F89E-489F-B275-6C3A37CA7A03}"/>
                </a:ext>
              </a:extLst>
            </p:cNvPr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1F5F305-BB13-4F4F-82E9-2DBB3C8BD818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5A00081-FEE2-4124-BC26-0EBB2A72C8D2}"/>
                </a:ext>
              </a:extLst>
            </p:cNvPr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 Rounded MT Bold" panose="020F0704030504030204" pitchFamily="34" charset="0"/>
                  <a:ea typeface="나눔스퀘어 Bold" panose="020B0600000101010101" pitchFamily="50" charset="-127"/>
                </a:rPr>
                <a:t>THANK YOU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 Rounded MT Bold" panose="020F0704030504030204" pitchFamily="34" charset="0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Rounded MT Bold" panose="020F0704030504030204" pitchFamily="34" charset="0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>
                  <a:solidFill>
                    <a:srgbClr val="A6D5E3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 Rounded MT Bold" panose="020F0704030504030204" pitchFamily="34" charset="0"/>
                  <a:ea typeface="나눔스퀘어 Bold" panose="020B0600000101010101" pitchFamily="50" charset="-127"/>
                </a:rPr>
                <a:t>THANK YOU</a:t>
              </a:r>
              <a:endParaRPr lang="ko-KR" altLang="en-US" sz="4000" dirty="0">
                <a:solidFill>
                  <a:srgbClr val="A6D5E3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 Rounded MT Bold" panose="020F0704030504030204" pitchFamily="34" charset="0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DBB5406E-2E8F-48DA-A174-7F21240D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ADDFAD-F222-4FB8-81CB-669EFE47A058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0EA6937-2DD8-4B96-B14E-60FB0916E86F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1CDFFF-3AC5-4BF2-921B-9DD6FB31A498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BA0756-318A-480A-9EC4-E1BA044DD284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종합설계 개요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2728" y="1636799"/>
            <a:ext cx="99651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연구 개발 배경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교통사고 발생 억제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운전자의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운전습관을 개선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하여 안전운전 도모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계속해서 상승하는 국제 유가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연비운전을 통해 차량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유지비 절감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D24DEE-87F9-4216-9219-1027FB9E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2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ADDFAD-F222-4FB8-81CB-669EFE47A058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0EA6937-2DD8-4B96-B14E-60FB0916E86F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1CDFFF-3AC5-4BF2-921B-9DD6FB31A498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BA0756-318A-480A-9EC4-E1BA044DD284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종합설계 개요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2728" y="1636799"/>
            <a:ext cx="9965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연구 개발 배경</a:t>
            </a:r>
            <a:endParaRPr lang="en-US" altLang="ko-KR" sz="2400" b="1" dirty="0">
              <a:solidFill>
                <a:srgbClr val="2F3436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운행 기록 및 유지비용을 한눈에 보기 어려움</a:t>
            </a:r>
            <a:endParaRPr lang="en-US" altLang="ko-KR" sz="24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à"/>
              <a:defRPr/>
            </a:pP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스마트폰 </a:t>
            </a:r>
            <a:r>
              <a:rPr lang="en-US" altLang="ko-KR" sz="2000" b="1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App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을 이용해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한눈에 확인 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가능</a:t>
            </a:r>
            <a:r>
              <a:rPr lang="en-US" altLang="ko-KR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à"/>
              <a:defRPr/>
            </a:pPr>
            <a:endParaRPr lang="en-US" altLang="ko-KR" sz="20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  <a:sym typeface="Wingdings" panose="05000000000000000000" pitchFamily="2" charset="2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대기오염과 미세먼지</a:t>
            </a:r>
            <a:endParaRPr lang="en-US" altLang="ko-KR" sz="24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à"/>
              <a:defRPr/>
            </a:pP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음성인식과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음성지원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을 통해 차량 공기</a:t>
            </a:r>
            <a:r>
              <a:rPr lang="en-US" altLang="ko-KR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주행정보 모니터링</a:t>
            </a:r>
            <a:endParaRPr lang="en-US" altLang="ko-KR" sz="2000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à"/>
              <a:defRPr/>
            </a:pPr>
            <a:endParaRPr lang="en-US" altLang="ko-KR" sz="20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D24DEE-87F9-4216-9219-1027FB9E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9F54E3-A1DF-4DF5-A16B-BF6F3CF7B96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EAFA4A-902C-445F-9875-899A77CF38BC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C57EDF-42DF-4BD3-BD7A-B56A1BD66495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CAB838-7DCE-473C-8481-5C8C4EB142FF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관련 연구 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 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사례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394C10A-6A6F-4755-A0A2-B5CB6B33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graphicFrame>
        <p:nvGraphicFramePr>
          <p:cNvPr id="40" name="내용 개체 틀 1">
            <a:extLst>
              <a:ext uri="{FF2B5EF4-FFF2-40B4-BE49-F238E27FC236}">
                <a16:creationId xmlns:a16="http://schemas.microsoft.com/office/drawing/2014/main" id="{BD7F3849-D969-4B6A-94C3-EBD94DEDB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856094"/>
              </p:ext>
            </p:extLst>
          </p:nvPr>
        </p:nvGraphicFramePr>
        <p:xfrm>
          <a:off x="1098481" y="1531085"/>
          <a:ext cx="9995037" cy="38598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41002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8054035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</a:tblGrid>
              <a:tr h="513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 관련 </a:t>
                      </a:r>
                      <a:r>
                        <a:rPr kumimoji="1" lang="ko-KR" alt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기술명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 내      용</a:t>
                      </a: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Blue</a:t>
                      </a: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Link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현대 자동차에서 제공하고 있는 차량관리 서비스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원격제어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공조장치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도어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위치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차량상태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관리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차량진단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월간 리포트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운행정보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T-Map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SKT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에서 제공하고 있는 네비게이션 어플리케이션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네비게이션의 기능 뿐만 아니라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운전자의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운전습관을 분석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점수화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Toque</a:t>
                      </a: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을 이용한 차량 진단 어플리케이션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(RMP,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속도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0-100km/h,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온도 등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)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및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주행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정보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를 제공하는 어플리케이션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CEC6BA-9CDC-470B-BB8B-61061131BC82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CDB5FD-0674-453A-844B-908F140BDFE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BBF8FD9-042E-4DA9-AA9B-679A03C708A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7DFDDB3-8D3C-41B0-89F1-1F29C5FB45E6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수행 시나리오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5" name="그림 9">
            <a:extLst>
              <a:ext uri="{FF2B5EF4-FFF2-40B4-BE49-F238E27FC236}">
                <a16:creationId xmlns:a16="http://schemas.microsoft.com/office/drawing/2014/main" id="{25E29C13-7B8B-4217-9687-D8651D40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98" y="4222451"/>
            <a:ext cx="1455737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10358AB-321E-466D-9015-6268A6076374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869438" y="3114122"/>
            <a:ext cx="1685427" cy="11078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96136E42-E9E8-411C-ACA6-39C2927B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57" y="1427610"/>
            <a:ext cx="62388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7203E3-0A04-4E59-95B8-AD6A4E49D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9197" y="1739554"/>
            <a:ext cx="1228965" cy="994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95A7E915-C030-4385-8111-FC19BA43DA06}"/>
              </a:ext>
            </a:extLst>
          </p:cNvPr>
          <p:cNvCxnSpPr>
            <a:cxnSpLocks/>
          </p:cNvCxnSpPr>
          <p:nvPr/>
        </p:nvCxnSpPr>
        <p:spPr bwMode="auto">
          <a:xfrm>
            <a:off x="10176465" y="1919234"/>
            <a:ext cx="50800" cy="3146425"/>
          </a:xfrm>
          <a:prstGeom prst="curvedConnector3">
            <a:avLst>
              <a:gd name="adj1" fmla="val 20756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5953A8-9321-42ED-84C3-687D7D47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333" y="5475290"/>
            <a:ext cx="628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5F228-5539-4B2A-A0EF-849B9D1A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74" y="2809252"/>
            <a:ext cx="1462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9" name="TextBox 9232">
            <a:extLst>
              <a:ext uri="{FF2B5EF4-FFF2-40B4-BE49-F238E27FC236}">
                <a16:creationId xmlns:a16="http://schemas.microsoft.com/office/drawing/2014/main" id="{BE70FCB0-E3BE-4958-9F18-CC70A71FE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44" y="5581371"/>
            <a:ext cx="9156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EML327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6F26AE-AE0F-4626-A0C1-B5940A8A56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65" y="3786384"/>
            <a:ext cx="1696000" cy="169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78DF7A-B2EA-4580-8267-5A99A69972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9" y="4816955"/>
            <a:ext cx="2698014" cy="11507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F33CDC-4092-4418-BE1F-8ADCA131C1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88" y="1369603"/>
            <a:ext cx="1550306" cy="15503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DADAC00-3B6B-411B-8D7E-CCF00E9A12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82" y="753877"/>
            <a:ext cx="1095981" cy="15503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322541D-667E-4D23-8FF2-1C2F7FD85C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47" y="3200347"/>
            <a:ext cx="584200" cy="584200"/>
          </a:xfrm>
          <a:prstGeom prst="rect">
            <a:avLst/>
          </a:prstGeom>
        </p:spPr>
      </p:pic>
      <p:sp>
        <p:nvSpPr>
          <p:cNvPr id="41" name="TextBox 9232">
            <a:extLst>
              <a:ext uri="{FF2B5EF4-FFF2-40B4-BE49-F238E27FC236}">
                <a16:creationId xmlns:a16="http://schemas.microsoft.com/office/drawing/2014/main" id="{AF75ED85-8463-4F61-8272-B3A4B415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448" y="2353676"/>
            <a:ext cx="1455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Smart Phone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E325F01-F224-4DB6-8642-EEA09BA965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985160-2D96-4458-A951-A6C2F671BA2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64" y="611601"/>
            <a:ext cx="1656842" cy="165684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52BB46-106C-40AC-B57A-C93E932A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485" y="2144756"/>
            <a:ext cx="1823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Server / DB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D11DA5-7062-4270-98FF-347F625DB93D}"/>
              </a:ext>
            </a:extLst>
          </p:cNvPr>
          <p:cNvCxnSpPr>
            <a:cxnSpLocks/>
          </p:cNvCxnSpPr>
          <p:nvPr/>
        </p:nvCxnSpPr>
        <p:spPr bwMode="auto">
          <a:xfrm>
            <a:off x="7237921" y="1502281"/>
            <a:ext cx="1209170" cy="1797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69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41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CEC6BA-9CDC-470B-BB8B-61061131BC82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CDB5FD-0674-453A-844B-908F140BDFE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BBF8FD9-042E-4DA9-AA9B-679A03C708A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7DFDDB3-8D3C-41B0-89F1-1F29C5FB45E6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수행 시나리오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6136E42-E9E8-411C-ACA6-39C2927B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33" y="1429940"/>
            <a:ext cx="62388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45F228-5539-4B2A-A0EF-849B9D1A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667" y="2796029"/>
            <a:ext cx="1462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9F33CDC-4092-4418-BE1F-8ADCA131C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79" y="1371933"/>
            <a:ext cx="1550306" cy="15503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E325F01-F224-4DB6-8642-EEA09BA96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D11DA5-7062-4270-98FF-347F625DB93D}"/>
              </a:ext>
            </a:extLst>
          </p:cNvPr>
          <p:cNvCxnSpPr>
            <a:cxnSpLocks/>
          </p:cNvCxnSpPr>
          <p:nvPr/>
        </p:nvCxnSpPr>
        <p:spPr bwMode="auto">
          <a:xfrm>
            <a:off x="6709820" y="2053827"/>
            <a:ext cx="26577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DC3908-5667-43F2-8C3D-4553CCAD9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5889" y="2883420"/>
            <a:ext cx="1017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TTS/STT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C3C249-0D52-4B5F-92E0-A33208C1B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349" y="5718381"/>
            <a:ext cx="628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D784262-1FCD-4B16-A7A1-5FEF591F39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79" y="3968722"/>
            <a:ext cx="1696000" cy="1696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86F6D1-F772-4CE7-B7E2-6DE105E9C1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30" y="1281398"/>
            <a:ext cx="1544857" cy="1544857"/>
          </a:xfrm>
          <a:prstGeom prst="rect">
            <a:avLst/>
          </a:prstGeom>
        </p:spPr>
      </p:pic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FC4DB309-B696-4BD0-8CEF-4F5ACE125B9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301" y="2234853"/>
            <a:ext cx="2532849" cy="768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rgbClr val="333F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1593B7AD-FA53-480B-B9EC-AF4F3495EA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" y="1493396"/>
            <a:ext cx="1498286" cy="149828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B3B04AA-6204-4988-9CEA-16989461C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42" y="2663170"/>
            <a:ext cx="143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Sensors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268936E-E00C-49E2-B08A-FA0D24CF41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42" y="1371933"/>
            <a:ext cx="1281404" cy="128140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BBE73EE-9484-4F1F-85C7-75377481443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01" y="4125873"/>
            <a:ext cx="1039137" cy="103913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BC7B3C1C-8AD7-45CE-8CD5-E482D71818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10" y="2862038"/>
            <a:ext cx="754933" cy="75493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CA0F216-58BC-4E5E-ADE4-E42D5739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05" y="2796029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APIs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AC6F6E5B-9B9E-46DC-AA37-046164ACD1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89217" y="2775557"/>
            <a:ext cx="32603" cy="1826626"/>
          </a:xfrm>
          <a:prstGeom prst="curvedConnector3">
            <a:avLst>
              <a:gd name="adj1" fmla="val 2639766"/>
            </a:avLst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071FA434-7833-4ACA-9059-FF1154754920}"/>
              </a:ext>
            </a:extLst>
          </p:cNvPr>
          <p:cNvCxnSpPr>
            <a:cxnSpLocks/>
          </p:cNvCxnSpPr>
          <p:nvPr/>
        </p:nvCxnSpPr>
        <p:spPr>
          <a:xfrm flipV="1">
            <a:off x="6353270" y="2818815"/>
            <a:ext cx="32603" cy="1826626"/>
          </a:xfrm>
          <a:prstGeom prst="curvedConnector3">
            <a:avLst>
              <a:gd name="adj1" fmla="val 2639766"/>
            </a:avLst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3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5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FC0E74D-B575-45B8-8419-E1E88B1F21BD}"/>
              </a:ext>
            </a:extLst>
          </p:cNvPr>
          <p:cNvSpPr/>
          <p:nvPr/>
        </p:nvSpPr>
        <p:spPr bwMode="auto">
          <a:xfrm>
            <a:off x="4400672" y="2857971"/>
            <a:ext cx="2016125" cy="136842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EF9B02DF-5110-4C2B-8A84-9DA351A553F5}"/>
              </a:ext>
            </a:extLst>
          </p:cNvPr>
          <p:cNvSpPr/>
          <p:nvPr/>
        </p:nvSpPr>
        <p:spPr bwMode="auto">
          <a:xfrm>
            <a:off x="645601" y="1445122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83DCD1CD-10B6-440A-8B93-B2725A3DC86A}"/>
              </a:ext>
            </a:extLst>
          </p:cNvPr>
          <p:cNvSpPr/>
          <p:nvPr/>
        </p:nvSpPr>
        <p:spPr bwMode="auto">
          <a:xfrm>
            <a:off x="7137522" y="1209300"/>
            <a:ext cx="2130425" cy="1368425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APP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A519A4-F139-450E-B33C-ACF341421C09}"/>
              </a:ext>
            </a:extLst>
          </p:cNvPr>
          <p:cNvCxnSpPr>
            <a:stCxn id="15" idx="3"/>
            <a:endCxn id="14" idx="2"/>
          </p:cNvCxnSpPr>
          <p:nvPr/>
        </p:nvCxnSpPr>
        <p:spPr bwMode="auto">
          <a:xfrm>
            <a:off x="2661726" y="2129335"/>
            <a:ext cx="1738946" cy="14128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89DC42F-E52E-4C07-A863-147A77247B60}"/>
              </a:ext>
            </a:extLst>
          </p:cNvPr>
          <p:cNvSpPr/>
          <p:nvPr/>
        </p:nvSpPr>
        <p:spPr bwMode="auto">
          <a:xfrm>
            <a:off x="3023802" y="4757625"/>
            <a:ext cx="2006600" cy="6057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선별적 수신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8FBB46-ABBC-4AD3-B4CD-9B371364D183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 bwMode="auto">
          <a:xfrm>
            <a:off x="8202735" y="2577725"/>
            <a:ext cx="6349" cy="2802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CD1BD8-04DF-4F11-9636-6038E64615BD}"/>
              </a:ext>
            </a:extLst>
          </p:cNvPr>
          <p:cNvCxnSpPr>
            <a:cxnSpLocks/>
            <a:stCxn id="14" idx="1"/>
            <a:endCxn id="23" idx="2"/>
          </p:cNvCxnSpPr>
          <p:nvPr/>
        </p:nvCxnSpPr>
        <p:spPr bwMode="auto">
          <a:xfrm flipH="1" flipV="1">
            <a:off x="5408734" y="2645412"/>
            <a:ext cx="1" cy="2125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750EB14-1339-4B87-96E1-CBB9DAB729C8}"/>
              </a:ext>
            </a:extLst>
          </p:cNvPr>
          <p:cNvSpPr/>
          <p:nvPr/>
        </p:nvSpPr>
        <p:spPr bwMode="auto">
          <a:xfrm>
            <a:off x="4051421" y="2162568"/>
            <a:ext cx="2714625" cy="482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가공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8A6880-F308-40A1-AD4C-91E26C5BBA52}"/>
              </a:ext>
            </a:extLst>
          </p:cNvPr>
          <p:cNvCxnSpPr>
            <a:cxnSpLocks/>
            <a:endCxn id="30" idx="0"/>
          </p:cNvCxnSpPr>
          <p:nvPr/>
        </p:nvCxnSpPr>
        <p:spPr bwMode="auto">
          <a:xfrm>
            <a:off x="6777159" y="3551724"/>
            <a:ext cx="3175" cy="17493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1533B0C-EF69-4059-9BC8-6BB9024DEDDA}"/>
              </a:ext>
            </a:extLst>
          </p:cNvPr>
          <p:cNvCxnSpPr>
            <a:cxnSpLocks/>
            <a:stCxn id="36" idx="2"/>
            <a:endCxn id="45" idx="2"/>
          </p:cNvCxnSpPr>
          <p:nvPr/>
        </p:nvCxnSpPr>
        <p:spPr bwMode="auto">
          <a:xfrm flipH="1">
            <a:off x="1311557" y="5412879"/>
            <a:ext cx="1714" cy="5886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1DCD51D-962A-4D94-A706-A06F4C3F376D}"/>
              </a:ext>
            </a:extLst>
          </p:cNvPr>
          <p:cNvSpPr/>
          <p:nvPr/>
        </p:nvSpPr>
        <p:spPr bwMode="auto">
          <a:xfrm>
            <a:off x="5088059" y="5301040"/>
            <a:ext cx="3384550" cy="7239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</a:t>
            </a:r>
            <a:r>
              <a:rPr lang="ko-KR" altLang="en-US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Server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전송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9AA02AA-40AE-432F-BFAA-8D27281A0041}"/>
              </a:ext>
            </a:extLst>
          </p:cNvPr>
          <p:cNvSpPr/>
          <p:nvPr/>
        </p:nvSpPr>
        <p:spPr bwMode="auto">
          <a:xfrm>
            <a:off x="78666" y="5662990"/>
            <a:ext cx="2465782" cy="338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무차별적 데이터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송신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0C3964C-DBBA-4702-A2F0-45422D9ED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38" name="순서도: 준비 37">
            <a:extLst>
              <a:ext uri="{FF2B5EF4-FFF2-40B4-BE49-F238E27FC236}">
                <a16:creationId xmlns:a16="http://schemas.microsoft.com/office/drawing/2014/main" id="{62D23026-2DCA-4DA5-942A-96697CA533A8}"/>
              </a:ext>
            </a:extLst>
          </p:cNvPr>
          <p:cNvSpPr/>
          <p:nvPr/>
        </p:nvSpPr>
        <p:spPr bwMode="auto">
          <a:xfrm>
            <a:off x="7143871" y="2857971"/>
            <a:ext cx="2130425" cy="1368425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WEB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/ DB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AA9AE8E-C8CF-4A9A-A655-4C65FEA75C92}"/>
              </a:ext>
            </a:extLst>
          </p:cNvPr>
          <p:cNvCxnSpPr>
            <a:cxnSpLocks/>
            <a:stCxn id="14" idx="4"/>
            <a:endCxn id="38" idx="1"/>
          </p:cNvCxnSpPr>
          <p:nvPr/>
        </p:nvCxnSpPr>
        <p:spPr bwMode="auto">
          <a:xfrm>
            <a:off x="6416797" y="3542184"/>
            <a:ext cx="72707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12E88DB-B1BC-41AA-9287-64D378C27E90}"/>
              </a:ext>
            </a:extLst>
          </p:cNvPr>
          <p:cNvSpPr/>
          <p:nvPr/>
        </p:nvSpPr>
        <p:spPr bwMode="auto">
          <a:xfrm>
            <a:off x="9764668" y="3172474"/>
            <a:ext cx="2325830" cy="7394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: App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통신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 :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저장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6DD006-88B6-4F42-A01C-7D9E65026C4D}"/>
              </a:ext>
            </a:extLst>
          </p:cNvPr>
          <p:cNvCxnSpPr>
            <a:cxnSpLocks/>
            <a:stCxn id="56" idx="1"/>
            <a:endCxn id="38" idx="3"/>
          </p:cNvCxnSpPr>
          <p:nvPr/>
        </p:nvCxnSpPr>
        <p:spPr bwMode="auto">
          <a:xfrm flipH="1">
            <a:off x="9274296" y="3542183"/>
            <a:ext cx="490372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D6DF46A-FEEE-4A4E-98D9-AFF12303EF92}"/>
              </a:ext>
            </a:extLst>
          </p:cNvPr>
          <p:cNvSpPr/>
          <p:nvPr/>
        </p:nvSpPr>
        <p:spPr bwMode="auto">
          <a:xfrm>
            <a:off x="9764668" y="1676962"/>
            <a:ext cx="2325830" cy="4331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사용자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UI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제공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3A1969E-7AFC-4290-B368-35A6F1E69676}"/>
              </a:ext>
            </a:extLst>
          </p:cNvPr>
          <p:cNvCxnSpPr>
            <a:cxnSpLocks/>
            <a:stCxn id="61" idx="1"/>
            <a:endCxn id="16" idx="3"/>
          </p:cNvCxnSpPr>
          <p:nvPr/>
        </p:nvCxnSpPr>
        <p:spPr bwMode="auto">
          <a:xfrm flipH="1">
            <a:off x="9267947" y="1893513"/>
            <a:ext cx="4967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EE03C43-3DA5-4C6E-9F11-C1A990E2E6E8}"/>
              </a:ext>
            </a:extLst>
          </p:cNvPr>
          <p:cNvSpPr/>
          <p:nvPr/>
        </p:nvSpPr>
        <p:spPr bwMode="auto">
          <a:xfrm>
            <a:off x="647315" y="4044454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OBD2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9083AC5-BAD1-4E8C-A2BC-0980E374404F}"/>
              </a:ext>
            </a:extLst>
          </p:cNvPr>
          <p:cNvCxnSpPr>
            <a:cxnSpLocks/>
            <a:stCxn id="36" idx="3"/>
            <a:endCxn id="14" idx="2"/>
          </p:cNvCxnSpPr>
          <p:nvPr/>
        </p:nvCxnSpPr>
        <p:spPr bwMode="auto">
          <a:xfrm flipV="1">
            <a:off x="2663440" y="3542184"/>
            <a:ext cx="1737232" cy="11864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2C6A225-FD9F-45C4-9C4C-D21C102B36C0}"/>
              </a:ext>
            </a:extLst>
          </p:cNvPr>
          <p:cNvSpPr/>
          <p:nvPr/>
        </p:nvSpPr>
        <p:spPr bwMode="auto">
          <a:xfrm>
            <a:off x="79090" y="3087807"/>
            <a:ext cx="2465782" cy="3696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로 데이터 송신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2DF9A8-641E-4773-97AB-90C1A48EE77C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 bwMode="auto">
          <a:xfrm flipH="1" flipV="1">
            <a:off x="1311557" y="2813547"/>
            <a:ext cx="424" cy="274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F177808-9A31-4A6E-A035-B6D3C22DABAE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H="1" flipV="1">
            <a:off x="3560734" y="4139728"/>
            <a:ext cx="466368" cy="6178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689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0C3964C-DBBA-4702-A2F0-45422D9ED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4638D2-B704-4F65-A5FF-B49BF3050D4A}"/>
              </a:ext>
            </a:extLst>
          </p:cNvPr>
          <p:cNvSpPr/>
          <p:nvPr/>
        </p:nvSpPr>
        <p:spPr bwMode="auto">
          <a:xfrm>
            <a:off x="3785869" y="1449563"/>
            <a:ext cx="7007862" cy="3698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ELM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327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이용하여 차량과 연결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lang="en-US" altLang="ko-KR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Bleutooth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Pi3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와 연결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차량 데이터 수신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1)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Engine Load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(PID : 0x04)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2) Intake Manifold Pressure(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MAP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(PID : 0x0B)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3)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RPM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(PID : 0x0C)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4)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Speed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(VSS) (PID : 0x0D)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  5)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Intake Air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Temp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(PID : 0x0F)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6) Air Flow Rate(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MAF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(PID : 0x10)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7) Traveled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Distance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(PID : 0x22)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3AA8879-6305-4DF2-83E9-0133CEC806AE}"/>
              </a:ext>
            </a:extLst>
          </p:cNvPr>
          <p:cNvSpPr/>
          <p:nvPr/>
        </p:nvSpPr>
        <p:spPr bwMode="auto">
          <a:xfrm>
            <a:off x="1391920" y="2647160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OBD2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2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1043</Words>
  <Application>Microsoft Office PowerPoint</Application>
  <PresentationFormat>와이드스크린</PresentationFormat>
  <Paragraphs>334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맑은 고딕</vt:lpstr>
      <vt:lpstr>경기천년제목V Bold</vt:lpstr>
      <vt:lpstr>a스마일B</vt:lpstr>
      <vt:lpstr>Wingdings</vt:lpstr>
      <vt:lpstr>나눔스퀘어</vt:lpstr>
      <vt:lpstr>굴림</vt:lpstr>
      <vt:lpstr>나눔스퀘어 Bold</vt:lpstr>
      <vt:lpstr>Bauhaus 93</vt:lpstr>
      <vt:lpstr>Arial</vt:lpstr>
      <vt:lpstr>Arial Rounded MT Bold</vt:lpstr>
      <vt:lpstr>Arial Black</vt:lpstr>
      <vt:lpstr>a스마일M</vt:lpstr>
      <vt:lpstr>굴림체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구삼열</cp:lastModifiedBy>
  <cp:revision>105</cp:revision>
  <dcterms:created xsi:type="dcterms:W3CDTF">2017-06-02T05:31:18Z</dcterms:created>
  <dcterms:modified xsi:type="dcterms:W3CDTF">2018-01-22T04:13:05Z</dcterms:modified>
</cp:coreProperties>
</file>