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49"/>
  </p:notesMasterIdLst>
  <p:sldIdLst>
    <p:sldId id="256" r:id="rId3"/>
    <p:sldId id="269" r:id="rId4"/>
    <p:sldId id="293" r:id="rId5"/>
    <p:sldId id="292" r:id="rId6"/>
    <p:sldId id="283" r:id="rId7"/>
    <p:sldId id="315" r:id="rId8"/>
    <p:sldId id="316" r:id="rId9"/>
    <p:sldId id="273" r:id="rId10"/>
    <p:sldId id="274" r:id="rId11"/>
    <p:sldId id="317" r:id="rId12"/>
    <p:sldId id="281" r:id="rId13"/>
    <p:sldId id="282" r:id="rId14"/>
    <p:sldId id="310" r:id="rId15"/>
    <p:sldId id="297" r:id="rId16"/>
    <p:sldId id="321" r:id="rId17"/>
    <p:sldId id="322" r:id="rId18"/>
    <p:sldId id="314" r:id="rId19"/>
    <p:sldId id="318" r:id="rId20"/>
    <p:sldId id="298" r:id="rId21"/>
    <p:sldId id="328" r:id="rId22"/>
    <p:sldId id="299" r:id="rId23"/>
    <p:sldId id="323" r:id="rId24"/>
    <p:sldId id="320" r:id="rId25"/>
    <p:sldId id="324" r:id="rId26"/>
    <p:sldId id="327" r:id="rId27"/>
    <p:sldId id="295" r:id="rId28"/>
    <p:sldId id="300" r:id="rId29"/>
    <p:sldId id="301" r:id="rId30"/>
    <p:sldId id="326" r:id="rId31"/>
    <p:sldId id="325" r:id="rId32"/>
    <p:sldId id="303" r:id="rId33"/>
    <p:sldId id="304" r:id="rId34"/>
    <p:sldId id="305" r:id="rId35"/>
    <p:sldId id="275" r:id="rId36"/>
    <p:sldId id="276" r:id="rId37"/>
    <p:sldId id="277" r:id="rId38"/>
    <p:sldId id="319" r:id="rId39"/>
    <p:sldId id="290" r:id="rId40"/>
    <p:sldId id="306" r:id="rId41"/>
    <p:sldId id="307" r:id="rId42"/>
    <p:sldId id="308" r:id="rId43"/>
    <p:sldId id="278" r:id="rId44"/>
    <p:sldId id="266" r:id="rId45"/>
    <p:sldId id="285" r:id="rId46"/>
    <p:sldId id="279" r:id="rId47"/>
    <p:sldId id="267" r:id="rId48"/>
  </p:sldIdLst>
  <p:sldSz cx="12192000" cy="6858000"/>
  <p:notesSz cx="6797675" cy="9926638"/>
  <p:embeddedFontLst>
    <p:embeddedFont>
      <p:font typeface="나눔스퀘어 Bold" panose="020B0600000101010101" pitchFamily="50" charset="-127"/>
      <p:bold r:id="rId50"/>
    </p:embeddedFont>
    <p:embeddedFont>
      <p:font typeface="Arial Rounded MT Bold" panose="020F0704030504030204" pitchFamily="34" charset="0"/>
      <p:regular r:id="rId51"/>
    </p:embeddedFont>
    <p:embeddedFont>
      <p:font typeface="Arial Black" panose="020B0A04020102020204" pitchFamily="34" charset="0"/>
      <p:bold r:id="rId52"/>
    </p:embeddedFont>
    <p:embeddedFont>
      <p:font typeface="경기천년제목V Bold" panose="02020803020101020101" pitchFamily="18" charset="-127"/>
      <p:bold r:id="rId53"/>
    </p:embeddedFont>
    <p:embeddedFont>
      <p:font typeface="나눔스퀘어" panose="020B0600000101010101" pitchFamily="50" charset="-127"/>
      <p:regular r:id="rId54"/>
    </p:embeddedFont>
    <p:embeddedFont>
      <p:font typeface="맑은 고딕" panose="020B0503020000020004" pitchFamily="50" charset="-127"/>
      <p:regular r:id="rId55"/>
      <p:bold r:id="rId56"/>
    </p:embeddedFont>
    <p:embeddedFont>
      <p:font typeface="Bauhaus 93" panose="04030905020B02020C02" pitchFamily="82" charset="0"/>
      <p:regular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3F50"/>
    <a:srgbClr val="303030"/>
    <a:srgbClr val="FFFF66"/>
    <a:srgbClr val="A5A5A5"/>
    <a:srgbClr val="E1E1E1"/>
    <a:srgbClr val="A6D5E3"/>
    <a:srgbClr val="505050"/>
    <a:srgbClr val="2F3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2" autoAdjust="0"/>
    <p:restoredTop sz="94728" autoAdjust="0"/>
  </p:normalViewPr>
  <p:slideViewPr>
    <p:cSldViewPr snapToGrid="0">
      <p:cViewPr varScale="1">
        <p:scale>
          <a:sx n="63" d="100"/>
          <a:sy n="63" d="100"/>
        </p:scale>
        <p:origin x="10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7.fntdata"/><Relationship Id="rId8" Type="http://schemas.openxmlformats.org/officeDocument/2006/relationships/slide" Target="slides/slide6.xml"/><Relationship Id="rId51" Type="http://schemas.openxmlformats.org/officeDocument/2006/relationships/font" Target="fonts/font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85CDE-2CA6-4C09-9F33-BF749620FA2E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910BD-DED4-460F-8D93-59167731E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148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76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646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176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288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093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265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130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353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917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174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336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988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002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360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475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620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207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532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163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en-US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8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669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en-US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3042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en-US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163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en-US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1742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en-US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4038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3840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8377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245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1731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248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142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0773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8546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013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1080135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0" i="0" u="none" strike="noStrike" kern="1200" cap="none" spc="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3175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9387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6715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782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7554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21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92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91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03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543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F910BD-DED4-460F-8D93-59167731E8B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89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5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19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22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23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08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64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12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65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1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14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571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97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/>
              <a:pPr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5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9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0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1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3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8B4-F321-48A9-BAC6-F23837492674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3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8B4-F321-48A9-BAC6-F23837492674}" type="datetimeFigureOut">
              <a:rPr lang="ko-KR" altLang="en-US"/>
              <a:pPr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12C2-ECD2-47C1-913D-21B0FDD95FE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9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jpg"/><Relationship Id="rId4" Type="http://schemas.openxmlformats.org/officeDocument/2006/relationships/image" Target="../media/image4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1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bpia.co.kr/Journal/ArticleDetail/NODE01505509" TargetMode="External"/><Relationship Id="rId3" Type="http://schemas.openxmlformats.org/officeDocument/2006/relationships/hyperlink" Target="https://en.wikipedia.org/wiki/On-board_diagnostics" TargetMode="External"/><Relationship Id="rId7" Type="http://schemas.openxmlformats.org/officeDocument/2006/relationships/hyperlink" Target="http://www.dbpia.co.kr/Article/NODE02323629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ELM327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://www.openiot.net/?controller=DevicesApps&amp;action=DevicesDetail&amp;No=21" TargetMode="External"/><Relationship Id="rId10" Type="http://schemas.openxmlformats.org/officeDocument/2006/relationships/hyperlink" Target="http://jkais99.org/journal/v13n2/05/466i/466i.pdf" TargetMode="External"/><Relationship Id="rId4" Type="http://schemas.openxmlformats.org/officeDocument/2006/relationships/hyperlink" Target="https://github.com/brendan-w/python-OBD" TargetMode="External"/><Relationship Id="rId9" Type="http://schemas.openxmlformats.org/officeDocument/2006/relationships/hyperlink" Target="http://www.esk.or.kr/conference/2009_fall/pdf/17_1.pdf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259239" y="1857032"/>
            <a:ext cx="3821363" cy="3821363"/>
            <a:chOff x="4508867" y="1841867"/>
            <a:chExt cx="3174267" cy="3174267"/>
          </a:xfrm>
        </p:grpSpPr>
        <p:sp>
          <p:nvSpPr>
            <p:cNvPr id="8" name="타원 7"/>
            <p:cNvSpPr/>
            <p:nvPr/>
          </p:nvSpPr>
          <p:spPr>
            <a:xfrm>
              <a:off x="4508867" y="1841867"/>
              <a:ext cx="3174267" cy="31742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868" y="2412868"/>
              <a:ext cx="2032265" cy="2032265"/>
            </a:xfrm>
            <a:prstGeom prst="rect">
              <a:avLst/>
            </a:prstGeom>
          </p:spPr>
        </p:pic>
      </p:grp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6103" y="312898"/>
            <a:ext cx="9595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IoT </a:t>
            </a:r>
            <a:r>
              <a:rPr lang="ko-KR" altLang="en-US" sz="5400" spc="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기반 운전 보조 시스템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89041" y="1361964"/>
            <a:ext cx="454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Driving assistance system based on IoT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410BE-98BC-4903-9F4B-FF488E7C42E2}"/>
              </a:ext>
            </a:extLst>
          </p:cNvPr>
          <p:cNvSpPr txBox="1"/>
          <p:nvPr/>
        </p:nvSpPr>
        <p:spPr>
          <a:xfrm>
            <a:off x="5691364" y="4436993"/>
            <a:ext cx="633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학번 </a:t>
            </a:r>
            <a:r>
              <a:rPr lang="en-US" altLang="ko-KR" b="1" dirty="0"/>
              <a:t>2012150022   </a:t>
            </a:r>
            <a:r>
              <a:rPr lang="ko-KR" altLang="en-US" b="1" dirty="0"/>
              <a:t>이름 박  찬</a:t>
            </a:r>
            <a:r>
              <a:rPr lang="en-US" altLang="ko-KR" b="1" dirty="0"/>
              <a:t>   </a:t>
            </a:r>
            <a:r>
              <a:rPr lang="ko-KR" altLang="en-US" b="1" dirty="0"/>
              <a:t>지도교수 </a:t>
            </a:r>
            <a:r>
              <a:rPr lang="en-US" altLang="ko-KR" b="1" dirty="0"/>
              <a:t>: </a:t>
            </a:r>
            <a:r>
              <a:rPr lang="ko-KR" altLang="en-US" b="1" dirty="0" err="1"/>
              <a:t>최진구</a:t>
            </a:r>
            <a:r>
              <a:rPr lang="ko-KR" altLang="en-US" b="1" dirty="0"/>
              <a:t> 교수님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1111A-7B57-421F-AD55-8B52370E2EED}"/>
              </a:ext>
            </a:extLst>
          </p:cNvPr>
          <p:cNvSpPr txBox="1"/>
          <p:nvPr/>
        </p:nvSpPr>
        <p:spPr>
          <a:xfrm>
            <a:off x="5691364" y="4806325"/>
            <a:ext cx="631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학번 </a:t>
            </a:r>
            <a:r>
              <a:rPr lang="en-US" altLang="ko-KR" b="1" dirty="0"/>
              <a:t>2012152003   </a:t>
            </a:r>
            <a:r>
              <a:rPr lang="ko-KR" altLang="en-US" b="1" dirty="0"/>
              <a:t>이름 구삼열</a:t>
            </a:r>
            <a:r>
              <a:rPr lang="en-US" altLang="ko-KR" b="1" dirty="0"/>
              <a:t>  </a:t>
            </a:r>
            <a:r>
              <a:rPr lang="ko-KR" altLang="en-US" b="1" dirty="0"/>
              <a:t>지도교수 </a:t>
            </a:r>
            <a:r>
              <a:rPr lang="en-US" altLang="ko-KR" b="1" dirty="0"/>
              <a:t>: </a:t>
            </a:r>
            <a:r>
              <a:rPr lang="ko-KR" altLang="en-US" b="1" dirty="0" err="1"/>
              <a:t>최진구</a:t>
            </a:r>
            <a:r>
              <a:rPr lang="ko-KR" altLang="en-US" b="1" dirty="0"/>
              <a:t> 교수님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D4A43-E76E-4FF2-82FD-C0B9D2FB92DE}"/>
              </a:ext>
            </a:extLst>
          </p:cNvPr>
          <p:cNvSpPr txBox="1"/>
          <p:nvPr/>
        </p:nvSpPr>
        <p:spPr>
          <a:xfrm>
            <a:off x="5705792" y="5183430"/>
            <a:ext cx="631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학번 </a:t>
            </a:r>
            <a:r>
              <a:rPr lang="en-US" altLang="ko-KR" b="1" dirty="0"/>
              <a:t>2013156023   </a:t>
            </a:r>
            <a:r>
              <a:rPr lang="ko-KR" altLang="en-US" b="1" dirty="0"/>
              <a:t>이름 </a:t>
            </a:r>
            <a:r>
              <a:rPr lang="ko-KR" altLang="en-US" b="1" dirty="0" err="1"/>
              <a:t>설현관</a:t>
            </a:r>
            <a:r>
              <a:rPr lang="ko-KR" altLang="en-US" b="1" dirty="0"/>
              <a:t> </a:t>
            </a:r>
            <a:r>
              <a:rPr lang="en-US" altLang="ko-KR" b="1" dirty="0"/>
              <a:t> </a:t>
            </a:r>
            <a:r>
              <a:rPr lang="ko-KR" altLang="en-US" b="1" dirty="0"/>
              <a:t>지도교수 </a:t>
            </a:r>
            <a:r>
              <a:rPr lang="en-US" altLang="ko-KR" b="1" dirty="0"/>
              <a:t>: </a:t>
            </a:r>
            <a:r>
              <a:rPr lang="ko-KR" altLang="en-US" b="1" dirty="0" err="1"/>
              <a:t>최진구</a:t>
            </a:r>
            <a:r>
              <a:rPr lang="ko-KR" altLang="en-US" b="1" dirty="0"/>
              <a:t> 교수님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35D678-0AFE-4F7E-9ABC-D96D895DE76B}"/>
              </a:ext>
            </a:extLst>
          </p:cNvPr>
          <p:cNvSpPr txBox="1"/>
          <p:nvPr/>
        </p:nvSpPr>
        <p:spPr>
          <a:xfrm>
            <a:off x="5705794" y="5552762"/>
            <a:ext cx="631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학번 </a:t>
            </a:r>
            <a:r>
              <a:rPr lang="en-US" altLang="ko-KR" b="1" dirty="0"/>
              <a:t>2015152017   </a:t>
            </a:r>
            <a:r>
              <a:rPr lang="ko-KR" altLang="en-US" b="1" dirty="0"/>
              <a:t>이름 송현화 </a:t>
            </a:r>
            <a:r>
              <a:rPr lang="en-US" altLang="ko-KR" b="1" dirty="0"/>
              <a:t> </a:t>
            </a:r>
            <a:r>
              <a:rPr lang="ko-KR" altLang="en-US" b="1" dirty="0"/>
              <a:t>지도교수 </a:t>
            </a:r>
            <a:r>
              <a:rPr lang="en-US" altLang="ko-KR" b="1" dirty="0"/>
              <a:t>: </a:t>
            </a:r>
            <a:r>
              <a:rPr lang="ko-KR" altLang="en-US" b="1" dirty="0" err="1"/>
              <a:t>최진구</a:t>
            </a:r>
            <a:r>
              <a:rPr lang="ko-KR" altLang="en-US" b="1" dirty="0"/>
              <a:t> 교수님</a:t>
            </a:r>
            <a:endParaRPr lang="en-US" altLang="ko-KR" dirty="0"/>
          </a:p>
        </p:txBody>
      </p:sp>
      <p:pic>
        <p:nvPicPr>
          <p:cNvPr id="17" name="그림 28">
            <a:extLst>
              <a:ext uri="{FF2B5EF4-FFF2-40B4-BE49-F238E27FC236}">
                <a16:creationId xmlns:a16="http://schemas.microsoft.com/office/drawing/2014/main" id="{82D0D5A0-0B84-4C27-9D91-8B7060442E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1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65C175-C922-4D28-BEFC-97E9F350FFC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294480-F3A4-4C1A-ADA5-67C047293BC6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84CB1D-8624-4FB5-821C-DAED8F33DC9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BB82205-2868-40C7-A38D-B153BD151B10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+mn-cs"/>
                </a:rPr>
                <a:t>시스템 구성도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4638D2-B704-4F65-A5FF-B49BF3050D4A}"/>
              </a:ext>
            </a:extLst>
          </p:cNvPr>
          <p:cNvSpPr/>
          <p:nvPr/>
        </p:nvSpPr>
        <p:spPr bwMode="auto">
          <a:xfrm>
            <a:off x="3785869" y="1449562"/>
            <a:ext cx="7007862" cy="39916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1. ELM327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을 이용하여 차량과 연결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2.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Bleutooth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를 이용하여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Raspberry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Pi3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와 연결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차량 데이터 수신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  1)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Engine Load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(PID : 0x04)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  2) Intake Manifold Pressure(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MAP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) (PID : 0x0B)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  3)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RPM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(PID : 0x0C)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  4)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Speed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(VSS) (PID : 0x0D)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  5)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Intake Air Temp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(PID : 0x0F)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  6) Air Flow Rate(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MAF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) (PID : 0x10)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  7) Traveled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Distance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(PID : 0x22)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	  8) </a:t>
            </a:r>
            <a:r>
              <a:rPr lang="en-US" altLang="ko-KR" b="1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Fuel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Status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(PID : 0x03)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3AA8879-6305-4DF2-83E9-0133CEC806AE}"/>
              </a:ext>
            </a:extLst>
          </p:cNvPr>
          <p:cNvSpPr/>
          <p:nvPr/>
        </p:nvSpPr>
        <p:spPr bwMode="auto">
          <a:xfrm>
            <a:off x="1391920" y="2647160"/>
            <a:ext cx="2016125" cy="1368425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  <a:cs typeface="+mn-cs"/>
              </a:rPr>
              <a:t>OBD2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  <a:cs typeface="+mn-cs"/>
            </a:endParaRP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075B51FA-44B7-4570-83FE-F598453D8D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3" name="직사각형 30">
            <a:extLst>
              <a:ext uri="{FF2B5EF4-FFF2-40B4-BE49-F238E27FC236}">
                <a16:creationId xmlns:a16="http://schemas.microsoft.com/office/drawing/2014/main" id="{9E90DA63-3ADF-480A-BA67-FA1E827B87FE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3609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7636EFB-1E0F-4678-8C31-D1F19B44F396}"/>
              </a:ext>
            </a:extLst>
          </p:cNvPr>
          <p:cNvSpPr/>
          <p:nvPr/>
        </p:nvSpPr>
        <p:spPr bwMode="auto">
          <a:xfrm>
            <a:off x="1237238" y="1885169"/>
            <a:ext cx="2016125" cy="1368425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Raspberry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65C175-C922-4D28-BEFC-97E9F350FFC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294480-F3A4-4C1A-ADA5-67C047293BC6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84CB1D-8624-4FB5-821C-DAED8F33DC9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BB82205-2868-40C7-A38D-B153BD151B10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구성도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D6DF46A-FEEE-4A4E-98D9-AFF12303EF92}"/>
              </a:ext>
            </a:extLst>
          </p:cNvPr>
          <p:cNvSpPr/>
          <p:nvPr/>
        </p:nvSpPr>
        <p:spPr bwMode="auto">
          <a:xfrm>
            <a:off x="4135119" y="938521"/>
            <a:ext cx="7524847" cy="32617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lvl="1"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1. OBD2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에서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</a:t>
            </a:r>
            <a:r>
              <a:rPr lang="ko-KR" altLang="en-US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수신</a:t>
            </a:r>
            <a:r>
              <a:rPr lang="en-US" altLang="ko-KR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및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분석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/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가공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1)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연비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2)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주행거리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3)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안전운행 점수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4)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연비운전 점수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2.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운전자에게 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LCD Display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이용해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실시간 주행 정보 제공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3. TTS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 이용해 주행정보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음성지원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</a:t>
            </a:r>
            <a:r>
              <a:rPr lang="en-US" altLang="ko-KR" dirty="0">
                <a:solidFill>
                  <a:srgbClr val="30303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4. </a:t>
            </a:r>
            <a:r>
              <a:rPr lang="ko-KR" altLang="en-US" dirty="0">
                <a:solidFill>
                  <a:srgbClr val="30303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분석한 데이터를 </a:t>
            </a:r>
            <a:r>
              <a:rPr lang="en-US" altLang="ko-KR" dirty="0">
                <a:solidFill>
                  <a:srgbClr val="30303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DB</a:t>
            </a:r>
            <a:r>
              <a:rPr lang="ko-KR" altLang="en-US" dirty="0">
                <a:solidFill>
                  <a:srgbClr val="30303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 저장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6618C059-95F9-45F2-B547-38D12EF1F3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3" name="직사각형 30">
            <a:extLst>
              <a:ext uri="{FF2B5EF4-FFF2-40B4-BE49-F238E27FC236}">
                <a16:creationId xmlns:a16="http://schemas.microsoft.com/office/drawing/2014/main" id="{DC5E9050-3FC5-4E86-8A91-FCC3E0BA87A1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F1B42C10-2D09-408C-9108-FE3D8DD592FA}"/>
              </a:ext>
            </a:extLst>
          </p:cNvPr>
          <p:cNvSpPr/>
          <p:nvPr/>
        </p:nvSpPr>
        <p:spPr bwMode="auto">
          <a:xfrm>
            <a:off x="1237238" y="4540212"/>
            <a:ext cx="2016125" cy="1368425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Sensors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55C5A4A-4066-49DB-8BF3-BB01EFD26057}"/>
              </a:ext>
            </a:extLst>
          </p:cNvPr>
          <p:cNvSpPr/>
          <p:nvPr/>
        </p:nvSpPr>
        <p:spPr bwMode="auto">
          <a:xfrm>
            <a:off x="4135119" y="4302049"/>
            <a:ext cx="7524846" cy="18447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1. GPS (UART to USB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통신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 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ㄴ 위도 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/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경도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2. </a:t>
            </a:r>
            <a:r>
              <a:rPr lang="ko-KR" altLang="en-US" dirty="0" err="1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자이로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센서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(I2C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통신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    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ㄴ 기울기값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263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77C4022-48B8-4F4D-BBFB-8BA9DAB8E7E8}"/>
              </a:ext>
            </a:extLst>
          </p:cNvPr>
          <p:cNvGrpSpPr/>
          <p:nvPr/>
        </p:nvGrpSpPr>
        <p:grpSpPr>
          <a:xfrm>
            <a:off x="639252" y="1827449"/>
            <a:ext cx="2130425" cy="3478080"/>
            <a:chOff x="639252" y="1827449"/>
            <a:chExt cx="2130425" cy="3478080"/>
          </a:xfrm>
        </p:grpSpPr>
        <p:sp>
          <p:nvSpPr>
            <p:cNvPr id="15" name="순서도: 준비 14">
              <a:extLst>
                <a:ext uri="{FF2B5EF4-FFF2-40B4-BE49-F238E27FC236}">
                  <a16:creationId xmlns:a16="http://schemas.microsoft.com/office/drawing/2014/main" id="{6D87D376-0BAF-4E0B-B415-3786EDEC6256}"/>
                </a:ext>
              </a:extLst>
            </p:cNvPr>
            <p:cNvSpPr/>
            <p:nvPr/>
          </p:nvSpPr>
          <p:spPr bwMode="auto">
            <a:xfrm>
              <a:off x="639252" y="1827449"/>
              <a:ext cx="2130425" cy="1368425"/>
            </a:xfrm>
            <a:prstGeom prst="flowChartPreparat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a스마일B" panose="02020600000000000000" pitchFamily="18" charset="-127"/>
                  <a:ea typeface="a스마일B" panose="02020600000000000000" pitchFamily="18" charset="-127"/>
                </a:rPr>
                <a:t>APP</a:t>
              </a:r>
              <a:endPara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6905717-7166-4DCC-9917-A673580DCDF9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 bwMode="auto">
            <a:xfrm>
              <a:off x="1704465" y="3195874"/>
              <a:ext cx="0" cy="74123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순서도: 준비 18">
              <a:extLst>
                <a:ext uri="{FF2B5EF4-FFF2-40B4-BE49-F238E27FC236}">
                  <a16:creationId xmlns:a16="http://schemas.microsoft.com/office/drawing/2014/main" id="{95085F4F-78EE-4E20-AC6F-2CBFFA1D1DCA}"/>
                </a:ext>
              </a:extLst>
            </p:cNvPr>
            <p:cNvSpPr/>
            <p:nvPr/>
          </p:nvSpPr>
          <p:spPr bwMode="auto">
            <a:xfrm>
              <a:off x="639252" y="3937104"/>
              <a:ext cx="2130425" cy="1368425"/>
            </a:xfrm>
            <a:prstGeom prst="flowChartPreparat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>
              <a:lvl1pPr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2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a스마일B" panose="02020600000000000000" pitchFamily="18" charset="-127"/>
                  <a:ea typeface="a스마일B" panose="02020600000000000000" pitchFamily="18" charset="-127"/>
                </a:rPr>
                <a:t>WEB</a:t>
              </a:r>
              <a:endPara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65C175-C922-4D28-BEFC-97E9F350FFC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294480-F3A4-4C1A-ADA5-67C047293BC6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84CB1D-8624-4FB5-821C-DAED8F33DC9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BB82205-2868-40C7-A38D-B153BD151B10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구성도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C001AC5-4641-47C7-88C7-1E699BC5D8EB}"/>
              </a:ext>
            </a:extLst>
          </p:cNvPr>
          <p:cNvSpPr/>
          <p:nvPr/>
        </p:nvSpPr>
        <p:spPr bwMode="auto">
          <a:xfrm>
            <a:off x="3450202" y="3690326"/>
            <a:ext cx="7534241" cy="18365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1. APP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의 요청을 대기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/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응답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2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. DB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에서 얻은 데이터를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JSON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을 이용해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APP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으로 전달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ED68C19-DD30-403B-97D9-7889F3A6AF51}"/>
              </a:ext>
            </a:extLst>
          </p:cNvPr>
          <p:cNvSpPr/>
          <p:nvPr/>
        </p:nvSpPr>
        <p:spPr bwMode="auto">
          <a:xfrm>
            <a:off x="3450202" y="1592446"/>
            <a:ext cx="7534241" cy="18365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1.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주간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/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월간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주행거리 분석</a:t>
            </a:r>
            <a:endParaRPr lang="en-US" altLang="ko-KR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2.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주간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/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월간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연비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기름 소모량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비용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계산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안전운전 점수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분석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4. </a:t>
            </a:r>
            <a:r>
              <a:rPr lang="ko-KR" altLang="en-US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연비운전 점수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분석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5.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주행을 마쳤을 때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최근 주행 정보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Push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알람</a:t>
            </a:r>
          </a:p>
        </p:txBody>
      </p:sp>
      <p:pic>
        <p:nvPicPr>
          <p:cNvPr id="16" name="그림 28">
            <a:extLst>
              <a:ext uri="{FF2B5EF4-FFF2-40B4-BE49-F238E27FC236}">
                <a16:creationId xmlns:a16="http://schemas.microsoft.com/office/drawing/2014/main" id="{6C6C8E65-D3A7-4C84-93CE-E59E9B6CF0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0" name="직사각형 30">
            <a:extLst>
              <a:ext uri="{FF2B5EF4-FFF2-40B4-BE49-F238E27FC236}">
                <a16:creationId xmlns:a16="http://schemas.microsoft.com/office/drawing/2014/main" id="{6C71C1B9-3D16-463A-AF6A-FD12A1B90741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15561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모듈 상세 설계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3" name="직사각형 30">
            <a:extLst>
              <a:ext uri="{FF2B5EF4-FFF2-40B4-BE49-F238E27FC236}">
                <a16:creationId xmlns:a16="http://schemas.microsoft.com/office/drawing/2014/main" id="{80BCC70C-9085-452D-B927-3EB52CBD01A6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13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48C276-4B14-4D02-9DD9-7EDE624E3484}"/>
              </a:ext>
            </a:extLst>
          </p:cNvPr>
          <p:cNvSpPr/>
          <p:nvPr/>
        </p:nvSpPr>
        <p:spPr>
          <a:xfrm>
            <a:off x="2768655" y="1280160"/>
            <a:ext cx="6654690" cy="4653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A9500-2CB3-4DAF-B8C7-15835D56ABD1}"/>
              </a:ext>
            </a:extLst>
          </p:cNvPr>
          <p:cNvSpPr txBox="1"/>
          <p:nvPr/>
        </p:nvSpPr>
        <p:spPr>
          <a:xfrm>
            <a:off x="88251" y="3136611"/>
            <a:ext cx="1400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스마일M" panose="02020600000000000000" pitchFamily="18" charset="-127"/>
                <a:ea typeface="a스마일M" panose="02020600000000000000" pitchFamily="18" charset="-127"/>
              </a:rPr>
              <a:t>OBD</a:t>
            </a:r>
            <a:r>
              <a:rPr lang="ko-KR" altLang="en-US" sz="3200" dirty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3200" dirty="0">
                <a:latin typeface="a스마일M" panose="02020600000000000000" pitchFamily="18" charset="-127"/>
                <a:ea typeface="a스마일M" panose="02020600000000000000" pitchFamily="18" charset="-127"/>
              </a:rPr>
              <a:t>2</a:t>
            </a:r>
            <a:endParaRPr lang="ko-KR" altLang="en-US" sz="32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170893-9566-475A-90DA-D88E4A82FE35}"/>
              </a:ext>
            </a:extLst>
          </p:cNvPr>
          <p:cNvSpPr txBox="1"/>
          <p:nvPr/>
        </p:nvSpPr>
        <p:spPr>
          <a:xfrm>
            <a:off x="10614405" y="3136612"/>
            <a:ext cx="140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스마일M" panose="02020600000000000000" pitchFamily="18" charset="-127"/>
                <a:ea typeface="a스마일M" panose="02020600000000000000" pitchFamily="18" charset="-127"/>
              </a:rPr>
              <a:t>Server</a:t>
            </a:r>
            <a:endParaRPr lang="ko-KR" altLang="en-US" sz="4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2FED5B-421D-40B3-AEE8-3CECD0AB3E58}"/>
              </a:ext>
            </a:extLst>
          </p:cNvPr>
          <p:cNvSpPr txBox="1"/>
          <p:nvPr/>
        </p:nvSpPr>
        <p:spPr>
          <a:xfrm>
            <a:off x="5110480" y="5516155"/>
            <a:ext cx="197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endParaRPr lang="ko-KR" altLang="en-US" sz="2000" b="1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180C4DF-0A90-416F-87F7-B29ABCE60D9F}"/>
              </a:ext>
            </a:extLst>
          </p:cNvPr>
          <p:cNvSpPr/>
          <p:nvPr/>
        </p:nvSpPr>
        <p:spPr>
          <a:xfrm>
            <a:off x="4048760" y="2926080"/>
            <a:ext cx="4094480" cy="10058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OBD Module</a:t>
            </a:r>
            <a:endParaRPr lang="ko-KR" altLang="en-US" sz="24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7E62AF-B916-4119-9F88-4FF60A32DBFD}"/>
              </a:ext>
            </a:extLst>
          </p:cNvPr>
          <p:cNvSpPr/>
          <p:nvPr/>
        </p:nvSpPr>
        <p:spPr>
          <a:xfrm>
            <a:off x="4048760" y="1436067"/>
            <a:ext cx="4094480" cy="10058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GPS Module</a:t>
            </a:r>
            <a:endParaRPr lang="ko-KR" altLang="en-US" sz="2400" b="1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5D5DBF7-D4A0-4302-A052-91E2AA636F4B}"/>
              </a:ext>
            </a:extLst>
          </p:cNvPr>
          <p:cNvSpPr/>
          <p:nvPr/>
        </p:nvSpPr>
        <p:spPr>
          <a:xfrm>
            <a:off x="4048760" y="4416093"/>
            <a:ext cx="4094480" cy="10058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Eco-DAS Module</a:t>
            </a:r>
            <a:endParaRPr lang="ko-KR" altLang="en-US" sz="2400" b="1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D413EE8-DDC0-4AD3-94AC-60F935F45641}"/>
              </a:ext>
            </a:extLst>
          </p:cNvPr>
          <p:cNvSpPr/>
          <p:nvPr/>
        </p:nvSpPr>
        <p:spPr>
          <a:xfrm rot="5400000">
            <a:off x="5910256" y="2365490"/>
            <a:ext cx="371488" cy="70788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4ED3B34B-B3E4-4D6B-9B39-7C8333E1A40F}"/>
              </a:ext>
            </a:extLst>
          </p:cNvPr>
          <p:cNvSpPr/>
          <p:nvPr/>
        </p:nvSpPr>
        <p:spPr>
          <a:xfrm rot="16200000">
            <a:off x="5910256" y="3785793"/>
            <a:ext cx="371488" cy="70788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화살표: 왼쪽/오른쪽 39">
            <a:extLst>
              <a:ext uri="{FF2B5EF4-FFF2-40B4-BE49-F238E27FC236}">
                <a16:creationId xmlns:a16="http://schemas.microsoft.com/office/drawing/2014/main" id="{FE90F0A1-B88B-4B3F-A350-37FD4BBC0011}"/>
              </a:ext>
            </a:extLst>
          </p:cNvPr>
          <p:cNvSpPr/>
          <p:nvPr/>
        </p:nvSpPr>
        <p:spPr>
          <a:xfrm>
            <a:off x="9598550" y="3075057"/>
            <a:ext cx="929695" cy="707886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D2EFD091-9F38-45EF-8A32-DAA3DD661C70}"/>
              </a:ext>
            </a:extLst>
          </p:cNvPr>
          <p:cNvSpPr/>
          <p:nvPr/>
        </p:nvSpPr>
        <p:spPr>
          <a:xfrm>
            <a:off x="1663755" y="3075057"/>
            <a:ext cx="929695" cy="70788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13736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OBD Module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33DE59-9D26-4B63-AAEA-614CF7105613}"/>
              </a:ext>
            </a:extLst>
          </p:cNvPr>
          <p:cNvSpPr txBox="1"/>
          <p:nvPr/>
        </p:nvSpPr>
        <p:spPr>
          <a:xfrm>
            <a:off x="593766" y="1377538"/>
            <a:ext cx="100584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기능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차량의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OBD II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단자에서 오는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데이터 파싱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데이터를 가공 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DB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 저장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연비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급 가속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/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급 정차 판단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      -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관성주행 정보 표시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주행 정보를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LCD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 표시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데이터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속력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RPM, MAF(MAP),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주행시간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주행거리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Fuel-Cut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현재 위치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위도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경도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DB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에 삽입할 데이터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평균 속력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연비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주행시간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주행거리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주행점수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급 가속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/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급 정차 횟수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시간별 차량 위치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3" name="직사각형 30">
            <a:extLst>
              <a:ext uri="{FF2B5EF4-FFF2-40B4-BE49-F238E27FC236}">
                <a16:creationId xmlns:a16="http://schemas.microsoft.com/office/drawing/2014/main" id="{1977A011-34F2-431D-825E-07D979F3B41E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14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5341203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OBD Module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3" name="직사각형 30">
            <a:extLst>
              <a:ext uri="{FF2B5EF4-FFF2-40B4-BE49-F238E27FC236}">
                <a16:creationId xmlns:a16="http://schemas.microsoft.com/office/drawing/2014/main" id="{1977A011-34F2-431D-825E-07D979F3B41E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E3AB14-ED1F-4476-929D-CD5FD452D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16" y="1369015"/>
            <a:ext cx="10500167" cy="46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19778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OBD Module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3" name="직사각형 30">
            <a:extLst>
              <a:ext uri="{FF2B5EF4-FFF2-40B4-BE49-F238E27FC236}">
                <a16:creationId xmlns:a16="http://schemas.microsoft.com/office/drawing/2014/main" id="{1977A011-34F2-431D-825E-07D979F3B41E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16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925C4B-729F-4417-AA7A-837E40A00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15" y="1309172"/>
            <a:ext cx="8941170" cy="478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4614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+mn-cs"/>
                </a:rPr>
                <a:t>연비 계산 방법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8131477A-817B-4F16-9D82-CA772E903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2" name="직사각형 30">
            <a:extLst>
              <a:ext uri="{FF2B5EF4-FFF2-40B4-BE49-F238E27FC236}">
                <a16:creationId xmlns:a16="http://schemas.microsoft.com/office/drawing/2014/main" id="{2573D104-919D-4239-BB1D-6660DDCD1304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17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EF75-271F-4388-AC20-B5D5497249AA}"/>
              </a:ext>
            </a:extLst>
          </p:cNvPr>
          <p:cNvSpPr txBox="1"/>
          <p:nvPr/>
        </p:nvSpPr>
        <p:spPr>
          <a:xfrm>
            <a:off x="1230489" y="1603022"/>
            <a:ext cx="986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E341-B47D-49E8-A33F-46C375106090}"/>
              </a:ext>
            </a:extLst>
          </p:cNvPr>
          <p:cNvSpPr txBox="1"/>
          <p:nvPr/>
        </p:nvSpPr>
        <p:spPr>
          <a:xfrm>
            <a:off x="697198" y="1405828"/>
            <a:ext cx="10947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▶</a:t>
            </a:r>
            <a:r>
              <a:rPr lang="en-US" altLang="ko-KR" sz="20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b="1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매니폴드</a:t>
            </a:r>
            <a:r>
              <a:rPr lang="ko-KR" altLang="en-US" sz="20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에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 흡입되는 </a:t>
            </a:r>
            <a:r>
              <a:rPr lang="ko-KR" altLang="en-US" sz="20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공기의 양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과 </a:t>
            </a:r>
            <a:r>
              <a:rPr lang="ko-KR" altLang="en-US" sz="2000" b="1" dirty="0">
                <a:latin typeface="a스마일M" panose="02020600000000000000" pitchFamily="18" charset="-127"/>
                <a:ea typeface="a스마일M" panose="02020600000000000000" pitchFamily="18" charset="-127"/>
              </a:rPr>
              <a:t>온도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를 측정</a:t>
            </a:r>
            <a:endParaRPr lang="en-US" altLang="ko-KR" sz="2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endParaRPr lang="en-US" altLang="ko-KR" sz="2000" b="1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▶</a:t>
            </a:r>
            <a:r>
              <a:rPr lang="en-US" altLang="ko-KR" sz="20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공기와 연료의 혼합비</a:t>
            </a:r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ko-KR" altLang="en-US" sz="2000" b="1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공연비</a:t>
            </a:r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를 이용하여 순간 연비 계산</a:t>
            </a:r>
            <a:endParaRPr lang="en-US" altLang="ko-KR" sz="2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138E1-9EE7-47B3-9631-927A3CAE8DCB}"/>
              </a:ext>
            </a:extLst>
          </p:cNvPr>
          <p:cNvSpPr txBox="1"/>
          <p:nvPr/>
        </p:nvSpPr>
        <p:spPr>
          <a:xfrm>
            <a:off x="697198" y="2754208"/>
            <a:ext cx="633469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▶  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데이터 가공 식</a:t>
            </a:r>
            <a:endParaRPr lang="en-US" altLang="ko-KR" sz="2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  AT = 273.15 + IAT</a:t>
            </a:r>
          </a:p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  IMAP =  RPM * MAP / AT</a:t>
            </a:r>
          </a:p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  MAF = MM * {VE * ED * (IMAP / 60 / 2)} / R</a:t>
            </a:r>
          </a:p>
          <a:p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▶  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연비 계산 식</a:t>
            </a:r>
            <a:endParaRPr lang="en-US" altLang="ko-KR" sz="2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  MPG = (AFR * PPG * GPP * VSS * MTK) / (SPH * MAF)</a:t>
            </a:r>
          </a:p>
          <a:p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  KPL = 0.425144 * MPG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B22F2-B26F-4537-9519-988C84C19496}"/>
              </a:ext>
            </a:extLst>
          </p:cNvPr>
          <p:cNvSpPr txBox="1"/>
          <p:nvPr/>
        </p:nvSpPr>
        <p:spPr>
          <a:xfrm>
            <a:off x="7486828" y="360031"/>
            <a:ext cx="4547974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# OBD 2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에서 나오는 데이터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IAP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흡기 온도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ED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배기량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VSS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속력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MAP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흡기 압력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RPM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분당 엔진 </a:t>
            </a:r>
            <a:r>
              <a:rPr lang="ko-KR" altLang="en-US" sz="15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회전수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#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상수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AFR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이론 </a:t>
            </a:r>
            <a:r>
              <a:rPr lang="ko-KR" altLang="en-US" sz="15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공연비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(14.7 : 1)</a:t>
            </a: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PPG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유류 밀도 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(6.17lb/gal)</a:t>
            </a: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GPP : Grams Per Pound (454g)</a:t>
            </a: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MTK : km/h -&gt; mi/h (0.621371mi/h)</a:t>
            </a: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SPH : Seconds Per Hour (3600s)</a:t>
            </a: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VE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체적 효율 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(85%)</a:t>
            </a: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MM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공기 평균 분자량 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(28.9644g/</a:t>
            </a:r>
            <a:r>
              <a:rPr lang="en-US" altLang="ko-KR" sz="15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mol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R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연료 상수 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(8.314472J/</a:t>
            </a:r>
            <a:r>
              <a:rPr lang="en-US" altLang="ko-KR" sz="15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mol</a:t>
            </a:r>
            <a:r>
              <a:rPr lang="en-US" altLang="ko-KR" sz="1600" b="1" dirty="0" err="1"/>
              <a:t>·</a:t>
            </a:r>
            <a:r>
              <a:rPr lang="en-US" altLang="ko-KR" sz="14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k</a:t>
            </a:r>
            <a:r>
              <a:rPr lang="en-US" altLang="ko-KR" sz="1400" dirty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#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가공된 데이터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AT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: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 절대 온도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MAF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흡입 </a:t>
            </a:r>
            <a:r>
              <a:rPr lang="ko-KR" altLang="en-US" sz="15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공기량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IMAP : </a:t>
            </a:r>
            <a:r>
              <a:rPr lang="ko-KR" altLang="en-US" sz="15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매니폴드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 공기 압력</a:t>
            </a:r>
            <a:endParaRPr lang="en-US" altLang="ko-KR" sz="15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MPG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순간 연비 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(Miles Per Gallon)</a:t>
            </a:r>
          </a:p>
          <a:p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KPL : </a:t>
            </a:r>
            <a:r>
              <a:rPr lang="ko-KR" altLang="en-US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순간 연비 </a:t>
            </a:r>
            <a:r>
              <a:rPr lang="en-US" altLang="ko-KR" sz="1500" dirty="0">
                <a:latin typeface="a스마일M" panose="02020600000000000000" pitchFamily="18" charset="-127"/>
                <a:ea typeface="a스마일M" panose="02020600000000000000" pitchFamily="18" charset="-127"/>
              </a:rPr>
              <a:t>(Kilometers Per Liter)</a:t>
            </a:r>
          </a:p>
        </p:txBody>
      </p:sp>
    </p:spTree>
    <p:extLst>
      <p:ext uri="{BB962C8B-B14F-4D97-AF65-F5344CB8AC3E}">
        <p14:creationId xmlns:p14="http://schemas.microsoft.com/office/powerpoint/2010/main" val="16591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+mn-cs"/>
                </a:rPr>
                <a:t>주행 점수 계산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8131477A-817B-4F16-9D82-CA772E903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2" name="직사각형 30">
            <a:extLst>
              <a:ext uri="{FF2B5EF4-FFF2-40B4-BE49-F238E27FC236}">
                <a16:creationId xmlns:a16="http://schemas.microsoft.com/office/drawing/2014/main" id="{2573D104-919D-4239-BB1D-6660DDCD1304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18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EF75-271F-4388-AC20-B5D5497249AA}"/>
              </a:ext>
            </a:extLst>
          </p:cNvPr>
          <p:cNvSpPr txBox="1"/>
          <p:nvPr/>
        </p:nvSpPr>
        <p:spPr>
          <a:xfrm>
            <a:off x="1230489" y="1603022"/>
            <a:ext cx="986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2E341-B47D-49E8-A33F-46C375106090}"/>
              </a:ext>
            </a:extLst>
          </p:cNvPr>
          <p:cNvSpPr txBox="1"/>
          <p:nvPr/>
        </p:nvSpPr>
        <p:spPr>
          <a:xfrm>
            <a:off x="553615" y="1440915"/>
            <a:ext cx="84278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급 가속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Throttle &gt;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40%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열린 상태로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초 이상 유지 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급가속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횟수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+1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급 정차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속력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&gt;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50km/h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and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1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초당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10km/h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이상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감속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시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급정차 횟수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+1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고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RPM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RPM &gt; 3500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RPM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시간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+1(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 점수 계산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100–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급 정차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횟수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*5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–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고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RPM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시간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*2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–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급 가속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횟수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/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총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 시간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*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1000)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If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Score &lt; 0: Score = 0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5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관성 주행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관성 주행 시간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: Fuel-Cut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시간을 측정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초 단위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연료 절약 량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: Fuel-Cut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직전의 연료 분사 량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* Fuel-Cut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시간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736502C-B4A0-44FB-95FC-5A4832028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436" y="222798"/>
            <a:ext cx="2922064" cy="574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8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OBD Module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33DE59-9D26-4B63-AAEA-614CF7105613}"/>
              </a:ext>
            </a:extLst>
          </p:cNvPr>
          <p:cNvSpPr txBox="1"/>
          <p:nvPr/>
        </p:nvSpPr>
        <p:spPr>
          <a:xfrm>
            <a:off x="593766" y="1377538"/>
            <a:ext cx="100584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※ LCD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화면구성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7177BD5-963F-452C-AFEA-1668D52D5D56}"/>
              </a:ext>
            </a:extLst>
          </p:cNvPr>
          <p:cNvGrpSpPr/>
          <p:nvPr/>
        </p:nvGrpSpPr>
        <p:grpSpPr>
          <a:xfrm>
            <a:off x="1539834" y="1936238"/>
            <a:ext cx="8787741" cy="3930732"/>
            <a:chOff x="1539834" y="1936238"/>
            <a:chExt cx="8787741" cy="39307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387D9F8-FA49-4576-B0C4-533A02C7C392}"/>
                </a:ext>
              </a:extLst>
            </p:cNvPr>
            <p:cNvSpPr/>
            <p:nvPr/>
          </p:nvSpPr>
          <p:spPr>
            <a:xfrm>
              <a:off x="1539834" y="1936238"/>
              <a:ext cx="8787741" cy="39307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9C86AA46-170C-4457-AD88-FB5DA45D5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9077" y="2267117"/>
              <a:ext cx="3262481" cy="279980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7C45D8C4-6BA1-4C8C-BDE9-EF14348A6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18920" y="2192595"/>
              <a:ext cx="3207578" cy="2874323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0A28FB4-B9B2-4D4C-BE1D-23FC60C9FC0D}"/>
                </a:ext>
              </a:extLst>
            </p:cNvPr>
            <p:cNvGrpSpPr/>
            <p:nvPr/>
          </p:nvGrpSpPr>
          <p:grpSpPr>
            <a:xfrm>
              <a:off x="5009251" y="2133195"/>
              <a:ext cx="1585078" cy="678451"/>
              <a:chOff x="5009251" y="2133195"/>
              <a:chExt cx="1585078" cy="67845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47ED229-DC03-4EE1-8DCC-FFF113CA3A4F}"/>
                  </a:ext>
                </a:extLst>
              </p:cNvPr>
              <p:cNvSpPr/>
              <p:nvPr/>
            </p:nvSpPr>
            <p:spPr>
              <a:xfrm>
                <a:off x="5082896" y="2408992"/>
                <a:ext cx="1511433" cy="402654"/>
              </a:xfrm>
              <a:prstGeom prst="rect">
                <a:avLst/>
              </a:prstGeom>
              <a:ln>
                <a:solidFill>
                  <a:srgbClr val="52BAEB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13.1 Km/L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168A21-098D-40B1-9134-3D5E27C6195D}"/>
                  </a:ext>
                </a:extLst>
              </p:cNvPr>
              <p:cNvSpPr txBox="1"/>
              <p:nvPr/>
            </p:nvSpPr>
            <p:spPr>
              <a:xfrm>
                <a:off x="5009251" y="2133195"/>
                <a:ext cx="1585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BAEB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순간연비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8AA2202-9D91-4BE2-A6E0-A61D57B0A0AC}"/>
                </a:ext>
              </a:extLst>
            </p:cNvPr>
            <p:cNvGrpSpPr/>
            <p:nvPr/>
          </p:nvGrpSpPr>
          <p:grpSpPr>
            <a:xfrm>
              <a:off x="5009251" y="2841222"/>
              <a:ext cx="1585078" cy="678451"/>
              <a:chOff x="5009251" y="2133195"/>
              <a:chExt cx="1585078" cy="67845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029B1C0-EA05-40E0-9C32-F2F1D6CCFE95}"/>
                  </a:ext>
                </a:extLst>
              </p:cNvPr>
              <p:cNvSpPr/>
              <p:nvPr/>
            </p:nvSpPr>
            <p:spPr>
              <a:xfrm>
                <a:off x="5082896" y="2408992"/>
                <a:ext cx="1511433" cy="402654"/>
              </a:xfrm>
              <a:prstGeom prst="rect">
                <a:avLst/>
              </a:prstGeom>
              <a:ln>
                <a:solidFill>
                  <a:srgbClr val="52BAEB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15.8 Km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9596B2-F58C-496F-B31A-4D405C455324}"/>
                  </a:ext>
                </a:extLst>
              </p:cNvPr>
              <p:cNvSpPr txBox="1"/>
              <p:nvPr/>
            </p:nvSpPr>
            <p:spPr>
              <a:xfrm>
                <a:off x="5009251" y="2133195"/>
                <a:ext cx="1585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BAEB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주행거리</a:t>
                </a:r>
              </a:p>
            </p:txBody>
          </p:sp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81B1EB41-3135-4F4A-9B4A-446ADE3C8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1493" y="5168918"/>
              <a:ext cx="2224421" cy="623087"/>
            </a:xfrm>
            <a:prstGeom prst="rect">
              <a:avLst/>
            </a:prstGeom>
          </p:spPr>
        </p:pic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82593DE-AB5A-47C2-BFEF-9715C5F54595}"/>
                </a:ext>
              </a:extLst>
            </p:cNvPr>
            <p:cNvGrpSpPr/>
            <p:nvPr/>
          </p:nvGrpSpPr>
          <p:grpSpPr>
            <a:xfrm>
              <a:off x="5009251" y="3549249"/>
              <a:ext cx="1585078" cy="678451"/>
              <a:chOff x="5009251" y="2133195"/>
              <a:chExt cx="1585078" cy="678451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7C4D8E5-8B4C-4D03-A9CA-31E9E40DE786}"/>
                  </a:ext>
                </a:extLst>
              </p:cNvPr>
              <p:cNvSpPr/>
              <p:nvPr/>
            </p:nvSpPr>
            <p:spPr>
              <a:xfrm>
                <a:off x="5082896" y="2408992"/>
                <a:ext cx="1511433" cy="402654"/>
              </a:xfrm>
              <a:prstGeom prst="rect">
                <a:avLst/>
              </a:prstGeom>
              <a:ln>
                <a:solidFill>
                  <a:srgbClr val="52BAEB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81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점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0485BB-7148-462D-BD30-C93C6EFFB68D}"/>
                  </a:ext>
                </a:extLst>
              </p:cNvPr>
              <p:cNvSpPr txBox="1"/>
              <p:nvPr/>
            </p:nvSpPr>
            <p:spPr>
              <a:xfrm>
                <a:off x="5009251" y="2133195"/>
                <a:ext cx="15850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BAEB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운행점수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45C2D34-7C34-4E25-BD65-4145C27F48BB}"/>
                </a:ext>
              </a:extLst>
            </p:cNvPr>
            <p:cNvGrpSpPr/>
            <p:nvPr/>
          </p:nvGrpSpPr>
          <p:grpSpPr>
            <a:xfrm>
              <a:off x="1916756" y="5162180"/>
              <a:ext cx="1089152" cy="576451"/>
              <a:chOff x="5009251" y="2133195"/>
              <a:chExt cx="1585078" cy="67845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7CBDBBA4-16B1-4651-A85D-C8DA571C0978}"/>
                  </a:ext>
                </a:extLst>
              </p:cNvPr>
              <p:cNvSpPr/>
              <p:nvPr/>
            </p:nvSpPr>
            <p:spPr>
              <a:xfrm>
                <a:off x="5082896" y="2408992"/>
                <a:ext cx="1511433" cy="402654"/>
              </a:xfrm>
              <a:prstGeom prst="rect">
                <a:avLst/>
              </a:prstGeom>
              <a:ln>
                <a:solidFill>
                  <a:srgbClr val="52BAEB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4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회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6891ACD-6BDE-448B-99E8-2E95EAA9EBB2}"/>
                  </a:ext>
                </a:extLst>
              </p:cNvPr>
              <p:cNvSpPr txBox="1"/>
              <p:nvPr/>
            </p:nvSpPr>
            <p:spPr>
              <a:xfrm>
                <a:off x="5009251" y="2133195"/>
                <a:ext cx="1585078" cy="289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BAEB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급 가속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590FCBD2-4FF2-482B-827D-905EDEB20AD5}"/>
                </a:ext>
              </a:extLst>
            </p:cNvPr>
            <p:cNvGrpSpPr/>
            <p:nvPr/>
          </p:nvGrpSpPr>
          <p:grpSpPr>
            <a:xfrm>
              <a:off x="3350317" y="5162180"/>
              <a:ext cx="1089152" cy="576451"/>
              <a:chOff x="5009251" y="2133195"/>
              <a:chExt cx="1585078" cy="67845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B0C8C81-19FE-4BE1-BD4B-FBA0B7530FAE}"/>
                  </a:ext>
                </a:extLst>
              </p:cNvPr>
              <p:cNvSpPr/>
              <p:nvPr/>
            </p:nvSpPr>
            <p:spPr>
              <a:xfrm>
                <a:off x="5082896" y="2408992"/>
                <a:ext cx="1511433" cy="402654"/>
              </a:xfrm>
              <a:prstGeom prst="rect">
                <a:avLst/>
              </a:prstGeom>
              <a:ln>
                <a:solidFill>
                  <a:srgbClr val="52BAEB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2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회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E89255A-D175-47B2-9914-6A1A0E25C67F}"/>
                  </a:ext>
                </a:extLst>
              </p:cNvPr>
              <p:cNvSpPr txBox="1"/>
              <p:nvPr/>
            </p:nvSpPr>
            <p:spPr>
              <a:xfrm>
                <a:off x="5009251" y="2133195"/>
                <a:ext cx="1585078" cy="289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BAEB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급 정차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5CA5C21-EEAA-41B9-97B1-ADA857404FD4}"/>
                </a:ext>
              </a:extLst>
            </p:cNvPr>
            <p:cNvGrpSpPr/>
            <p:nvPr/>
          </p:nvGrpSpPr>
          <p:grpSpPr>
            <a:xfrm>
              <a:off x="8891354" y="5158700"/>
              <a:ext cx="1089152" cy="576451"/>
              <a:chOff x="5009251" y="2133195"/>
              <a:chExt cx="1585078" cy="67845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9B74FC2F-7E6D-4E96-A278-85C7288380F7}"/>
                  </a:ext>
                </a:extLst>
              </p:cNvPr>
              <p:cNvSpPr/>
              <p:nvPr/>
            </p:nvSpPr>
            <p:spPr>
              <a:xfrm>
                <a:off x="5082896" y="2408992"/>
                <a:ext cx="1511433" cy="402654"/>
              </a:xfrm>
              <a:prstGeom prst="rect">
                <a:avLst/>
              </a:prstGeom>
              <a:ln>
                <a:solidFill>
                  <a:srgbClr val="52BAEB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1.2 L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20000000000000000000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1A694B6-3C2F-4D96-8D3E-67EB268B19B7}"/>
                  </a:ext>
                </a:extLst>
              </p:cNvPr>
              <p:cNvSpPr txBox="1"/>
              <p:nvPr/>
            </p:nvSpPr>
            <p:spPr>
              <a:xfrm>
                <a:off x="5009251" y="2133195"/>
                <a:ext cx="1585078" cy="289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2BAEB"/>
                    </a:solidFill>
                    <a:effectLst/>
                    <a:uLnTx/>
                    <a:uFillTx/>
                    <a:latin typeface="맑은 고딕" panose="20000000000000000000"/>
                    <a:ea typeface="맑은 고딕" panose="020B0503020000020004" pitchFamily="50" charset="-127"/>
                    <a:cs typeface="+mn-cs"/>
                  </a:rPr>
                  <a:t>유류 소모량</a:t>
                </a:r>
              </a:p>
            </p:txBody>
          </p:sp>
        </p:grpSp>
        <p:pic>
          <p:nvPicPr>
            <p:cNvPr id="65" name="그래픽 64" descr="모니터">
              <a:extLst>
                <a:ext uri="{FF2B5EF4-FFF2-40B4-BE49-F238E27FC236}">
                  <a16:creationId xmlns:a16="http://schemas.microsoft.com/office/drawing/2014/main" id="{3400105D-221F-4597-85B0-F066D16FB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832769" y="2002305"/>
              <a:ext cx="386335" cy="386335"/>
            </a:xfrm>
            <a:prstGeom prst="rect">
              <a:avLst/>
            </a:prstGeom>
          </p:spPr>
        </p:pic>
      </p:grpSp>
      <p:sp>
        <p:nvSpPr>
          <p:cNvPr id="55" name="직사각형 30">
            <a:extLst>
              <a:ext uri="{FF2B5EF4-FFF2-40B4-BE49-F238E27FC236}">
                <a16:creationId xmlns:a16="http://schemas.microsoft.com/office/drawing/2014/main" id="{B15DD4AA-0277-4F3C-9409-A7214E061775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19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66272A-1B04-49BD-BCCE-682559B3CC52}"/>
              </a:ext>
            </a:extLst>
          </p:cNvPr>
          <p:cNvSpPr txBox="1"/>
          <p:nvPr/>
        </p:nvSpPr>
        <p:spPr>
          <a:xfrm>
            <a:off x="4981558" y="4394004"/>
            <a:ext cx="1089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rgbClr val="52BAEB"/>
                </a:solidFill>
                <a:latin typeface="맑은 고딕" panose="20000000000000000000"/>
                <a:ea typeface="맑은 고딕" panose="020B0503020000020004" pitchFamily="50" charset="-127"/>
              </a:rPr>
              <a:t>Eco-DAS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52BAEB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E90A3A-9A27-4698-B38A-1E5ABA2F6330}"/>
              </a:ext>
            </a:extLst>
          </p:cNvPr>
          <p:cNvSpPr txBox="1"/>
          <p:nvPr/>
        </p:nvSpPr>
        <p:spPr>
          <a:xfrm>
            <a:off x="5933873" y="4394004"/>
            <a:ext cx="1089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52BAEB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Fuel-Cut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52BAEB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440BEC-4A83-46EA-ABA0-619315A5359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438" y="4678544"/>
            <a:ext cx="542549" cy="35559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8728EA7-1D6A-42AD-82CB-D6E2A64FD341}"/>
              </a:ext>
            </a:extLst>
          </p:cNvPr>
          <p:cNvGrpSpPr/>
          <p:nvPr/>
        </p:nvGrpSpPr>
        <p:grpSpPr>
          <a:xfrm>
            <a:off x="5092373" y="4632632"/>
            <a:ext cx="512513" cy="471588"/>
            <a:chOff x="6361113" y="429767"/>
            <a:chExt cx="1015007" cy="914400"/>
          </a:xfrm>
        </p:grpSpPr>
        <p:pic>
          <p:nvPicPr>
            <p:cNvPr id="7" name="그래픽 6" descr="자동차">
              <a:extLst>
                <a:ext uri="{FF2B5EF4-FFF2-40B4-BE49-F238E27FC236}">
                  <a16:creationId xmlns:a16="http://schemas.microsoft.com/office/drawing/2014/main" id="{E304D95F-2D2D-4C10-A5E0-57FF72322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760419">
              <a:off x="6461720" y="429767"/>
              <a:ext cx="914400" cy="91440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D25E2F2-FEB6-4417-81A2-35E9838A0310}"/>
                </a:ext>
              </a:extLst>
            </p:cNvPr>
            <p:cNvCxnSpPr>
              <a:cxnSpLocks/>
            </p:cNvCxnSpPr>
            <p:nvPr/>
          </p:nvCxnSpPr>
          <p:spPr>
            <a:xfrm>
              <a:off x="6361113" y="820923"/>
              <a:ext cx="922337" cy="512220"/>
            </a:xfrm>
            <a:prstGeom prst="line">
              <a:avLst/>
            </a:prstGeom>
            <a:ln w="2921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20093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522233" y="462851"/>
            <a:ext cx="3154832" cy="702000"/>
            <a:chOff x="207842" y="704579"/>
            <a:chExt cx="3154832" cy="702000"/>
          </a:xfrm>
        </p:grpSpPr>
        <p:sp>
          <p:nvSpPr>
            <p:cNvPr id="2" name="타원 1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uhaus 93" panose="04030905020B02020C02" pitchFamily="82" charset="0"/>
                  <a:ea typeface="나눔스퀘어 Bold" panose="020B0600000101010101" pitchFamily="50" charset="-127"/>
                  <a:cs typeface="+mn-cs"/>
                </a:rPr>
                <a:t>CONTENTS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uhaus 93" panose="04030905020B02020C02" pitchFamily="82" charset="0"/>
                <a:ea typeface="나눔스퀘어 Bold" panose="020B0600000101010101" pitchFamily="50" charset="-127"/>
                <a:cs typeface="+mn-cs"/>
              </a:endParaRPr>
            </a:p>
          </p:txBody>
        </p:sp>
      </p:grpSp>
      <p:cxnSp>
        <p:nvCxnSpPr>
          <p:cNvPr id="16" name="직선 화살표 연결선 15"/>
          <p:cNvCxnSpPr>
            <a:cxnSpLocks/>
          </p:cNvCxnSpPr>
          <p:nvPr/>
        </p:nvCxnSpPr>
        <p:spPr>
          <a:xfrm>
            <a:off x="-16488" y="2120900"/>
            <a:ext cx="1140838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92383" y="18509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0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701398" y="1850891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703892" y="1850891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2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706386" y="1850891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FA0DD68-6B38-4A7A-BFDA-E579093EAB10}"/>
              </a:ext>
            </a:extLst>
          </p:cNvPr>
          <p:cNvSpPr/>
          <p:nvPr/>
        </p:nvSpPr>
        <p:spPr>
          <a:xfrm>
            <a:off x="5677343" y="1850891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13DB892-7D65-4852-9BA8-72C29ACEFE74}"/>
              </a:ext>
            </a:extLst>
          </p:cNvPr>
          <p:cNvSpPr/>
          <p:nvPr/>
        </p:nvSpPr>
        <p:spPr>
          <a:xfrm>
            <a:off x="7808082" y="185089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7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1494C1-78DF-4637-A999-405033AB5243}"/>
              </a:ext>
            </a:extLst>
          </p:cNvPr>
          <p:cNvSpPr/>
          <p:nvPr/>
        </p:nvSpPr>
        <p:spPr>
          <a:xfrm>
            <a:off x="8838156" y="185089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8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6634F57-7A60-41D4-9908-3D8FD10CA253}"/>
              </a:ext>
            </a:extLst>
          </p:cNvPr>
          <p:cNvSpPr/>
          <p:nvPr/>
        </p:nvSpPr>
        <p:spPr>
          <a:xfrm>
            <a:off x="9888563" y="18509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9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B099B-27C7-44CB-ACFA-B14ABFE57B68}"/>
              </a:ext>
            </a:extLst>
          </p:cNvPr>
          <p:cNvSpPr txBox="1"/>
          <p:nvPr/>
        </p:nvSpPr>
        <p:spPr>
          <a:xfrm>
            <a:off x="685384" y="2660898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종합 설계 개요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5747B0-989F-4BF4-9FF6-142855BE0BC8}"/>
              </a:ext>
            </a:extLst>
          </p:cNvPr>
          <p:cNvSpPr txBox="1"/>
          <p:nvPr/>
        </p:nvSpPr>
        <p:spPr>
          <a:xfrm>
            <a:off x="1694399" y="2659129"/>
            <a:ext cx="553998" cy="32672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관련 연구 및 사례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F9654-B798-4B0D-AD0B-D894DB318D37}"/>
              </a:ext>
            </a:extLst>
          </p:cNvPr>
          <p:cNvSpPr txBox="1"/>
          <p:nvPr/>
        </p:nvSpPr>
        <p:spPr>
          <a:xfrm>
            <a:off x="2703414" y="2659125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시스템 수행 시나리오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1B27A-776D-4580-9131-58E3B18E0441}"/>
              </a:ext>
            </a:extLst>
          </p:cNvPr>
          <p:cNvSpPr txBox="1"/>
          <p:nvPr/>
        </p:nvSpPr>
        <p:spPr>
          <a:xfrm>
            <a:off x="3689324" y="2659125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시스템 구성도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EDC3E3-5B50-4117-A1CC-0FCDA5C5CD43}"/>
              </a:ext>
            </a:extLst>
          </p:cNvPr>
          <p:cNvSpPr txBox="1"/>
          <p:nvPr/>
        </p:nvSpPr>
        <p:spPr>
          <a:xfrm>
            <a:off x="5687427" y="2659125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개발 환경 및 개발 방법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BA240B-A48F-4FFF-8261-A483120BDB28}"/>
              </a:ext>
            </a:extLst>
          </p:cNvPr>
          <p:cNvSpPr txBox="1"/>
          <p:nvPr/>
        </p:nvSpPr>
        <p:spPr>
          <a:xfrm>
            <a:off x="7801083" y="2660893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업무 분담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5660CD-33C9-4F91-94B5-7FDD140EEBA9}"/>
              </a:ext>
            </a:extLst>
          </p:cNvPr>
          <p:cNvSpPr txBox="1"/>
          <p:nvPr/>
        </p:nvSpPr>
        <p:spPr>
          <a:xfrm>
            <a:off x="8824158" y="2660893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종합설계 수행일정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9434C3-8199-4FB7-9124-8187BE9AD8BF}"/>
              </a:ext>
            </a:extLst>
          </p:cNvPr>
          <p:cNvSpPr txBox="1"/>
          <p:nvPr/>
        </p:nvSpPr>
        <p:spPr>
          <a:xfrm>
            <a:off x="9881564" y="2660892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필요기술 및 참고문헌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9B36941-5A7B-4326-9399-577898527EC9}"/>
              </a:ext>
            </a:extLst>
          </p:cNvPr>
          <p:cNvSpPr/>
          <p:nvPr/>
        </p:nvSpPr>
        <p:spPr>
          <a:xfrm>
            <a:off x="4675668" y="1852662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4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77D921-3257-4E0D-82B0-ADEA2F90AE7A}"/>
              </a:ext>
            </a:extLst>
          </p:cNvPr>
          <p:cNvSpPr txBox="1"/>
          <p:nvPr/>
        </p:nvSpPr>
        <p:spPr>
          <a:xfrm>
            <a:off x="4670235" y="2659125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시스템 모듈 상세 설계</a:t>
            </a:r>
            <a:endParaRPr kumimoji="0" lang="en-US" altLang="ko-KR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788378-5D10-4956-9939-66AEF8039F0B}"/>
              </a:ext>
            </a:extLst>
          </p:cNvPr>
          <p:cNvSpPr/>
          <p:nvPr/>
        </p:nvSpPr>
        <p:spPr>
          <a:xfrm>
            <a:off x="6753045" y="1850891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6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164526-006E-47BD-B8AA-6627158D125A}"/>
              </a:ext>
            </a:extLst>
          </p:cNvPr>
          <p:cNvSpPr txBox="1"/>
          <p:nvPr/>
        </p:nvSpPr>
        <p:spPr>
          <a:xfrm>
            <a:off x="6746046" y="2660891"/>
            <a:ext cx="553998" cy="3267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  <a:cs typeface="+mn-cs"/>
              </a:rPr>
              <a:t>데모 환경 설계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경기천년제목V Bold" panose="02020803020101020101" pitchFamily="18" charset="-127"/>
              <a:ea typeface="경기천년제목V Bold" panose="02020803020101020101" pitchFamily="18" charset="-127"/>
              <a:cs typeface="+mn-cs"/>
            </a:endParaRPr>
          </a:p>
        </p:txBody>
      </p:sp>
      <p:sp>
        <p:nvSpPr>
          <p:cNvPr id="39" name="직사각형 30">
            <a:extLst>
              <a:ext uri="{FF2B5EF4-FFF2-40B4-BE49-F238E27FC236}">
                <a16:creationId xmlns:a16="http://schemas.microsoft.com/office/drawing/2014/main" id="{B37F2D41-9890-4C85-8CE1-39CDB63C8CB5}"/>
              </a:ext>
            </a:extLst>
          </p:cNvPr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40" name="그림 28">
            <a:extLst>
              <a:ext uri="{FF2B5EF4-FFF2-40B4-BE49-F238E27FC236}">
                <a16:creationId xmlns:a16="http://schemas.microsoft.com/office/drawing/2014/main" id="{F58D2E40-D396-46A0-81A4-165F676B94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7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TTS Module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55" name="직사각형 30">
            <a:extLst>
              <a:ext uri="{FF2B5EF4-FFF2-40B4-BE49-F238E27FC236}">
                <a16:creationId xmlns:a16="http://schemas.microsoft.com/office/drawing/2014/main" id="{B15DD4AA-0277-4F3C-9409-A7214E061775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19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1AFD9D-DD95-44E1-AD65-0CF2809D3627}"/>
              </a:ext>
            </a:extLst>
          </p:cNvPr>
          <p:cNvSpPr txBox="1"/>
          <p:nvPr/>
        </p:nvSpPr>
        <p:spPr>
          <a:xfrm>
            <a:off x="593766" y="1377538"/>
            <a:ext cx="10058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기능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0"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TTS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: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Text</a:t>
            </a:r>
            <a:r>
              <a:rPr lang="ko-KR" altLang="en-US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.wav(</a:t>
            </a:r>
            <a:r>
              <a:rPr lang="ko-KR" altLang="en-US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음성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파일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로 변환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네이버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TTS API)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OBD, GPS, Eco-DAS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모듈과 연동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급가속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/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급정차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RPM,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비 경제운동시 경고 음성 제공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데이터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0"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변환된 문자열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</a:t>
            </a:r>
          </a:p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저장된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.wav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162580433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CB5239-5389-4A04-A3FC-25E81B3875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961" y="2694651"/>
            <a:ext cx="5281536" cy="305237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GPS Module</a:t>
              </a:r>
              <a:endParaRPr kumimoji="0" lang="ko-KR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33DE59-9D26-4B63-AAEA-614CF7105613}"/>
              </a:ext>
            </a:extLst>
          </p:cNvPr>
          <p:cNvSpPr txBox="1"/>
          <p:nvPr/>
        </p:nvSpPr>
        <p:spPr>
          <a:xfrm>
            <a:off x="593766" y="1377538"/>
            <a:ext cx="1005840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기능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현재 위치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위도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경도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를 알아냄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매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초마다 데이터 획득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데이터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현재 위치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위도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경도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)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0">
              <a:defRPr/>
            </a:pPr>
            <a:r>
              <a:rPr lang="en-US" altLang="ko-KR" sz="23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lang="en-US" altLang="ko-KR" sz="23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return</a:t>
            </a:r>
          </a:p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위도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경도 값을 </a:t>
            </a:r>
            <a:r>
              <a:rPr lang="ko-KR" altLang="en-US" sz="20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튜플형으로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반환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- (float(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위도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), float(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경도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))</a:t>
            </a:r>
          </a:p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-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위치 정보를 수신할 수 없는 경우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0"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 (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터널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지하주차장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): None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반환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3" name="직사각형 30">
            <a:extLst>
              <a:ext uri="{FF2B5EF4-FFF2-40B4-BE49-F238E27FC236}">
                <a16:creationId xmlns:a16="http://schemas.microsoft.com/office/drawing/2014/main" id="{B47BA581-3453-40FF-BCC6-C447F292D622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006C3F-7E81-4A24-B98F-DF969D9A0262}"/>
              </a:ext>
            </a:extLst>
          </p:cNvPr>
          <p:cNvSpPr txBox="1"/>
          <p:nvPr/>
        </p:nvSpPr>
        <p:spPr>
          <a:xfrm>
            <a:off x="9790153" y="5423862"/>
            <a:ext cx="164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GPS</a:t>
            </a:r>
          </a:p>
          <a:p>
            <a:pPr algn="ctr"/>
            <a:r>
              <a:rPr lang="en-US" altLang="ko-KR" dirty="0"/>
              <a:t>(L80-M39)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E483FA-7149-47D9-B901-759E393F1064}"/>
              </a:ext>
            </a:extLst>
          </p:cNvPr>
          <p:cNvSpPr txBox="1"/>
          <p:nvPr/>
        </p:nvSpPr>
        <p:spPr>
          <a:xfrm>
            <a:off x="8008137" y="4594870"/>
            <a:ext cx="164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UART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34EFD5-D5F2-4B6F-8366-3AF8F2B87402}"/>
              </a:ext>
            </a:extLst>
          </p:cNvPr>
          <p:cNvSpPr txBox="1"/>
          <p:nvPr/>
        </p:nvSpPr>
        <p:spPr>
          <a:xfrm>
            <a:off x="8058780" y="1777815"/>
            <a:ext cx="82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FA1BE2-EEAE-4DF3-B141-5929232C95A9}"/>
              </a:ext>
            </a:extLst>
          </p:cNvPr>
          <p:cNvSpPr txBox="1"/>
          <p:nvPr/>
        </p:nvSpPr>
        <p:spPr>
          <a:xfrm>
            <a:off x="8003069" y="2073142"/>
            <a:ext cx="82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Tx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843F5C-CB12-448F-A811-40FD06242EC5}"/>
              </a:ext>
            </a:extLst>
          </p:cNvPr>
          <p:cNvSpPr txBox="1"/>
          <p:nvPr/>
        </p:nvSpPr>
        <p:spPr>
          <a:xfrm>
            <a:off x="8058780" y="1521874"/>
            <a:ext cx="82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5V+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CED1F8-5717-45B8-99AB-71B77B7746F0}"/>
              </a:ext>
            </a:extLst>
          </p:cNvPr>
          <p:cNvSpPr txBox="1"/>
          <p:nvPr/>
        </p:nvSpPr>
        <p:spPr>
          <a:xfrm>
            <a:off x="8003069" y="2407195"/>
            <a:ext cx="82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Rx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5D6AEEE-233E-4840-A8ED-F3FC23E5918C}"/>
              </a:ext>
            </a:extLst>
          </p:cNvPr>
          <p:cNvCxnSpPr/>
          <p:nvPr/>
        </p:nvCxnSpPr>
        <p:spPr>
          <a:xfrm>
            <a:off x="8888100" y="1706540"/>
            <a:ext cx="12401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AC56D62-E743-4B51-AAB8-87DB0F8995E6}"/>
              </a:ext>
            </a:extLst>
          </p:cNvPr>
          <p:cNvCxnSpPr/>
          <p:nvPr/>
        </p:nvCxnSpPr>
        <p:spPr>
          <a:xfrm>
            <a:off x="8888100" y="2267628"/>
            <a:ext cx="12401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F9D15F4-64B7-488B-9CBA-E85E124FAE8F}"/>
              </a:ext>
            </a:extLst>
          </p:cNvPr>
          <p:cNvCxnSpPr/>
          <p:nvPr/>
        </p:nvCxnSpPr>
        <p:spPr>
          <a:xfrm>
            <a:off x="8888100" y="2591861"/>
            <a:ext cx="124012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B97576D-5AC9-4483-B848-8C6BD5FF7440}"/>
              </a:ext>
            </a:extLst>
          </p:cNvPr>
          <p:cNvCxnSpPr/>
          <p:nvPr/>
        </p:nvCxnSpPr>
        <p:spPr>
          <a:xfrm>
            <a:off x="8888100" y="1962481"/>
            <a:ext cx="1240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804E82-6C08-4C32-AEF4-AC468E447BE0}"/>
              </a:ext>
            </a:extLst>
          </p:cNvPr>
          <p:cNvSpPr txBox="1"/>
          <p:nvPr/>
        </p:nvSpPr>
        <p:spPr>
          <a:xfrm>
            <a:off x="5942916" y="5745202"/>
            <a:ext cx="164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Raspberry 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352546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GPS Module</a:t>
              </a:r>
              <a:endParaRPr kumimoji="0" lang="ko-KR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3" name="직사각형 30">
            <a:extLst>
              <a:ext uri="{FF2B5EF4-FFF2-40B4-BE49-F238E27FC236}">
                <a16:creationId xmlns:a16="http://schemas.microsoft.com/office/drawing/2014/main" id="{B47BA581-3453-40FF-BCC6-C447F292D622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392AD0-F41B-4477-A463-F19FCDF86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27" y="1871285"/>
            <a:ext cx="9612345" cy="311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89062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Eco-DAS</a:t>
              </a:r>
              <a:r>
                <a:rPr kumimoji="0" lang="en-US" altLang="ko-KR" sz="24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 Module</a:t>
              </a:r>
              <a:endParaRPr kumimoji="0" lang="ko-KR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33DE59-9D26-4B63-AAEA-614CF7105613}"/>
              </a:ext>
            </a:extLst>
          </p:cNvPr>
          <p:cNvSpPr txBox="1"/>
          <p:nvPr/>
        </p:nvSpPr>
        <p:spPr>
          <a:xfrm>
            <a:off x="593766" y="1377538"/>
            <a:ext cx="100584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기능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Gyro</a:t>
            </a:r>
            <a:r>
              <a:rPr lang="ko-KR" altLang="en-US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센서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를</a:t>
            </a:r>
            <a:r>
              <a:rPr lang="ko-KR" altLang="en-US" sz="2000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통해 기울기 획득</a:t>
            </a:r>
            <a:endParaRPr lang="en-US" altLang="ko-KR" sz="2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	- Fuel-Cut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이 작동 가능한 상황</a:t>
            </a:r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내리막길</a:t>
            </a:r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이면 운전자에게 알림</a:t>
            </a:r>
            <a:endParaRPr lang="en-US" altLang="ko-KR" sz="2000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기울기가 진행방향으로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10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도 이상 기운 상태로 </a:t>
            </a:r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3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초 이상 </a:t>
            </a:r>
            <a:r>
              <a:rPr lang="ko-KR" altLang="en-US" sz="2000" dirty="0" err="1">
                <a:latin typeface="a스마일M" panose="02020600000000000000" pitchFamily="18" charset="-127"/>
                <a:ea typeface="a스마일M" panose="02020600000000000000" pitchFamily="18" charset="-127"/>
              </a:rPr>
              <a:t>유지되었을때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True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 </a:t>
            </a:r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Fuel-Cut</a:t>
            </a:r>
            <a:r>
              <a:rPr lang="ko-KR" altLang="en-US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 상태이거나 위 조건을 만족하지 않는 경우 </a:t>
            </a:r>
            <a:r>
              <a:rPr lang="en-US" altLang="ko-KR" sz="2000" dirty="0">
                <a:latin typeface="a스마일M" panose="02020600000000000000" pitchFamily="18" charset="-127"/>
                <a:ea typeface="a스마일M" panose="02020600000000000000" pitchFamily="18" charset="-127"/>
              </a:rPr>
              <a:t>False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kumimoji="0" lang="en-US" altLang="ko-KR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kumimoji="0" lang="ko-KR" altLang="en-US" sz="2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데이터</a:t>
            </a: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기울기 값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0">
              <a:defRPr/>
            </a:pPr>
            <a:r>
              <a:rPr lang="en-US" altLang="ko-KR" sz="23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lang="ko-KR" altLang="en-US" sz="2300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▶</a:t>
            </a:r>
            <a:r>
              <a:rPr lang="en-US" altLang="ko-KR" sz="23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return</a:t>
            </a:r>
          </a:p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-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조건 만족 여부에 따라 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	   True or False 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반환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3" name="직사각형 30">
            <a:extLst>
              <a:ext uri="{FF2B5EF4-FFF2-40B4-BE49-F238E27FC236}">
                <a16:creationId xmlns:a16="http://schemas.microsoft.com/office/drawing/2014/main" id="{B47BA581-3453-40FF-BCC6-C447F292D622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FC8845-9195-4D26-B95A-3C174EC7B1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3" y="3171413"/>
            <a:ext cx="4888736" cy="32924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78540F-4CF9-4676-85B7-1E955191AF81}"/>
              </a:ext>
            </a:extLst>
          </p:cNvPr>
          <p:cNvSpPr txBox="1"/>
          <p:nvPr/>
        </p:nvSpPr>
        <p:spPr>
          <a:xfrm>
            <a:off x="4612861" y="3500275"/>
            <a:ext cx="82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GND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B25E51-4855-497B-AC6E-DD0B5F692B70}"/>
              </a:ext>
            </a:extLst>
          </p:cNvPr>
          <p:cNvSpPr txBox="1"/>
          <p:nvPr/>
        </p:nvSpPr>
        <p:spPr>
          <a:xfrm>
            <a:off x="4557150" y="3795602"/>
            <a:ext cx="82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SCL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8CEECE-F458-4AD7-AF08-E8E5B5AF360D}"/>
              </a:ext>
            </a:extLst>
          </p:cNvPr>
          <p:cNvSpPr txBox="1"/>
          <p:nvPr/>
        </p:nvSpPr>
        <p:spPr>
          <a:xfrm>
            <a:off x="4612861" y="3244334"/>
            <a:ext cx="82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5V+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7AC5A6-BF2E-40A8-ADDA-3B8CE568E6AB}"/>
              </a:ext>
            </a:extLst>
          </p:cNvPr>
          <p:cNvSpPr txBox="1"/>
          <p:nvPr/>
        </p:nvSpPr>
        <p:spPr>
          <a:xfrm>
            <a:off x="4557150" y="4129655"/>
            <a:ext cx="82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5090157-9880-4589-8A1E-BBE960D86489}"/>
              </a:ext>
            </a:extLst>
          </p:cNvPr>
          <p:cNvCxnSpPr/>
          <p:nvPr/>
        </p:nvCxnSpPr>
        <p:spPr>
          <a:xfrm>
            <a:off x="5442181" y="3429000"/>
            <a:ext cx="12401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0E6DCCA-8001-45A8-AC8F-86CAFD23206A}"/>
              </a:ext>
            </a:extLst>
          </p:cNvPr>
          <p:cNvCxnSpPr/>
          <p:nvPr/>
        </p:nvCxnSpPr>
        <p:spPr>
          <a:xfrm>
            <a:off x="5442181" y="3990088"/>
            <a:ext cx="12401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F96C232-15EC-4365-B2D4-C67075838C83}"/>
              </a:ext>
            </a:extLst>
          </p:cNvPr>
          <p:cNvCxnSpPr/>
          <p:nvPr/>
        </p:nvCxnSpPr>
        <p:spPr>
          <a:xfrm>
            <a:off x="5442181" y="4314321"/>
            <a:ext cx="12401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E7305E1-8018-4FF5-92BA-269E4FACCAD5}"/>
              </a:ext>
            </a:extLst>
          </p:cNvPr>
          <p:cNvCxnSpPr/>
          <p:nvPr/>
        </p:nvCxnSpPr>
        <p:spPr>
          <a:xfrm>
            <a:off x="5442181" y="3684941"/>
            <a:ext cx="1240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3353B89-5C9C-420F-8D7D-94AFC7FBD54B}"/>
              </a:ext>
            </a:extLst>
          </p:cNvPr>
          <p:cNvSpPr txBox="1"/>
          <p:nvPr/>
        </p:nvSpPr>
        <p:spPr>
          <a:xfrm>
            <a:off x="5413875" y="5798879"/>
            <a:ext cx="164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Raspberry Pi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97F86A-6DC1-4AF5-AA65-0FE50D23C24D}"/>
              </a:ext>
            </a:extLst>
          </p:cNvPr>
          <p:cNvSpPr txBox="1"/>
          <p:nvPr/>
        </p:nvSpPr>
        <p:spPr>
          <a:xfrm>
            <a:off x="10513675" y="5088144"/>
            <a:ext cx="154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Gyro Sensor</a:t>
            </a:r>
          </a:p>
          <a:p>
            <a:pPr algn="ctr"/>
            <a:r>
              <a:rPr lang="en-US" altLang="ko-KR" dirty="0"/>
              <a:t>MPU-6050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F17C27-8269-4A97-98DE-9C49B2B986EE}"/>
              </a:ext>
            </a:extLst>
          </p:cNvPr>
          <p:cNvSpPr txBox="1"/>
          <p:nvPr/>
        </p:nvSpPr>
        <p:spPr>
          <a:xfrm>
            <a:off x="9402016" y="3788086"/>
            <a:ext cx="92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I2C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565670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Eco-DAS</a:t>
              </a:r>
              <a:r>
                <a:rPr kumimoji="0" lang="en-US" altLang="ko-KR" sz="24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 Module</a:t>
              </a:r>
              <a:endParaRPr kumimoji="0" lang="ko-KR" alt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3" name="직사각형 30">
            <a:extLst>
              <a:ext uri="{FF2B5EF4-FFF2-40B4-BE49-F238E27FC236}">
                <a16:creationId xmlns:a16="http://schemas.microsoft.com/office/drawing/2014/main" id="{B47BA581-3453-40FF-BCC6-C447F292D622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23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1AB18A-9E0B-417F-8106-7768F38DE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89" y="1797835"/>
            <a:ext cx="9679821" cy="38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30879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모듈 상세 설계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DD3C71E-A39C-454F-8BB8-9063AD9E9462}"/>
              </a:ext>
            </a:extLst>
          </p:cNvPr>
          <p:cNvCxnSpPr>
            <a:cxnSpLocks/>
          </p:cNvCxnSpPr>
          <p:nvPr/>
        </p:nvCxnSpPr>
        <p:spPr>
          <a:xfrm rot="7200000" flipH="1" flipV="1">
            <a:off x="7226464" y="3399720"/>
            <a:ext cx="1" cy="118136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CF7DA5-BABF-459B-9B2A-D4F8C200BCDD}"/>
              </a:ext>
            </a:extLst>
          </p:cNvPr>
          <p:cNvCxnSpPr>
            <a:cxnSpLocks/>
          </p:cNvCxnSpPr>
          <p:nvPr/>
        </p:nvCxnSpPr>
        <p:spPr>
          <a:xfrm rot="14400000" flipH="1" flipV="1">
            <a:off x="4965529" y="3473963"/>
            <a:ext cx="1" cy="118136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B4E8736A-7599-49E2-9468-954837B48B47}"/>
              </a:ext>
            </a:extLst>
          </p:cNvPr>
          <p:cNvSpPr/>
          <p:nvPr/>
        </p:nvSpPr>
        <p:spPr>
          <a:xfrm>
            <a:off x="7738013" y="4350800"/>
            <a:ext cx="1663162" cy="773650"/>
          </a:xfrm>
          <a:prstGeom prst="ellipse">
            <a:avLst/>
          </a:prstGeom>
          <a:noFill/>
          <a:ln w="158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Response</a:t>
            </a:r>
            <a:endParaRPr kumimoji="0" lang="en-US" altLang="ko-KR" sz="1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363EDD1-8EAC-4CA8-9130-5D617315C192}"/>
              </a:ext>
            </a:extLst>
          </p:cNvPr>
          <p:cNvCxnSpPr>
            <a:cxnSpLocks/>
          </p:cNvCxnSpPr>
          <p:nvPr/>
        </p:nvCxnSpPr>
        <p:spPr>
          <a:xfrm rot="21600000" flipH="1" flipV="1">
            <a:off x="6124776" y="1467254"/>
            <a:ext cx="1" cy="118136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2CB2E66F-6B73-4DE2-83AD-D6240D71BD12}"/>
              </a:ext>
            </a:extLst>
          </p:cNvPr>
          <p:cNvSpPr/>
          <p:nvPr/>
        </p:nvSpPr>
        <p:spPr>
          <a:xfrm>
            <a:off x="2790821" y="4350800"/>
            <a:ext cx="1663162" cy="773650"/>
          </a:xfrm>
          <a:prstGeom prst="ellipse">
            <a:avLst/>
          </a:prstGeom>
          <a:noFill/>
          <a:ln w="158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Push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E34B19-EC10-4633-B4DC-6FC341209AB7}"/>
              </a:ext>
            </a:extLst>
          </p:cNvPr>
          <p:cNvSpPr/>
          <p:nvPr/>
        </p:nvSpPr>
        <p:spPr>
          <a:xfrm>
            <a:off x="5293194" y="531894"/>
            <a:ext cx="1663162" cy="773650"/>
          </a:xfrm>
          <a:prstGeom prst="ellipse">
            <a:avLst/>
          </a:prstGeom>
          <a:noFill/>
          <a:ln w="158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Register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350D6-663B-4ABC-9BBD-DE2CE6DCF772}"/>
              </a:ext>
            </a:extLst>
          </p:cNvPr>
          <p:cNvSpPr txBox="1"/>
          <p:nvPr/>
        </p:nvSpPr>
        <p:spPr>
          <a:xfrm>
            <a:off x="7343566" y="1483489"/>
            <a:ext cx="232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사용자 정보 저장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 정보 저장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576EB7-D92C-45CA-943E-840E5DDD71AE}"/>
              </a:ext>
            </a:extLst>
          </p:cNvPr>
          <p:cNvSpPr txBox="1"/>
          <p:nvPr/>
        </p:nvSpPr>
        <p:spPr>
          <a:xfrm>
            <a:off x="5293194" y="4553264"/>
            <a:ext cx="236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DB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데이터 요청에 대한 응답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94409D-56B5-49A3-BCB9-8875EF9595B2}"/>
              </a:ext>
            </a:extLst>
          </p:cNvPr>
          <p:cNvSpPr txBox="1"/>
          <p:nvPr/>
        </p:nvSpPr>
        <p:spPr>
          <a:xfrm>
            <a:off x="2844324" y="3209427"/>
            <a:ext cx="199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App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Push</a:t>
            </a:r>
          </a:p>
        </p:txBody>
      </p:sp>
      <p:sp>
        <p:nvSpPr>
          <p:cNvPr id="23" name="직사각형 30">
            <a:extLst>
              <a:ext uri="{FF2B5EF4-FFF2-40B4-BE49-F238E27FC236}">
                <a16:creationId xmlns:a16="http://schemas.microsoft.com/office/drawing/2014/main" id="{80BCC70C-9085-452D-B927-3EB52CBD01A6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24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1026" name="Picture 2" descr="python flask에 대한 이미지 검색결과">
            <a:extLst>
              <a:ext uri="{FF2B5EF4-FFF2-40B4-BE49-F238E27FC236}">
                <a16:creationId xmlns:a16="http://schemas.microsoft.com/office/drawing/2014/main" id="{0AA7FA51-1C3F-4B20-9A30-86758EB17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47" y="2727878"/>
            <a:ext cx="2364905" cy="92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052325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505022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lvl="0" algn="ctr" defTabSz="1260157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25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모듈 상세 설계 </a:t>
              </a:r>
              <a:r>
                <a:rPr lang="en-US" altLang="ko-KR" sz="25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- DB</a:t>
              </a:r>
              <a:endParaRPr lang="ko-KR" altLang="en-US" sz="2500" spc="5" dirty="0">
                <a:solidFill>
                  <a:prstClr val="black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A84820-CF08-4BE8-82AD-DFBC09F97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61" y="888790"/>
            <a:ext cx="7806278" cy="5080420"/>
          </a:xfrm>
          <a:prstGeom prst="rect">
            <a:avLst/>
          </a:prstGeom>
        </p:spPr>
      </p:pic>
      <p:sp>
        <p:nvSpPr>
          <p:cNvPr id="15" name="직사각형 30">
            <a:extLst>
              <a:ext uri="{FF2B5EF4-FFF2-40B4-BE49-F238E27FC236}">
                <a16:creationId xmlns:a16="http://schemas.microsoft.com/office/drawing/2014/main" id="{03C20CA9-D1DB-4625-8899-E67A676BB9C8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13" name="그림 28">
            <a:extLst>
              <a:ext uri="{FF2B5EF4-FFF2-40B4-BE49-F238E27FC236}">
                <a16:creationId xmlns:a16="http://schemas.microsoft.com/office/drawing/2014/main" id="{60AA7D7C-DE29-4B56-A263-D1B3730129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40561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Data I/O Module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pic>
        <p:nvPicPr>
          <p:cNvPr id="4" name="그림 3" descr="실내, 테이블, 앉아있는, 벽이(가) 표시된 사진&#10;&#10;매우 높은 신뢰도로 생성된 설명">
            <a:extLst>
              <a:ext uri="{FF2B5EF4-FFF2-40B4-BE49-F238E27FC236}">
                <a16:creationId xmlns:a16="http://schemas.microsoft.com/office/drawing/2014/main" id="{D4509339-0A16-4982-92EC-ED45D34B9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07" y="1959247"/>
            <a:ext cx="2676586" cy="2676586"/>
          </a:xfrm>
          <a:prstGeom prst="rect">
            <a:avLst/>
          </a:prstGeom>
        </p:spPr>
      </p:pic>
      <p:pic>
        <p:nvPicPr>
          <p:cNvPr id="6" name="그림 5" descr="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628D1B13-4C84-4857-9D98-765E95124D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208" y="1959247"/>
            <a:ext cx="1892197" cy="267658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DEF492D-120B-4C3B-B791-7E45A7C8FC0B}"/>
              </a:ext>
            </a:extLst>
          </p:cNvPr>
          <p:cNvSpPr/>
          <p:nvPr/>
        </p:nvSpPr>
        <p:spPr>
          <a:xfrm>
            <a:off x="4557151" y="3596412"/>
            <a:ext cx="3815326" cy="558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 w="12700">
                <a:solidFill>
                  <a:srgbClr val="4472C4"/>
                </a:solidFill>
                <a:prstDash val="solid"/>
              </a:ln>
              <a:pattFill prst="ltDnDiag">
                <a:fgClr>
                  <a:srgbClr val="4472C4">
                    <a:lumMod val="60000"/>
                    <a:lumOff val="40000"/>
                  </a:srgbClr>
                </a:fgClr>
                <a:bgClr>
                  <a:prstClr val="white"/>
                </a:bgClr>
              </a:patt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BC3C6B84-5A94-4235-B6B3-B334B50E5C8A}"/>
              </a:ext>
            </a:extLst>
          </p:cNvPr>
          <p:cNvSpPr/>
          <p:nvPr/>
        </p:nvSpPr>
        <p:spPr>
          <a:xfrm>
            <a:off x="4557150" y="2485329"/>
            <a:ext cx="3815327" cy="5588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DEAFC-D4B3-439A-A2A2-A1699DA9F4AF}"/>
              </a:ext>
            </a:extLst>
          </p:cNvPr>
          <p:cNvSpPr txBox="1"/>
          <p:nvPr/>
        </p:nvSpPr>
        <p:spPr>
          <a:xfrm>
            <a:off x="2030681" y="4673208"/>
            <a:ext cx="19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Flask Server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9A6692-3A21-4871-AF8E-7E9AA14E90C6}"/>
              </a:ext>
            </a:extLst>
          </p:cNvPr>
          <p:cNvSpPr txBox="1"/>
          <p:nvPr/>
        </p:nvSpPr>
        <p:spPr>
          <a:xfrm>
            <a:off x="8686736" y="4635833"/>
            <a:ext cx="19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Client(App)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D328D-0120-46A2-8D76-D727EF066ACA}"/>
              </a:ext>
            </a:extLst>
          </p:cNvPr>
          <p:cNvSpPr txBox="1"/>
          <p:nvPr/>
        </p:nvSpPr>
        <p:spPr>
          <a:xfrm>
            <a:off x="6048069" y="2115997"/>
            <a:ext cx="156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Request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A1BDE-1532-44C1-A857-F213BB439E5B}"/>
              </a:ext>
            </a:extLst>
          </p:cNvPr>
          <p:cNvSpPr txBox="1"/>
          <p:nvPr/>
        </p:nvSpPr>
        <p:spPr>
          <a:xfrm>
            <a:off x="5414323" y="4137115"/>
            <a:ext cx="19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JSON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9F91C-A745-45C4-B2BA-C3CFC9DC2B85}"/>
              </a:ext>
            </a:extLst>
          </p:cNvPr>
          <p:cNvSpPr txBox="1"/>
          <p:nvPr/>
        </p:nvSpPr>
        <p:spPr>
          <a:xfrm>
            <a:off x="6911298" y="3987788"/>
            <a:ext cx="1793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[{“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carName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” :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Avante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“, {“volume” : “1600”….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5" name="직사각형 30">
            <a:extLst>
              <a:ext uri="{FF2B5EF4-FFF2-40B4-BE49-F238E27FC236}">
                <a16:creationId xmlns:a16="http://schemas.microsoft.com/office/drawing/2014/main" id="{F03475E3-A5D9-4A99-8808-8F7FC7C5A683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26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019722695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DB I/O Module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pic>
        <p:nvPicPr>
          <p:cNvPr id="4" name="그림 3" descr="실내, 테이블, 앉아있는, 벽이(가) 표시된 사진&#10;&#10;매우 높은 신뢰도로 생성된 설명">
            <a:extLst>
              <a:ext uri="{FF2B5EF4-FFF2-40B4-BE49-F238E27FC236}">
                <a16:creationId xmlns:a16="http://schemas.microsoft.com/office/drawing/2014/main" id="{D4509339-0A16-4982-92EC-ED45D34B9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037" y="1771931"/>
            <a:ext cx="2676586" cy="267658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DEF492D-120B-4C3B-B791-7E45A7C8FC0B}"/>
              </a:ext>
            </a:extLst>
          </p:cNvPr>
          <p:cNvSpPr/>
          <p:nvPr/>
        </p:nvSpPr>
        <p:spPr>
          <a:xfrm>
            <a:off x="4401783" y="3606384"/>
            <a:ext cx="3815326" cy="558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 w="12700">
                <a:solidFill>
                  <a:srgbClr val="4472C4"/>
                </a:solidFill>
                <a:prstDash val="solid"/>
              </a:ln>
              <a:pattFill prst="ltDnDiag">
                <a:fgClr>
                  <a:srgbClr val="4472C4">
                    <a:lumMod val="60000"/>
                    <a:lumOff val="40000"/>
                  </a:srgbClr>
                </a:fgClr>
                <a:bgClr>
                  <a:prstClr val="white"/>
                </a:bgClr>
              </a:patt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BC3C6B84-5A94-4235-B6B3-B334B50E5C8A}"/>
              </a:ext>
            </a:extLst>
          </p:cNvPr>
          <p:cNvSpPr/>
          <p:nvPr/>
        </p:nvSpPr>
        <p:spPr>
          <a:xfrm>
            <a:off x="4401783" y="2420636"/>
            <a:ext cx="3815327" cy="5588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DEAFC-D4B3-439A-A2A2-A1699DA9F4AF}"/>
              </a:ext>
            </a:extLst>
          </p:cNvPr>
          <p:cNvSpPr txBox="1"/>
          <p:nvPr/>
        </p:nvSpPr>
        <p:spPr>
          <a:xfrm>
            <a:off x="8923760" y="4506447"/>
            <a:ext cx="19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Flask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Server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9A6692-3A21-4871-AF8E-7E9AA14E90C6}"/>
              </a:ext>
            </a:extLst>
          </p:cNvPr>
          <p:cNvSpPr txBox="1"/>
          <p:nvPr/>
        </p:nvSpPr>
        <p:spPr>
          <a:xfrm>
            <a:off x="1829099" y="4629701"/>
            <a:ext cx="19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Database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D328D-0120-46A2-8D76-D727EF066ACA}"/>
              </a:ext>
            </a:extLst>
          </p:cNvPr>
          <p:cNvSpPr txBox="1"/>
          <p:nvPr/>
        </p:nvSpPr>
        <p:spPr>
          <a:xfrm>
            <a:off x="5816033" y="2079373"/>
            <a:ext cx="156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Query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A1BDE-1532-44C1-A857-F213BB439E5B}"/>
              </a:ext>
            </a:extLst>
          </p:cNvPr>
          <p:cNvSpPr txBox="1"/>
          <p:nvPr/>
        </p:nvSpPr>
        <p:spPr>
          <a:xfrm>
            <a:off x="5251892" y="4137115"/>
            <a:ext cx="258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mysqli_fetch_object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3" name="그림 2" descr="실내, 시험관, 벽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5378DC0B-D854-423A-8828-0F12E6562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19" y="2032835"/>
            <a:ext cx="2420173" cy="24201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B2D9D8-7E55-491C-9E73-A0ECF3636B84}"/>
              </a:ext>
            </a:extLst>
          </p:cNvPr>
          <p:cNvSpPr txBox="1"/>
          <p:nvPr/>
        </p:nvSpPr>
        <p:spPr>
          <a:xfrm>
            <a:off x="6480875" y="2646579"/>
            <a:ext cx="179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SELECT CAR FROM..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3" name="직사각형 30">
            <a:extLst>
              <a:ext uri="{FF2B5EF4-FFF2-40B4-BE49-F238E27FC236}">
                <a16:creationId xmlns:a16="http://schemas.microsoft.com/office/drawing/2014/main" id="{CF3C4EA3-4A7D-495E-966C-EDD04E723950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27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09836981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1ADB6AA7-2D7C-4B20-A87C-9ADAE9FC1BB5}"/>
              </a:ext>
            </a:extLst>
          </p:cNvPr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98D88530-637C-4D00-8546-D42DB8328B44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6CE85E3-FE23-4296-B2BD-8DDD618A993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16AC2CA-4610-45C5-AE49-8FE8A18BF61E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+mn-cs"/>
                </a:rPr>
                <a:t>App - </a:t>
              </a: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+mn-cs"/>
                </a:rPr>
                <a:t>화면흐름도</a:t>
              </a:r>
            </a:p>
          </p:txBody>
        </p:sp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id="{5DF9AC41-483F-4774-A244-B8CCB10036D8}"/>
              </a:ext>
            </a:extLst>
          </p:cNvPr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30">
            <a:extLst>
              <a:ext uri="{FF2B5EF4-FFF2-40B4-BE49-F238E27FC236}">
                <a16:creationId xmlns:a16="http://schemas.microsoft.com/office/drawing/2014/main" id="{E0508DAA-A3D4-44F1-88A9-F25C17486C86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753A7DB-D65B-4375-9463-ECF5DE443671}"/>
              </a:ext>
            </a:extLst>
          </p:cNvPr>
          <p:cNvGrpSpPr/>
          <p:nvPr/>
        </p:nvGrpSpPr>
        <p:grpSpPr>
          <a:xfrm>
            <a:off x="-54988" y="1454815"/>
            <a:ext cx="1484489" cy="1176010"/>
            <a:chOff x="1628422" y="1549400"/>
            <a:chExt cx="1484489" cy="1176010"/>
          </a:xfrm>
        </p:grpSpPr>
        <p:pic>
          <p:nvPicPr>
            <p:cNvPr id="3" name="그래픽 2" descr="스마트폰">
              <a:extLst>
                <a:ext uri="{FF2B5EF4-FFF2-40B4-BE49-F238E27FC236}">
                  <a16:creationId xmlns:a16="http://schemas.microsoft.com/office/drawing/2014/main" id="{2FF89757-8E7A-42EE-BEC7-1619F3D30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13467" y="1549400"/>
              <a:ext cx="914400" cy="914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9C7955-0050-4744-90E4-E83BEEC7D8F1}"/>
                </a:ext>
              </a:extLst>
            </p:cNvPr>
            <p:cNvSpPr txBox="1"/>
            <p:nvPr/>
          </p:nvSpPr>
          <p:spPr>
            <a:xfrm>
              <a:off x="1628422" y="2463800"/>
              <a:ext cx="14844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스마일M" panose="02020600000000000000" pitchFamily="18" charset="-127"/>
                  <a:ea typeface="a스마일M" panose="02020600000000000000" pitchFamily="18" charset="-127"/>
                </a:rPr>
                <a:t>IntroActivity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75965A1-7423-4AEC-82AB-D8A74F93ED52}"/>
              </a:ext>
            </a:extLst>
          </p:cNvPr>
          <p:cNvGrpSpPr/>
          <p:nvPr/>
        </p:nvGrpSpPr>
        <p:grpSpPr>
          <a:xfrm>
            <a:off x="1301741" y="1454815"/>
            <a:ext cx="1484489" cy="1176010"/>
            <a:chOff x="1628422" y="1549400"/>
            <a:chExt cx="1484489" cy="1176010"/>
          </a:xfrm>
        </p:grpSpPr>
        <p:pic>
          <p:nvPicPr>
            <p:cNvPr id="79" name="그래픽 78" descr="스마트폰">
              <a:extLst>
                <a:ext uri="{FF2B5EF4-FFF2-40B4-BE49-F238E27FC236}">
                  <a16:creationId xmlns:a16="http://schemas.microsoft.com/office/drawing/2014/main" id="{D9C48263-686F-4F62-9A2C-A6159DFD9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13467" y="1549400"/>
              <a:ext cx="914400" cy="914400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64E83CB-E754-432B-9C1D-3BDA779BC346}"/>
                </a:ext>
              </a:extLst>
            </p:cNvPr>
            <p:cNvSpPr txBox="1"/>
            <p:nvPr/>
          </p:nvSpPr>
          <p:spPr>
            <a:xfrm>
              <a:off x="1628422" y="2463800"/>
              <a:ext cx="14844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스마일M" panose="02020600000000000000" pitchFamily="18" charset="-127"/>
                  <a:ea typeface="a스마일M" panose="02020600000000000000" pitchFamily="18" charset="-127"/>
                </a:rPr>
                <a:t>LoginActivity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5CD7A44-CE26-4DC3-ACC1-A20B782C8327}"/>
              </a:ext>
            </a:extLst>
          </p:cNvPr>
          <p:cNvGrpSpPr/>
          <p:nvPr/>
        </p:nvGrpSpPr>
        <p:grpSpPr>
          <a:xfrm>
            <a:off x="2742346" y="1454815"/>
            <a:ext cx="1484489" cy="1176010"/>
            <a:chOff x="1628422" y="1549400"/>
            <a:chExt cx="1484489" cy="1176010"/>
          </a:xfrm>
        </p:grpSpPr>
        <p:pic>
          <p:nvPicPr>
            <p:cNvPr id="82" name="그래픽 81" descr="스마트폰">
              <a:extLst>
                <a:ext uri="{FF2B5EF4-FFF2-40B4-BE49-F238E27FC236}">
                  <a16:creationId xmlns:a16="http://schemas.microsoft.com/office/drawing/2014/main" id="{BAF8A00E-2B46-4547-B60D-B518618D0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13467" y="1549400"/>
              <a:ext cx="914400" cy="91440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C05C36E-583B-45FF-8FB5-A3A137EF5831}"/>
                </a:ext>
              </a:extLst>
            </p:cNvPr>
            <p:cNvSpPr txBox="1"/>
            <p:nvPr/>
          </p:nvSpPr>
          <p:spPr>
            <a:xfrm>
              <a:off x="1628422" y="2463800"/>
              <a:ext cx="14844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스마일M" panose="02020600000000000000" pitchFamily="18" charset="-127"/>
                  <a:ea typeface="a스마일M" panose="02020600000000000000" pitchFamily="18" charset="-127"/>
                </a:rPr>
                <a:t>MainActivity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77A97C5-DFF4-473E-B6AC-7307F09BF894}"/>
              </a:ext>
            </a:extLst>
          </p:cNvPr>
          <p:cNvGrpSpPr/>
          <p:nvPr/>
        </p:nvGrpSpPr>
        <p:grpSpPr>
          <a:xfrm>
            <a:off x="1099327" y="4314105"/>
            <a:ext cx="1484489" cy="1176010"/>
            <a:chOff x="1628422" y="1549400"/>
            <a:chExt cx="1484489" cy="1176010"/>
          </a:xfrm>
        </p:grpSpPr>
        <p:pic>
          <p:nvPicPr>
            <p:cNvPr id="85" name="그래픽 84" descr="스마트폰">
              <a:extLst>
                <a:ext uri="{FF2B5EF4-FFF2-40B4-BE49-F238E27FC236}">
                  <a16:creationId xmlns:a16="http://schemas.microsoft.com/office/drawing/2014/main" id="{BEF15E3C-4B3D-47A9-B989-95D60CF25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13467" y="1549400"/>
              <a:ext cx="914400" cy="91440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A83C5A5-868F-4477-8CEF-5B91BCDB343B}"/>
                </a:ext>
              </a:extLst>
            </p:cNvPr>
            <p:cNvSpPr txBox="1"/>
            <p:nvPr/>
          </p:nvSpPr>
          <p:spPr>
            <a:xfrm>
              <a:off x="1628422" y="2463800"/>
              <a:ext cx="14844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스마일M" panose="02020600000000000000" pitchFamily="18" charset="-127"/>
                  <a:ea typeface="a스마일M" panose="02020600000000000000" pitchFamily="18" charset="-127"/>
                </a:rPr>
                <a:t>CarInfoActivity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2A5EB3E-4DC5-4849-B106-535D6D6F0937}"/>
              </a:ext>
            </a:extLst>
          </p:cNvPr>
          <p:cNvGrpSpPr/>
          <p:nvPr/>
        </p:nvGrpSpPr>
        <p:grpSpPr>
          <a:xfrm>
            <a:off x="4150997" y="4314850"/>
            <a:ext cx="1759846" cy="1175265"/>
            <a:chOff x="1507314" y="1549400"/>
            <a:chExt cx="1759846" cy="1175265"/>
          </a:xfrm>
        </p:grpSpPr>
        <p:pic>
          <p:nvPicPr>
            <p:cNvPr id="88" name="그래픽 87" descr="스마트폰">
              <a:extLst>
                <a:ext uri="{FF2B5EF4-FFF2-40B4-BE49-F238E27FC236}">
                  <a16:creationId xmlns:a16="http://schemas.microsoft.com/office/drawing/2014/main" id="{5477E6C0-6890-47E4-AD36-6D530A5EC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13467" y="1549400"/>
              <a:ext cx="914400" cy="91440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DF708F7-2DEF-4CA1-8F2A-B5FFD319205D}"/>
                </a:ext>
              </a:extLst>
            </p:cNvPr>
            <p:cNvSpPr txBox="1"/>
            <p:nvPr/>
          </p:nvSpPr>
          <p:spPr>
            <a:xfrm>
              <a:off x="1507314" y="2463055"/>
              <a:ext cx="17598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스마일M" panose="02020600000000000000" pitchFamily="18" charset="-127"/>
                  <a:ea typeface="a스마일M" panose="02020600000000000000" pitchFamily="18" charset="-127"/>
                </a:rPr>
                <a:t>CarRegisterActivity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6A14FF3-5235-42DD-A090-A6AFCDD20FAD}"/>
              </a:ext>
            </a:extLst>
          </p:cNvPr>
          <p:cNvGrpSpPr/>
          <p:nvPr/>
        </p:nvGrpSpPr>
        <p:grpSpPr>
          <a:xfrm>
            <a:off x="7031148" y="1454815"/>
            <a:ext cx="1608242" cy="1175265"/>
            <a:chOff x="1566546" y="1549400"/>
            <a:chExt cx="1608242" cy="1175265"/>
          </a:xfrm>
        </p:grpSpPr>
        <p:pic>
          <p:nvPicPr>
            <p:cNvPr id="91" name="그래픽 90" descr="스마트폰">
              <a:extLst>
                <a:ext uri="{FF2B5EF4-FFF2-40B4-BE49-F238E27FC236}">
                  <a16:creationId xmlns:a16="http://schemas.microsoft.com/office/drawing/2014/main" id="{7A1A96C8-2764-4341-8016-062A91DA8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13467" y="1549400"/>
              <a:ext cx="914400" cy="9144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511375F-237C-43D5-B95A-9171241DE16C}"/>
                </a:ext>
              </a:extLst>
            </p:cNvPr>
            <p:cNvSpPr txBox="1"/>
            <p:nvPr/>
          </p:nvSpPr>
          <p:spPr>
            <a:xfrm>
              <a:off x="1566546" y="2463055"/>
              <a:ext cx="16082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스마일M" panose="02020600000000000000" pitchFamily="18" charset="-127"/>
                  <a:ea typeface="a스마일M" panose="02020600000000000000" pitchFamily="18" charset="-127"/>
                </a:rPr>
                <a:t>DriveRecordActivity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A816F61-5A82-4293-92D9-833CC59D0C33}"/>
              </a:ext>
            </a:extLst>
          </p:cNvPr>
          <p:cNvGrpSpPr/>
          <p:nvPr/>
        </p:nvGrpSpPr>
        <p:grpSpPr>
          <a:xfrm>
            <a:off x="6997049" y="3310237"/>
            <a:ext cx="1608242" cy="1175265"/>
            <a:chOff x="1566546" y="1549400"/>
            <a:chExt cx="1608242" cy="1175265"/>
          </a:xfrm>
        </p:grpSpPr>
        <p:pic>
          <p:nvPicPr>
            <p:cNvPr id="94" name="그래픽 93" descr="스마트폰">
              <a:extLst>
                <a:ext uri="{FF2B5EF4-FFF2-40B4-BE49-F238E27FC236}">
                  <a16:creationId xmlns:a16="http://schemas.microsoft.com/office/drawing/2014/main" id="{304DF74C-7AAD-4091-B866-F10F7CFB7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13467" y="1549400"/>
              <a:ext cx="914400" cy="91440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485F834-29CD-416E-AA41-85B28508D8DC}"/>
                </a:ext>
              </a:extLst>
            </p:cNvPr>
            <p:cNvSpPr txBox="1"/>
            <p:nvPr/>
          </p:nvSpPr>
          <p:spPr>
            <a:xfrm>
              <a:off x="1566546" y="2463055"/>
              <a:ext cx="16082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스마일M" panose="02020600000000000000" pitchFamily="18" charset="-127"/>
                  <a:ea typeface="a스마일M" panose="02020600000000000000" pitchFamily="18" charset="-127"/>
                </a:rPr>
                <a:t>CarBookActivity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35797D8-E2FA-4936-88F8-A74ADACF5EFE}"/>
              </a:ext>
            </a:extLst>
          </p:cNvPr>
          <p:cNvGrpSpPr/>
          <p:nvPr/>
        </p:nvGrpSpPr>
        <p:grpSpPr>
          <a:xfrm>
            <a:off x="2680469" y="4314850"/>
            <a:ext cx="1608242" cy="1175265"/>
            <a:chOff x="1566546" y="1549400"/>
            <a:chExt cx="1608242" cy="1175265"/>
          </a:xfrm>
        </p:grpSpPr>
        <p:pic>
          <p:nvPicPr>
            <p:cNvPr id="97" name="그래픽 96" descr="스마트폰">
              <a:extLst>
                <a:ext uri="{FF2B5EF4-FFF2-40B4-BE49-F238E27FC236}">
                  <a16:creationId xmlns:a16="http://schemas.microsoft.com/office/drawing/2014/main" id="{EBD5916C-50E7-42C1-BF23-ED057C9C7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13467" y="1549400"/>
              <a:ext cx="914400" cy="914400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D5959CF-DD44-4F84-B025-ED8EECAFE7F7}"/>
                </a:ext>
              </a:extLst>
            </p:cNvPr>
            <p:cNvSpPr txBox="1"/>
            <p:nvPr/>
          </p:nvSpPr>
          <p:spPr>
            <a:xfrm>
              <a:off x="1566546" y="2463055"/>
              <a:ext cx="16082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스마일M" panose="02020600000000000000" pitchFamily="18" charset="-127"/>
                  <a:ea typeface="a스마일M" panose="02020600000000000000" pitchFamily="18" charset="-127"/>
                </a:rPr>
                <a:t>InfoActivity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1A5C254-7395-41C1-9678-F9AE0B42F718}"/>
              </a:ext>
            </a:extLst>
          </p:cNvPr>
          <p:cNvGrpSpPr/>
          <p:nvPr/>
        </p:nvGrpSpPr>
        <p:grpSpPr>
          <a:xfrm>
            <a:off x="7031148" y="5123190"/>
            <a:ext cx="1608242" cy="1175265"/>
            <a:chOff x="1566546" y="1549400"/>
            <a:chExt cx="1608242" cy="1175265"/>
          </a:xfrm>
        </p:grpSpPr>
        <p:pic>
          <p:nvPicPr>
            <p:cNvPr id="100" name="그래픽 99" descr="스마트폰">
              <a:extLst>
                <a:ext uri="{FF2B5EF4-FFF2-40B4-BE49-F238E27FC236}">
                  <a16:creationId xmlns:a16="http://schemas.microsoft.com/office/drawing/2014/main" id="{1D2119E5-15EB-420A-A94A-38AB2CB49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13467" y="1549400"/>
              <a:ext cx="914400" cy="914400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684AF5B-554B-40E6-89C8-4352E8FB141D}"/>
                </a:ext>
              </a:extLst>
            </p:cNvPr>
            <p:cNvSpPr txBox="1"/>
            <p:nvPr/>
          </p:nvSpPr>
          <p:spPr>
            <a:xfrm>
              <a:off x="1566546" y="2463055"/>
              <a:ext cx="16082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스마일M" panose="02020600000000000000" pitchFamily="18" charset="-127"/>
                  <a:ea typeface="a스마일M" panose="02020600000000000000" pitchFamily="18" charset="-127"/>
                </a:rPr>
                <a:t>RankActivity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3D533BD-0969-4B99-967B-CCB6896AA271}"/>
              </a:ext>
            </a:extLst>
          </p:cNvPr>
          <p:cNvGrpSpPr/>
          <p:nvPr/>
        </p:nvGrpSpPr>
        <p:grpSpPr>
          <a:xfrm>
            <a:off x="9606955" y="-5756"/>
            <a:ext cx="1752653" cy="1175265"/>
            <a:chOff x="1566545" y="1549400"/>
            <a:chExt cx="1752653" cy="1175265"/>
          </a:xfrm>
        </p:grpSpPr>
        <p:pic>
          <p:nvPicPr>
            <p:cNvPr id="103" name="그래픽 102" descr="스마트폰">
              <a:extLst>
                <a:ext uri="{FF2B5EF4-FFF2-40B4-BE49-F238E27FC236}">
                  <a16:creationId xmlns:a16="http://schemas.microsoft.com/office/drawing/2014/main" id="{837CB12C-0909-4625-BD02-EF0BE5C04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13467" y="1549400"/>
              <a:ext cx="914400" cy="9144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73BBD72-A5EE-4377-A691-B24C164B3D78}"/>
                </a:ext>
              </a:extLst>
            </p:cNvPr>
            <p:cNvSpPr txBox="1"/>
            <p:nvPr/>
          </p:nvSpPr>
          <p:spPr>
            <a:xfrm>
              <a:off x="1566545" y="2463055"/>
              <a:ext cx="17526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스마일M" panose="02020600000000000000" pitchFamily="18" charset="-127"/>
                  <a:ea typeface="a스마일M" panose="02020600000000000000" pitchFamily="18" charset="-127"/>
                </a:rPr>
                <a:t>RecordDetaildActivity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8DEBFE2-837F-4B38-ACFC-E38D28BDA0FE}"/>
              </a:ext>
            </a:extLst>
          </p:cNvPr>
          <p:cNvGrpSpPr/>
          <p:nvPr/>
        </p:nvGrpSpPr>
        <p:grpSpPr>
          <a:xfrm>
            <a:off x="9609349" y="3310237"/>
            <a:ext cx="1608242" cy="1175265"/>
            <a:chOff x="1566546" y="1549400"/>
            <a:chExt cx="1608242" cy="1175265"/>
          </a:xfrm>
        </p:grpSpPr>
        <p:pic>
          <p:nvPicPr>
            <p:cNvPr id="106" name="그래픽 105" descr="스마트폰">
              <a:extLst>
                <a:ext uri="{FF2B5EF4-FFF2-40B4-BE49-F238E27FC236}">
                  <a16:creationId xmlns:a16="http://schemas.microsoft.com/office/drawing/2014/main" id="{671CD1F8-6F04-4554-972D-3F5EDD0FD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13467" y="1549400"/>
              <a:ext cx="914400" cy="914400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E26C561-5037-482D-8E75-65A453FD6F60}"/>
                </a:ext>
              </a:extLst>
            </p:cNvPr>
            <p:cNvSpPr txBox="1"/>
            <p:nvPr/>
          </p:nvSpPr>
          <p:spPr>
            <a:xfrm>
              <a:off x="1566546" y="2463055"/>
              <a:ext cx="16082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스마일M" panose="02020600000000000000" pitchFamily="18" charset="-127"/>
                  <a:ea typeface="a스마일M" panose="02020600000000000000" pitchFamily="18" charset="-127"/>
                </a:rPr>
                <a:t>BookDetaildActivity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D1C92BF-9529-4F75-9C17-4F1FBED943E5}"/>
              </a:ext>
            </a:extLst>
          </p:cNvPr>
          <p:cNvGrpSpPr/>
          <p:nvPr/>
        </p:nvGrpSpPr>
        <p:grpSpPr>
          <a:xfrm>
            <a:off x="9530989" y="5125928"/>
            <a:ext cx="1764962" cy="1154221"/>
            <a:chOff x="1488186" y="1549400"/>
            <a:chExt cx="1764962" cy="1154221"/>
          </a:xfrm>
        </p:grpSpPr>
        <p:pic>
          <p:nvPicPr>
            <p:cNvPr id="109" name="그래픽 108" descr="스마트폰">
              <a:extLst>
                <a:ext uri="{FF2B5EF4-FFF2-40B4-BE49-F238E27FC236}">
                  <a16:creationId xmlns:a16="http://schemas.microsoft.com/office/drawing/2014/main" id="{E9D06C1C-B384-483F-B139-33373108C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13467" y="1549400"/>
              <a:ext cx="914400" cy="914400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3AD8E14-B49F-451A-BAA3-46D8264C08A6}"/>
                </a:ext>
              </a:extLst>
            </p:cNvPr>
            <p:cNvSpPr txBox="1"/>
            <p:nvPr/>
          </p:nvSpPr>
          <p:spPr>
            <a:xfrm>
              <a:off x="1488186" y="2442011"/>
              <a:ext cx="17649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스마일M" panose="02020600000000000000" pitchFamily="18" charset="-127"/>
                  <a:ea typeface="a스마일M" panose="02020600000000000000" pitchFamily="18" charset="-127"/>
                </a:rPr>
                <a:t>RankDetaildActivity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A014F4B-A6EB-418A-BC3B-36BD30AB086F}"/>
              </a:ext>
            </a:extLst>
          </p:cNvPr>
          <p:cNvGrpSpPr/>
          <p:nvPr/>
        </p:nvGrpSpPr>
        <p:grpSpPr>
          <a:xfrm>
            <a:off x="9609349" y="1449040"/>
            <a:ext cx="1608242" cy="1175265"/>
            <a:chOff x="1566546" y="1549400"/>
            <a:chExt cx="1608242" cy="1175265"/>
          </a:xfrm>
        </p:grpSpPr>
        <p:pic>
          <p:nvPicPr>
            <p:cNvPr id="112" name="그래픽 111" descr="스마트폰">
              <a:extLst>
                <a:ext uri="{FF2B5EF4-FFF2-40B4-BE49-F238E27FC236}">
                  <a16:creationId xmlns:a16="http://schemas.microsoft.com/office/drawing/2014/main" id="{CE0550BA-808E-46AF-8A0B-F8358E8DC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13467" y="1549400"/>
              <a:ext cx="914400" cy="914400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818F7AC-8815-458D-A851-A1FC3CCB371F}"/>
                </a:ext>
              </a:extLst>
            </p:cNvPr>
            <p:cNvSpPr txBox="1"/>
            <p:nvPr/>
          </p:nvSpPr>
          <p:spPr>
            <a:xfrm>
              <a:off x="1566546" y="2463055"/>
              <a:ext cx="16082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스마일M" panose="02020600000000000000" pitchFamily="18" charset="-127"/>
                  <a:ea typeface="a스마일M" panose="02020600000000000000" pitchFamily="18" charset="-127"/>
                </a:rPr>
                <a:t>ScoreActivity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0F45D0E-3A4D-4E9D-A885-669595D84005}"/>
              </a:ext>
            </a:extLst>
          </p:cNvPr>
          <p:cNvCxnSpPr>
            <a:cxnSpLocks/>
          </p:cNvCxnSpPr>
          <p:nvPr/>
        </p:nvCxnSpPr>
        <p:spPr>
          <a:xfrm>
            <a:off x="1144457" y="1903790"/>
            <a:ext cx="442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E10D32A-9281-4891-B968-A6D6EB3F5328}"/>
              </a:ext>
            </a:extLst>
          </p:cNvPr>
          <p:cNvCxnSpPr>
            <a:cxnSpLocks/>
          </p:cNvCxnSpPr>
          <p:nvPr/>
        </p:nvCxnSpPr>
        <p:spPr>
          <a:xfrm>
            <a:off x="2501186" y="1903790"/>
            <a:ext cx="5262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53F4757-D86C-4BCD-B22E-C3A6329125C9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1841572" y="3683000"/>
            <a:ext cx="0" cy="631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64BEAE8-3B49-4A0F-802F-F375B92154D4}"/>
              </a:ext>
            </a:extLst>
          </p:cNvPr>
          <p:cNvCxnSpPr>
            <a:cxnSpLocks/>
            <a:stCxn id="83" idx="2"/>
            <a:endCxn id="97" idx="0"/>
          </p:cNvCxnSpPr>
          <p:nvPr/>
        </p:nvCxnSpPr>
        <p:spPr>
          <a:xfrm flipH="1">
            <a:off x="3484590" y="2630825"/>
            <a:ext cx="1" cy="1684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0D9EC9C6-A744-412A-B765-2002324BB099}"/>
              </a:ext>
            </a:extLst>
          </p:cNvPr>
          <p:cNvCxnSpPr>
            <a:cxnSpLocks/>
          </p:cNvCxnSpPr>
          <p:nvPr/>
        </p:nvCxnSpPr>
        <p:spPr>
          <a:xfrm>
            <a:off x="5014350" y="3666068"/>
            <a:ext cx="0" cy="631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2DDFABF-3DB4-4FD0-B832-CDDAC4C29477}"/>
              </a:ext>
            </a:extLst>
          </p:cNvPr>
          <p:cNvCxnSpPr>
            <a:cxnSpLocks/>
            <a:stCxn id="82" idx="3"/>
            <a:endCxn id="91" idx="1"/>
          </p:cNvCxnSpPr>
          <p:nvPr/>
        </p:nvCxnSpPr>
        <p:spPr>
          <a:xfrm>
            <a:off x="3941791" y="1912015"/>
            <a:ext cx="34362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21D303D-F931-4237-A57F-23DF3CE6559A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6543150" y="3767437"/>
            <a:ext cx="8008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96305C7-3D0E-44A8-ADA5-5DCD7295DD73}"/>
              </a:ext>
            </a:extLst>
          </p:cNvPr>
          <p:cNvCxnSpPr>
            <a:cxnSpLocks/>
          </p:cNvCxnSpPr>
          <p:nvPr/>
        </p:nvCxnSpPr>
        <p:spPr>
          <a:xfrm>
            <a:off x="6503671" y="5578547"/>
            <a:ext cx="895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5986F2F-AC83-4926-936C-9C2918471AEC}"/>
              </a:ext>
            </a:extLst>
          </p:cNvPr>
          <p:cNvCxnSpPr>
            <a:cxnSpLocks/>
          </p:cNvCxnSpPr>
          <p:nvPr/>
        </p:nvCxnSpPr>
        <p:spPr>
          <a:xfrm>
            <a:off x="9045577" y="451444"/>
            <a:ext cx="9146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4D9535F-DB48-4E96-B568-D33DE7EF508E}"/>
              </a:ext>
            </a:extLst>
          </p:cNvPr>
          <p:cNvCxnSpPr>
            <a:cxnSpLocks/>
            <a:stCxn id="91" idx="3"/>
            <a:endCxn id="112" idx="1"/>
          </p:cNvCxnSpPr>
          <p:nvPr/>
        </p:nvCxnSpPr>
        <p:spPr>
          <a:xfrm flipV="1">
            <a:off x="8292469" y="1906240"/>
            <a:ext cx="1663801" cy="5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796E106-474C-4FC0-B12B-DC323DB4B2EB}"/>
              </a:ext>
            </a:extLst>
          </p:cNvPr>
          <p:cNvCxnSpPr>
            <a:cxnSpLocks/>
            <a:stCxn id="94" idx="3"/>
            <a:endCxn id="106" idx="1"/>
          </p:cNvCxnSpPr>
          <p:nvPr/>
        </p:nvCxnSpPr>
        <p:spPr>
          <a:xfrm>
            <a:off x="8258370" y="3767437"/>
            <a:ext cx="1697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F7BC562-D69E-48DF-95DA-1ADA718C0269}"/>
              </a:ext>
            </a:extLst>
          </p:cNvPr>
          <p:cNvCxnSpPr>
            <a:cxnSpLocks/>
            <a:stCxn id="100" idx="3"/>
            <a:endCxn id="109" idx="1"/>
          </p:cNvCxnSpPr>
          <p:nvPr/>
        </p:nvCxnSpPr>
        <p:spPr>
          <a:xfrm>
            <a:off x="8292469" y="5580390"/>
            <a:ext cx="1663801" cy="2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4C10CF8-2CED-4431-BF10-A203748B2717}"/>
              </a:ext>
            </a:extLst>
          </p:cNvPr>
          <p:cNvCxnSpPr>
            <a:cxnSpLocks/>
          </p:cNvCxnSpPr>
          <p:nvPr/>
        </p:nvCxnSpPr>
        <p:spPr>
          <a:xfrm>
            <a:off x="9064116" y="451444"/>
            <a:ext cx="0" cy="146057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27DBAA6-0051-491E-88F0-23380EA2447D}"/>
              </a:ext>
            </a:extLst>
          </p:cNvPr>
          <p:cNvCxnSpPr>
            <a:cxnSpLocks/>
          </p:cNvCxnSpPr>
          <p:nvPr/>
        </p:nvCxnSpPr>
        <p:spPr>
          <a:xfrm>
            <a:off x="6522720" y="1912015"/>
            <a:ext cx="0" cy="36556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18B4399F-BE7F-4FDF-963F-DFC141697B75}"/>
              </a:ext>
            </a:extLst>
          </p:cNvPr>
          <p:cNvCxnSpPr>
            <a:cxnSpLocks/>
          </p:cNvCxnSpPr>
          <p:nvPr/>
        </p:nvCxnSpPr>
        <p:spPr>
          <a:xfrm>
            <a:off x="1820407" y="3683000"/>
            <a:ext cx="319394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22330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1555" y="542911"/>
            <a:ext cx="3852613" cy="556024"/>
            <a:chOff x="225339" y="704579"/>
            <a:chExt cx="3538617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25339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9225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지적사항 및 답변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3413" y="2079051"/>
            <a:ext cx="9965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첫 번째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, 기능 추가 필요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25"/>
          <p:cNvSpPr txBox="1"/>
          <p:nvPr/>
        </p:nvSpPr>
        <p:spPr>
          <a:xfrm>
            <a:off x="1113413" y="2713099"/>
            <a:ext cx="5961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▶ </a:t>
            </a:r>
            <a:r>
              <a:rPr kumimoji="0" lang="en-US" altLang="ko-KR" sz="2000" b="0" i="0" u="none" strike="noStrike" kern="1200" cap="none" spc="5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API</a:t>
            </a:r>
            <a:r>
              <a:rPr kumimoji="0" lang="ko-KR" alt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를 사용해 </a:t>
            </a:r>
            <a:r>
              <a:rPr kumimoji="0" lang="en-US" altLang="ko-KR" sz="2000" b="0" i="0" u="none" strike="noStrike" kern="1200" cap="none" spc="5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TTS </a:t>
            </a:r>
            <a:r>
              <a:rPr kumimoji="0" lang="ko-KR" alt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모듈 추가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7" name="직사각형 26"/>
          <p:cNvSpPr txBox="1"/>
          <p:nvPr/>
        </p:nvSpPr>
        <p:spPr>
          <a:xfrm>
            <a:off x="1113412" y="3780401"/>
            <a:ext cx="10489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두 번째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, 운전보조기능 등 추가기능 등을 구현하던지 기능을 추가하여 지도교수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2F3436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	  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확인을 받아 발표할 것</a:t>
            </a:r>
            <a:endParaRPr kumimoji="0" lang="ko-KR" altLang="en-US" sz="2000" b="0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28" name="직사각형 27"/>
          <p:cNvSpPr txBox="1"/>
          <p:nvPr/>
        </p:nvSpPr>
        <p:spPr>
          <a:xfrm>
            <a:off x="1113412" y="4740762"/>
            <a:ext cx="101032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▶ 음성 안내를 통해 운전자에게 청각적 정보를 제공함으로써 운전보조기능 향상</a:t>
            </a:r>
            <a:endParaRPr kumimoji="0" lang="en-US" altLang="ko-KR" sz="2000" b="0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lvl="0" indent="-342900">
              <a:defRPr/>
            </a:pPr>
            <a:r>
              <a:rPr lang="ko-KR" altLang="en-US" sz="2000" spc="5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▶ 비 경제 운전을 할 때 음성 안내를 통해 운전자에게 주의를 줌</a:t>
            </a:r>
            <a:endParaRPr kumimoji="0" lang="ko-KR" altLang="en-US" sz="2000" b="0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9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30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/>
          <p:cNvSpPr txBox="1"/>
          <p:nvPr/>
        </p:nvSpPr>
        <p:spPr>
          <a:xfrm>
            <a:off x="5730020" y="6390982"/>
            <a:ext cx="731959" cy="38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- 3 -</a:t>
            </a:r>
          </a:p>
        </p:txBody>
      </p:sp>
    </p:spTree>
    <p:extLst>
      <p:ext uri="{BB962C8B-B14F-4D97-AF65-F5344CB8AC3E}">
        <p14:creationId xmlns:p14="http://schemas.microsoft.com/office/powerpoint/2010/main" val="3023042454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231212-4E00-4839-AB79-E812F777A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32" y="1353788"/>
            <a:ext cx="2559686" cy="455055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1ADB6AA7-2D7C-4B20-A87C-9ADAE9FC1BB5}"/>
              </a:ext>
            </a:extLst>
          </p:cNvPr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98D88530-637C-4D00-8546-D42DB8328B44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6CE85E3-FE23-4296-B2BD-8DDD618A993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16AC2CA-4610-45C5-AE49-8FE8A18BF61E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5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App - </a:t>
              </a:r>
              <a:r>
                <a:rPr lang="ko-KR" altLang="en-US" sz="25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초기화면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id="{5DF9AC41-483F-4774-A244-B8CCB10036D8}"/>
              </a:ext>
            </a:extLst>
          </p:cNvPr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30">
            <a:extLst>
              <a:ext uri="{FF2B5EF4-FFF2-40B4-BE49-F238E27FC236}">
                <a16:creationId xmlns:a16="http://schemas.microsoft.com/office/drawing/2014/main" id="{E0508DAA-A3D4-44F1-88A9-F25C17486C86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29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ABB715-EFFD-46AB-B7C2-EE0A54056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072" y="1353788"/>
            <a:ext cx="2553855" cy="4540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202579-0EE9-48DC-BCDB-DB220FEAF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81" y="1353787"/>
            <a:ext cx="2553855" cy="45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04600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036248" y="1661252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31" name="직선 연결선 30"/>
          <p:cNvCxnSpPr/>
          <p:nvPr/>
        </p:nvCxnSpPr>
        <p:spPr>
          <a:xfrm>
            <a:off x="2046835" y="1965103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434721" y="1731805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429163" y="1801588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436439" y="1867403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16200000" flipH="1">
            <a:off x="4176178" y="1813584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 txBox="1"/>
          <p:nvPr/>
        </p:nvSpPr>
        <p:spPr>
          <a:xfrm>
            <a:off x="2000404" y="1643188"/>
            <a:ext cx="1366489" cy="34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차량 등록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2090504" y="4820762"/>
            <a:ext cx="510764" cy="598359"/>
          </a:xfrm>
          <a:prstGeom prst="rect">
            <a:avLst/>
          </a:prstGeom>
        </p:spPr>
      </p:pic>
      <p:sp>
        <p:nvSpPr>
          <p:cNvPr id="76" name="모서리가 둥근 직사각형 75"/>
          <p:cNvSpPr/>
          <p:nvPr/>
        </p:nvSpPr>
        <p:spPr>
          <a:xfrm>
            <a:off x="2251558" y="2952339"/>
            <a:ext cx="2329877" cy="125049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직사각형 35"/>
          <p:cNvSpPr txBox="1"/>
          <p:nvPr/>
        </p:nvSpPr>
        <p:spPr>
          <a:xfrm>
            <a:off x="2351640" y="3111997"/>
            <a:ext cx="2169441" cy="293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이미 등록되어 있습니다.</a:t>
            </a:r>
          </a:p>
        </p:txBody>
      </p:sp>
      <p:sp>
        <p:nvSpPr>
          <p:cNvPr id="78" name="직사각형 35"/>
          <p:cNvSpPr txBox="1"/>
          <p:nvPr/>
        </p:nvSpPr>
        <p:spPr>
          <a:xfrm>
            <a:off x="2348331" y="3359702"/>
            <a:ext cx="2169441" cy="293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재등록 하시겠습니까?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596908" y="3794781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Y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52260" y="3789223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N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8E1C89D-68B8-4B8E-A887-D61D3513799A}"/>
              </a:ext>
            </a:extLst>
          </p:cNvPr>
          <p:cNvGrpSpPr/>
          <p:nvPr/>
        </p:nvGrpSpPr>
        <p:grpSpPr>
          <a:xfrm>
            <a:off x="263456" y="542911"/>
            <a:ext cx="4293694" cy="556024"/>
            <a:chOff x="207842" y="704579"/>
            <a:chExt cx="3556114" cy="7020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8271026-904D-4B04-9471-9FA9F975CCAF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006AA00-43AC-4895-987D-D6762EC8A23E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3F4CA4C-1A4D-4E18-9E26-6D3439EEFB63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5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App – </a:t>
              </a:r>
              <a:r>
                <a:rPr lang="ko-KR" altLang="en-US" sz="25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차량 등록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30">
            <a:extLst>
              <a:ext uri="{FF2B5EF4-FFF2-40B4-BE49-F238E27FC236}">
                <a16:creationId xmlns:a16="http://schemas.microsoft.com/office/drawing/2014/main" id="{CBF07705-2A0C-409B-9F14-908B06FF4CF6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8BF37FC1-1080-4C5D-A293-9D8B9D4B9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54" y="1236413"/>
            <a:ext cx="2553856" cy="45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75195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515182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App - </a:t>
              </a: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연비확인 및 주행기록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40" name="직사각형 28"/>
          <p:cNvSpPr/>
          <p:nvPr/>
        </p:nvSpPr>
        <p:spPr>
          <a:xfrm>
            <a:off x="1075128" y="1513800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41" name="직선 연결선 30"/>
          <p:cNvCxnSpPr/>
          <p:nvPr/>
        </p:nvCxnSpPr>
        <p:spPr>
          <a:xfrm>
            <a:off x="1076189" y="1817651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31"/>
          <p:cNvCxnSpPr/>
          <p:nvPr/>
        </p:nvCxnSpPr>
        <p:spPr>
          <a:xfrm>
            <a:off x="3473599" y="1584353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32"/>
          <p:cNvCxnSpPr/>
          <p:nvPr/>
        </p:nvCxnSpPr>
        <p:spPr>
          <a:xfrm>
            <a:off x="3487093" y="1644611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33"/>
          <p:cNvCxnSpPr/>
          <p:nvPr/>
        </p:nvCxnSpPr>
        <p:spPr>
          <a:xfrm>
            <a:off x="3475319" y="1719951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34"/>
          <p:cNvCxnSpPr/>
          <p:nvPr/>
        </p:nvCxnSpPr>
        <p:spPr>
          <a:xfrm rot="16200000" flipH="1">
            <a:off x="3215057" y="1666132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35"/>
          <p:cNvSpPr txBox="1"/>
          <p:nvPr/>
        </p:nvSpPr>
        <p:spPr>
          <a:xfrm>
            <a:off x="1695134" y="3964316"/>
            <a:ext cx="854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좋음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]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직사각형 35"/>
          <p:cNvSpPr txBox="1"/>
          <p:nvPr/>
        </p:nvSpPr>
        <p:spPr>
          <a:xfrm>
            <a:off x="1027502" y="1508668"/>
            <a:ext cx="1366489" cy="34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연비 확인</a:t>
            </a:r>
          </a:p>
        </p:txBody>
      </p:sp>
      <p:sp>
        <p:nvSpPr>
          <p:cNvPr id="86" name="직사각형 35"/>
          <p:cNvSpPr txBox="1"/>
          <p:nvPr/>
        </p:nvSpPr>
        <p:spPr>
          <a:xfrm>
            <a:off x="1735618" y="2647676"/>
            <a:ext cx="1366488" cy="27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연비지수</a:t>
            </a:r>
          </a:p>
        </p:txBody>
      </p:sp>
      <p:sp>
        <p:nvSpPr>
          <p:cNvPr id="88" name="직사각형 35"/>
          <p:cNvSpPr txBox="1"/>
          <p:nvPr/>
        </p:nvSpPr>
        <p:spPr>
          <a:xfrm>
            <a:off x="1182282" y="4476286"/>
            <a:ext cx="1795112" cy="300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▶ 기간별 조회</a:t>
            </a:r>
          </a:p>
        </p:txBody>
      </p:sp>
      <p:sp>
        <p:nvSpPr>
          <p:cNvPr id="90" name="직사각형 35"/>
          <p:cNvSpPr txBox="1"/>
          <p:nvPr/>
        </p:nvSpPr>
        <p:spPr>
          <a:xfrm>
            <a:off x="1994288" y="3957173"/>
            <a:ext cx="1366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92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94" name="직사각형 35"/>
          <p:cNvSpPr txBox="1"/>
          <p:nvPr/>
        </p:nvSpPr>
        <p:spPr>
          <a:xfrm>
            <a:off x="979877" y="2023598"/>
            <a:ext cx="3009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최근 주행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2018.02.22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연비는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13.4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km/L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입니다.</a:t>
            </a:r>
          </a:p>
        </p:txBody>
      </p:sp>
      <p:sp>
        <p:nvSpPr>
          <p:cNvPr id="96" name="모서리가 둥근 직사각형 78"/>
          <p:cNvSpPr/>
          <p:nvPr/>
        </p:nvSpPr>
        <p:spPr>
          <a:xfrm>
            <a:off x="3015206" y="4841363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조회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210549" y="4814232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모서리가 둥근 직사각형 102"/>
          <p:cNvSpPr/>
          <p:nvPr/>
        </p:nvSpPr>
        <p:spPr>
          <a:xfrm>
            <a:off x="2184480" y="4809470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직사각형 103"/>
          <p:cNvSpPr txBox="1"/>
          <p:nvPr/>
        </p:nvSpPr>
        <p:spPr>
          <a:xfrm>
            <a:off x="1896349" y="4788039"/>
            <a:ext cx="357187" cy="363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~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1940567" y="2968764"/>
            <a:ext cx="911168" cy="1005427"/>
          </a:xfrm>
          <a:prstGeom prst="rect">
            <a:avLst/>
          </a:prstGeom>
        </p:spPr>
      </p:pic>
      <p:sp>
        <p:nvSpPr>
          <p:cNvPr id="46" name="직사각형 30">
            <a:extLst>
              <a:ext uri="{FF2B5EF4-FFF2-40B4-BE49-F238E27FC236}">
                <a16:creationId xmlns:a16="http://schemas.microsoft.com/office/drawing/2014/main" id="{E3EFB35D-476B-4A7E-A200-0DB2E25B7CF0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3FDDCA3-37C8-42BE-B146-DE713EE72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871" y="1181226"/>
            <a:ext cx="2576536" cy="45805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358717-74CD-4AB0-BD26-E0B87DCE02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734" y="1181226"/>
            <a:ext cx="2576531" cy="458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31108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63456" y="542911"/>
            <a:ext cx="4765744" cy="556024"/>
            <a:chOff x="207842" y="704579"/>
            <a:chExt cx="3556114" cy="702000"/>
          </a:xfrm>
        </p:grpSpPr>
        <p:sp>
          <p:nvSpPr>
            <p:cNvPr id="18" name="타원 17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500" spc="5" dirty="0">
                  <a:solidFill>
                    <a:prstClr val="black"/>
                  </a:solidFill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App </a:t>
              </a:r>
              <a:r>
                <a:rPr kumimoji="0" lang="en-US" altLang="ko-KR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– </a:t>
              </a: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운전지수 및 </a:t>
              </a:r>
              <a:r>
                <a:rPr kumimoji="0" lang="ko-KR" altLang="en-US" sz="2500" b="0" i="0" u="none" strike="noStrike" kern="1200" cap="none" spc="5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차계부</a:t>
              </a:r>
              <a:endParaRPr kumimoji="0" lang="ko-KR" altLang="en-US" sz="2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sp>
        <p:nvSpPr>
          <p:cNvPr id="26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27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40" name="직사각형 28"/>
          <p:cNvSpPr/>
          <p:nvPr/>
        </p:nvSpPr>
        <p:spPr>
          <a:xfrm>
            <a:off x="1657701" y="1513799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41" name="직선 연결선 30"/>
          <p:cNvCxnSpPr/>
          <p:nvPr/>
        </p:nvCxnSpPr>
        <p:spPr>
          <a:xfrm>
            <a:off x="1658762" y="1817650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31"/>
          <p:cNvCxnSpPr/>
          <p:nvPr/>
        </p:nvCxnSpPr>
        <p:spPr>
          <a:xfrm>
            <a:off x="4056172" y="1584352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32"/>
          <p:cNvCxnSpPr/>
          <p:nvPr/>
        </p:nvCxnSpPr>
        <p:spPr>
          <a:xfrm>
            <a:off x="4069666" y="1644610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33"/>
          <p:cNvCxnSpPr/>
          <p:nvPr/>
        </p:nvCxnSpPr>
        <p:spPr>
          <a:xfrm>
            <a:off x="4057892" y="1719950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34"/>
          <p:cNvCxnSpPr/>
          <p:nvPr/>
        </p:nvCxnSpPr>
        <p:spPr>
          <a:xfrm rot="16200000" flipH="1">
            <a:off x="3797630" y="1666131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35"/>
          <p:cNvSpPr txBox="1"/>
          <p:nvPr/>
        </p:nvSpPr>
        <p:spPr>
          <a:xfrm>
            <a:off x="1610075" y="1508667"/>
            <a:ext cx="136648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차계부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직사각형 35"/>
          <p:cNvSpPr txBox="1"/>
          <p:nvPr/>
        </p:nvSpPr>
        <p:spPr>
          <a:xfrm>
            <a:off x="1752950" y="1933736"/>
            <a:ext cx="1795112" cy="300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▶ 기간별 조회</a:t>
            </a:r>
          </a:p>
        </p:txBody>
      </p:sp>
      <p:sp>
        <p:nvSpPr>
          <p:cNvPr id="96" name="모서리가 둥근 직사각형 78"/>
          <p:cNvSpPr/>
          <p:nvPr/>
        </p:nvSpPr>
        <p:spPr>
          <a:xfrm>
            <a:off x="3693860" y="2322058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조회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772497" y="2294211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2018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720595" y="2294211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28"/>
          <p:cNvSpPr/>
          <p:nvPr/>
        </p:nvSpPr>
        <p:spPr>
          <a:xfrm>
            <a:off x="6861679" y="1471323"/>
            <a:ext cx="2790000" cy="383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</p:sp>
      <p:cxnSp>
        <p:nvCxnSpPr>
          <p:cNvPr id="107" name="직선 연결선 30"/>
          <p:cNvCxnSpPr/>
          <p:nvPr/>
        </p:nvCxnSpPr>
        <p:spPr>
          <a:xfrm>
            <a:off x="6862741" y="1775174"/>
            <a:ext cx="27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31"/>
          <p:cNvCxnSpPr/>
          <p:nvPr/>
        </p:nvCxnSpPr>
        <p:spPr>
          <a:xfrm>
            <a:off x="9260151" y="1541875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32"/>
          <p:cNvCxnSpPr/>
          <p:nvPr/>
        </p:nvCxnSpPr>
        <p:spPr>
          <a:xfrm>
            <a:off x="9273645" y="1602133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33"/>
          <p:cNvCxnSpPr/>
          <p:nvPr/>
        </p:nvCxnSpPr>
        <p:spPr>
          <a:xfrm>
            <a:off x="9261871" y="1677474"/>
            <a:ext cx="263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34"/>
          <p:cNvCxnSpPr/>
          <p:nvPr/>
        </p:nvCxnSpPr>
        <p:spPr>
          <a:xfrm rot="16200000" flipH="1">
            <a:off x="9001608" y="1623655"/>
            <a:ext cx="3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35"/>
          <p:cNvSpPr txBox="1"/>
          <p:nvPr/>
        </p:nvSpPr>
        <p:spPr>
          <a:xfrm>
            <a:off x="6814054" y="1466191"/>
            <a:ext cx="184051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운전지수</a:t>
            </a:r>
          </a:p>
        </p:txBody>
      </p:sp>
      <p:sp>
        <p:nvSpPr>
          <p:cNvPr id="115" name="직사각형 35"/>
          <p:cNvSpPr txBox="1"/>
          <p:nvPr/>
        </p:nvSpPr>
        <p:spPr>
          <a:xfrm>
            <a:off x="6968833" y="4433808"/>
            <a:ext cx="1795113" cy="300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▶ 기간별 조회</a:t>
            </a:r>
          </a:p>
        </p:txBody>
      </p:sp>
      <p:sp>
        <p:nvSpPr>
          <p:cNvPr id="118" name="모서리가 둥근 직사각형 78"/>
          <p:cNvSpPr/>
          <p:nvPr/>
        </p:nvSpPr>
        <p:spPr>
          <a:xfrm>
            <a:off x="8801758" y="4798886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조회</a:t>
            </a:r>
          </a:p>
        </p:txBody>
      </p:sp>
      <p:sp>
        <p:nvSpPr>
          <p:cNvPr id="119" name="모서리가 둥근 직사각형 101"/>
          <p:cNvSpPr/>
          <p:nvPr/>
        </p:nvSpPr>
        <p:spPr>
          <a:xfrm>
            <a:off x="6997101" y="4771755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모서리가 둥근 직사각형 102"/>
          <p:cNvSpPr/>
          <p:nvPr/>
        </p:nvSpPr>
        <p:spPr>
          <a:xfrm>
            <a:off x="7971032" y="4766993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직사각형 103"/>
          <p:cNvSpPr txBox="1"/>
          <p:nvPr/>
        </p:nvSpPr>
        <p:spPr>
          <a:xfrm>
            <a:off x="7682900" y="4745561"/>
            <a:ext cx="357187" cy="367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~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20406-9F3A-4C43-8924-B4CB992AC96F}"/>
              </a:ext>
            </a:extLst>
          </p:cNvPr>
          <p:cNvSpPr txBox="1"/>
          <p:nvPr/>
        </p:nvSpPr>
        <p:spPr>
          <a:xfrm>
            <a:off x="2414754" y="2338314"/>
            <a:ext cx="281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63B88E-6BFC-4673-824A-01A9B29B5774}"/>
              </a:ext>
            </a:extLst>
          </p:cNvPr>
          <p:cNvSpPr txBox="1"/>
          <p:nvPr/>
        </p:nvSpPr>
        <p:spPr>
          <a:xfrm>
            <a:off x="3378198" y="2331715"/>
            <a:ext cx="281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5BFC8-E4A8-492D-9F8F-D9AC907A869E}"/>
              </a:ext>
            </a:extLst>
          </p:cNvPr>
          <p:cNvSpPr txBox="1"/>
          <p:nvPr/>
        </p:nvSpPr>
        <p:spPr>
          <a:xfrm>
            <a:off x="2354695" y="2784224"/>
            <a:ext cx="130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2018.01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E4E97-006C-4E70-BCAA-54D77C6A2699}"/>
              </a:ext>
            </a:extLst>
          </p:cNvPr>
          <p:cNvSpPr txBox="1"/>
          <p:nvPr/>
        </p:nvSpPr>
        <p:spPr>
          <a:xfrm>
            <a:off x="2020969" y="3196256"/>
            <a:ext cx="2053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주행거리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: 1017km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총 유류소모량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96.3L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35">
            <a:extLst>
              <a:ext uri="{FF2B5EF4-FFF2-40B4-BE49-F238E27FC236}">
                <a16:creationId xmlns:a16="http://schemas.microsoft.com/office/drawing/2014/main" id="{D2E33471-61CB-4845-9E34-9942B6C18B88}"/>
              </a:ext>
            </a:extLst>
          </p:cNvPr>
          <p:cNvSpPr txBox="1"/>
          <p:nvPr/>
        </p:nvSpPr>
        <p:spPr>
          <a:xfrm>
            <a:off x="1741331" y="3808234"/>
            <a:ext cx="1795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▶ 지출액</a:t>
            </a:r>
          </a:p>
        </p:txBody>
      </p:sp>
      <p:sp>
        <p:nvSpPr>
          <p:cNvPr id="49" name="모서리가 둥근 직사각형 102">
            <a:extLst>
              <a:ext uri="{FF2B5EF4-FFF2-40B4-BE49-F238E27FC236}">
                <a16:creationId xmlns:a16="http://schemas.microsoft.com/office/drawing/2014/main" id="{C3305480-7A2C-4226-A4C3-A03A57105C65}"/>
              </a:ext>
            </a:extLst>
          </p:cNvPr>
          <p:cNvSpPr/>
          <p:nvPr/>
        </p:nvSpPr>
        <p:spPr>
          <a:xfrm>
            <a:off x="1997508" y="4193166"/>
            <a:ext cx="714374" cy="345281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1563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F427BC-9858-4C60-A5DD-B5C1E2039784}"/>
              </a:ext>
            </a:extLst>
          </p:cNvPr>
          <p:cNvSpPr txBox="1"/>
          <p:nvPr/>
        </p:nvSpPr>
        <p:spPr>
          <a:xfrm>
            <a:off x="2705604" y="4213667"/>
            <a:ext cx="59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L/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원</a:t>
            </a:r>
          </a:p>
        </p:txBody>
      </p:sp>
      <p:sp>
        <p:nvSpPr>
          <p:cNvPr id="54" name="모서리가 둥근 직사각형 78">
            <a:extLst>
              <a:ext uri="{FF2B5EF4-FFF2-40B4-BE49-F238E27FC236}">
                <a16:creationId xmlns:a16="http://schemas.microsoft.com/office/drawing/2014/main" id="{1439E18C-BAB4-4EA6-8BE8-D2DB01E743E4}"/>
              </a:ext>
            </a:extLst>
          </p:cNvPr>
          <p:cNvSpPr/>
          <p:nvPr/>
        </p:nvSpPr>
        <p:spPr>
          <a:xfrm>
            <a:off x="3296094" y="4193166"/>
            <a:ext cx="684483" cy="289589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계산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99665-B4EB-45F5-9FA8-67F3F9F6B53D}"/>
              </a:ext>
            </a:extLst>
          </p:cNvPr>
          <p:cNvSpPr txBox="1"/>
          <p:nvPr/>
        </p:nvSpPr>
        <p:spPr>
          <a:xfrm>
            <a:off x="2584818" y="4796329"/>
            <a:ext cx="1926488" cy="3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150,516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원</a:t>
            </a:r>
          </a:p>
        </p:txBody>
      </p:sp>
      <p:sp>
        <p:nvSpPr>
          <p:cNvPr id="55" name="직사각형 35">
            <a:extLst>
              <a:ext uri="{FF2B5EF4-FFF2-40B4-BE49-F238E27FC236}">
                <a16:creationId xmlns:a16="http://schemas.microsoft.com/office/drawing/2014/main" id="{BC372836-BFC0-4BA7-AF96-A812B70677F4}"/>
              </a:ext>
            </a:extLst>
          </p:cNvPr>
          <p:cNvSpPr txBox="1"/>
          <p:nvPr/>
        </p:nvSpPr>
        <p:spPr>
          <a:xfrm>
            <a:off x="6948220" y="1903270"/>
            <a:ext cx="2703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▶ 최근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(2018.02.12)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주행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지수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74D265-C1F6-404B-883F-5270CA92D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139" y="2276490"/>
            <a:ext cx="1304619" cy="1082241"/>
          </a:xfrm>
          <a:prstGeom prst="rect">
            <a:avLst/>
          </a:prstGeom>
        </p:spPr>
      </p:pic>
      <p:sp>
        <p:nvSpPr>
          <p:cNvPr id="57" name="직사각형 35">
            <a:extLst>
              <a:ext uri="{FF2B5EF4-FFF2-40B4-BE49-F238E27FC236}">
                <a16:creationId xmlns:a16="http://schemas.microsoft.com/office/drawing/2014/main" id="{5CF96E7E-2794-417E-8E3E-506EA0C2935C}"/>
              </a:ext>
            </a:extLst>
          </p:cNvPr>
          <p:cNvSpPr txBox="1"/>
          <p:nvPr/>
        </p:nvSpPr>
        <p:spPr>
          <a:xfrm>
            <a:off x="7497139" y="3352237"/>
            <a:ext cx="1486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나쁨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26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A1EB7-94CB-4C93-AF4B-C37294EC74A5}"/>
              </a:ext>
            </a:extLst>
          </p:cNvPr>
          <p:cNvSpPr txBox="1"/>
          <p:nvPr/>
        </p:nvSpPr>
        <p:spPr>
          <a:xfrm>
            <a:off x="7285953" y="3702277"/>
            <a:ext cx="198769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급 출발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16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회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급 정차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14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회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고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RPM : 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분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20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초</a:t>
            </a:r>
          </a:p>
        </p:txBody>
      </p:sp>
      <p:sp>
        <p:nvSpPr>
          <p:cNvPr id="59" name="직사각형 35">
            <a:extLst>
              <a:ext uri="{FF2B5EF4-FFF2-40B4-BE49-F238E27FC236}">
                <a16:creationId xmlns:a16="http://schemas.microsoft.com/office/drawing/2014/main" id="{8C41AF7B-9E2B-4DCF-AA77-DF9B12549F50}"/>
              </a:ext>
            </a:extLst>
          </p:cNvPr>
          <p:cNvSpPr txBox="1"/>
          <p:nvPr/>
        </p:nvSpPr>
        <p:spPr>
          <a:xfrm>
            <a:off x="1784610" y="4841288"/>
            <a:ext cx="13122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이달의 지출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: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30">
            <a:extLst>
              <a:ext uri="{FF2B5EF4-FFF2-40B4-BE49-F238E27FC236}">
                <a16:creationId xmlns:a16="http://schemas.microsoft.com/office/drawing/2014/main" id="{73E663B4-F4E7-429B-8409-73BE07953EB8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78248066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A134F955-0AB2-4958-90FB-7D9FAC9E281A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47A0B31-E3F2-44CC-9141-01A26F34041E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1D8D612-F687-4E2F-9486-1D3D8C6835F0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8573093-B273-430A-BEE0-D1C6218F8BF7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개발 환경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4" name="내용 개체 틀 2">
            <a:extLst>
              <a:ext uri="{FF2B5EF4-FFF2-40B4-BE49-F238E27FC236}">
                <a16:creationId xmlns:a16="http://schemas.microsoft.com/office/drawing/2014/main" id="{52FA1009-9EDE-4361-B3F8-20FB1225B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88" b="89564" l="5632" r="95879">
                        <a14:foregroundMark x1="57280" y1="9677" x2="57280" y2="9677"/>
                        <a14:foregroundMark x1="60577" y1="12713" x2="60577" y2="12713"/>
                        <a14:foregroundMark x1="60302" y1="12713" x2="60302" y2="12713"/>
                        <a14:foregroundMark x1="61401" y1="16319" x2="63187" y2="9677"/>
                        <a14:foregroundMark x1="58379" y1="13283" x2="60302" y2="11195"/>
                        <a14:foregroundMark x1="55082" y1="12713" x2="62088" y2="12144"/>
                        <a14:foregroundMark x1="62912" y1="13283" x2="59890" y2="12144"/>
                        <a14:foregroundMark x1="14698" y1="60911" x2="26374" y2="73814"/>
                        <a14:foregroundMark x1="16071" y1="61860" x2="18681" y2="68880"/>
                        <a14:foregroundMark x1="40934" y1="83491" x2="39148" y2="84061"/>
                        <a14:foregroundMark x1="34341" y1="88425" x2="34753" y2="88805"/>
                        <a14:foregroundMark x1="35027" y1="89184" x2="38049" y2="88046"/>
                        <a14:foregroundMark x1="31593" y1="87856" x2="37912" y2="88994"/>
                        <a14:foregroundMark x1="37637" y1="89564" x2="31456" y2="88994"/>
                        <a14:foregroundMark x1="39148" y1="87666" x2="45055" y2="83491"/>
                        <a14:foregroundMark x1="10302" y1="62239" x2="11264" y2="52372"/>
                        <a14:foregroundMark x1="8929" y1="52941" x2="8516" y2="60721"/>
                        <a14:foregroundMark x1="7692" y1="61670" x2="5632" y2="59013"/>
                        <a14:foregroundMark x1="89973" y1="31689" x2="90522" y2="46679"/>
                        <a14:foregroundMark x1="93132" y1="35863" x2="93214" y2="36576"/>
                        <a14:foregroundMark x1="93407" y1="35674" x2="93587" y2="36588"/>
                        <a14:foregroundMark x1="93132" y1="35863" x2="93451" y2="36584"/>
                        <a14:foregroundMark x1="93819" y1="35674" x2="94016" y2="36602"/>
                        <a14:foregroundMark x1="93956" y1="35863" x2="94113" y2="36605"/>
                        <a14:foregroundMark x1="91621" y1="46869" x2="93908" y2="44763"/>
                        <a14:foregroundMark x1="92033" y1="47249" x2="90385" y2="48387"/>
                        <a14:foregroundMark x1="77747" y1="54649" x2="76099" y2="58824"/>
                        <a14:foregroundMark x1="52610" y1="50285" x2="65659" y2="62049"/>
                        <a14:foregroundMark x1="48901" y1="31309" x2="48626" y2="26186"/>
                        <a14:backgroundMark x1="95330" y1="37381" x2="95055" y2="43643"/>
                        <a14:backgroundMark x1="94643" y1="36622" x2="94505" y2="447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3160" y="1259051"/>
            <a:ext cx="3446772" cy="2497216"/>
          </a:xfrm>
          <a:prstGeom prst="rect">
            <a:avLst/>
          </a:prstGeom>
        </p:spPr>
      </p:pic>
      <p:pic>
        <p:nvPicPr>
          <p:cNvPr id="15" name="그림 8">
            <a:extLst>
              <a:ext uri="{FF2B5EF4-FFF2-40B4-BE49-F238E27FC236}">
                <a16:creationId xmlns:a16="http://schemas.microsoft.com/office/drawing/2014/main" id="{1044AAEA-1A4F-4E56-B7CC-B0DCC2D95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506" y="3429135"/>
            <a:ext cx="2738993" cy="273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CC9DFAD-8940-4865-B40A-098027293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29607"/>
              </p:ext>
            </p:extLst>
          </p:nvPr>
        </p:nvGraphicFramePr>
        <p:xfrm>
          <a:off x="5519738" y="1247749"/>
          <a:ext cx="4694237" cy="2194014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124565">
                  <a:extLst>
                    <a:ext uri="{9D8B030D-6E8A-4147-A177-3AD203B41FA5}">
                      <a16:colId xmlns:a16="http://schemas.microsoft.com/office/drawing/2014/main" val="221883778"/>
                    </a:ext>
                  </a:extLst>
                </a:gridCol>
                <a:gridCol w="3569672">
                  <a:extLst>
                    <a:ext uri="{9D8B030D-6E8A-4147-A177-3AD203B41FA5}">
                      <a16:colId xmlns:a16="http://schemas.microsoft.com/office/drawing/2014/main" val="3067698670"/>
                    </a:ext>
                  </a:extLst>
                </a:gridCol>
              </a:tblGrid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SoC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Broadcom BCM2837 SoC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021961421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CPU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1.2GHz ARM Cortex-A53 MP4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3449762321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GPU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Broadcom </a:t>
                      </a:r>
                      <a:r>
                        <a:rPr lang="en-US" altLang="ko-KR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VideoCore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IV MP2 400 MHz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3933584857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RAM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 GB LPDDR2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1572755923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Network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10/100 </a:t>
                      </a:r>
                      <a:r>
                        <a:rPr lang="en-US" altLang="ko-KR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Mbps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이더넷</a:t>
                      </a:r>
                      <a:b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</a:b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Wi-Fi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내장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802.11n +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블루투스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4.1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717248849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GPIO</a:t>
                      </a:r>
                      <a:endParaRPr lang="ko-KR" altLang="en-US" sz="13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40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핀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590891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영상출력</a:t>
                      </a:r>
                    </a:p>
                  </a:txBody>
                  <a:tcPr marL="91441" marR="91441" marT="45681" marB="4568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컴포지트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HDMI(rev 1.3 &amp; 1.4), DSI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99610006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C5E14E6-49D0-4344-A00A-BF05D8B9A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97634"/>
              </p:ext>
            </p:extLst>
          </p:nvPr>
        </p:nvGraphicFramePr>
        <p:xfrm>
          <a:off x="5519738" y="3572835"/>
          <a:ext cx="4694237" cy="2674756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112085">
                  <a:extLst>
                    <a:ext uri="{9D8B030D-6E8A-4147-A177-3AD203B41FA5}">
                      <a16:colId xmlns:a16="http://schemas.microsoft.com/office/drawing/2014/main" val="571355314"/>
                    </a:ext>
                  </a:extLst>
                </a:gridCol>
                <a:gridCol w="3582152">
                  <a:extLst>
                    <a:ext uri="{9D8B030D-6E8A-4147-A177-3AD203B41FA5}">
                      <a16:colId xmlns:a16="http://schemas.microsoft.com/office/drawing/2014/main" val="3863541198"/>
                    </a:ext>
                  </a:extLst>
                </a:gridCol>
              </a:tblGrid>
              <a:tr h="243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이름</a:t>
                      </a:r>
                    </a:p>
                  </a:txBody>
                  <a:tcPr marL="91441" marR="91441" marT="45737" marB="4573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ELM327</a:t>
                      </a:r>
                      <a:endParaRPr lang="ko-KR" altLang="en-US" sz="12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737" marB="45737"/>
                </a:tc>
                <a:extLst>
                  <a:ext uri="{0D108BD9-81ED-4DB2-BD59-A6C34878D82A}">
                    <a16:rowId xmlns:a16="http://schemas.microsoft.com/office/drawing/2014/main" val="977621854"/>
                  </a:ext>
                </a:extLst>
              </a:tr>
              <a:tr h="243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전원</a:t>
                      </a:r>
                    </a:p>
                  </a:txBody>
                  <a:tcPr marL="91441" marR="91441" marT="45737" marB="4573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12v / 45mA</a:t>
                      </a:r>
                      <a:endParaRPr lang="ko-KR" altLang="en-US" sz="12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737" marB="45737"/>
                </a:tc>
                <a:extLst>
                  <a:ext uri="{0D108BD9-81ED-4DB2-BD59-A6C34878D82A}">
                    <a16:rowId xmlns:a16="http://schemas.microsoft.com/office/drawing/2014/main" val="3603487614"/>
                  </a:ext>
                </a:extLst>
              </a:tr>
              <a:tr h="243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통신방식</a:t>
                      </a:r>
                    </a:p>
                  </a:txBody>
                  <a:tcPr marL="91441" marR="91441" marT="45737" marB="45737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OBD2 / Bluetooth</a:t>
                      </a:r>
                      <a:endParaRPr lang="ko-KR" altLang="en-US" sz="12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737" marB="45737"/>
                </a:tc>
                <a:extLst>
                  <a:ext uri="{0D108BD9-81ED-4DB2-BD59-A6C34878D82A}">
                    <a16:rowId xmlns:a16="http://schemas.microsoft.com/office/drawing/2014/main" val="3554306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지원 프로토콜</a:t>
                      </a:r>
                    </a:p>
                  </a:txBody>
                  <a:tcPr marL="91441" marR="91441" marT="45737" marB="45737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J1850 PWM (41.6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J1850 VPW (10.4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9141-2 (5 baud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init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10.4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14230-4 KWP (5 baud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init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10.4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14230-4 KWP (fast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init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10.4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(11 bit ID, 500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(29 bit ID, 500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(11 bit ID, 250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ISO 15765-4 CAN (29 bit ID, 250 </a:t>
                      </a:r>
                      <a:r>
                        <a:rPr lang="en-US" altLang="ko-KR" sz="105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kbit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J1939 (250kbps)</a:t>
                      </a:r>
                    </a:p>
                    <a:p>
                      <a:pPr rtl="0"/>
                      <a:r>
                        <a:rPr lang="en-US" altLang="ko-KR" sz="105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SAE J1939 (500kbps)</a:t>
                      </a:r>
                    </a:p>
                  </a:txBody>
                  <a:tcPr marL="91441" marR="91441" marT="45737" marB="45737"/>
                </a:tc>
                <a:extLst>
                  <a:ext uri="{0D108BD9-81ED-4DB2-BD59-A6C34878D82A}">
                    <a16:rowId xmlns:a16="http://schemas.microsoft.com/office/drawing/2014/main" val="2650673871"/>
                  </a:ext>
                </a:extLst>
              </a:tr>
            </a:tbl>
          </a:graphicData>
        </a:graphic>
      </p:graphicFrame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pic>
        <p:nvPicPr>
          <p:cNvPr id="13" name="그림 28">
            <a:extLst>
              <a:ext uri="{FF2B5EF4-FFF2-40B4-BE49-F238E27FC236}">
                <a16:creationId xmlns:a16="http://schemas.microsoft.com/office/drawing/2014/main" id="{D150E89B-60AF-4C3D-B58E-2D1A7F4C68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0" name="직사각형 30">
            <a:extLst>
              <a:ext uri="{FF2B5EF4-FFF2-40B4-BE49-F238E27FC236}">
                <a16:creationId xmlns:a16="http://schemas.microsoft.com/office/drawing/2014/main" id="{487DFF94-D085-412F-99BC-8049CC4AA8D5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3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12399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4181F23C-39D4-42C7-9ABD-ADA2B1F05E05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9FA3FC5-0959-4616-9E00-F0D0ACF8E401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3C40D5A-88E7-4759-A0E9-2B644753BBCC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25B34BB-8A13-4BB0-9011-4F23FFF7AFC9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개발 환경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6" name="그림 17">
            <a:extLst>
              <a:ext uri="{FF2B5EF4-FFF2-40B4-BE49-F238E27FC236}">
                <a16:creationId xmlns:a16="http://schemas.microsoft.com/office/drawing/2014/main" id="{3778D6F1-EB51-484D-9D20-730E3BEC2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954" y="5320222"/>
            <a:ext cx="9842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21">
            <a:extLst>
              <a:ext uri="{FF2B5EF4-FFF2-40B4-BE49-F238E27FC236}">
                <a16:creationId xmlns:a16="http://schemas.microsoft.com/office/drawing/2014/main" id="{C5F7A96D-2540-4A00-93F7-A22CC5EA9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89" y="5330048"/>
            <a:ext cx="9842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2">
            <a:extLst>
              <a:ext uri="{FF2B5EF4-FFF2-40B4-BE49-F238E27FC236}">
                <a16:creationId xmlns:a16="http://schemas.microsoft.com/office/drawing/2014/main" id="{940043AD-7977-4BCA-AA22-154B8DE27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13" y="3536069"/>
            <a:ext cx="2746375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4">
            <a:extLst>
              <a:ext uri="{FF2B5EF4-FFF2-40B4-BE49-F238E27FC236}">
                <a16:creationId xmlns:a16="http://schemas.microsoft.com/office/drawing/2014/main" id="{25300F7D-C0E6-4437-B157-BEF59300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784" y="4400583"/>
            <a:ext cx="14192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F2D6792-AABE-427C-BC1E-411AE4DC3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72032"/>
              </p:ext>
            </p:extLst>
          </p:nvPr>
        </p:nvGraphicFramePr>
        <p:xfrm>
          <a:off x="5514972" y="3036345"/>
          <a:ext cx="4694237" cy="3017166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711845">
                  <a:extLst>
                    <a:ext uri="{9D8B030D-6E8A-4147-A177-3AD203B41FA5}">
                      <a16:colId xmlns:a16="http://schemas.microsoft.com/office/drawing/2014/main" val="3795219900"/>
                    </a:ext>
                  </a:extLst>
                </a:gridCol>
                <a:gridCol w="2982392">
                  <a:extLst>
                    <a:ext uri="{9D8B030D-6E8A-4147-A177-3AD203B41FA5}">
                      <a16:colId xmlns:a16="http://schemas.microsoft.com/office/drawing/2014/main" val="1080267976"/>
                    </a:ext>
                  </a:extLst>
                </a:gridCol>
              </a:tblGrid>
              <a:tr h="639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사용언어</a:t>
                      </a:r>
                    </a:p>
                  </a:txBody>
                  <a:tcPr marL="91424" marR="91424" marT="45661" marB="456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Python3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Java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Flask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24" marR="91424" marT="45661" marB="45661"/>
                </a:tc>
                <a:extLst>
                  <a:ext uri="{0D108BD9-81ED-4DB2-BD59-A6C34878D82A}">
                    <a16:rowId xmlns:a16="http://schemas.microsoft.com/office/drawing/2014/main" val="1771568042"/>
                  </a:ext>
                </a:extLst>
              </a:tr>
              <a:tr h="639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개발 </a:t>
                      </a:r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OS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24" marR="91424" marT="45661" marB="456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Raspbian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(Linux)</a:t>
                      </a:r>
                    </a:p>
                  </a:txBody>
                  <a:tcPr marL="91424" marR="91424" marT="45661" marB="45661"/>
                </a:tc>
                <a:extLst>
                  <a:ext uri="{0D108BD9-81ED-4DB2-BD59-A6C34878D82A}">
                    <a16:rowId xmlns:a16="http://schemas.microsoft.com/office/drawing/2014/main" val="2959262672"/>
                  </a:ext>
                </a:extLst>
              </a:tr>
              <a:tr h="914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사용 도구</a:t>
                      </a:r>
                    </a:p>
                  </a:txBody>
                  <a:tcPr marL="91424" marR="91424" marT="45661" marB="4566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Visual studio 2017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Sublime Text 3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Android Studio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PyCharm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Qt Designer</a:t>
                      </a:r>
                      <a:endParaRPr lang="ko-KR" altLang="en-US" sz="18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24" marR="91424" marT="45661" marB="45661"/>
                </a:tc>
                <a:extLst>
                  <a:ext uri="{0D108BD9-81ED-4DB2-BD59-A6C34878D82A}">
                    <a16:rowId xmlns:a16="http://schemas.microsoft.com/office/drawing/2014/main" val="34884156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8AE388D-2528-4B35-BBD6-8524C5CF95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89" y="4435495"/>
            <a:ext cx="1133333" cy="790476"/>
          </a:xfrm>
          <a:prstGeom prst="rect">
            <a:avLst/>
          </a:prstGeom>
        </p:spPr>
      </p:pic>
      <p:pic>
        <p:nvPicPr>
          <p:cNvPr id="21" name="_x318987392" descr="EMB0000192c30e7">
            <a:extLst>
              <a:ext uri="{FF2B5EF4-FFF2-40B4-BE49-F238E27FC236}">
                <a16:creationId xmlns:a16="http://schemas.microsoft.com/office/drawing/2014/main" id="{A5778342-67E3-45C6-9908-CA9E36CF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6"/>
          <a:stretch>
            <a:fillRect/>
          </a:stretch>
        </p:blipFill>
        <p:spPr bwMode="auto">
          <a:xfrm>
            <a:off x="1605277" y="1375376"/>
            <a:ext cx="2665246" cy="196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6CB5702C-DCDB-4633-9BE1-965E8E2E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07803"/>
              </p:ext>
            </p:extLst>
          </p:nvPr>
        </p:nvGraphicFramePr>
        <p:xfrm>
          <a:off x="5514972" y="550923"/>
          <a:ext cx="4694237" cy="2239734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709915">
                  <a:extLst>
                    <a:ext uri="{9D8B030D-6E8A-4147-A177-3AD203B41FA5}">
                      <a16:colId xmlns:a16="http://schemas.microsoft.com/office/drawing/2014/main" val="221883778"/>
                    </a:ext>
                  </a:extLst>
                </a:gridCol>
                <a:gridCol w="2984322">
                  <a:extLst>
                    <a:ext uri="{9D8B030D-6E8A-4147-A177-3AD203B41FA5}">
                      <a16:colId xmlns:a16="http://schemas.microsoft.com/office/drawing/2014/main" val="3067698670"/>
                    </a:ext>
                  </a:extLst>
                </a:gridCol>
              </a:tblGrid>
              <a:tr h="227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차량명</a:t>
                      </a:r>
                      <a:endParaRPr lang="ko-KR" alt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칼로스</a:t>
                      </a:r>
                      <a:endParaRPr lang="en-US" altLang="ko-KR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021961421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제조사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GM 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대우</a:t>
                      </a:r>
                      <a:endParaRPr lang="en-US" altLang="ko-KR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3449762321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엔진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1498cc DOHC</a:t>
                      </a:r>
                      <a:endParaRPr lang="ko-KR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584857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사용연료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가솔린</a:t>
                      </a:r>
                      <a:endParaRPr lang="en-US" altLang="ko-KR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1572755923"/>
                  </a:ext>
                </a:extLst>
              </a:tr>
              <a:tr h="287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변속기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수동 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단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717248849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탑승인원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인승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590891725"/>
                  </a:ext>
                </a:extLst>
              </a:tr>
              <a:tr h="289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출력</a:t>
                      </a:r>
                    </a:p>
                  </a:txBody>
                  <a:tcPr marL="91441" marR="91441" marT="45681" marB="4568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86</a:t>
                      </a:r>
                      <a:r>
                        <a:rPr lang="ko-KR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마력</a:t>
                      </a:r>
                      <a:r>
                        <a:rPr lang="en-US" altLang="ko-K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/ 5500RPM</a:t>
                      </a:r>
                    </a:p>
                  </a:txBody>
                  <a:tcPr marL="91441" marR="91441" marT="45681" marB="45681"/>
                </a:tc>
                <a:extLst>
                  <a:ext uri="{0D108BD9-81ED-4DB2-BD59-A6C34878D82A}">
                    <a16:rowId xmlns:a16="http://schemas.microsoft.com/office/drawing/2014/main" val="2996100064"/>
                  </a:ext>
                </a:extLst>
              </a:tr>
            </a:tbl>
          </a:graphicData>
        </a:graphic>
      </p:graphicFrame>
      <p:pic>
        <p:nvPicPr>
          <p:cNvPr id="23" name="그림 28">
            <a:extLst>
              <a:ext uri="{FF2B5EF4-FFF2-40B4-BE49-F238E27FC236}">
                <a16:creationId xmlns:a16="http://schemas.microsoft.com/office/drawing/2014/main" id="{1771CD2B-25DE-4BD1-BDD1-E91ABFF4FF3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25" name="직사각형 30">
            <a:extLst>
              <a:ext uri="{FF2B5EF4-FFF2-40B4-BE49-F238E27FC236}">
                <a16:creationId xmlns:a16="http://schemas.microsoft.com/office/drawing/2014/main" id="{6B93DC55-5205-4984-B7C8-C6D838EAD012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4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69F8CF-8190-4236-B5E7-B048D9F790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06" y="5252232"/>
            <a:ext cx="967835" cy="9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4605DEE9-79F5-43A8-B35D-9DA4277CE7D1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7B95157-D0E0-458D-BD5F-5E8F15CD4743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5F8F924-21FC-4ED3-A781-6E2279BBAF7E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4EAB2C7-624D-4E27-BDAA-8F543FDEDBE5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개발 방법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9240" y="1248238"/>
            <a:ext cx="996517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1.  Raspberry Pi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 3</a:t>
            </a:r>
            <a:r>
              <a:rPr lang="en-US" altLang="ko-KR" sz="2000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에서 구현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통신모뎀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Alcatel L800)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을 이용해 </a:t>
            </a: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Internet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과 연결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 ELM327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Bluetooth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를 이용해 통신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 OBD2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에서 얻어진 정보를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Database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 저장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 사용자에게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실시간 주행 정보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제공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(LCD display)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2.  Database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Cloud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에서 구현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서버에서 분석한 데이터를 저장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 연비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주행거리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운행 점수 등을 저장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0" name="그림 28">
            <a:extLst>
              <a:ext uri="{FF2B5EF4-FFF2-40B4-BE49-F238E27FC236}">
                <a16:creationId xmlns:a16="http://schemas.microsoft.com/office/drawing/2014/main" id="{0F4968FD-38A2-428B-9314-61FF4AA325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1" name="직사각형 30">
            <a:extLst>
              <a:ext uri="{FF2B5EF4-FFF2-40B4-BE49-F238E27FC236}">
                <a16:creationId xmlns:a16="http://schemas.microsoft.com/office/drawing/2014/main" id="{FEAB97A3-BC58-4AD5-8C48-0450902C0608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525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4605DEE9-79F5-43A8-B35D-9DA4277CE7D1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7B95157-D0E0-458D-BD5F-5E8F15CD4743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5F8F924-21FC-4ED3-A781-6E2279BBAF7E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4EAB2C7-624D-4E27-BDAA-8F543FDEDBE5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+mn-cs"/>
                </a:rPr>
                <a:t>개발 방법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9240" y="1248238"/>
            <a:ext cx="99651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  <a:cs typeface="+mn-cs"/>
              </a:rPr>
              <a:t>3.  Web Server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  <a:cs typeface="+mn-cs"/>
              </a:rPr>
              <a:t>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Cloud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에 구축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APP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의 요청 대기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APP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에서 요청이 오면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DB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내용을 참조하여 응답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  <a:cs typeface="+mn-cs"/>
              </a:rPr>
              <a:t>4. 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  <a:cs typeface="+mn-cs"/>
              </a:rPr>
              <a:t>Application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  <a:cs typeface="+mn-cs"/>
              </a:rPr>
              <a:t>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Android Studio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를 사용한 어플리케이션 개발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시동을 끄면 서버로부터 운행 기록을 전달받아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Push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알림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주간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/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월간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주행 기록 확인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및 분석 기능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Google Map API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를 이용해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주행 경로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표시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</p:txBody>
      </p:sp>
      <p:pic>
        <p:nvPicPr>
          <p:cNvPr id="10" name="그림 28">
            <a:extLst>
              <a:ext uri="{FF2B5EF4-FFF2-40B4-BE49-F238E27FC236}">
                <a16:creationId xmlns:a16="http://schemas.microsoft.com/office/drawing/2014/main" id="{BED97DEA-CA02-4031-9174-9770F54CF0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1" name="직사각형 30">
            <a:extLst>
              <a:ext uri="{FF2B5EF4-FFF2-40B4-BE49-F238E27FC236}">
                <a16:creationId xmlns:a16="http://schemas.microsoft.com/office/drawing/2014/main" id="{57148A75-59D5-4B65-A4D2-87C579567227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36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191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4605DEE9-79F5-43A8-B35D-9DA4277CE7D1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7B95157-D0E0-458D-BD5F-5E8F15CD4743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5F8F924-21FC-4ED3-A781-6E2279BBAF7E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4EAB2C7-624D-4E27-BDAA-8F543FDEDBE5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개발 방법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9240" y="1248238"/>
            <a:ext cx="99651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5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.  </a:t>
            </a:r>
            <a:r>
              <a:rPr lang="en-US" altLang="ko-KR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Sensors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차량 내부에 센서들을 설치하고 각 센서는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로 데이터를 전송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GPS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는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UART </a:t>
            </a:r>
            <a:r>
              <a:rPr lang="ko-KR" altLang="en-US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통신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을 사용해서 연결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Gyro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센서는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의 </a:t>
            </a:r>
            <a:r>
              <a:rPr lang="en-US" altLang="ko-KR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I2C </a:t>
            </a:r>
            <a:r>
              <a:rPr lang="ko-KR" altLang="en-US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통신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을 사용해서 연결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0" name="그림 28">
            <a:extLst>
              <a:ext uri="{FF2B5EF4-FFF2-40B4-BE49-F238E27FC236}">
                <a16:creationId xmlns:a16="http://schemas.microsoft.com/office/drawing/2014/main" id="{8A3F0720-376A-4E73-B221-0AD7C29FFB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1" name="직사각형 30">
            <a:extLst>
              <a:ext uri="{FF2B5EF4-FFF2-40B4-BE49-F238E27FC236}">
                <a16:creationId xmlns:a16="http://schemas.microsoft.com/office/drawing/2014/main" id="{CFD97F89-01C6-47C2-AFB7-A84559799D88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37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7454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4" name="타원 33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데모 환경 설계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/>
                <a:ea typeface="맑은 고딕" panose="020B0503020000020004" pitchFamily="50" charset="-127"/>
              </a:rPr>
              <a:t>6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1111183" y="1816853"/>
            <a:ext cx="2698014" cy="1150785"/>
          </a:xfrm>
          <a:prstGeom prst="rect">
            <a:avLst/>
          </a:prstGeom>
        </p:spPr>
      </p:pic>
      <p:sp>
        <p:nvSpPr>
          <p:cNvPr id="5" name="화살표: 오각형 4"/>
          <p:cNvSpPr/>
          <p:nvPr/>
        </p:nvSpPr>
        <p:spPr>
          <a:xfrm>
            <a:off x="4571665" y="1512792"/>
            <a:ext cx="6774969" cy="145484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실제 차량에 개발환경 구축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(Raspberry Pi, OBDII(ELM327),</a:t>
            </a:r>
            <a:r>
              <a:rPr kumimoji="0" lang="en-US" altLang="ko-KR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스피커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, Sensors)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1486398" y="3563601"/>
            <a:ext cx="1884428" cy="1884428"/>
          </a:xfrm>
          <a:prstGeom prst="rect">
            <a:avLst/>
          </a:prstGeom>
        </p:spPr>
      </p:pic>
      <p:sp>
        <p:nvSpPr>
          <p:cNvPr id="19" name="화살표: 오각형 18"/>
          <p:cNvSpPr/>
          <p:nvPr/>
        </p:nvSpPr>
        <p:spPr>
          <a:xfrm>
            <a:off x="4571665" y="3778392"/>
            <a:ext cx="6854100" cy="145484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일주일간 주행을 통해 데이터 획득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얻어진 데이터들을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DB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 저장</a:t>
            </a:r>
          </a:p>
        </p:txBody>
      </p:sp>
      <p:sp>
        <p:nvSpPr>
          <p:cNvPr id="37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38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6" name="직사각형 30">
            <a:extLst>
              <a:ext uri="{FF2B5EF4-FFF2-40B4-BE49-F238E27FC236}">
                <a16:creationId xmlns:a16="http://schemas.microsoft.com/office/drawing/2014/main" id="{ECED1445-78A9-40A7-BF2B-271CF2F75C14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en-US" altLang="ko-KR" sz="20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1981879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4FADDFAD-F222-4FB8-81CB-669EFE47A058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0EA6937-2DD8-4B96-B14E-60FB0916E86F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21CDFFF-3AC5-4BF2-921B-9DD6FB31A498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BA0756-318A-480A-9EC4-E1BA044DD284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종합설계 개요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0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2728" y="1636799"/>
            <a:ext cx="996517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연구 개발 배경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교통사고 발생 억제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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운전자의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운전습관을 개선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하여 안전운전 도모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계속해서 상승하는 국제 유가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연비운전을 통해 차량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유지비 절감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(10~15%)</a:t>
            </a:r>
            <a:endParaRPr lang="en-US" altLang="ko-KR" sz="2000" b="1" dirty="0">
              <a:solidFill>
                <a:srgbClr val="FF0000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4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운행 기록 및 유지비용을 한눈에 보기 어려움</a:t>
            </a:r>
            <a:endParaRPr lang="en-US" altLang="ko-KR" sz="24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800100" lvl="1" indent="-342900">
              <a:buFont typeface="Wingdings" panose="05000000000000000000" pitchFamily="2" charset="2"/>
              <a:buChar char="à"/>
              <a:defRPr/>
            </a:pPr>
            <a:r>
              <a:rPr lang="ko-KR" altLang="en-US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스마트폰 </a:t>
            </a:r>
            <a:r>
              <a:rPr lang="en-US" altLang="ko-KR" sz="2000" b="1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App</a:t>
            </a:r>
            <a:r>
              <a:rPr lang="ko-KR" altLang="en-US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을 이용해 </a:t>
            </a:r>
            <a:r>
              <a:rPr lang="ko-KR" altLang="en-US" sz="2000" b="1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한눈에 확인 </a:t>
            </a:r>
            <a:r>
              <a:rPr lang="ko-KR" altLang="en-US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가능</a:t>
            </a:r>
            <a:r>
              <a:rPr lang="en-US" altLang="ko-KR" sz="20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  <a:sym typeface="Wingdings" panose="05000000000000000000" pitchFamily="2" charset="2"/>
              </a:rPr>
              <a:t>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10" name="직사각형 30">
            <a:extLst>
              <a:ext uri="{FF2B5EF4-FFF2-40B4-BE49-F238E27FC236}">
                <a16:creationId xmlns:a16="http://schemas.microsoft.com/office/drawing/2014/main" id="{19529287-FFA3-490D-9705-147C1EF06154}"/>
              </a:ext>
            </a:extLst>
          </p:cNvPr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F29766E0-8B2C-4A25-B28E-E85F0F8833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3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4" name="타원 33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데모 환경 설계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0800000">
            <a:off x="1602487" y="1512792"/>
            <a:ext cx="1379411" cy="13794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1468099" y="3471940"/>
            <a:ext cx="2067980" cy="2067980"/>
          </a:xfrm>
          <a:prstGeom prst="rect">
            <a:avLst/>
          </a:prstGeom>
        </p:spPr>
      </p:pic>
      <p:sp>
        <p:nvSpPr>
          <p:cNvPr id="37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38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6" name="직사각형 30">
            <a:extLst>
              <a:ext uri="{FF2B5EF4-FFF2-40B4-BE49-F238E27FC236}">
                <a16:creationId xmlns:a16="http://schemas.microsoft.com/office/drawing/2014/main" id="{696F2874-BFCB-485B-899C-68AC7B7DE2BA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39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5" name="화살표: 오각형 4"/>
          <p:cNvSpPr/>
          <p:nvPr/>
        </p:nvSpPr>
        <p:spPr>
          <a:xfrm>
            <a:off x="4571665" y="1512792"/>
            <a:ext cx="6788156" cy="145484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스피커를 통해 음성 전달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동영상 촬영</a:t>
            </a:r>
          </a:p>
        </p:txBody>
      </p:sp>
      <p:sp>
        <p:nvSpPr>
          <p:cNvPr id="19" name="화살표: 오각형 18"/>
          <p:cNvSpPr/>
          <p:nvPr/>
        </p:nvSpPr>
        <p:spPr>
          <a:xfrm>
            <a:off x="4571665" y="3778392"/>
            <a:ext cx="6801345" cy="145484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주행을 통해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OBD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에서 데이터 획득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LCD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를 통해 그래픽으로 출력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동영상 촬영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399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4" name="타원 33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marL="0" marR="0" lvl="0" indent="0" algn="ctr" defTabSz="1260157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데모 환경 설계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/>
                <a:ea typeface="맑은 고딕" panose="020B0503020000020004" pitchFamily="50" charset="-127"/>
              </a:rPr>
              <a:t>6</a:t>
            </a:r>
            <a:endParaRPr kumimoji="0" lang="ko-KR" altLang="en-US" sz="2800" b="1" i="0" u="none" strike="noStrike" kern="1200" cap="none" spc="5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60157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132061" y="6299199"/>
            <a:ext cx="3059939" cy="45106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0800000" flipH="1">
            <a:off x="1600548" y="1584696"/>
            <a:ext cx="1382942" cy="138294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1600547" y="3429000"/>
            <a:ext cx="1550277" cy="2192925"/>
          </a:xfrm>
          <a:prstGeom prst="rect">
            <a:avLst/>
          </a:prstGeom>
        </p:spPr>
      </p:pic>
      <p:sp>
        <p:nvSpPr>
          <p:cNvPr id="37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620202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5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체"/>
              <a:ea typeface="굴림체"/>
              <a:cs typeface="+mn-cs"/>
            </a:endParaRPr>
          </a:p>
        </p:txBody>
      </p:sp>
      <p:pic>
        <p:nvPicPr>
          <p:cNvPr id="38" name="그림 28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6" name="직사각형 30">
            <a:extLst>
              <a:ext uri="{FF2B5EF4-FFF2-40B4-BE49-F238E27FC236}">
                <a16:creationId xmlns:a16="http://schemas.microsoft.com/office/drawing/2014/main" id="{3075C5DF-A060-4DD6-84C5-57AE16F9E573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40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5" name="화살표: 오각형 4"/>
          <p:cNvSpPr/>
          <p:nvPr/>
        </p:nvSpPr>
        <p:spPr>
          <a:xfrm>
            <a:off x="4571665" y="1512792"/>
            <a:ext cx="6761779" cy="145484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GPS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센서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차량의 위치를 변화시켜 데모</a:t>
            </a:r>
          </a:p>
        </p:txBody>
      </p:sp>
      <p:sp>
        <p:nvSpPr>
          <p:cNvPr id="19" name="화살표: 오각형 18"/>
          <p:cNvSpPr/>
          <p:nvPr/>
        </p:nvSpPr>
        <p:spPr>
          <a:xfrm>
            <a:off x="4571665" y="3778392"/>
            <a:ext cx="6761779" cy="1454846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어플리케이션 설치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누적된 데이터 확인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2724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DB490D-7D97-4034-9140-8EA86C816C0C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A4A6BFB-A95F-41BA-8D3B-F6F0B117C4B3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CEAF14C-34CD-41DF-93B6-F0DFD7692B99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FA8C0C1-FB26-465F-A1A4-8B7DDD126645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업무 분담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6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aphicFrame>
        <p:nvGraphicFramePr>
          <p:cNvPr id="14" name="내용 개체 틀 1">
            <a:extLst>
              <a:ext uri="{FF2B5EF4-FFF2-40B4-BE49-F238E27FC236}">
                <a16:creationId xmlns:a16="http://schemas.microsoft.com/office/drawing/2014/main" id="{7B21F3AC-AB1F-4CB8-86C9-1D687DB83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641471"/>
              </p:ext>
            </p:extLst>
          </p:nvPr>
        </p:nvGraphicFramePr>
        <p:xfrm>
          <a:off x="736361" y="1308370"/>
          <a:ext cx="10719279" cy="4608934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783319">
                  <a:extLst>
                    <a:ext uri="{9D8B030D-6E8A-4147-A177-3AD203B41FA5}">
                      <a16:colId xmlns:a16="http://schemas.microsoft.com/office/drawing/2014/main" val="742069609"/>
                    </a:ext>
                  </a:extLst>
                </a:gridCol>
                <a:gridCol w="2233990">
                  <a:extLst>
                    <a:ext uri="{9D8B030D-6E8A-4147-A177-3AD203B41FA5}">
                      <a16:colId xmlns:a16="http://schemas.microsoft.com/office/drawing/2014/main" val="2127834128"/>
                    </a:ext>
                  </a:extLst>
                </a:gridCol>
                <a:gridCol w="2233990">
                  <a:extLst>
                    <a:ext uri="{9D8B030D-6E8A-4147-A177-3AD203B41FA5}">
                      <a16:colId xmlns:a16="http://schemas.microsoft.com/office/drawing/2014/main" val="2344504682"/>
                    </a:ext>
                  </a:extLst>
                </a:gridCol>
                <a:gridCol w="2233990">
                  <a:extLst>
                    <a:ext uri="{9D8B030D-6E8A-4147-A177-3AD203B41FA5}">
                      <a16:colId xmlns:a16="http://schemas.microsoft.com/office/drawing/2014/main" val="1727883348"/>
                    </a:ext>
                  </a:extLst>
                </a:gridCol>
                <a:gridCol w="2233990">
                  <a:extLst>
                    <a:ext uri="{9D8B030D-6E8A-4147-A177-3AD203B41FA5}">
                      <a16:colId xmlns:a16="http://schemas.microsoft.com/office/drawing/2014/main" val="3512725744"/>
                    </a:ext>
                  </a:extLst>
                </a:gridCol>
              </a:tblGrid>
              <a:tr h="8252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박 찬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구삼열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설현관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송현화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3103275675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자료 수집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 </a:t>
                      </a:r>
                      <a:r>
                        <a:rPr kumimoji="0" lang="ko-KR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차량용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 Protocol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시스템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플랫폼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호환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DB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Application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Python 3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라이브러리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65625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설계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 control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DB control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 API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3090684229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구현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-&gt; Raspberry Pi 3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 </a:t>
                      </a:r>
                      <a:r>
                        <a:rPr kumimoji="0" lang="ko-KR" altLang="en-US" sz="14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서버용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플랫폼 구현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DB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저장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Android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와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3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연결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   -&gt;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display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50607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테스트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장비 작동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제어 테스트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285750" marR="0" lvl="0" indent="-2857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원격 작동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제어 테스트</a:t>
                      </a:r>
                      <a:endParaRPr kumimoji="0" lang="en-US" altLang="ko-KR" sz="14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285750" marR="0" lvl="0" indent="-2857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통합 테스트 </a:t>
                      </a:r>
                      <a:r>
                        <a:rPr kumimoji="0" lang="en-US" altLang="ko-K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/ </a:t>
                      </a:r>
                      <a:r>
                        <a:rPr kumimoji="0" lang="ko-KR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유지보수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6D5E3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5" marR="91445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6D5E3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5" marR="91445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6D5E3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5" marR="91445" marT="45723" marB="4572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422521"/>
                  </a:ext>
                </a:extLst>
              </a:tr>
            </a:tbl>
          </a:graphicData>
        </a:graphic>
      </p:graphicFrame>
      <p:pic>
        <p:nvPicPr>
          <p:cNvPr id="10" name="그림 28">
            <a:extLst>
              <a:ext uri="{FF2B5EF4-FFF2-40B4-BE49-F238E27FC236}">
                <a16:creationId xmlns:a16="http://schemas.microsoft.com/office/drawing/2014/main" id="{3F173711-E5E5-4FAB-9B0B-5B4D8B0026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1" name="직사각형 30">
            <a:extLst>
              <a:ext uri="{FF2B5EF4-FFF2-40B4-BE49-F238E27FC236}">
                <a16:creationId xmlns:a16="http://schemas.microsoft.com/office/drawing/2014/main" id="{BEBF7C5E-848B-4511-A542-82BFAFDAB624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41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20711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8" name="내용 개체 틀 1">
            <a:extLst>
              <a:ext uri="{FF2B5EF4-FFF2-40B4-BE49-F238E27FC236}">
                <a16:creationId xmlns:a16="http://schemas.microsoft.com/office/drawing/2014/main" id="{AE5002E6-3989-4461-BEF0-84752AA58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732106"/>
              </p:ext>
            </p:extLst>
          </p:nvPr>
        </p:nvGraphicFramePr>
        <p:xfrm>
          <a:off x="1076482" y="1211415"/>
          <a:ext cx="10039036" cy="4967292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422952">
                  <a:extLst>
                    <a:ext uri="{9D8B030D-6E8A-4147-A177-3AD203B41FA5}">
                      <a16:colId xmlns:a16="http://schemas.microsoft.com/office/drawing/2014/main" val="742069609"/>
                    </a:ext>
                  </a:extLst>
                </a:gridCol>
                <a:gridCol w="952010">
                  <a:extLst>
                    <a:ext uri="{9D8B030D-6E8A-4147-A177-3AD203B41FA5}">
                      <a16:colId xmlns:a16="http://schemas.microsoft.com/office/drawing/2014/main" val="2127834128"/>
                    </a:ext>
                  </a:extLst>
                </a:gridCol>
                <a:gridCol w="952011">
                  <a:extLst>
                    <a:ext uri="{9D8B030D-6E8A-4147-A177-3AD203B41FA5}">
                      <a16:colId xmlns:a16="http://schemas.microsoft.com/office/drawing/2014/main" val="2344504682"/>
                    </a:ext>
                  </a:extLst>
                </a:gridCol>
                <a:gridCol w="952010">
                  <a:extLst>
                    <a:ext uri="{9D8B030D-6E8A-4147-A177-3AD203B41FA5}">
                      <a16:colId xmlns:a16="http://schemas.microsoft.com/office/drawing/2014/main" val="1727883348"/>
                    </a:ext>
                  </a:extLst>
                </a:gridCol>
                <a:gridCol w="952011">
                  <a:extLst>
                    <a:ext uri="{9D8B030D-6E8A-4147-A177-3AD203B41FA5}">
                      <a16:colId xmlns:a16="http://schemas.microsoft.com/office/drawing/2014/main" val="3512725744"/>
                    </a:ext>
                  </a:extLst>
                </a:gridCol>
                <a:gridCol w="952010">
                  <a:extLst>
                    <a:ext uri="{9D8B030D-6E8A-4147-A177-3AD203B41FA5}">
                      <a16:colId xmlns:a16="http://schemas.microsoft.com/office/drawing/2014/main" val="1525548262"/>
                    </a:ext>
                  </a:extLst>
                </a:gridCol>
                <a:gridCol w="952011">
                  <a:extLst>
                    <a:ext uri="{9D8B030D-6E8A-4147-A177-3AD203B41FA5}">
                      <a16:colId xmlns:a16="http://schemas.microsoft.com/office/drawing/2014/main" val="2965881192"/>
                    </a:ext>
                  </a:extLst>
                </a:gridCol>
                <a:gridCol w="952010">
                  <a:extLst>
                    <a:ext uri="{9D8B030D-6E8A-4147-A177-3AD203B41FA5}">
                      <a16:colId xmlns:a16="http://schemas.microsoft.com/office/drawing/2014/main" val="3516230467"/>
                    </a:ext>
                  </a:extLst>
                </a:gridCol>
                <a:gridCol w="952011">
                  <a:extLst>
                    <a:ext uri="{9D8B030D-6E8A-4147-A177-3AD203B41FA5}">
                      <a16:colId xmlns:a16="http://schemas.microsoft.com/office/drawing/2014/main" val="171951078"/>
                    </a:ext>
                  </a:extLst>
                </a:gridCol>
              </a:tblGrid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추진사항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12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1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2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3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4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5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6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7~9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3103275675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사전 조사 및 </a:t>
                      </a:r>
                      <a:endParaRPr kumimoji="0" lang="en-US" altLang="ko-KR" sz="16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계획서 발표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65625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플랫폼 조사 및 선정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extLst>
                  <a:ext uri="{0D108BD9-81ED-4DB2-BD59-A6C34878D82A}">
                    <a16:rowId xmlns:a16="http://schemas.microsoft.com/office/drawing/2014/main" val="3090684229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ELM327 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센서 분석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50607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Raspberry Pi 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서버 개발 및 </a:t>
                      </a:r>
                      <a:r>
                        <a:rPr kumimoji="0" lang="en-US" altLang="ko-K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Web Server</a:t>
                      </a: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구축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extLst>
                  <a:ext uri="{0D108BD9-81ED-4DB2-BD59-A6C34878D82A}">
                    <a16:rowId xmlns:a16="http://schemas.microsoft.com/office/drawing/2014/main" val="1782422521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모바일 </a:t>
                      </a:r>
                      <a:endParaRPr kumimoji="0" lang="en-US" altLang="ko-KR" sz="16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어플리케이션 개발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722960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시스템 통합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extLst>
                  <a:ext uri="{0D108BD9-81ED-4DB2-BD59-A6C34878D82A}">
                    <a16:rowId xmlns:a16="http://schemas.microsoft.com/office/drawing/2014/main" val="3446658047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테스트 및 유지보수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/>
                </a:tc>
                <a:extLst>
                  <a:ext uri="{0D108BD9-81ED-4DB2-BD59-A6C34878D82A}">
                    <a16:rowId xmlns:a16="http://schemas.microsoft.com/office/drawing/2014/main" val="1407807082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최종보고서 </a:t>
                      </a:r>
                      <a:endParaRPr kumimoji="0" lang="en-US" altLang="ko-KR" sz="160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작성 및 최적화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5386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0DD9CCD-E427-49D3-ACEB-BD70EF506DA7}"/>
              </a:ext>
            </a:extLst>
          </p:cNvPr>
          <p:cNvSpPr/>
          <p:nvPr/>
        </p:nvSpPr>
        <p:spPr>
          <a:xfrm>
            <a:off x="3497809" y="2057197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ACB159-D757-4A4F-99EE-3500B10720C6}"/>
              </a:ext>
            </a:extLst>
          </p:cNvPr>
          <p:cNvSpPr/>
          <p:nvPr/>
        </p:nvSpPr>
        <p:spPr>
          <a:xfrm>
            <a:off x="4450081" y="2724028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177A70-BE8F-45D9-BE58-3F2EE7FDC359}"/>
              </a:ext>
            </a:extLst>
          </p:cNvPr>
          <p:cNvSpPr/>
          <p:nvPr/>
        </p:nvSpPr>
        <p:spPr>
          <a:xfrm>
            <a:off x="5402353" y="3173028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53DF7C-2153-4821-AA4E-5D17887A169C}"/>
              </a:ext>
            </a:extLst>
          </p:cNvPr>
          <p:cNvSpPr/>
          <p:nvPr/>
        </p:nvSpPr>
        <p:spPr>
          <a:xfrm>
            <a:off x="5402353" y="3727075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1BEF72-9C92-49A3-AE73-4F2852A00CCF}"/>
              </a:ext>
            </a:extLst>
          </p:cNvPr>
          <p:cNvSpPr/>
          <p:nvPr/>
        </p:nvSpPr>
        <p:spPr>
          <a:xfrm>
            <a:off x="6354625" y="3725050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41C6E63-C98C-407B-AB90-1BEC494CAC9E}"/>
              </a:ext>
            </a:extLst>
          </p:cNvPr>
          <p:cNvSpPr/>
          <p:nvPr/>
        </p:nvSpPr>
        <p:spPr>
          <a:xfrm>
            <a:off x="7306897" y="3723025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326DE7-42F6-41C3-9D0E-C15CD91F3420}"/>
              </a:ext>
            </a:extLst>
          </p:cNvPr>
          <p:cNvSpPr/>
          <p:nvPr/>
        </p:nvSpPr>
        <p:spPr>
          <a:xfrm>
            <a:off x="6354625" y="4357362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719EE5-01C7-4769-9ECF-B301B3F91111}"/>
              </a:ext>
            </a:extLst>
          </p:cNvPr>
          <p:cNvSpPr/>
          <p:nvPr/>
        </p:nvSpPr>
        <p:spPr>
          <a:xfrm>
            <a:off x="7306897" y="4357362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4BD10F-58FA-4415-97CB-A8C5F9BF4449}"/>
              </a:ext>
            </a:extLst>
          </p:cNvPr>
          <p:cNvSpPr/>
          <p:nvPr/>
        </p:nvSpPr>
        <p:spPr>
          <a:xfrm>
            <a:off x="8273800" y="4844182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108E86A-DF8A-4D12-AB5F-66930D85DB97}"/>
              </a:ext>
            </a:extLst>
          </p:cNvPr>
          <p:cNvSpPr/>
          <p:nvPr/>
        </p:nvSpPr>
        <p:spPr>
          <a:xfrm>
            <a:off x="9217076" y="5245405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2EEC27-80B1-4836-B903-B9B13815723B}"/>
              </a:ext>
            </a:extLst>
          </p:cNvPr>
          <p:cNvSpPr/>
          <p:nvPr/>
        </p:nvSpPr>
        <p:spPr>
          <a:xfrm>
            <a:off x="10178396" y="5712056"/>
            <a:ext cx="952272" cy="2178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4A9BFC4-B3D7-4431-9958-3B17CE13D5B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D1BAAFC-8CED-4B42-BBF4-0383E00C4D75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4087B55-D1F4-4EC9-8D09-3B4EFA597B22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C33C31C-9A66-413F-9E92-3969DF9BCD32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종합설계 수행일정</a:t>
              </a: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86BB818B-0CB2-4652-945A-EC2E3F2E40C2}"/>
              </a:ext>
            </a:extLst>
          </p:cNvPr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7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pic>
        <p:nvPicPr>
          <p:cNvPr id="30" name="그림 28">
            <a:extLst>
              <a:ext uri="{FF2B5EF4-FFF2-40B4-BE49-F238E27FC236}">
                <a16:creationId xmlns:a16="http://schemas.microsoft.com/office/drawing/2014/main" id="{4A9162B6-ECBE-4668-AF48-A1C2E149C8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593222-431A-4BB1-9F77-1DB38A19C715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42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4104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4A9BFC4-B3D7-4431-9958-3B17CE13D5B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D1BAAFC-8CED-4B42-BBF4-0383E00C4D75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4087B55-D1F4-4EC9-8D09-3B4EFA597B22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C33C31C-9A66-413F-9E92-3969DF9BCD32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GitHub</a:t>
              </a:r>
              <a:endPara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경기천년제목V Bold" panose="02020803020101020101" pitchFamily="18" charset="-127"/>
                <a:ea typeface="경기천년제목V Bold" panose="02020803020101020101" pitchFamily="18" charset="-127"/>
              </a:endParaRP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86BB818B-0CB2-4652-945A-EC2E3F2E40C2}"/>
              </a:ext>
            </a:extLst>
          </p:cNvPr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7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62774F09-05C4-4F40-A522-7FC70AFC76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2" name="직사각형 30">
            <a:extLst>
              <a:ext uri="{FF2B5EF4-FFF2-40B4-BE49-F238E27FC236}">
                <a16:creationId xmlns:a16="http://schemas.microsoft.com/office/drawing/2014/main" id="{E3D250E8-B7C0-4390-BCB9-8475A2D54990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43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390653-A1FD-4E17-A9FA-163F212BEEDB}"/>
              </a:ext>
            </a:extLst>
          </p:cNvPr>
          <p:cNvSpPr txBox="1"/>
          <p:nvPr/>
        </p:nvSpPr>
        <p:spPr>
          <a:xfrm>
            <a:off x="1029240" y="1248238"/>
            <a:ext cx="99651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1. 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졸업작품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GitHub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주소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https://github.com/chan1220/Doraemon</a:t>
            </a:r>
            <a:endParaRPr lang="ko-KR" altLang="en-US" sz="2000" dirty="0">
              <a:solidFill>
                <a:srgbClr val="0000FF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0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2.  </a:t>
            </a:r>
            <a:r>
              <a:rPr lang="ko-KR" altLang="en-US" sz="2800" b="1" dirty="0" err="1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팀원별</a:t>
            </a:r>
            <a:r>
              <a:rPr lang="ko-KR" altLang="en-US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r>
              <a:rPr lang="en-US" altLang="ko-KR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GitHub ID</a:t>
            </a:r>
            <a:r>
              <a:rPr lang="ko-KR" altLang="en-US" sz="2800" b="1" dirty="0">
                <a:solidFill>
                  <a:prstClr val="black"/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  <a:endParaRPr lang="en-US" altLang="ko-KR" sz="2800" b="1" dirty="0">
              <a:solidFill>
                <a:prstClr val="black"/>
              </a:solidFill>
              <a:latin typeface="a스마일B" panose="02020600000000000000" pitchFamily="18" charset="-127"/>
              <a:ea typeface="a스마일B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팀장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박찬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ID : cwal1220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팀원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구삼열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ID : </a:t>
            </a:r>
            <a:r>
              <a:rPr lang="en-US" altLang="ko-KR" sz="20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Maydoni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팀원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 </a:t>
            </a:r>
            <a:r>
              <a:rPr lang="ko-KR" altLang="en-US" sz="20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설현관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ID : </a:t>
            </a:r>
            <a:r>
              <a:rPr lang="en-US" altLang="ko-KR" sz="20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tjfgurhks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팀원 </a:t>
            </a: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: </a:t>
            </a:r>
            <a:r>
              <a:rPr lang="ko-KR" altLang="en-US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송현화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ID : </a:t>
            </a:r>
            <a:r>
              <a:rPr lang="en-US" altLang="ko-KR" sz="20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Hyunwha</a:t>
            </a: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en-US" altLang="ko-KR" sz="2000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39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54FAD47-1200-423D-9DEE-4B42FD0225A2}"/>
              </a:ext>
            </a:extLst>
          </p:cNvPr>
          <p:cNvSpPr/>
          <p:nvPr/>
        </p:nvSpPr>
        <p:spPr bwMode="auto">
          <a:xfrm>
            <a:off x="977057" y="1182115"/>
            <a:ext cx="9965172" cy="48479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필요기술</a:t>
              </a:r>
              <a:r>
                <a:rPr kumimoji="0" lang="en-US" altLang="ko-KR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/</a:t>
              </a: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참고문헌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</a:rPr>
              <a:t>8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49771" y="1366897"/>
            <a:ext cx="996517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참고문헌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▷ 김성우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「사물 인터넷을 품은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라즈베리파이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사물인터넷 프로그래밍의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모든것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」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. (2016)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Wikipedia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hlinkClick r:id="rId3"/>
              </a:rPr>
              <a:t>https://en.wikipedia.org/wiki/On-board_diagnostics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Python-OBD -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hlinkClick r:id="rId4"/>
              </a:rPr>
              <a:t>https://github.com/brendan-w/python-OBD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OPEN IOT -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hlinkClick r:id="rId5"/>
              </a:rPr>
              <a:t>http://www.openiot.net/?controller=DevicesApps&amp;action=DevicesDetail&amp;No=21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ELM327 -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hlinkClick r:id="rId6"/>
              </a:rPr>
              <a:t>https://en.wikipedia.org/wiki/ELM327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CO-Driver : OBD2</a:t>
            </a:r>
            <a:r>
              <a:rPr lang="ko-KR" altLang="en-US" dirty="0">
                <a:latin typeface="a스마일M" panose="02020600000000000000" pitchFamily="18" charset="-127"/>
                <a:ea typeface="a스마일M" panose="02020600000000000000" pitchFamily="18" charset="-127"/>
              </a:rPr>
              <a:t>와 데이터 마이닝을 활용한 연료 절감 및 경제 운전습관 유도 시스템 </a:t>
            </a: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</a:rPr>
              <a:t>- </a:t>
            </a:r>
          </a:p>
          <a:p>
            <a:pPr lvl="1">
              <a:defRPr/>
            </a:pPr>
            <a:r>
              <a:rPr lang="en-US" altLang="ko-KR" dirty="0">
                <a:latin typeface="a스마일M" panose="02020600000000000000" pitchFamily="18" charset="-127"/>
                <a:ea typeface="a스마일M" panose="02020600000000000000" pitchFamily="18" charset="-127"/>
                <a:hlinkClick r:id="rId7"/>
              </a:rPr>
              <a:t>http://www.dbpia.co.kr/Article/NODE02323629</a:t>
            </a:r>
            <a:endParaRPr lang="en-US" altLang="ko-KR" dirty="0"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▷ </a:t>
            </a:r>
            <a:r>
              <a:rPr lang="ko-KR" altLang="en-US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차량시뮬레이터를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이용한 </a:t>
            </a:r>
            <a:r>
              <a:rPr lang="ko-KR" altLang="en-US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에코드라이빙</a:t>
            </a: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시스템 개발 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– </a:t>
            </a:r>
          </a:p>
          <a:p>
            <a:pPr lvl="1"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  <a:hlinkClick r:id="rId8"/>
              </a:rPr>
              <a:t>http://www.dbpia.co.kr/Journal/ArticleDetail/NODE01505509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▷ 차량 운전정보 제공에 따른 연비향상에 관한 연구 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– </a:t>
            </a:r>
          </a:p>
          <a:p>
            <a:pPr lvl="1"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  <a:hlinkClick r:id="rId9"/>
              </a:rPr>
              <a:t>http://www.esk.or.kr/conference/2009_fall/pdf/17_1.pdf</a:t>
            </a:r>
            <a:endParaRPr lang="en-US" altLang="ko-KR" dirty="0">
              <a:solidFill>
                <a:prstClr val="black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r>
              <a:rPr lang="ko-KR" altLang="en-US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▷ 연료차단 주행에 의한 연비 개선 효과에 대한 연구</a:t>
            </a: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– </a:t>
            </a:r>
          </a:p>
          <a:p>
            <a:pPr lvl="1">
              <a:defRPr/>
            </a:pPr>
            <a:r>
              <a:rPr lang="en-US" altLang="ko-KR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  <a:hlinkClick r:id="rId10"/>
              </a:rPr>
              <a:t>http://jkais99.org/journal/v13n2/05/466i/466i.pdf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pic>
        <p:nvPicPr>
          <p:cNvPr id="11" name="그림 28">
            <a:extLst>
              <a:ext uri="{FF2B5EF4-FFF2-40B4-BE49-F238E27FC236}">
                <a16:creationId xmlns:a16="http://schemas.microsoft.com/office/drawing/2014/main" id="{8131477A-817B-4F16-9D82-CA772E90372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2" name="직사각형 30">
            <a:extLst>
              <a:ext uri="{FF2B5EF4-FFF2-40B4-BE49-F238E27FC236}">
                <a16:creationId xmlns:a16="http://schemas.microsoft.com/office/drawing/2014/main" id="{2573D104-919D-4239-BB1D-6660DDCD1304}"/>
              </a:ext>
            </a:extLst>
          </p:cNvPr>
          <p:cNvSpPr txBox="1"/>
          <p:nvPr/>
        </p:nvSpPr>
        <p:spPr>
          <a:xfrm>
            <a:off x="5648850" y="6390982"/>
            <a:ext cx="89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44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5619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4C84F3-4BFC-44A5-AFE3-30C3516E31FB}"/>
              </a:ext>
            </a:extLst>
          </p:cNvPr>
          <p:cNvGrpSpPr/>
          <p:nvPr/>
        </p:nvGrpSpPr>
        <p:grpSpPr>
          <a:xfrm>
            <a:off x="3975464" y="2344740"/>
            <a:ext cx="4241072" cy="1268632"/>
            <a:chOff x="207842" y="704579"/>
            <a:chExt cx="3154832" cy="70200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0AF4E74-F89E-489F-B275-6C3A37CA7A03}"/>
                </a:ext>
              </a:extLst>
            </p:cNvPr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1F5F305-BB13-4F4F-82E9-2DBB3C8BD818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5A00081-FEE2-4124-BC26-0EBB2A72C8D2}"/>
                </a:ext>
              </a:extLst>
            </p:cNvPr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Arial Rounded MT Bold" panose="020F0704030504030204" pitchFamily="34" charset="0"/>
                  <a:ea typeface="나눔스퀘어 Bold" panose="020B0600000101010101" pitchFamily="50" charset="-127"/>
                </a:rPr>
                <a:t>THANK YOU</a:t>
              </a:r>
              <a:endParaRPr lang="ko-KR" altLang="en-US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Arial Rounded MT Bold" panose="020F0704030504030204" pitchFamily="34" charset="0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 Rounded MT Bold" panose="020F0704030504030204" pitchFamily="34" charset="0"/>
              <a:ea typeface="나눔스퀘어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975464" y="2344740"/>
            <a:ext cx="4241072" cy="1268632"/>
            <a:chOff x="207842" y="704579"/>
            <a:chExt cx="3154832" cy="702000"/>
          </a:xfrm>
        </p:grpSpPr>
        <p:sp>
          <p:nvSpPr>
            <p:cNvPr id="14" name="타원 13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4000" dirty="0">
                  <a:solidFill>
                    <a:srgbClr val="A6D5E3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Arial Rounded MT Bold" panose="020F0704030504030204" pitchFamily="34" charset="0"/>
                  <a:ea typeface="나눔스퀘어 Bold" panose="020B0600000101010101" pitchFamily="50" charset="-127"/>
                </a:rPr>
                <a:t>THANK YOU</a:t>
              </a:r>
              <a:endParaRPr lang="ko-KR" altLang="en-US" sz="4000" dirty="0">
                <a:solidFill>
                  <a:srgbClr val="A6D5E3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Arial Rounded MT Bold" panose="020F0704030504030204" pitchFamily="34" charset="0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2" name="그림 28">
            <a:extLst>
              <a:ext uri="{FF2B5EF4-FFF2-40B4-BE49-F238E27FC236}">
                <a16:creationId xmlns:a16="http://schemas.microsoft.com/office/drawing/2014/main" id="{E67E2C7E-52AB-4330-8863-E83DD85B0C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7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3A9F54E3-A1DF-4DF5-A16B-BF6F3CF7B96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2EAFA4A-902C-445F-9875-899A77CF38BC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FC57EDF-42DF-4BD3-BD7A-B56A1BD66495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3CAB838-7DCE-473C-8481-5C8C4EB142FF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관련 연구 </a:t>
              </a:r>
              <a:r>
                <a:rPr kumimoji="0" lang="en-US" altLang="ko-KR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/ </a:t>
              </a: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사례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aphicFrame>
        <p:nvGraphicFramePr>
          <p:cNvPr id="40" name="내용 개체 틀 1">
            <a:extLst>
              <a:ext uri="{FF2B5EF4-FFF2-40B4-BE49-F238E27FC236}">
                <a16:creationId xmlns:a16="http://schemas.microsoft.com/office/drawing/2014/main" id="{BD7F3849-D969-4B6A-94C3-EBD94DEDB7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856094"/>
              </p:ext>
            </p:extLst>
          </p:nvPr>
        </p:nvGraphicFramePr>
        <p:xfrm>
          <a:off x="1098481" y="1531085"/>
          <a:ext cx="9995037" cy="385983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941002">
                  <a:extLst>
                    <a:ext uri="{9D8B030D-6E8A-4147-A177-3AD203B41FA5}">
                      <a16:colId xmlns:a16="http://schemas.microsoft.com/office/drawing/2014/main" val="742069609"/>
                    </a:ext>
                  </a:extLst>
                </a:gridCol>
                <a:gridCol w="8054035">
                  <a:extLst>
                    <a:ext uri="{9D8B030D-6E8A-4147-A177-3AD203B41FA5}">
                      <a16:colId xmlns:a16="http://schemas.microsoft.com/office/drawing/2014/main" val="2127834128"/>
                    </a:ext>
                  </a:extLst>
                </a:gridCol>
              </a:tblGrid>
              <a:tr h="5131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  <a:cs typeface="+mn-cs"/>
                        </a:rPr>
                        <a:t> 관련 </a:t>
                      </a:r>
                      <a:r>
                        <a:rPr kumimoji="1" lang="ko-KR" alt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  <a:cs typeface="+mn-cs"/>
                        </a:rPr>
                        <a:t>기술명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  <a:cs typeface="+mn-cs"/>
                        </a:rPr>
                        <a:t> 내      용</a:t>
                      </a:r>
                    </a:p>
                  </a:txBody>
                  <a:tcPr marL="91445" marR="91445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3103275675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Blue</a:t>
                      </a:r>
                      <a:r>
                        <a:rPr kumimoji="0" lang="ko-KR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</a:t>
                      </a: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Link</a:t>
                      </a: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현대 자동차에서 제공하고 있는 차량관리 서비스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원격제어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: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공조장치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도어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위치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차량상태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관리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: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차량진단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월간 리포트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운행정보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65625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T-Map</a:t>
                      </a: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SKT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에서 제공하고 있는 네비게이션 어플리케이션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네비게이션의 기능 뿐만 아니라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운전자의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운전습관을 분석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점수화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/>
                </a:tc>
                <a:extLst>
                  <a:ext uri="{0D108BD9-81ED-4DB2-BD59-A6C34878D82A}">
                    <a16:rowId xmlns:a16="http://schemas.microsoft.com/office/drawing/2014/main" val="3090684229"/>
                  </a:ext>
                </a:extLst>
              </a:tr>
              <a:tr h="945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Toque</a:t>
                      </a:r>
                      <a:endParaRPr kumimoji="0" lang="en-US" altLang="ko-KR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OBD2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와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ELM327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을 이용한 차량 진단 어플리케이션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차량 정보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(RMP,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속도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, 0-100km/h,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온도 등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)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및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주행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정보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스마일M" panose="02020600000000000000" pitchFamily="18" charset="-127"/>
                          <a:ea typeface="a스마일M" panose="02020600000000000000" pitchFamily="18" charset="-127"/>
                        </a:rPr>
                        <a:t>를 제공하는 어플리케이션</a:t>
                      </a: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a스마일M" panose="02020600000000000000" pitchFamily="18" charset="-127"/>
                        <a:ea typeface="a스마일M" panose="02020600000000000000" pitchFamily="18" charset="-127"/>
                      </a:endParaRPr>
                    </a:p>
                  </a:txBody>
                  <a:tcPr marL="91445" marR="91445" marT="45723" marB="45723" anchor="ctr" horzOverflow="overflow"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50607"/>
                  </a:ext>
                </a:extLst>
              </a:tr>
            </a:tbl>
          </a:graphicData>
        </a:graphic>
      </p:graphicFrame>
      <p:pic>
        <p:nvPicPr>
          <p:cNvPr id="10" name="그림 28">
            <a:extLst>
              <a:ext uri="{FF2B5EF4-FFF2-40B4-BE49-F238E27FC236}">
                <a16:creationId xmlns:a16="http://schemas.microsoft.com/office/drawing/2014/main" id="{F796FAE3-2DCB-498B-B079-0934B05C0F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1" name="직사각형 30">
            <a:extLst>
              <a:ext uri="{FF2B5EF4-FFF2-40B4-BE49-F238E27FC236}">
                <a16:creationId xmlns:a16="http://schemas.microsoft.com/office/drawing/2014/main" id="{7102CA65-9275-4E11-9F19-D42CF5F44111}"/>
              </a:ext>
            </a:extLst>
          </p:cNvPr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306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3A9F54E3-A1DF-4DF5-A16B-BF6F3CF7B96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2EAFA4A-902C-445F-9875-899A77CF38BC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FC57EDF-42DF-4BD3-BD7A-B56A1BD66495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3CAB838-7DCE-473C-8481-5C8C4EB142FF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관련 연구 </a:t>
              </a:r>
              <a:r>
                <a:rPr kumimoji="0" lang="en-US" altLang="ko-KR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/ </a:t>
              </a: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사례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0" name="그림 28">
            <a:extLst>
              <a:ext uri="{FF2B5EF4-FFF2-40B4-BE49-F238E27FC236}">
                <a16:creationId xmlns:a16="http://schemas.microsoft.com/office/drawing/2014/main" id="{F796FAE3-2DCB-498B-B079-0934B05C0F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1" name="직사각형 30">
            <a:extLst>
              <a:ext uri="{FF2B5EF4-FFF2-40B4-BE49-F238E27FC236}">
                <a16:creationId xmlns:a16="http://schemas.microsoft.com/office/drawing/2014/main" id="{7102CA65-9275-4E11-9F19-D42CF5F44111}"/>
              </a:ext>
            </a:extLst>
          </p:cNvPr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6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AF1529-2098-4ED1-B1BF-9065100EB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38" y="1623185"/>
            <a:ext cx="4531361" cy="36116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3FDBAA-A1AC-4B8C-8C2C-1A6BA6008600}"/>
              </a:ext>
            </a:extLst>
          </p:cNvPr>
          <p:cNvSpPr txBox="1"/>
          <p:nvPr/>
        </p:nvSpPr>
        <p:spPr>
          <a:xfrm>
            <a:off x="645601" y="1874727"/>
            <a:ext cx="59131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급 가속 시 약 </a:t>
            </a:r>
            <a:r>
              <a:rPr lang="en-US" altLang="ko-KR" sz="2200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35%</a:t>
            </a:r>
            <a:r>
              <a:rPr lang="en-US" altLang="ko-KR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더 많은 연료 소모</a:t>
            </a:r>
            <a:endParaRPr lang="en-US" altLang="ko-KR" sz="22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1">
              <a:defRPr/>
            </a:pPr>
            <a:endParaRPr lang="en-US" altLang="ko-KR" sz="22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  <a:sym typeface="Wingdings" panose="05000000000000000000" pitchFamily="2" charset="2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경고를 포함한 순간 연비를 보여주는 것만으로 평균 </a:t>
            </a:r>
            <a:r>
              <a:rPr lang="en-US" altLang="ko-KR" sz="2200" dirty="0">
                <a:solidFill>
                  <a:srgbClr val="FF0000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10.33%</a:t>
            </a:r>
            <a:r>
              <a:rPr lang="en-US" altLang="ko-KR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</a:t>
            </a: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연비 상승</a:t>
            </a:r>
            <a:endParaRPr lang="en-US" altLang="ko-KR" sz="22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lvl="0" indent="-342900">
              <a:buFontTx/>
              <a:buChar char="-"/>
              <a:defRPr/>
            </a:pPr>
            <a:endParaRPr lang="en-US" altLang="ko-KR" sz="22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운전 정보 제공에 따른 연비 향상</a:t>
            </a:r>
            <a:endParaRPr lang="en-US" altLang="ko-KR" sz="22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lvl="0">
              <a:defRPr/>
            </a:pPr>
            <a:r>
              <a:rPr lang="en-US" altLang="ko-KR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 </a:t>
            </a: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미 제공 </a:t>
            </a:r>
            <a:r>
              <a:rPr lang="en-US" altLang="ko-KR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&lt; </a:t>
            </a: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시각 정보 </a:t>
            </a:r>
            <a:r>
              <a:rPr lang="en-US" altLang="ko-KR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&lt; </a:t>
            </a: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시각 </a:t>
            </a:r>
            <a:r>
              <a:rPr lang="en-US" altLang="ko-KR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+ </a:t>
            </a:r>
            <a:r>
              <a:rPr lang="ko-KR" altLang="en-US" sz="2200" dirty="0">
                <a:solidFill>
                  <a:srgbClr val="2F3436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청각 정보</a:t>
            </a:r>
            <a:endParaRPr lang="en-US" altLang="ko-KR" sz="2200" dirty="0">
              <a:solidFill>
                <a:srgbClr val="2F3436"/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BC4142-DFDC-4DBE-B925-7E2BF45D3966}"/>
              </a:ext>
            </a:extLst>
          </p:cNvPr>
          <p:cNvSpPr txBox="1"/>
          <p:nvPr/>
        </p:nvSpPr>
        <p:spPr>
          <a:xfrm>
            <a:off x="562381" y="5410402"/>
            <a:ext cx="607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참고</a:t>
            </a:r>
            <a:r>
              <a:rPr lang="en-US" altLang="ko-KR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 </a:t>
            </a:r>
            <a:r>
              <a:rPr lang="ko-KR" altLang="en-US" sz="12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차량시뮬레이터를</a:t>
            </a:r>
            <a:r>
              <a:rPr lang="ko-KR" altLang="en-US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이용한 </a:t>
            </a:r>
            <a:r>
              <a:rPr lang="ko-KR" altLang="en-US" sz="12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에코드라이빙</a:t>
            </a:r>
            <a:r>
              <a:rPr lang="ko-KR" altLang="en-US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시스템 개발 </a:t>
            </a:r>
            <a:r>
              <a:rPr lang="en-US" altLang="ko-KR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국민대학교 자동차공학전문대학원</a:t>
            </a:r>
            <a:r>
              <a:rPr lang="en-US" altLang="ko-KR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       </a:t>
            </a:r>
            <a:r>
              <a:rPr lang="ko-KR" altLang="en-US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차량 운전정보 제공에 따른 연비향상에 관한 연구 </a:t>
            </a:r>
            <a:r>
              <a:rPr lang="en-US" altLang="ko-KR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국민대학교 자동차전문대학원</a:t>
            </a:r>
            <a:r>
              <a:rPr lang="en-US" altLang="ko-KR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597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3A9F54E3-A1DF-4DF5-A16B-BF6F3CF7B96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2EAFA4A-902C-445F-9875-899A77CF38BC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FC57EDF-42DF-4BD3-BD7A-B56A1BD66495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3CAB838-7DCE-473C-8481-5C8C4EB142FF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+mn-cs"/>
                </a:rPr>
                <a:t>관련 연구 </a:t>
              </a:r>
              <a:r>
                <a:rPr kumimoji="0" lang="en-US" altLang="ko-KR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+mn-cs"/>
                </a:rPr>
                <a:t>/ </a:t>
              </a: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  <a:cs typeface="+mn-cs"/>
                </a:rPr>
                <a:t>사례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F3436"/>
                </a:solidFill>
                <a:effectLst/>
                <a:uLnTx/>
                <a:uFillTx/>
                <a:latin typeface="Arial Black" panose="020B0A04020102020204" pitchFamily="34" charset="0"/>
                <a:ea typeface="나눔스퀘어 Bold" panose="020B0600000101010101" pitchFamily="50" charset="-127"/>
                <a:cs typeface="+mn-cs"/>
              </a:rPr>
              <a:t>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0" name="그림 28">
            <a:extLst>
              <a:ext uri="{FF2B5EF4-FFF2-40B4-BE49-F238E27FC236}">
                <a16:creationId xmlns:a16="http://schemas.microsoft.com/office/drawing/2014/main" id="{F796FAE3-2DCB-498B-B079-0934B05C0F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11" name="직사각형 30">
            <a:extLst>
              <a:ext uri="{FF2B5EF4-FFF2-40B4-BE49-F238E27FC236}">
                <a16:creationId xmlns:a16="http://schemas.microsoft.com/office/drawing/2014/main" id="{7102CA65-9275-4E11-9F19-D42CF5F44111}"/>
              </a:ext>
            </a:extLst>
          </p:cNvPr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7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FDBAA-A1AC-4B8C-8C2C-1A6BA6008600}"/>
              </a:ext>
            </a:extLst>
          </p:cNvPr>
          <p:cNvSpPr txBox="1"/>
          <p:nvPr/>
        </p:nvSpPr>
        <p:spPr>
          <a:xfrm>
            <a:off x="263456" y="1716682"/>
            <a:ext cx="63235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관성주행이란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?</a:t>
            </a: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차량의 동력 전달은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엔진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–&gt;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변속기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–&gt;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타이어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를 통해서 전달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내리막길이나 서서히 감속 시 엑셀 페달을 밟지 않으면 동력이 반대로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타이어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–&gt;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변속기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–&gt;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엔진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을 통해 동력 전달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즉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,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기름 소모 없이 주행이 가능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관성주행을 적극 활용할 때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평균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4.57%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의 연비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향샹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 효과가 있음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  <a:cs typeface="+mn-cs"/>
              </a:rPr>
              <a:t>.</a:t>
            </a:r>
          </a:p>
        </p:txBody>
      </p:sp>
      <p:pic>
        <p:nvPicPr>
          <p:cNvPr id="5" name="그림 4" descr="실외, 도로, 거리, 길이(가) 표시된 사진&#10;&#10;매우 높은 신뢰도로 생성된 설명">
            <a:extLst>
              <a:ext uri="{FF2B5EF4-FFF2-40B4-BE49-F238E27FC236}">
                <a16:creationId xmlns:a16="http://schemas.microsoft.com/office/drawing/2014/main" id="{55F760CE-BB00-4D50-84DF-3CFDEC9AB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67" y="3695062"/>
            <a:ext cx="4887554" cy="2258050"/>
          </a:xfrm>
          <a:prstGeom prst="rect">
            <a:avLst/>
          </a:prstGeom>
        </p:spPr>
      </p:pic>
      <p:pic>
        <p:nvPicPr>
          <p:cNvPr id="7" name="그림 6" descr="표지판, 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B0E0E925-56E6-4A59-999B-7AF08FADD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67" y="1366600"/>
            <a:ext cx="4887554" cy="23284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72DE1B-9EFE-4DF9-A763-B860393111FE}"/>
              </a:ext>
            </a:extLst>
          </p:cNvPr>
          <p:cNvSpPr txBox="1"/>
          <p:nvPr/>
        </p:nvSpPr>
        <p:spPr>
          <a:xfrm>
            <a:off x="1027747" y="5540645"/>
            <a:ext cx="6079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참고</a:t>
            </a:r>
            <a:r>
              <a:rPr lang="en-US" altLang="ko-KR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 </a:t>
            </a:r>
            <a:r>
              <a:rPr lang="ko-KR" altLang="en-US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연료차단 주행에 의한 연비 개선 효과에 대한 연구 </a:t>
            </a:r>
            <a:r>
              <a:rPr lang="en-US" altLang="ko-KR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아주자동차대학</a:t>
            </a:r>
            <a:r>
              <a:rPr lang="ko-KR" altLang="en-US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 자동차계열</a:t>
            </a:r>
            <a:r>
              <a:rPr lang="en-US" altLang="ko-KR" sz="1200" dirty="0">
                <a:solidFill>
                  <a:prstClr val="black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290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CEC6BA-9CDC-470B-BB8B-61061131BC82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2CDB5FD-0674-453A-844B-908F140BDFE4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BBF8FD9-042E-4DA9-AA9B-679A03C708AC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7DFDDB3-8D3C-41B0-89F1-1F29C5FB45E6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수행 시나리오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2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5" name="그림 9">
            <a:extLst>
              <a:ext uri="{FF2B5EF4-FFF2-40B4-BE49-F238E27FC236}">
                <a16:creationId xmlns:a16="http://schemas.microsoft.com/office/drawing/2014/main" id="{25E29C13-7B8B-4217-9687-D8651D40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80" y="4229794"/>
            <a:ext cx="1455737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E10358AB-321E-466D-9015-6268A6076374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2869438" y="3114122"/>
            <a:ext cx="1685427" cy="110783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7203E3-0A04-4E59-95B8-AD6A4E49DB82}"/>
              </a:ext>
            </a:extLst>
          </p:cNvPr>
          <p:cNvCxnSpPr>
            <a:cxnSpLocks/>
          </p:cNvCxnSpPr>
          <p:nvPr/>
        </p:nvCxnSpPr>
        <p:spPr bwMode="auto">
          <a:xfrm flipV="1">
            <a:off x="3809197" y="1739554"/>
            <a:ext cx="1228965" cy="994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95A7E915-C030-4385-8111-FC19BA43DA06}"/>
              </a:ext>
            </a:extLst>
          </p:cNvPr>
          <p:cNvCxnSpPr>
            <a:cxnSpLocks/>
          </p:cNvCxnSpPr>
          <p:nvPr/>
        </p:nvCxnSpPr>
        <p:spPr bwMode="auto">
          <a:xfrm>
            <a:off x="10176465" y="1919234"/>
            <a:ext cx="50800" cy="3146425"/>
          </a:xfrm>
          <a:prstGeom prst="curvedConnector3">
            <a:avLst>
              <a:gd name="adj1" fmla="val 2075600"/>
            </a:avLst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5953A8-9321-42ED-84C3-687D7D47A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333" y="5475290"/>
            <a:ext cx="6286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User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45F228-5539-4B2A-A0EF-849B9D1AD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349" y="2769648"/>
            <a:ext cx="14629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Raspberry Pi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29" name="TextBox 9232">
            <a:extLst>
              <a:ext uri="{FF2B5EF4-FFF2-40B4-BE49-F238E27FC236}">
                <a16:creationId xmlns:a16="http://schemas.microsoft.com/office/drawing/2014/main" id="{BE70FCB0-E3BE-4958-9F18-CC70A71FE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603" y="5578769"/>
            <a:ext cx="1056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ODB 2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(EML327)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6F26AE-AE0F-4626-A0C1-B5940A8A56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465" y="3786384"/>
            <a:ext cx="1696000" cy="1696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78DF7A-B2EA-4580-8267-5A99A69972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89" y="4816955"/>
            <a:ext cx="2698014" cy="115078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9F33CDC-4092-4418-BE1F-8ADCA131C1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57" y="1333895"/>
            <a:ext cx="1550306" cy="155030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DADAC00-3B6B-411B-8D7E-CCF00E9A12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82" y="753877"/>
            <a:ext cx="1095981" cy="155030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322541D-667E-4D23-8FF2-1C2F7FD85C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26" y="3586199"/>
            <a:ext cx="584200" cy="584200"/>
          </a:xfrm>
          <a:prstGeom prst="rect">
            <a:avLst/>
          </a:prstGeom>
        </p:spPr>
      </p:pic>
      <p:sp>
        <p:nvSpPr>
          <p:cNvPr id="41" name="TextBox 9232">
            <a:extLst>
              <a:ext uri="{FF2B5EF4-FFF2-40B4-BE49-F238E27FC236}">
                <a16:creationId xmlns:a16="http://schemas.microsoft.com/office/drawing/2014/main" id="{AF75ED85-8463-4F61-8272-B3A4B415D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1448" y="2353676"/>
            <a:ext cx="14558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Smart Phone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985160-2D96-4458-A951-A6C2F671BA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264" y="611601"/>
            <a:ext cx="1656842" cy="165684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552BB46-106C-40AC-B57A-C93E932A0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485" y="2144756"/>
            <a:ext cx="18238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Web Server / DB</a:t>
            </a:r>
            <a:endParaRPr kumimoji="0" lang="ko-KR" altLang="en-US" sz="16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D11DA5-7062-4270-98FF-347F625DB93D}"/>
              </a:ext>
            </a:extLst>
          </p:cNvPr>
          <p:cNvCxnSpPr>
            <a:cxnSpLocks/>
          </p:cNvCxnSpPr>
          <p:nvPr/>
        </p:nvCxnSpPr>
        <p:spPr bwMode="auto">
          <a:xfrm>
            <a:off x="7237921" y="1502281"/>
            <a:ext cx="1209170" cy="17971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26" name="그림 28">
            <a:extLst>
              <a:ext uri="{FF2B5EF4-FFF2-40B4-BE49-F238E27FC236}">
                <a16:creationId xmlns:a16="http://schemas.microsoft.com/office/drawing/2014/main" id="{69A438D0-3BBA-430B-8DFC-261D227FA8E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38" name="직사각형 30">
            <a:extLst>
              <a:ext uri="{FF2B5EF4-FFF2-40B4-BE49-F238E27FC236}">
                <a16:creationId xmlns:a16="http://schemas.microsoft.com/office/drawing/2014/main" id="{81ABC6CF-A3CB-4177-9B71-0AE41702A1D2}"/>
              </a:ext>
            </a:extLst>
          </p:cNvPr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280A74D-7792-47A5-A5EE-48BE0E1BDB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35" y="1397127"/>
            <a:ext cx="831068" cy="83106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35B700F-1AC3-4445-B0C2-DBC07F5F5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7" y="2163198"/>
            <a:ext cx="1430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rgbClr val="44546A"/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Sensors</a:t>
            </a:r>
          </a:p>
        </p:txBody>
      </p: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BBFAA1D6-6014-4E89-87D0-2598A40AD72F}"/>
              </a:ext>
            </a:extLst>
          </p:cNvPr>
          <p:cNvCxnSpPr>
            <a:cxnSpLocks/>
          </p:cNvCxnSpPr>
          <p:nvPr/>
        </p:nvCxnSpPr>
        <p:spPr bwMode="auto">
          <a:xfrm>
            <a:off x="1256482" y="1865005"/>
            <a:ext cx="544306" cy="28743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57150" cap="flat" cmpd="sng" algn="ctr">
            <a:solidFill>
              <a:srgbClr val="333F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3A19F727-CCC1-4F98-90ED-1AC685AE5BE4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3267198" y="2483310"/>
            <a:ext cx="5213267" cy="215107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333F5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8265160F-DCAE-4439-A1F4-8D7ABA3F16A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25" y="2938251"/>
            <a:ext cx="754933" cy="754933"/>
          </a:xfrm>
          <a:prstGeom prst="rect">
            <a:avLst/>
          </a:prstGeom>
        </p:spPr>
      </p:pic>
      <p:pic>
        <p:nvPicPr>
          <p:cNvPr id="12" name="그래픽 11" descr="태블릿">
            <a:extLst>
              <a:ext uri="{FF2B5EF4-FFF2-40B4-BE49-F238E27FC236}">
                <a16:creationId xmlns:a16="http://schemas.microsoft.com/office/drawing/2014/main" id="{CD305D87-9E81-4EA7-B7C5-A4B59A77DB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91660" y="2907490"/>
            <a:ext cx="914400" cy="914400"/>
          </a:xfrm>
          <a:prstGeom prst="rect">
            <a:avLst/>
          </a:prstGeom>
        </p:spPr>
      </p:pic>
      <p:pic>
        <p:nvPicPr>
          <p:cNvPr id="3" name="그래픽 2" descr="WiFi">
            <a:extLst>
              <a:ext uri="{FF2B5EF4-FFF2-40B4-BE49-F238E27FC236}">
                <a16:creationId xmlns:a16="http://schemas.microsoft.com/office/drawing/2014/main" id="{F03BCB5A-35DB-464B-A969-4F3C89C42F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48414" y="1236516"/>
            <a:ext cx="739507" cy="7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41" grpId="0"/>
      <p:bldP spid="36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8B65C175-C922-4D28-BEFC-97E9F350FFC0}"/>
              </a:ext>
            </a:extLst>
          </p:cNvPr>
          <p:cNvGrpSpPr/>
          <p:nvPr/>
        </p:nvGrpSpPr>
        <p:grpSpPr>
          <a:xfrm>
            <a:off x="263456" y="542911"/>
            <a:ext cx="3871663" cy="556024"/>
            <a:chOff x="207842" y="704579"/>
            <a:chExt cx="3556114" cy="702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294480-F3A4-4C1A-ADA5-67C047293BC6}"/>
                </a:ext>
              </a:extLst>
            </p:cNvPr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884CB1D-8624-4FB5-821C-DAED8F33DC9A}"/>
                </a:ext>
              </a:extLst>
            </p:cNvPr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BB82205-2868-40C7-A38D-B153BD151B10}"/>
                </a:ext>
              </a:extLst>
            </p:cNvPr>
            <p:cNvSpPr/>
            <p:nvPr/>
          </p:nvSpPr>
          <p:spPr>
            <a:xfrm>
              <a:off x="591728" y="705578"/>
              <a:ext cx="2872869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경기천년제목V Bold" panose="02020803020101020101" pitchFamily="18" charset="-127"/>
                  <a:ea typeface="경기천년제목V Bold" panose="02020803020101020101" pitchFamily="18" charset="-127"/>
                </a:rPr>
                <a:t>시스템 구성도</a:t>
              </a: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srgbClr val="2F3436"/>
                </a:solidFill>
                <a:latin typeface="Arial Black" panose="020B0A04020102020204" pitchFamily="34" charset="0"/>
                <a:ea typeface="나눔스퀘어 Bold" panose="020B0600000101010101" pitchFamily="50" charset="-127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F3436"/>
              </a:solidFill>
              <a:effectLst/>
              <a:uLnTx/>
              <a:uFillTx/>
              <a:latin typeface="Arial Black" panose="020B0A04020102020204" pitchFamily="34" charset="0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7FC0E74D-B575-45B8-8419-E1E88B1F21BD}"/>
              </a:ext>
            </a:extLst>
          </p:cNvPr>
          <p:cNvSpPr/>
          <p:nvPr/>
        </p:nvSpPr>
        <p:spPr bwMode="auto">
          <a:xfrm>
            <a:off x="4400672" y="2857971"/>
            <a:ext cx="2016125" cy="1368425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Raspberry</a:t>
            </a: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EF9B02DF-5110-4C2B-8A84-9DA351A553F5}"/>
              </a:ext>
            </a:extLst>
          </p:cNvPr>
          <p:cNvSpPr/>
          <p:nvPr/>
        </p:nvSpPr>
        <p:spPr bwMode="auto">
          <a:xfrm>
            <a:off x="645601" y="1445122"/>
            <a:ext cx="2016125" cy="1368425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Sensors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sp>
        <p:nvSpPr>
          <p:cNvPr id="16" name="순서도: 준비 15">
            <a:extLst>
              <a:ext uri="{FF2B5EF4-FFF2-40B4-BE49-F238E27FC236}">
                <a16:creationId xmlns:a16="http://schemas.microsoft.com/office/drawing/2014/main" id="{83DCD1CD-10B6-440A-8B93-B2725A3DC86A}"/>
              </a:ext>
            </a:extLst>
          </p:cNvPr>
          <p:cNvSpPr/>
          <p:nvPr/>
        </p:nvSpPr>
        <p:spPr bwMode="auto">
          <a:xfrm>
            <a:off x="7137522" y="1209300"/>
            <a:ext cx="2130425" cy="1368425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APP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A519A4-F139-450E-B33C-ACF341421C09}"/>
              </a:ext>
            </a:extLst>
          </p:cNvPr>
          <p:cNvCxnSpPr>
            <a:stCxn id="15" idx="3"/>
            <a:endCxn id="14" idx="2"/>
          </p:cNvCxnSpPr>
          <p:nvPr/>
        </p:nvCxnSpPr>
        <p:spPr bwMode="auto">
          <a:xfrm>
            <a:off x="2661726" y="2129335"/>
            <a:ext cx="1738946" cy="14128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89DC42F-E52E-4C07-A863-147A77247B60}"/>
              </a:ext>
            </a:extLst>
          </p:cNvPr>
          <p:cNvSpPr/>
          <p:nvPr/>
        </p:nvSpPr>
        <p:spPr bwMode="auto">
          <a:xfrm>
            <a:off x="3023802" y="4757625"/>
            <a:ext cx="2006600" cy="60570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Rasp Pi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데이터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선별적 수신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B8FBB46-ABBC-4AD3-B4CD-9B371364D183}"/>
              </a:ext>
            </a:extLst>
          </p:cNvPr>
          <p:cNvCxnSpPr>
            <a:cxnSpLocks/>
            <a:stCxn id="16" idx="2"/>
            <a:endCxn id="38" idx="0"/>
          </p:cNvCxnSpPr>
          <p:nvPr/>
        </p:nvCxnSpPr>
        <p:spPr bwMode="auto">
          <a:xfrm>
            <a:off x="8202735" y="2577725"/>
            <a:ext cx="6349" cy="2802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CD1BD8-04DF-4F11-9636-6038E64615BD}"/>
              </a:ext>
            </a:extLst>
          </p:cNvPr>
          <p:cNvCxnSpPr>
            <a:cxnSpLocks/>
            <a:stCxn id="14" idx="1"/>
            <a:endCxn id="23" idx="2"/>
          </p:cNvCxnSpPr>
          <p:nvPr/>
        </p:nvCxnSpPr>
        <p:spPr bwMode="auto">
          <a:xfrm flipH="1" flipV="1">
            <a:off x="5408734" y="2645412"/>
            <a:ext cx="1" cy="2125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750EB14-1339-4B87-96E1-CBB9DAB729C8}"/>
              </a:ext>
            </a:extLst>
          </p:cNvPr>
          <p:cNvSpPr/>
          <p:nvPr/>
        </p:nvSpPr>
        <p:spPr bwMode="auto">
          <a:xfrm>
            <a:off x="4051421" y="2162568"/>
            <a:ext cx="2714625" cy="482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Rasp Pi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데이터 가공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88A6880-F308-40A1-AD4C-91E26C5BBA52}"/>
              </a:ext>
            </a:extLst>
          </p:cNvPr>
          <p:cNvCxnSpPr>
            <a:cxnSpLocks/>
            <a:endCxn id="30" idx="0"/>
          </p:cNvCxnSpPr>
          <p:nvPr/>
        </p:nvCxnSpPr>
        <p:spPr bwMode="auto">
          <a:xfrm>
            <a:off x="6777159" y="3551724"/>
            <a:ext cx="3175" cy="17493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1533B0C-EF69-4059-9BC8-6BB9024DEDDA}"/>
              </a:ext>
            </a:extLst>
          </p:cNvPr>
          <p:cNvCxnSpPr>
            <a:cxnSpLocks/>
            <a:stCxn id="36" idx="2"/>
            <a:endCxn id="45" idx="2"/>
          </p:cNvCxnSpPr>
          <p:nvPr/>
        </p:nvCxnSpPr>
        <p:spPr bwMode="auto">
          <a:xfrm flipH="1">
            <a:off x="1311557" y="5412879"/>
            <a:ext cx="1714" cy="8089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1DCD51D-962A-4D94-A706-A06F4C3F376D}"/>
              </a:ext>
            </a:extLst>
          </p:cNvPr>
          <p:cNvSpPr/>
          <p:nvPr/>
        </p:nvSpPr>
        <p:spPr bwMode="auto">
          <a:xfrm>
            <a:off x="5088059" y="5301040"/>
            <a:ext cx="3384550" cy="7239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Rasp Pi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가공된 데이터</a:t>
            </a:r>
            <a:r>
              <a:rPr lang="ko-KR" altLang="en-US" dirty="0" err="1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를</a:t>
            </a:r>
            <a:endParaRPr lang="en-US" altLang="ko-KR" dirty="0">
              <a:solidFill>
                <a:srgbClr val="404040">
                  <a:lumMod val="75000"/>
                </a:srgbClr>
              </a:solidFill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Web Server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에 전송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9AA02AA-40AE-432F-BFAA-8D27281A0041}"/>
              </a:ext>
            </a:extLst>
          </p:cNvPr>
          <p:cNvSpPr/>
          <p:nvPr/>
        </p:nvSpPr>
        <p:spPr bwMode="auto">
          <a:xfrm>
            <a:off x="78666" y="5662990"/>
            <a:ext cx="2465782" cy="558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차의 </a:t>
            </a: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OBD 2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단자에서 나오는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 데이터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송신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sp>
        <p:nvSpPr>
          <p:cNvPr id="38" name="순서도: 준비 37">
            <a:extLst>
              <a:ext uri="{FF2B5EF4-FFF2-40B4-BE49-F238E27FC236}">
                <a16:creationId xmlns:a16="http://schemas.microsoft.com/office/drawing/2014/main" id="{62D23026-2DCA-4DA5-942A-96697CA533A8}"/>
              </a:ext>
            </a:extLst>
          </p:cNvPr>
          <p:cNvSpPr/>
          <p:nvPr/>
        </p:nvSpPr>
        <p:spPr bwMode="auto">
          <a:xfrm>
            <a:off x="7143871" y="2857971"/>
            <a:ext cx="2130425" cy="1368425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스마일B" panose="02020600000000000000" pitchFamily="18" charset="-127"/>
                <a:ea typeface="a스마일B" panose="02020600000000000000" pitchFamily="18" charset="-127"/>
              </a:rPr>
              <a:t>WEB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/ DB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AA9AE8E-C8CF-4A9A-A655-4C65FEA75C92}"/>
              </a:ext>
            </a:extLst>
          </p:cNvPr>
          <p:cNvCxnSpPr>
            <a:cxnSpLocks/>
            <a:stCxn id="14" idx="4"/>
            <a:endCxn id="38" idx="1"/>
          </p:cNvCxnSpPr>
          <p:nvPr/>
        </p:nvCxnSpPr>
        <p:spPr bwMode="auto">
          <a:xfrm>
            <a:off x="6416797" y="3542184"/>
            <a:ext cx="72707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12E88DB-B1BC-41AA-9287-64D378C27E90}"/>
              </a:ext>
            </a:extLst>
          </p:cNvPr>
          <p:cNvSpPr/>
          <p:nvPr/>
        </p:nvSpPr>
        <p:spPr bwMode="auto">
          <a:xfrm>
            <a:off x="9764668" y="3172474"/>
            <a:ext cx="2325830" cy="73941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Web : App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과 통신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DB : </a:t>
            </a:r>
            <a:r>
              <a:rPr lang="ko-KR" altLang="en-US" dirty="0">
                <a:solidFill>
                  <a:srgbClr val="404040">
                    <a:lumMod val="75000"/>
                  </a:srgbClr>
                </a:solidFill>
                <a:latin typeface="a스마일M" panose="02020600000000000000" pitchFamily="18" charset="-127"/>
                <a:ea typeface="a스마일M" panose="02020600000000000000" pitchFamily="18" charset="-127"/>
              </a:rPr>
              <a:t>데이터 저장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a스마일M" panose="02020600000000000000" pitchFamily="18" charset="-127"/>
              <a:ea typeface="a스마일M" panose="02020600000000000000" pitchFamily="18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A6DD006-88B6-4F42-A01C-7D9E65026C4D}"/>
              </a:ext>
            </a:extLst>
          </p:cNvPr>
          <p:cNvCxnSpPr>
            <a:cxnSpLocks/>
            <a:stCxn id="56" idx="1"/>
            <a:endCxn id="38" idx="3"/>
          </p:cNvCxnSpPr>
          <p:nvPr/>
        </p:nvCxnSpPr>
        <p:spPr bwMode="auto">
          <a:xfrm flipH="1">
            <a:off x="9274296" y="3542183"/>
            <a:ext cx="490372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D6DF46A-FEEE-4A4E-98D9-AFF12303EF92}"/>
              </a:ext>
            </a:extLst>
          </p:cNvPr>
          <p:cNvSpPr/>
          <p:nvPr/>
        </p:nvSpPr>
        <p:spPr bwMode="auto">
          <a:xfrm>
            <a:off x="9764668" y="1676962"/>
            <a:ext cx="2325830" cy="4331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APP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사용자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UI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제공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3A1969E-7AFC-4290-B368-35A6F1E69676}"/>
              </a:ext>
            </a:extLst>
          </p:cNvPr>
          <p:cNvCxnSpPr>
            <a:cxnSpLocks/>
            <a:stCxn id="61" idx="1"/>
            <a:endCxn id="16" idx="3"/>
          </p:cNvCxnSpPr>
          <p:nvPr/>
        </p:nvCxnSpPr>
        <p:spPr bwMode="auto">
          <a:xfrm flipH="1">
            <a:off x="9267947" y="1893513"/>
            <a:ext cx="49672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9EE03C43-3DA5-4C6E-9F11-C1A990E2E6E8}"/>
              </a:ext>
            </a:extLst>
          </p:cNvPr>
          <p:cNvSpPr/>
          <p:nvPr/>
        </p:nvSpPr>
        <p:spPr bwMode="auto">
          <a:xfrm>
            <a:off x="647315" y="4044454"/>
            <a:ext cx="2016125" cy="1368425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a스마일B" panose="02020600000000000000" pitchFamily="18" charset="-127"/>
                <a:ea typeface="a스마일B" panose="02020600000000000000" pitchFamily="18" charset="-127"/>
              </a:rPr>
              <a:t>OBD2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스마일B" panose="02020600000000000000" pitchFamily="18" charset="-127"/>
              <a:ea typeface="a스마일B" panose="02020600000000000000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9083AC5-BAD1-4E8C-A2BC-0980E374404F}"/>
              </a:ext>
            </a:extLst>
          </p:cNvPr>
          <p:cNvCxnSpPr>
            <a:cxnSpLocks/>
            <a:stCxn id="36" idx="3"/>
            <a:endCxn id="14" idx="2"/>
          </p:cNvCxnSpPr>
          <p:nvPr/>
        </p:nvCxnSpPr>
        <p:spPr bwMode="auto">
          <a:xfrm flipV="1">
            <a:off x="2663440" y="3542184"/>
            <a:ext cx="1737232" cy="11864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2C6A225-FD9F-45C4-9C4C-D21C102B36C0}"/>
              </a:ext>
            </a:extLst>
          </p:cNvPr>
          <p:cNvSpPr/>
          <p:nvPr/>
        </p:nvSpPr>
        <p:spPr bwMode="auto">
          <a:xfrm>
            <a:off x="79090" y="3087807"/>
            <a:ext cx="2465782" cy="3696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Rasp Pi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a스마일M" panose="02020600000000000000" pitchFamily="18" charset="-127"/>
                <a:ea typeface="a스마일M" panose="02020600000000000000" pitchFamily="18" charset="-127"/>
              </a:rPr>
              <a:t>로 데이터 송신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F2DF9A8-641E-4773-97AB-90C1A48EE77C}"/>
              </a:ext>
            </a:extLst>
          </p:cNvPr>
          <p:cNvCxnSpPr>
            <a:cxnSpLocks/>
            <a:stCxn id="50" idx="0"/>
            <a:endCxn id="15" idx="2"/>
          </p:cNvCxnSpPr>
          <p:nvPr/>
        </p:nvCxnSpPr>
        <p:spPr bwMode="auto">
          <a:xfrm flipH="1" flipV="1">
            <a:off x="1311557" y="2813547"/>
            <a:ext cx="424" cy="2742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F177808-9A31-4A6E-A035-B6D3C22DABAE}"/>
              </a:ext>
            </a:extLst>
          </p:cNvPr>
          <p:cNvCxnSpPr>
            <a:cxnSpLocks/>
            <a:stCxn id="20" idx="0"/>
          </p:cNvCxnSpPr>
          <p:nvPr/>
        </p:nvCxnSpPr>
        <p:spPr bwMode="auto">
          <a:xfrm flipH="1" flipV="1">
            <a:off x="3560734" y="4139728"/>
            <a:ext cx="466368" cy="61789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9" name="그림 28">
            <a:extLst>
              <a:ext uri="{FF2B5EF4-FFF2-40B4-BE49-F238E27FC236}">
                <a16:creationId xmlns:a16="http://schemas.microsoft.com/office/drawing/2014/main" id="{0DAC1C1E-A153-4C72-89B4-92837B464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9084436" y="6337299"/>
            <a:ext cx="3059939" cy="451067"/>
          </a:xfrm>
          <a:prstGeom prst="rect">
            <a:avLst/>
          </a:prstGeom>
        </p:spPr>
      </p:pic>
      <p:sp>
        <p:nvSpPr>
          <p:cNvPr id="40" name="직사각형 30">
            <a:extLst>
              <a:ext uri="{FF2B5EF4-FFF2-40B4-BE49-F238E27FC236}">
                <a16:creationId xmlns:a16="http://schemas.microsoft.com/office/drawing/2014/main" id="{48009B4C-DAB5-44D3-945B-DD35B1D25680}"/>
              </a:ext>
            </a:extLst>
          </p:cNvPr>
          <p:cNvSpPr txBox="1"/>
          <p:nvPr/>
        </p:nvSpPr>
        <p:spPr>
          <a:xfrm>
            <a:off x="5730020" y="6390982"/>
            <a:ext cx="731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- 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20000000000000000000"/>
                <a:ea typeface="맑은 고딕" panose="020B0503020000020004" pitchFamily="50" charset="-127"/>
              </a:rPr>
              <a:t>9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06899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3852</TotalTime>
  <Words>2238</Words>
  <Application>Microsoft Office PowerPoint</Application>
  <PresentationFormat>와이드스크린</PresentationFormat>
  <Paragraphs>700</Paragraphs>
  <Slides>46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46</vt:i4>
      </vt:variant>
    </vt:vector>
  </HeadingPairs>
  <TitlesOfParts>
    <vt:vector size="61" baseType="lpstr">
      <vt:lpstr>a스마일M</vt:lpstr>
      <vt:lpstr>Wingdings</vt:lpstr>
      <vt:lpstr>굴림체</vt:lpstr>
      <vt:lpstr>나눔스퀘어 Bold</vt:lpstr>
      <vt:lpstr>Arial</vt:lpstr>
      <vt:lpstr>Arial Rounded MT Bold</vt:lpstr>
      <vt:lpstr>Arial Black</vt:lpstr>
      <vt:lpstr>굴림</vt:lpstr>
      <vt:lpstr>경기천년제목V Bold</vt:lpstr>
      <vt:lpstr>a스마일B</vt:lpstr>
      <vt:lpstr>나눔스퀘어</vt:lpstr>
      <vt:lpstr>맑은 고딕</vt:lpstr>
      <vt:lpstr>Bauhaus 93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구삼열</cp:lastModifiedBy>
  <cp:revision>278</cp:revision>
  <cp:lastPrinted>2018-03-21T04:58:57Z</cp:lastPrinted>
  <dcterms:created xsi:type="dcterms:W3CDTF">2017-06-02T05:31:18Z</dcterms:created>
  <dcterms:modified xsi:type="dcterms:W3CDTF">2018-03-29T01:55:47Z</dcterms:modified>
</cp:coreProperties>
</file>