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69" r:id="rId4"/>
    <p:sldId id="293" r:id="rId5"/>
    <p:sldId id="292" r:id="rId6"/>
    <p:sldId id="283" r:id="rId7"/>
    <p:sldId id="315" r:id="rId8"/>
    <p:sldId id="316" r:id="rId9"/>
    <p:sldId id="273" r:id="rId10"/>
    <p:sldId id="274" r:id="rId11"/>
    <p:sldId id="317" r:id="rId12"/>
    <p:sldId id="281" r:id="rId13"/>
    <p:sldId id="282" r:id="rId14"/>
    <p:sldId id="310" r:id="rId15"/>
    <p:sldId id="295" r:id="rId16"/>
    <p:sldId id="297" r:id="rId17"/>
    <p:sldId id="314" r:id="rId18"/>
    <p:sldId id="318" r:id="rId19"/>
    <p:sldId id="298" r:id="rId20"/>
    <p:sldId id="299" r:id="rId21"/>
    <p:sldId id="320" r:id="rId22"/>
    <p:sldId id="300" r:id="rId23"/>
    <p:sldId id="301" r:id="rId24"/>
    <p:sldId id="302" r:id="rId25"/>
    <p:sldId id="303" r:id="rId26"/>
    <p:sldId id="304" r:id="rId27"/>
    <p:sldId id="305" r:id="rId28"/>
    <p:sldId id="275" r:id="rId29"/>
    <p:sldId id="276" r:id="rId30"/>
    <p:sldId id="277" r:id="rId31"/>
    <p:sldId id="319" r:id="rId32"/>
    <p:sldId id="290" r:id="rId33"/>
    <p:sldId id="306" r:id="rId34"/>
    <p:sldId id="307" r:id="rId35"/>
    <p:sldId id="308" r:id="rId36"/>
    <p:sldId id="278" r:id="rId37"/>
    <p:sldId id="266" r:id="rId38"/>
    <p:sldId id="285" r:id="rId39"/>
    <p:sldId id="279" r:id="rId40"/>
    <p:sldId id="267" r:id="rId41"/>
  </p:sldIdLst>
  <p:sldSz cx="12192000" cy="6858000"/>
  <p:notesSz cx="6797675" cy="9926638"/>
  <p:embeddedFontLst>
    <p:embeddedFont>
      <p:font typeface="맑은 고딕" panose="020B0503020000020004" pitchFamily="50" charset="-127"/>
      <p:regular r:id="rId43"/>
      <p:bold r:id="rId44"/>
    </p:embeddedFont>
    <p:embeddedFont>
      <p:font typeface="Bauhaus 93" panose="04030905020B02020C02" pitchFamily="82" charset="0"/>
      <p:regular r:id="rId45"/>
    </p:embeddedFont>
    <p:embeddedFont>
      <p:font typeface="Arial Rounded MT Bold" panose="020F0704030504030204" pitchFamily="34" charset="0"/>
      <p:regular r:id="rId46"/>
    </p:embeddedFont>
    <p:embeddedFont>
      <p:font typeface="Arial Black" panose="020B0A04020102020204" pitchFamily="34" charset="0"/>
      <p:bold r:id="rId47"/>
    </p:embeddedFont>
    <p:embeddedFont>
      <p:font typeface="경기천년제목V Bold" panose="02020803020101020101" pitchFamily="18" charset="-127"/>
      <p:bold r:id="rId48"/>
    </p:embeddedFont>
    <p:embeddedFont>
      <p:font typeface="나눔스퀘어 Bold" panose="020B0600000101010101" pitchFamily="50" charset="-127"/>
      <p:bold r:id="rId49"/>
    </p:embeddedFont>
    <p:embeddedFont>
      <p:font typeface="나눔스퀘어" panose="020B0600000101010101" pitchFamily="50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F50"/>
    <a:srgbClr val="303030"/>
    <a:srgbClr val="FFFF66"/>
    <a:srgbClr val="A5A5A5"/>
    <a:srgbClr val="E1E1E1"/>
    <a:srgbClr val="A6D5E3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>
        <p:scale>
          <a:sx n="60" d="100"/>
          <a:sy n="60" d="100"/>
        </p:scale>
        <p:origin x="11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14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4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7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0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8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130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35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1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8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74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360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532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163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840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63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74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38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84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3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4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6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173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48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142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854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317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938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71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8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55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2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7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91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3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4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8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1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2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2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64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5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71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pia.co.kr/Journal/ArticleDetail/NODE01505509" TargetMode="External"/><Relationship Id="rId3" Type="http://schemas.openxmlformats.org/officeDocument/2006/relationships/hyperlink" Target="https://en.wikipedia.org/wiki/On-board_diagnostics" TargetMode="External"/><Relationship Id="rId7" Type="http://schemas.openxmlformats.org/officeDocument/2006/relationships/hyperlink" Target="http://www.dbpia.co.kr/Article/NODE0232362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LM327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www.openiot.net/?controller=DevicesApps&amp;action=DevicesDetail&amp;No=21" TargetMode="External"/><Relationship Id="rId10" Type="http://schemas.openxmlformats.org/officeDocument/2006/relationships/hyperlink" Target="http://jkais99.org/journal/v13n2/05/466i/466i.pdf" TargetMode="External"/><Relationship Id="rId4" Type="http://schemas.openxmlformats.org/officeDocument/2006/relationships/hyperlink" Target="https://github.com/brendan-w/python-OBD" TargetMode="External"/><Relationship Id="rId9" Type="http://schemas.openxmlformats.org/officeDocument/2006/relationships/hyperlink" Target="http://www.esk.or.kr/conference/2009_fall/pdf/17_1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9239" y="1857032"/>
            <a:ext cx="3821363" cy="3821363"/>
            <a:chOff x="4508867" y="1841867"/>
            <a:chExt cx="3174267" cy="3174267"/>
          </a:xfrm>
        </p:grpSpPr>
        <p:sp>
          <p:nvSpPr>
            <p:cNvPr id="8" name="타원 7"/>
            <p:cNvSpPr/>
            <p:nvPr/>
          </p:nvSpPr>
          <p:spPr>
            <a:xfrm>
              <a:off x="4508867" y="1841867"/>
              <a:ext cx="3174267" cy="317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103" y="312898"/>
            <a:ext cx="9595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IoT </a:t>
            </a:r>
            <a:r>
              <a:rPr lang="ko-KR" altLang="en-US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기반 운전 보조 시스템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9041" y="1361964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Driving assistance system based on IoT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410BE-98BC-4903-9F4B-FF488E7C42E2}"/>
              </a:ext>
            </a:extLst>
          </p:cNvPr>
          <p:cNvSpPr txBox="1"/>
          <p:nvPr/>
        </p:nvSpPr>
        <p:spPr>
          <a:xfrm>
            <a:off x="5691364" y="4436993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2012150022   </a:t>
            </a:r>
            <a:r>
              <a:rPr lang="ko-KR" altLang="en-US" b="1" dirty="0"/>
              <a:t>이름 박  찬</a:t>
            </a:r>
            <a:r>
              <a:rPr lang="en-US" altLang="ko-KR" b="1" dirty="0"/>
              <a:t> 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1111A-7B57-421F-AD55-8B52370E2EED}"/>
              </a:ext>
            </a:extLst>
          </p:cNvPr>
          <p:cNvSpPr txBox="1"/>
          <p:nvPr/>
        </p:nvSpPr>
        <p:spPr>
          <a:xfrm>
            <a:off x="5691364" y="4806325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2012152003   </a:t>
            </a:r>
            <a:r>
              <a:rPr lang="ko-KR" altLang="en-US" b="1" dirty="0"/>
              <a:t>이름 구삼열</a:t>
            </a:r>
            <a:r>
              <a:rPr lang="en-US" altLang="ko-KR" b="1" dirty="0"/>
              <a:t>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D4A43-E76E-4FF2-82FD-C0B9D2FB92DE}"/>
              </a:ext>
            </a:extLst>
          </p:cNvPr>
          <p:cNvSpPr txBox="1"/>
          <p:nvPr/>
        </p:nvSpPr>
        <p:spPr>
          <a:xfrm>
            <a:off x="5705792" y="5183430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2013156023   </a:t>
            </a:r>
            <a:r>
              <a:rPr lang="ko-KR" altLang="en-US" b="1" dirty="0"/>
              <a:t>이름 </a:t>
            </a:r>
            <a:r>
              <a:rPr lang="ko-KR" altLang="en-US" b="1" dirty="0" err="1"/>
              <a:t>설현관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5D678-0AFE-4F7E-9ABC-D96D895DE76B}"/>
              </a:ext>
            </a:extLst>
          </p:cNvPr>
          <p:cNvSpPr txBox="1"/>
          <p:nvPr/>
        </p:nvSpPr>
        <p:spPr>
          <a:xfrm>
            <a:off x="5705794" y="5552762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2015152017   </a:t>
            </a:r>
            <a:r>
              <a:rPr lang="ko-KR" altLang="en-US" b="1" dirty="0"/>
              <a:t>이름 송현화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pic>
        <p:nvPicPr>
          <p:cNvPr id="17" name="그림 28">
            <a:extLst>
              <a:ext uri="{FF2B5EF4-FFF2-40B4-BE49-F238E27FC236}">
                <a16:creationId xmlns:a16="http://schemas.microsoft.com/office/drawing/2014/main" id="{82D0D5A0-0B84-4C27-9D91-8B7060442E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4638D2-B704-4F65-A5FF-B49BF3050D4A}"/>
              </a:ext>
            </a:extLst>
          </p:cNvPr>
          <p:cNvSpPr/>
          <p:nvPr/>
        </p:nvSpPr>
        <p:spPr bwMode="auto">
          <a:xfrm>
            <a:off x="3785869" y="1449562"/>
            <a:ext cx="7007862" cy="3991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1. ELM327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을 이용하여 차량과 연결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2.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Bleutooth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이용하여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Raspberry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Pi3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와 연결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차량 데이터 수신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1)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Engine 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0x04)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2) Intake Manifold Pressure(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MAP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) (PID : 0x0B)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3)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RPM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0x0C)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4)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Speed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(VSS) (PID : 0x0D)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5)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Intake Air Temp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0x0F)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6) Air Flow Rate(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MAF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) (PID : 0x10)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7) Traveled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Distance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0x22)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8)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Fuel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Status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(PID : 0x03)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3AA8879-6305-4DF2-83E9-0133CEC806AE}"/>
              </a:ext>
            </a:extLst>
          </p:cNvPr>
          <p:cNvSpPr/>
          <p:nvPr/>
        </p:nvSpPr>
        <p:spPr bwMode="auto">
          <a:xfrm>
            <a:off x="1391920" y="2647160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075B51FA-44B7-4570-83FE-F598453D8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9E90DA63-3ADF-480A-BA67-FA1E827B87F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360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7636EFB-1E0F-4678-8C31-D1F19B44F396}"/>
              </a:ext>
            </a:extLst>
          </p:cNvPr>
          <p:cNvSpPr/>
          <p:nvPr/>
        </p:nvSpPr>
        <p:spPr bwMode="auto">
          <a:xfrm>
            <a:off x="1237238" y="1885169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4135119" y="938521"/>
            <a:ext cx="7524847" cy="32617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1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1. OBD2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r>
              <a:rPr lang="ko-KR" altLang="en-US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가공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안전운행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2.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운전자에게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LCD Display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 제공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3. TTS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주행정보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분석한 데이터를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6618C059-95F9-45F2-B547-38D12EF1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DC5E9050-3FC5-4E86-8A91-FCC3E0BA87A1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B42C10-2D09-408C-9108-FE3D8DD592FA}"/>
              </a:ext>
            </a:extLst>
          </p:cNvPr>
          <p:cNvSpPr/>
          <p:nvPr/>
        </p:nvSpPr>
        <p:spPr bwMode="auto">
          <a:xfrm>
            <a:off x="1237238" y="4540212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55C5A4A-4066-49DB-8BF3-BB01EFD26057}"/>
              </a:ext>
            </a:extLst>
          </p:cNvPr>
          <p:cNvSpPr/>
          <p:nvPr/>
        </p:nvSpPr>
        <p:spPr bwMode="auto">
          <a:xfrm>
            <a:off x="4135119" y="4302049"/>
            <a:ext cx="7524846" cy="1844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GPS (UART to USB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ㄴ 위도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lang="ko-KR" altLang="en-US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자이로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센서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(I2C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    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ㄴ 기울기값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6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77C4022-48B8-4F4D-BBFB-8BA9DAB8E7E8}"/>
              </a:ext>
            </a:extLst>
          </p:cNvPr>
          <p:cNvGrpSpPr/>
          <p:nvPr/>
        </p:nvGrpSpPr>
        <p:grpSpPr>
          <a:xfrm>
            <a:off x="639252" y="1827449"/>
            <a:ext cx="2130425" cy="3478080"/>
            <a:chOff x="639252" y="1827449"/>
            <a:chExt cx="2130425" cy="3478080"/>
          </a:xfrm>
        </p:grpSpPr>
        <p:sp>
          <p:nvSpPr>
            <p:cNvPr id="15" name="순서도: 준비 14">
              <a:extLst>
                <a:ext uri="{FF2B5EF4-FFF2-40B4-BE49-F238E27FC236}">
                  <a16:creationId xmlns:a16="http://schemas.microsoft.com/office/drawing/2014/main" id="{6D87D376-0BAF-4E0B-B415-3786EDEC6256}"/>
                </a:ext>
              </a:extLst>
            </p:cNvPr>
            <p:cNvSpPr/>
            <p:nvPr/>
          </p:nvSpPr>
          <p:spPr bwMode="auto">
            <a:xfrm>
              <a:off x="639252" y="1827449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APP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6905717-7166-4DCC-9917-A673580DCDF9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 bwMode="auto">
            <a:xfrm>
              <a:off x="1704465" y="3195874"/>
              <a:ext cx="0" cy="7412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순서도: 준비 18">
              <a:extLst>
                <a:ext uri="{FF2B5EF4-FFF2-40B4-BE49-F238E27FC236}">
                  <a16:creationId xmlns:a16="http://schemas.microsoft.com/office/drawing/2014/main" id="{95085F4F-78EE-4E20-AC6F-2CBFFA1D1DCA}"/>
                </a:ext>
              </a:extLst>
            </p:cNvPr>
            <p:cNvSpPr/>
            <p:nvPr/>
          </p:nvSpPr>
          <p:spPr bwMode="auto">
            <a:xfrm>
              <a:off x="639252" y="3937104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WEB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001AC5-4641-47C7-88C7-1E699BC5D8EB}"/>
              </a:ext>
            </a:extLst>
          </p:cNvPr>
          <p:cNvSpPr/>
          <p:nvPr/>
        </p:nvSpPr>
        <p:spPr bwMode="auto">
          <a:xfrm>
            <a:off x="3450202" y="369032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APP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의 요청을 대기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응답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DB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얻은 데이터를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전달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D68C19-DD30-403B-97D9-7889F3A6AF51}"/>
              </a:ext>
            </a:extLst>
          </p:cNvPr>
          <p:cNvSpPr/>
          <p:nvPr/>
        </p:nvSpPr>
        <p:spPr bwMode="auto">
          <a:xfrm>
            <a:off x="3450202" y="159244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 분석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기름 소모량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비용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계산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안전운전 점수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4.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분석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5.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마쳤을 때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최근 주행 정보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알람</a:t>
            </a:r>
          </a:p>
        </p:txBody>
      </p:sp>
      <p:pic>
        <p:nvPicPr>
          <p:cNvPr id="16" name="그림 28">
            <a:extLst>
              <a:ext uri="{FF2B5EF4-FFF2-40B4-BE49-F238E27FC236}">
                <a16:creationId xmlns:a16="http://schemas.microsoft.com/office/drawing/2014/main" id="{6C6C8E65-D3A7-4C84-93CE-E59E9B6CF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0" name="직사각형 30">
            <a:extLst>
              <a:ext uri="{FF2B5EF4-FFF2-40B4-BE49-F238E27FC236}">
                <a16:creationId xmlns:a16="http://schemas.microsoft.com/office/drawing/2014/main" id="{6C71C1B9-3D16-463A-AF6A-FD12A1B90741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556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D3C71E-A39C-454F-8BB8-9063AD9E9462}"/>
              </a:ext>
            </a:extLst>
          </p:cNvPr>
          <p:cNvCxnSpPr>
            <a:cxnSpLocks/>
          </p:cNvCxnSpPr>
          <p:nvPr/>
        </p:nvCxnSpPr>
        <p:spPr>
          <a:xfrm rot="7200000" flipH="1" flipV="1">
            <a:off x="7226464" y="3399720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CF7DA5-BABF-459B-9B2A-D4F8C200BCDD}"/>
              </a:ext>
            </a:extLst>
          </p:cNvPr>
          <p:cNvCxnSpPr>
            <a:cxnSpLocks/>
          </p:cNvCxnSpPr>
          <p:nvPr/>
        </p:nvCxnSpPr>
        <p:spPr>
          <a:xfrm rot="14400000" flipH="1" flipV="1">
            <a:off x="4965529" y="3473963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B4E8736A-7599-49E2-9468-954837B48B47}"/>
              </a:ext>
            </a:extLst>
          </p:cNvPr>
          <p:cNvSpPr/>
          <p:nvPr/>
        </p:nvSpPr>
        <p:spPr>
          <a:xfrm>
            <a:off x="7738013" y="4350800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Response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63EDD1-8EAC-4CA8-9130-5D617315C192}"/>
              </a:ext>
            </a:extLst>
          </p:cNvPr>
          <p:cNvCxnSpPr>
            <a:cxnSpLocks/>
          </p:cNvCxnSpPr>
          <p:nvPr/>
        </p:nvCxnSpPr>
        <p:spPr>
          <a:xfrm rot="21600000" flipH="1" flipV="1">
            <a:off x="6124776" y="1467254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CB2E66F-6B73-4DE2-83AD-D6240D71BD12}"/>
              </a:ext>
            </a:extLst>
          </p:cNvPr>
          <p:cNvSpPr/>
          <p:nvPr/>
        </p:nvSpPr>
        <p:spPr>
          <a:xfrm>
            <a:off x="2790821" y="4350800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E34B19-EC10-4633-B4DC-6FC341209AB7}"/>
              </a:ext>
            </a:extLst>
          </p:cNvPr>
          <p:cNvSpPr/>
          <p:nvPr/>
        </p:nvSpPr>
        <p:spPr>
          <a:xfrm>
            <a:off x="5293194" y="531894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Register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50D6-663B-4ABC-9BBD-DE2CE6DCF772}"/>
              </a:ext>
            </a:extLst>
          </p:cNvPr>
          <p:cNvSpPr txBox="1"/>
          <p:nvPr/>
        </p:nvSpPr>
        <p:spPr>
          <a:xfrm>
            <a:off x="7343566" y="1483489"/>
            <a:ext cx="2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정보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정보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576EB7-D92C-45CA-943E-840E5DDD71AE}"/>
              </a:ext>
            </a:extLst>
          </p:cNvPr>
          <p:cNvSpPr txBox="1"/>
          <p:nvPr/>
        </p:nvSpPr>
        <p:spPr>
          <a:xfrm>
            <a:off x="5293194" y="4553264"/>
            <a:ext cx="23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요청에 대한 응답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4409D-56B5-49A3-BCB9-8875EF9595B2}"/>
              </a:ext>
            </a:extLst>
          </p:cNvPr>
          <p:cNvSpPr txBox="1"/>
          <p:nvPr/>
        </p:nvSpPr>
        <p:spPr>
          <a:xfrm>
            <a:off x="2844324" y="3209427"/>
            <a:ext cx="19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80BCC70C-9085-452D-B927-3EB52CBD01A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026" name="Picture 2" descr="python flask에 대한 이미지 검색결과">
            <a:extLst>
              <a:ext uri="{FF2B5EF4-FFF2-40B4-BE49-F238E27FC236}">
                <a16:creationId xmlns:a16="http://schemas.microsoft.com/office/drawing/2014/main" id="{0AA7FA51-1C3F-4B20-9A30-86758EB1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47" y="2727878"/>
            <a:ext cx="2364905" cy="9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3736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505022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lvl="0" algn="ctr" defTabSz="126015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 </a:t>
              </a: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- DB</a:t>
              </a:r>
              <a:endParaRPr lang="ko-KR" altLang="en-US" sz="2500" spc="5" dirty="0">
                <a:solidFill>
                  <a:prstClr val="black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33984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A84820-CF08-4BE8-82AD-DFBC09F9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1" y="888790"/>
            <a:ext cx="7806278" cy="5080420"/>
          </a:xfrm>
          <a:prstGeom prst="rect">
            <a:avLst/>
          </a:prstGeom>
        </p:spPr>
      </p:pic>
      <p:sp>
        <p:nvSpPr>
          <p:cNvPr id="15" name="직사각형 30">
            <a:extLst>
              <a:ext uri="{FF2B5EF4-FFF2-40B4-BE49-F238E27FC236}">
                <a16:creationId xmlns:a16="http://schemas.microsoft.com/office/drawing/2014/main" id="{03C20CA9-D1DB-4625-8899-E67A676BB9C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2134056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차량의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 II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단자에서 오는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파싱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데이터를 가공 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급 가속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판단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     -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관성주행 정보 표시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주행 정보를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표시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속력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RPM, MAF(MAP),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Fuel-Cut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DB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에 삽입할 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평균 속력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주행점수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급 가속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횟수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시간별 차량 위치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1977A011-34F2-431D-825E-07D979F3B41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341203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연비 계산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EF75-271F-4388-AC20-B5D5497249AA}"/>
              </a:ext>
            </a:extLst>
          </p:cNvPr>
          <p:cNvSpPr txBox="1"/>
          <p:nvPr/>
        </p:nvSpPr>
        <p:spPr>
          <a:xfrm>
            <a:off x="1230489" y="1603022"/>
            <a:ext cx="98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E341-B47D-49E8-A33F-46C375106090}"/>
              </a:ext>
            </a:extLst>
          </p:cNvPr>
          <p:cNvSpPr txBox="1"/>
          <p:nvPr/>
        </p:nvSpPr>
        <p:spPr>
          <a:xfrm>
            <a:off x="697198" y="1405828"/>
            <a:ext cx="10947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매니폴드</a:t>
            </a:r>
            <a:r>
              <a:rPr lang="ko-KR" altLang="en-US" sz="20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에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흡입되는 </a:t>
            </a:r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공기의 양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온도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측정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sz="20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공기와 연료의 혼합비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공연비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순간 연비 계산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138E1-9EE7-47B3-9631-927A3CAE8DCB}"/>
              </a:ext>
            </a:extLst>
          </p:cNvPr>
          <p:cNvSpPr txBox="1"/>
          <p:nvPr/>
        </p:nvSpPr>
        <p:spPr>
          <a:xfrm>
            <a:off x="697198" y="2754208"/>
            <a:ext cx="63346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 식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AT = 273.15 + IAT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IMAP =  RPM * MAP / AT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MAF = MM * {VE * ED * (IMAP / 120)} / R</a:t>
            </a:r>
          </a:p>
          <a:p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연비 계산 식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MPG = (AFR * PPG * GPP * VSS * MTK) / (SPH * MAF)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KPL = 0.425144 * MPG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B22F2-B26F-4537-9519-988C84C19496}"/>
              </a:ext>
            </a:extLst>
          </p:cNvPr>
          <p:cNvSpPr txBox="1"/>
          <p:nvPr/>
        </p:nvSpPr>
        <p:spPr>
          <a:xfrm>
            <a:off x="7486828" y="360031"/>
            <a:ext cx="454797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# OBD 2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에서 나오는 데이터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IAP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흡기 온도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ED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배기량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VSS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속력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MAP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흡기 압력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RPM</a:t>
            </a:r>
          </a:p>
          <a:p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#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상수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AFR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이론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공연비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PPG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밀도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GPP : Gram Per Pound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MTK : K/H -&gt; M/H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SPH : Second Per Hour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VE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체적 효율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MM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 평균 분자량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(28.9644g/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mol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R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연료 상수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(8.314472J/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mol</a:t>
            </a:r>
            <a:r>
              <a:rPr lang="en-US" altLang="ko-KR" sz="1600" b="1" dirty="0" err="1"/>
              <a:t>·</a:t>
            </a:r>
            <a:r>
              <a:rPr lang="en-US" altLang="ko-KR" sz="14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k</a:t>
            </a:r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#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AT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: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절대 온도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MAF :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공기량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IMAP :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매니폴드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공기 압력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MPG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순간 연비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(Mile Per .Gallon)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KPL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순간 연비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(Kilometer Per Liter)</a:t>
            </a:r>
          </a:p>
        </p:txBody>
      </p:sp>
    </p:spTree>
    <p:extLst>
      <p:ext uri="{BB962C8B-B14F-4D97-AF65-F5344CB8AC3E}">
        <p14:creationId xmlns:p14="http://schemas.microsoft.com/office/powerpoint/2010/main" val="1659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주행 점수 계산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EF75-271F-4388-AC20-B5D5497249AA}"/>
              </a:ext>
            </a:extLst>
          </p:cNvPr>
          <p:cNvSpPr txBox="1"/>
          <p:nvPr/>
        </p:nvSpPr>
        <p:spPr>
          <a:xfrm>
            <a:off x="1230489" y="1603022"/>
            <a:ext cx="98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E341-B47D-49E8-A33F-46C375106090}"/>
              </a:ext>
            </a:extLst>
          </p:cNvPr>
          <p:cNvSpPr txBox="1"/>
          <p:nvPr/>
        </p:nvSpPr>
        <p:spPr>
          <a:xfrm>
            <a:off x="553614" y="1440915"/>
            <a:ext cx="10407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가속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Throttle &gt;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40%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(or Accel pedal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&gt;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40%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열린 상태로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 이상 유지 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급출발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횟수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+1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속력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&gt;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50km/h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초당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10km/h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이상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감속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급정차 횟수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+1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 &gt; 3500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+1(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점수 계산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100–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횟수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–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–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가속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횟수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총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시간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1000)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Score &lt; 0: Score = 0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관성 주행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관성 주행 시간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: Fuel-Cut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시간을 측정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 단위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연료 절약 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: Fuel-Cut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직전의 연료 분사 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 Fuel-Cut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36502C-B4A0-44FB-95FC-5A4832028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436" y="222798"/>
            <a:ext cx="2922064" cy="57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※ LCD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화면구성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7177BD5-963F-452C-AFEA-1668D52D5D56}"/>
              </a:ext>
            </a:extLst>
          </p:cNvPr>
          <p:cNvGrpSpPr/>
          <p:nvPr/>
        </p:nvGrpSpPr>
        <p:grpSpPr>
          <a:xfrm>
            <a:off x="1539834" y="1936238"/>
            <a:ext cx="8787741" cy="3930732"/>
            <a:chOff x="1539834" y="1936238"/>
            <a:chExt cx="8787741" cy="39307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87D9F8-FA49-4576-B0C4-533A02C7C392}"/>
                </a:ext>
              </a:extLst>
            </p:cNvPr>
            <p:cNvSpPr/>
            <p:nvPr/>
          </p:nvSpPr>
          <p:spPr>
            <a:xfrm>
              <a:off x="1539834" y="1936238"/>
              <a:ext cx="8787741" cy="39307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C86AA46-170C-4457-AD88-FB5DA45D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7" y="2267117"/>
              <a:ext cx="3262481" cy="279980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C45D8C4-6BA1-4C8C-BDE9-EF14348A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8920" y="2192595"/>
              <a:ext cx="3207578" cy="2874323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A28FB4-B9B2-4D4C-BE1D-23FC60C9FC0D}"/>
                </a:ext>
              </a:extLst>
            </p:cNvPr>
            <p:cNvGrpSpPr/>
            <p:nvPr/>
          </p:nvGrpSpPr>
          <p:grpSpPr>
            <a:xfrm>
              <a:off x="5009251" y="2133195"/>
              <a:ext cx="1585078" cy="678451"/>
              <a:chOff x="5009251" y="2133195"/>
              <a:chExt cx="1585078" cy="67845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47ED229-DC03-4EE1-8DCC-FFF113CA3A4F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13.1 Km/L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168A21-098D-40B1-9134-3D5E27C6195D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순간연비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8AA2202-9D91-4BE2-A6E0-A61D57B0A0AC}"/>
                </a:ext>
              </a:extLst>
            </p:cNvPr>
            <p:cNvGrpSpPr/>
            <p:nvPr/>
          </p:nvGrpSpPr>
          <p:grpSpPr>
            <a:xfrm>
              <a:off x="5009251" y="2841222"/>
              <a:ext cx="1585078" cy="678451"/>
              <a:chOff x="5009251" y="2133195"/>
              <a:chExt cx="1585078" cy="67845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029B1C0-EA05-40E0-9C32-F2F1D6CCFE95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15.8 Km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9596B2-F58C-496F-B31A-4D405C455324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주행거리</a:t>
                </a:r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1B1EB41-3135-4F4A-9B4A-446ADE3C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1493" y="5168918"/>
              <a:ext cx="2224421" cy="623087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82593DE-AB5A-47C2-BFEF-9715C5F54595}"/>
                </a:ext>
              </a:extLst>
            </p:cNvPr>
            <p:cNvGrpSpPr/>
            <p:nvPr/>
          </p:nvGrpSpPr>
          <p:grpSpPr>
            <a:xfrm>
              <a:off x="5009251" y="3549249"/>
              <a:ext cx="1585078" cy="678451"/>
              <a:chOff x="5009251" y="2133195"/>
              <a:chExt cx="1585078" cy="67845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7C4D8E5-8B4C-4D03-A9CA-31E9E40DE786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81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점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485BB-7148-462D-BD30-C93C6EFFB68D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운행점수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45C2D34-7C34-4E25-BD65-4145C27F48BB}"/>
                </a:ext>
              </a:extLst>
            </p:cNvPr>
            <p:cNvGrpSpPr/>
            <p:nvPr/>
          </p:nvGrpSpPr>
          <p:grpSpPr>
            <a:xfrm>
              <a:off x="1916756" y="5162180"/>
              <a:ext cx="1089152" cy="576451"/>
              <a:chOff x="5009251" y="2133195"/>
              <a:chExt cx="1585078" cy="67845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CBDBBA4-16B1-4651-A85D-C8DA571C0978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4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회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891ACD-6BDE-448B-99E8-2E95EAA9EBB2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급 가속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90FCBD2-4FF2-482B-827D-905EDEB20AD5}"/>
                </a:ext>
              </a:extLst>
            </p:cNvPr>
            <p:cNvGrpSpPr/>
            <p:nvPr/>
          </p:nvGrpSpPr>
          <p:grpSpPr>
            <a:xfrm>
              <a:off x="3350317" y="5162180"/>
              <a:ext cx="1089152" cy="576451"/>
              <a:chOff x="5009251" y="2133195"/>
              <a:chExt cx="1585078" cy="67845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B0C8C81-19FE-4BE1-BD4B-FBA0B7530FAE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2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회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9255A-D175-47B2-9914-6A1A0E25C67F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급 정차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5CA5C21-EEAA-41B9-97B1-ADA857404FD4}"/>
                </a:ext>
              </a:extLst>
            </p:cNvPr>
            <p:cNvGrpSpPr/>
            <p:nvPr/>
          </p:nvGrpSpPr>
          <p:grpSpPr>
            <a:xfrm>
              <a:off x="8891354" y="5158700"/>
              <a:ext cx="1089152" cy="576451"/>
              <a:chOff x="5009251" y="2133195"/>
              <a:chExt cx="1585078" cy="67845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B74FC2F-7E6D-4E96-A278-85C7288380F7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1.2 L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694B6-3C2F-4D96-8D3E-67EB268B19B7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유류 소모량</a:t>
                </a:r>
              </a:p>
            </p:txBody>
          </p:sp>
        </p:grpSp>
        <p:pic>
          <p:nvPicPr>
            <p:cNvPr id="65" name="그래픽 64" descr="모니터">
              <a:extLst>
                <a:ext uri="{FF2B5EF4-FFF2-40B4-BE49-F238E27FC236}">
                  <a16:creationId xmlns:a16="http://schemas.microsoft.com/office/drawing/2014/main" id="{3400105D-221F-4597-85B0-F066D16FB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769" y="2002305"/>
              <a:ext cx="386335" cy="386335"/>
            </a:xfrm>
            <a:prstGeom prst="rect">
              <a:avLst/>
            </a:prstGeom>
          </p:spPr>
        </p:pic>
      </p:grpSp>
      <p:sp>
        <p:nvSpPr>
          <p:cNvPr id="55" name="직사각형 30">
            <a:extLst>
              <a:ext uri="{FF2B5EF4-FFF2-40B4-BE49-F238E27FC236}">
                <a16:creationId xmlns:a16="http://schemas.microsoft.com/office/drawing/2014/main" id="{B15DD4AA-0277-4F3C-9409-A7214E06177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66272A-1B04-49BD-BCCE-682559B3CC52}"/>
              </a:ext>
            </a:extLst>
          </p:cNvPr>
          <p:cNvSpPr txBox="1"/>
          <p:nvPr/>
        </p:nvSpPr>
        <p:spPr>
          <a:xfrm>
            <a:off x="4981558" y="4394004"/>
            <a:ext cx="1089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52BAEB"/>
                </a:solidFill>
                <a:latin typeface="맑은 고딕" panose="20000000000000000000"/>
                <a:ea typeface="맑은 고딕" panose="020B0503020000020004" pitchFamily="50" charset="-127"/>
              </a:rPr>
              <a:t>Eco-DAS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2BAEB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90A3A-9A27-4698-B38A-1E5ABA2F6330}"/>
              </a:ext>
            </a:extLst>
          </p:cNvPr>
          <p:cNvSpPr txBox="1"/>
          <p:nvPr/>
        </p:nvSpPr>
        <p:spPr>
          <a:xfrm>
            <a:off x="5933873" y="4394004"/>
            <a:ext cx="1089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2BAEB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Fuel-Cut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2BAEB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40BEC-4A83-46EA-ABA0-619315A535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8" y="4678544"/>
            <a:ext cx="542549" cy="35559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8728EA7-1D6A-42AD-82CB-D6E2A64FD341}"/>
              </a:ext>
            </a:extLst>
          </p:cNvPr>
          <p:cNvGrpSpPr/>
          <p:nvPr/>
        </p:nvGrpSpPr>
        <p:grpSpPr>
          <a:xfrm>
            <a:off x="5092373" y="4632632"/>
            <a:ext cx="512513" cy="471588"/>
            <a:chOff x="6361113" y="429767"/>
            <a:chExt cx="1015007" cy="914400"/>
          </a:xfrm>
        </p:grpSpPr>
        <p:pic>
          <p:nvPicPr>
            <p:cNvPr id="7" name="그래픽 6" descr="자동차">
              <a:extLst>
                <a:ext uri="{FF2B5EF4-FFF2-40B4-BE49-F238E27FC236}">
                  <a16:creationId xmlns:a16="http://schemas.microsoft.com/office/drawing/2014/main" id="{E304D95F-2D2D-4C10-A5E0-57FF7232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760419">
              <a:off x="6461720" y="429767"/>
              <a:ext cx="914400" cy="91440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D25E2F2-FEB6-4417-81A2-35E9838A03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1113" y="820923"/>
              <a:ext cx="922337" cy="512220"/>
            </a:xfrm>
            <a:prstGeom prst="line">
              <a:avLst/>
            </a:prstGeom>
            <a:ln w="2921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00937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CB5239-5389-4A04-A3FC-25E81B387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61" y="2694651"/>
            <a:ext cx="5281536" cy="305237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GPS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획득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매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초마다 데이터 획득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return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위도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 값을 </a:t>
            </a:r>
            <a:r>
              <a:rPr lang="ko-KR" altLang="en-US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튜플형으로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반환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 (float(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), float(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))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위치 정보를 수신할 수 없는 경우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터널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지하주차장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): None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반환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06C3F-7E81-4A24-B98F-DF969D9A0262}"/>
              </a:ext>
            </a:extLst>
          </p:cNvPr>
          <p:cNvSpPr txBox="1"/>
          <p:nvPr/>
        </p:nvSpPr>
        <p:spPr>
          <a:xfrm>
            <a:off x="9691956" y="5423862"/>
            <a:ext cx="16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GPS Module</a:t>
            </a:r>
          </a:p>
          <a:p>
            <a:pPr algn="ctr"/>
            <a:r>
              <a:rPr lang="en-US" altLang="ko-KR" dirty="0"/>
              <a:t>(L80-M39)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483FA-7149-47D9-B901-759E393F1064}"/>
              </a:ext>
            </a:extLst>
          </p:cNvPr>
          <p:cNvSpPr txBox="1"/>
          <p:nvPr/>
        </p:nvSpPr>
        <p:spPr>
          <a:xfrm>
            <a:off x="8008137" y="4594870"/>
            <a:ext cx="16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UART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34EFD5-D5F2-4B6F-8366-3AF8F2B87402}"/>
              </a:ext>
            </a:extLst>
          </p:cNvPr>
          <p:cNvSpPr txBox="1"/>
          <p:nvPr/>
        </p:nvSpPr>
        <p:spPr>
          <a:xfrm>
            <a:off x="8058780" y="177781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A1BE2-EEAE-4DF3-B141-5929232C95A9}"/>
              </a:ext>
            </a:extLst>
          </p:cNvPr>
          <p:cNvSpPr txBox="1"/>
          <p:nvPr/>
        </p:nvSpPr>
        <p:spPr>
          <a:xfrm>
            <a:off x="8003069" y="2073142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843F5C-CB12-448F-A811-40FD06242EC5}"/>
              </a:ext>
            </a:extLst>
          </p:cNvPr>
          <p:cNvSpPr txBox="1"/>
          <p:nvPr/>
        </p:nvSpPr>
        <p:spPr>
          <a:xfrm>
            <a:off x="8058780" y="1521874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5V+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CED1F8-5717-45B8-99AB-71B77B7746F0}"/>
              </a:ext>
            </a:extLst>
          </p:cNvPr>
          <p:cNvSpPr txBox="1"/>
          <p:nvPr/>
        </p:nvSpPr>
        <p:spPr>
          <a:xfrm>
            <a:off x="8003069" y="240719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Rx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D6AEEE-233E-4840-A8ED-F3FC23E5918C}"/>
              </a:ext>
            </a:extLst>
          </p:cNvPr>
          <p:cNvCxnSpPr/>
          <p:nvPr/>
        </p:nvCxnSpPr>
        <p:spPr>
          <a:xfrm>
            <a:off x="8888100" y="1706540"/>
            <a:ext cx="1240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C56D62-E743-4B51-AAB8-87DB0F8995E6}"/>
              </a:ext>
            </a:extLst>
          </p:cNvPr>
          <p:cNvCxnSpPr/>
          <p:nvPr/>
        </p:nvCxnSpPr>
        <p:spPr>
          <a:xfrm>
            <a:off x="8888100" y="2267628"/>
            <a:ext cx="1240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F9D15F4-64B7-488B-9CBA-E85E124FAE8F}"/>
              </a:ext>
            </a:extLst>
          </p:cNvPr>
          <p:cNvCxnSpPr/>
          <p:nvPr/>
        </p:nvCxnSpPr>
        <p:spPr>
          <a:xfrm>
            <a:off x="8888100" y="2591861"/>
            <a:ext cx="12401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97576D-5AC9-4483-B848-8C6BD5FF7440}"/>
              </a:ext>
            </a:extLst>
          </p:cNvPr>
          <p:cNvCxnSpPr/>
          <p:nvPr/>
        </p:nvCxnSpPr>
        <p:spPr>
          <a:xfrm>
            <a:off x="8888100" y="1962481"/>
            <a:ext cx="1240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804E82-6C08-4C32-AEF4-AC468E447BE0}"/>
              </a:ext>
            </a:extLst>
          </p:cNvPr>
          <p:cNvSpPr txBox="1"/>
          <p:nvPr/>
        </p:nvSpPr>
        <p:spPr>
          <a:xfrm>
            <a:off x="5942916" y="5745202"/>
            <a:ext cx="16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5254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uhaus 93" panose="04030905020B02020C02" pitchFamily="82" charset="0"/>
                  <a:ea typeface="나눔스퀘어 Bold" panose="020B0600000101010101" pitchFamily="50" charset="-127"/>
                  <a:cs typeface="+mn-cs"/>
                </a:rPr>
                <a:t>CONTENTS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나눔스퀘어 Bold" panose="020B0600000101010101" pitchFamily="50" charset="-127"/>
                <a:cs typeface="+mn-cs"/>
              </a:endParaRPr>
            </a:p>
          </p:txBody>
        </p:sp>
      </p:grp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-16488" y="2120900"/>
            <a:ext cx="114083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9238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0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1398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03892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06386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FA0DD68-6B38-4A7A-BFDA-E579093EAB10}"/>
              </a:ext>
            </a:extLst>
          </p:cNvPr>
          <p:cNvSpPr/>
          <p:nvPr/>
        </p:nvSpPr>
        <p:spPr>
          <a:xfrm>
            <a:off x="5677343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3DB892-7D65-4852-9BA8-72C29ACEFE74}"/>
              </a:ext>
            </a:extLst>
          </p:cNvPr>
          <p:cNvSpPr/>
          <p:nvPr/>
        </p:nvSpPr>
        <p:spPr>
          <a:xfrm>
            <a:off x="7808082" y="185089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1494C1-78DF-4637-A999-405033AB5243}"/>
              </a:ext>
            </a:extLst>
          </p:cNvPr>
          <p:cNvSpPr/>
          <p:nvPr/>
        </p:nvSpPr>
        <p:spPr>
          <a:xfrm>
            <a:off x="8838156" y="185089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634F57-7A60-41D4-9908-3D8FD10CA253}"/>
              </a:ext>
            </a:extLst>
          </p:cNvPr>
          <p:cNvSpPr/>
          <p:nvPr/>
        </p:nvSpPr>
        <p:spPr>
          <a:xfrm>
            <a:off x="988856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9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B099B-27C7-44CB-ACFA-B14ABFE57B68}"/>
              </a:ext>
            </a:extLst>
          </p:cNvPr>
          <p:cNvSpPr txBox="1"/>
          <p:nvPr/>
        </p:nvSpPr>
        <p:spPr>
          <a:xfrm>
            <a:off x="685384" y="2660898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 설계 개요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5747B0-989F-4BF4-9FF6-142855BE0BC8}"/>
              </a:ext>
            </a:extLst>
          </p:cNvPr>
          <p:cNvSpPr txBox="1"/>
          <p:nvPr/>
        </p:nvSpPr>
        <p:spPr>
          <a:xfrm>
            <a:off x="1694399" y="2659129"/>
            <a:ext cx="553998" cy="3267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관련 연구 및 사례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F9654-B798-4B0D-AD0B-D894DB318D37}"/>
              </a:ext>
            </a:extLst>
          </p:cNvPr>
          <p:cNvSpPr txBox="1"/>
          <p:nvPr/>
        </p:nvSpPr>
        <p:spPr>
          <a:xfrm>
            <a:off x="2703414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수행 시나리오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1B27A-776D-4580-9131-58E3B18E0441}"/>
              </a:ext>
            </a:extLst>
          </p:cNvPr>
          <p:cNvSpPr txBox="1"/>
          <p:nvPr/>
        </p:nvSpPr>
        <p:spPr>
          <a:xfrm>
            <a:off x="3689324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구성도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DC3E3-5B50-4117-A1CC-0FCDA5C5CD43}"/>
              </a:ext>
            </a:extLst>
          </p:cNvPr>
          <p:cNvSpPr txBox="1"/>
          <p:nvPr/>
        </p:nvSpPr>
        <p:spPr>
          <a:xfrm>
            <a:off x="5687427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개발 환경 및 개발 방법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A240B-A48F-4FFF-8261-A483120BDB28}"/>
              </a:ext>
            </a:extLst>
          </p:cNvPr>
          <p:cNvSpPr txBox="1"/>
          <p:nvPr/>
        </p:nvSpPr>
        <p:spPr>
          <a:xfrm>
            <a:off x="7801083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업무 분담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660CD-33C9-4F91-94B5-7FDD140EEBA9}"/>
              </a:ext>
            </a:extLst>
          </p:cNvPr>
          <p:cNvSpPr txBox="1"/>
          <p:nvPr/>
        </p:nvSpPr>
        <p:spPr>
          <a:xfrm>
            <a:off x="8824158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종합설계 수행일정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434C3-8199-4FB7-9124-8187BE9AD8BF}"/>
              </a:ext>
            </a:extLst>
          </p:cNvPr>
          <p:cNvSpPr txBox="1"/>
          <p:nvPr/>
        </p:nvSpPr>
        <p:spPr>
          <a:xfrm>
            <a:off x="9881564" y="2660892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필요기술 및 참고문헌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9B36941-5A7B-4326-9399-577898527EC9}"/>
              </a:ext>
            </a:extLst>
          </p:cNvPr>
          <p:cNvSpPr/>
          <p:nvPr/>
        </p:nvSpPr>
        <p:spPr>
          <a:xfrm>
            <a:off x="4675668" y="1852662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7D921-3257-4E0D-82B0-ADEA2F90AE7A}"/>
              </a:ext>
            </a:extLst>
          </p:cNvPr>
          <p:cNvSpPr txBox="1"/>
          <p:nvPr/>
        </p:nvSpPr>
        <p:spPr>
          <a:xfrm>
            <a:off x="4670235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모듈 상세 설계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788378-5D10-4956-9939-66AEF8039F0B}"/>
              </a:ext>
            </a:extLst>
          </p:cNvPr>
          <p:cNvSpPr/>
          <p:nvPr/>
        </p:nvSpPr>
        <p:spPr>
          <a:xfrm>
            <a:off x="6753045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64526-006E-47BD-B8AA-6627158D125A}"/>
              </a:ext>
            </a:extLst>
          </p:cNvPr>
          <p:cNvSpPr txBox="1"/>
          <p:nvPr/>
        </p:nvSpPr>
        <p:spPr>
          <a:xfrm>
            <a:off x="6746046" y="2660891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데모 환경 설계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9" name="직사각형 30">
            <a:extLst>
              <a:ext uri="{FF2B5EF4-FFF2-40B4-BE49-F238E27FC236}">
                <a16:creationId xmlns:a16="http://schemas.microsoft.com/office/drawing/2014/main" id="{B37F2D41-9890-4C85-8CE1-39CDB63C8CB5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0" name="그림 28">
            <a:extLst>
              <a:ext uri="{FF2B5EF4-FFF2-40B4-BE49-F238E27FC236}">
                <a16:creationId xmlns:a16="http://schemas.microsoft.com/office/drawing/2014/main" id="{F58D2E40-D396-46A0-81A4-165F676B9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Eco-DAS</a:t>
              </a: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Gyro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센서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r>
              <a:rPr lang="ko-KR" altLang="en-US" sz="20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통해 기울기 획득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	- Fuel-Cut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 작동 가능한 상황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내리막길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이면 운전자에게 알림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기울기가 진행방향으로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도 이상 기운 상태로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3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초 이상 </a:t>
            </a:r>
            <a:r>
              <a:rPr lang="ko-KR" altLang="en-US" sz="20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유지되었을때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True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Fuel-Cut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상태이거나 위 조건을 만족하지 않는 경우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False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기울기 값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2300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return</a:t>
            </a: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조건 만족 여부에 따라 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True or False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반환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FC8845-9195-4D26-B95A-3C174EC7B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3" y="3171413"/>
            <a:ext cx="4888736" cy="3292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78540F-4CF9-4676-85B7-1E955191AF81}"/>
              </a:ext>
            </a:extLst>
          </p:cNvPr>
          <p:cNvSpPr txBox="1"/>
          <p:nvPr/>
        </p:nvSpPr>
        <p:spPr>
          <a:xfrm>
            <a:off x="4612861" y="350027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25E51-4855-497B-AC6E-DD0B5F692B70}"/>
              </a:ext>
            </a:extLst>
          </p:cNvPr>
          <p:cNvSpPr txBox="1"/>
          <p:nvPr/>
        </p:nvSpPr>
        <p:spPr>
          <a:xfrm>
            <a:off x="4557150" y="3795602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CEECE-F458-4AD7-AF08-E8E5B5AF360D}"/>
              </a:ext>
            </a:extLst>
          </p:cNvPr>
          <p:cNvSpPr txBox="1"/>
          <p:nvPr/>
        </p:nvSpPr>
        <p:spPr>
          <a:xfrm>
            <a:off x="4612861" y="3244334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5V+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AC5A6-BF2E-40A8-ADDA-3B8CE568E6AB}"/>
              </a:ext>
            </a:extLst>
          </p:cNvPr>
          <p:cNvSpPr txBox="1"/>
          <p:nvPr/>
        </p:nvSpPr>
        <p:spPr>
          <a:xfrm>
            <a:off x="4557150" y="412965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090157-9880-4589-8A1E-BBE960D86489}"/>
              </a:ext>
            </a:extLst>
          </p:cNvPr>
          <p:cNvCxnSpPr/>
          <p:nvPr/>
        </p:nvCxnSpPr>
        <p:spPr>
          <a:xfrm>
            <a:off x="5442181" y="3429000"/>
            <a:ext cx="1240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E6DCCA-8001-45A8-AC8F-86CAFD23206A}"/>
              </a:ext>
            </a:extLst>
          </p:cNvPr>
          <p:cNvCxnSpPr/>
          <p:nvPr/>
        </p:nvCxnSpPr>
        <p:spPr>
          <a:xfrm>
            <a:off x="5442181" y="3990088"/>
            <a:ext cx="12401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96C232-15EC-4365-B2D4-C67075838C83}"/>
              </a:ext>
            </a:extLst>
          </p:cNvPr>
          <p:cNvCxnSpPr/>
          <p:nvPr/>
        </p:nvCxnSpPr>
        <p:spPr>
          <a:xfrm>
            <a:off x="5442181" y="4314321"/>
            <a:ext cx="1240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7305E1-8018-4FF5-92BA-269E4FACCAD5}"/>
              </a:ext>
            </a:extLst>
          </p:cNvPr>
          <p:cNvCxnSpPr/>
          <p:nvPr/>
        </p:nvCxnSpPr>
        <p:spPr>
          <a:xfrm>
            <a:off x="5442181" y="3684941"/>
            <a:ext cx="1240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353B89-5C9C-420F-8D7D-94AFC7FBD54B}"/>
              </a:ext>
            </a:extLst>
          </p:cNvPr>
          <p:cNvSpPr txBox="1"/>
          <p:nvPr/>
        </p:nvSpPr>
        <p:spPr>
          <a:xfrm>
            <a:off x="5413875" y="5798879"/>
            <a:ext cx="16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97F86A-6DC1-4AF5-AA65-0FE50D23C24D}"/>
              </a:ext>
            </a:extLst>
          </p:cNvPr>
          <p:cNvSpPr txBox="1"/>
          <p:nvPr/>
        </p:nvSpPr>
        <p:spPr>
          <a:xfrm>
            <a:off x="10513675" y="5088144"/>
            <a:ext cx="154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Gyro Sensor</a:t>
            </a:r>
          </a:p>
          <a:p>
            <a:pPr algn="ctr"/>
            <a:r>
              <a:rPr lang="en-US" altLang="ko-KR" dirty="0"/>
              <a:t>MPU-6050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17C27-8269-4A97-98DE-9C49B2B986EE}"/>
              </a:ext>
            </a:extLst>
          </p:cNvPr>
          <p:cNvSpPr txBox="1"/>
          <p:nvPr/>
        </p:nvSpPr>
        <p:spPr>
          <a:xfrm>
            <a:off x="9402016" y="3788086"/>
            <a:ext cx="92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6567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Data I/O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 descr="실내, 테이블, 앉아있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4509339-0A16-4982-92EC-ED45D34B9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7" y="1959247"/>
            <a:ext cx="2676586" cy="2676586"/>
          </a:xfrm>
          <a:prstGeom prst="rect">
            <a:avLst/>
          </a:prstGeom>
        </p:spPr>
      </p:pic>
      <p:pic>
        <p:nvPicPr>
          <p:cNvPr id="6" name="그림 5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628D1B13-4C84-4857-9D98-765E95124D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08" y="1959247"/>
            <a:ext cx="1892197" cy="26765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F492D-120B-4C3B-B791-7E45A7C8FC0B}"/>
              </a:ext>
            </a:extLst>
          </p:cNvPr>
          <p:cNvSpPr/>
          <p:nvPr/>
        </p:nvSpPr>
        <p:spPr>
          <a:xfrm>
            <a:off x="4557151" y="3596412"/>
            <a:ext cx="3815326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C3C6B84-5A94-4235-B6B3-B334B50E5C8A}"/>
              </a:ext>
            </a:extLst>
          </p:cNvPr>
          <p:cNvSpPr/>
          <p:nvPr/>
        </p:nvSpPr>
        <p:spPr>
          <a:xfrm>
            <a:off x="4557150" y="2485329"/>
            <a:ext cx="3815327" cy="558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EAFC-D4B3-439A-A2A2-A1699DA9F4AF}"/>
              </a:ext>
            </a:extLst>
          </p:cNvPr>
          <p:cNvSpPr txBox="1"/>
          <p:nvPr/>
        </p:nvSpPr>
        <p:spPr>
          <a:xfrm>
            <a:off x="2030681" y="4673208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Flask 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A6692-3A21-4871-AF8E-7E9AA14E90C6}"/>
              </a:ext>
            </a:extLst>
          </p:cNvPr>
          <p:cNvSpPr txBox="1"/>
          <p:nvPr/>
        </p:nvSpPr>
        <p:spPr>
          <a:xfrm>
            <a:off x="8686736" y="4635833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Client(App)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D328D-0120-46A2-8D76-D727EF066ACA}"/>
              </a:ext>
            </a:extLst>
          </p:cNvPr>
          <p:cNvSpPr txBox="1"/>
          <p:nvPr/>
        </p:nvSpPr>
        <p:spPr>
          <a:xfrm>
            <a:off x="6048069" y="2115997"/>
            <a:ext cx="1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Request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1BDE-1532-44C1-A857-F213BB439E5B}"/>
              </a:ext>
            </a:extLst>
          </p:cNvPr>
          <p:cNvSpPr txBox="1"/>
          <p:nvPr/>
        </p:nvSpPr>
        <p:spPr>
          <a:xfrm>
            <a:off x="5414323" y="4137115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F91C-A745-45C4-B2BA-C3CFC9DC2B85}"/>
              </a:ext>
            </a:extLst>
          </p:cNvPr>
          <p:cNvSpPr txBox="1"/>
          <p:nvPr/>
        </p:nvSpPr>
        <p:spPr>
          <a:xfrm>
            <a:off x="6911298" y="3987788"/>
            <a:ext cx="179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[{“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carName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”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Avante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“, {“volume” : “1600”….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5" name="직사각형 30">
            <a:extLst>
              <a:ext uri="{FF2B5EF4-FFF2-40B4-BE49-F238E27FC236}">
                <a16:creationId xmlns:a16="http://schemas.microsoft.com/office/drawing/2014/main" id="{F03475E3-A5D9-4A99-8808-8F7FC7C5A68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1972269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DB I/O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 descr="실내, 테이블, 앉아있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4509339-0A16-4982-92EC-ED45D34B9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37" y="1771931"/>
            <a:ext cx="2676586" cy="26765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F492D-120B-4C3B-B791-7E45A7C8FC0B}"/>
              </a:ext>
            </a:extLst>
          </p:cNvPr>
          <p:cNvSpPr/>
          <p:nvPr/>
        </p:nvSpPr>
        <p:spPr>
          <a:xfrm>
            <a:off x="4401783" y="3606384"/>
            <a:ext cx="3815326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C3C6B84-5A94-4235-B6B3-B334B50E5C8A}"/>
              </a:ext>
            </a:extLst>
          </p:cNvPr>
          <p:cNvSpPr/>
          <p:nvPr/>
        </p:nvSpPr>
        <p:spPr>
          <a:xfrm>
            <a:off x="4401783" y="2420636"/>
            <a:ext cx="3815327" cy="558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EAFC-D4B3-439A-A2A2-A1699DA9F4AF}"/>
              </a:ext>
            </a:extLst>
          </p:cNvPr>
          <p:cNvSpPr txBox="1"/>
          <p:nvPr/>
        </p:nvSpPr>
        <p:spPr>
          <a:xfrm>
            <a:off x="8923760" y="4506447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Flask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A6692-3A21-4871-AF8E-7E9AA14E90C6}"/>
              </a:ext>
            </a:extLst>
          </p:cNvPr>
          <p:cNvSpPr txBox="1"/>
          <p:nvPr/>
        </p:nvSpPr>
        <p:spPr>
          <a:xfrm>
            <a:off x="1829099" y="4629701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D328D-0120-46A2-8D76-D727EF066ACA}"/>
              </a:ext>
            </a:extLst>
          </p:cNvPr>
          <p:cNvSpPr txBox="1"/>
          <p:nvPr/>
        </p:nvSpPr>
        <p:spPr>
          <a:xfrm>
            <a:off x="5816033" y="2079373"/>
            <a:ext cx="1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Query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1BDE-1532-44C1-A857-F213BB439E5B}"/>
              </a:ext>
            </a:extLst>
          </p:cNvPr>
          <p:cNvSpPr txBox="1"/>
          <p:nvPr/>
        </p:nvSpPr>
        <p:spPr>
          <a:xfrm>
            <a:off x="5251892" y="4137115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mysqli_fetch_object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" name="그림 2" descr="실내, 시험관, 벽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5378DC0B-D854-423A-8828-0F12E656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9" y="2032835"/>
            <a:ext cx="2420173" cy="2420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2D9D8-7E55-491C-9E73-A0ECF3636B84}"/>
              </a:ext>
            </a:extLst>
          </p:cNvPr>
          <p:cNvSpPr txBox="1"/>
          <p:nvPr/>
        </p:nvSpPr>
        <p:spPr>
          <a:xfrm>
            <a:off x="6480875" y="2646579"/>
            <a:ext cx="17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SELECT CAR FROM..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CF3C4EA3-4A7D-495E-966C-EDD04E72395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09836981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000800" y="1749600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31" name="직선 연결선 30"/>
          <p:cNvCxnSpPr/>
          <p:nvPr/>
        </p:nvCxnSpPr>
        <p:spPr>
          <a:xfrm>
            <a:off x="1001861" y="2053451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399272" y="18201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393715" y="188993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00990" y="1955751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3140729" y="19019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 txBox="1"/>
          <p:nvPr/>
        </p:nvSpPr>
        <p:spPr>
          <a:xfrm>
            <a:off x="1730668" y="3909343"/>
            <a:ext cx="1366488" cy="36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Application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726217" y="2425638"/>
            <a:ext cx="1259862" cy="147592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037061" y="4438172"/>
            <a:ext cx="2706182" cy="298891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4572000" y="174380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4573061" y="204766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6970472" y="181436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6964915" y="188414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6972191" y="194996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6711929" y="189614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28"/>
          <p:cNvSpPr/>
          <p:nvPr/>
        </p:nvSpPr>
        <p:spPr>
          <a:xfrm>
            <a:off x="8271749" y="172520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7" name="직선 연결선 30"/>
          <p:cNvCxnSpPr/>
          <p:nvPr/>
        </p:nvCxnSpPr>
        <p:spPr>
          <a:xfrm>
            <a:off x="8272811" y="202905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31"/>
          <p:cNvCxnSpPr/>
          <p:nvPr/>
        </p:nvCxnSpPr>
        <p:spPr>
          <a:xfrm>
            <a:off x="10670222" y="179575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32"/>
          <p:cNvCxnSpPr/>
          <p:nvPr/>
        </p:nvCxnSpPr>
        <p:spPr>
          <a:xfrm>
            <a:off x="10664664" y="1865537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33"/>
          <p:cNvCxnSpPr/>
          <p:nvPr/>
        </p:nvCxnSpPr>
        <p:spPr>
          <a:xfrm>
            <a:off x="10671940" y="193135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34"/>
          <p:cNvCxnSpPr/>
          <p:nvPr/>
        </p:nvCxnSpPr>
        <p:spPr>
          <a:xfrm rot="16200000" flipH="1">
            <a:off x="10411680" y="187753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4749098" y="4396732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차종  :</a:t>
            </a:r>
          </a:p>
        </p:txBody>
      </p:sp>
      <p:sp>
        <p:nvSpPr>
          <p:cNvPr id="53" name="직사각형 35"/>
          <p:cNvSpPr txBox="1"/>
          <p:nvPr/>
        </p:nvSpPr>
        <p:spPr>
          <a:xfrm>
            <a:off x="5316720" y="3866331"/>
            <a:ext cx="1366488" cy="36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Application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312269" y="2382627"/>
            <a:ext cx="1259862" cy="147592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5909894" y="4420013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직선 연결선 57"/>
          <p:cNvCxnSpPr/>
          <p:nvPr/>
        </p:nvCxnSpPr>
        <p:spPr>
          <a:xfrm rot="16200000" flipH="1">
            <a:off x="7070091" y="3790229"/>
            <a:ext cx="3523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0800000">
            <a:off x="8412454" y="3629064"/>
            <a:ext cx="30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31756" y="2429120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841281" y="2819645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835491" y="3217059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844578" y="3619500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844578" y="4025159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835490" y="4454301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835271" y="4883003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 txBox="1"/>
          <p:nvPr/>
        </p:nvSpPr>
        <p:spPr>
          <a:xfrm>
            <a:off x="8902063" y="2065774"/>
            <a:ext cx="1604647" cy="3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차량등록</a:t>
            </a:r>
          </a:p>
        </p:txBody>
      </p:sp>
      <p:sp>
        <p:nvSpPr>
          <p:cNvPr id="69" name="직사각형 68"/>
          <p:cNvSpPr txBox="1"/>
          <p:nvPr/>
        </p:nvSpPr>
        <p:spPr>
          <a:xfrm>
            <a:off x="8916641" y="2446334"/>
            <a:ext cx="1604647" cy="3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차량정보</a:t>
            </a:r>
          </a:p>
        </p:txBody>
      </p:sp>
      <p:sp>
        <p:nvSpPr>
          <p:cNvPr id="70" name="직사각형 69"/>
          <p:cNvSpPr txBox="1"/>
          <p:nvPr/>
        </p:nvSpPr>
        <p:spPr>
          <a:xfrm>
            <a:off x="8901327" y="2822061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연비확인</a:t>
            </a:r>
          </a:p>
        </p:txBody>
      </p:sp>
      <p:sp>
        <p:nvSpPr>
          <p:cNvPr id="71" name="직사각형 70"/>
          <p:cNvSpPr txBox="1"/>
          <p:nvPr/>
        </p:nvSpPr>
        <p:spPr>
          <a:xfrm>
            <a:off x="8915027" y="3245545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주행기록</a:t>
            </a:r>
          </a:p>
        </p:txBody>
      </p:sp>
      <p:sp>
        <p:nvSpPr>
          <p:cNvPr id="72" name="직사각형 71"/>
          <p:cNvSpPr txBox="1"/>
          <p:nvPr/>
        </p:nvSpPr>
        <p:spPr>
          <a:xfrm>
            <a:off x="8918980" y="3639223"/>
            <a:ext cx="1744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운전 지수</a:t>
            </a:r>
          </a:p>
        </p:txBody>
      </p:sp>
      <p:sp>
        <p:nvSpPr>
          <p:cNvPr id="73" name="직사각형 72"/>
          <p:cNvSpPr txBox="1"/>
          <p:nvPr/>
        </p:nvSpPr>
        <p:spPr>
          <a:xfrm>
            <a:off x="8947337" y="4049535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차계부</a:t>
            </a:r>
          </a:p>
        </p:txBody>
      </p:sp>
      <p:sp>
        <p:nvSpPr>
          <p:cNvPr id="74" name="직사각형 73"/>
          <p:cNvSpPr txBox="1"/>
          <p:nvPr/>
        </p:nvSpPr>
        <p:spPr>
          <a:xfrm>
            <a:off x="8955545" y="4477139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DB6AA7-2D7C-4B20-A87C-9ADAE9FC1BB5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8D88530-637C-4D00-8546-D42DB8328B4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6CE85E3-FE23-4296-B2BD-8DDD618A993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16AC2CA-4610-45C5-AE49-8FE8A18BF61E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- </a:t>
              </a: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초기화면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5DF9AC41-483F-4774-A244-B8CCB10036D8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30">
            <a:extLst>
              <a:ext uri="{FF2B5EF4-FFF2-40B4-BE49-F238E27FC236}">
                <a16:creationId xmlns:a16="http://schemas.microsoft.com/office/drawing/2014/main" id="{E0508DAA-A3D4-44F1-88A9-F25C17486C8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643493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036248" y="166125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31" name="직선 연결선 30"/>
          <p:cNvCxnSpPr/>
          <p:nvPr/>
        </p:nvCxnSpPr>
        <p:spPr>
          <a:xfrm>
            <a:off x="2046835" y="196510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34721" y="173180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29163" y="1801588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36439" y="186740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4176178" y="181358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 txBox="1"/>
          <p:nvPr/>
        </p:nvSpPr>
        <p:spPr>
          <a:xfrm>
            <a:off x="2000404" y="1643188"/>
            <a:ext cx="1366489" cy="34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 등록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090504" y="4820762"/>
            <a:ext cx="510764" cy="598359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6805092" y="166125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6806154" y="196510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9203564" y="173180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9198008" y="1801587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9205284" y="186740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8945022" y="181358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6877415" y="3504550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배기량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219187" y="3527831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모서리가 둥근 직사각형 75"/>
          <p:cNvSpPr/>
          <p:nvPr/>
        </p:nvSpPr>
        <p:spPr>
          <a:xfrm>
            <a:off x="2251558" y="2952339"/>
            <a:ext cx="2329877" cy="125049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직사각형 35"/>
          <p:cNvSpPr txBox="1"/>
          <p:nvPr/>
        </p:nvSpPr>
        <p:spPr>
          <a:xfrm>
            <a:off x="2351640" y="3111997"/>
            <a:ext cx="2169441" cy="29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이미 등록되어 있습니다.</a:t>
            </a:r>
          </a:p>
        </p:txBody>
      </p:sp>
      <p:sp>
        <p:nvSpPr>
          <p:cNvPr id="78" name="직사각형 35"/>
          <p:cNvSpPr txBox="1"/>
          <p:nvPr/>
        </p:nvSpPr>
        <p:spPr>
          <a:xfrm>
            <a:off x="2348331" y="3359702"/>
            <a:ext cx="2169441" cy="29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재등록 하시겠습니까?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96908" y="3794781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Y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2260" y="3789223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sp>
        <p:nvSpPr>
          <p:cNvPr id="81" name="직사각형 35"/>
          <p:cNvSpPr txBox="1"/>
          <p:nvPr/>
        </p:nvSpPr>
        <p:spPr>
          <a:xfrm>
            <a:off x="6757467" y="1656121"/>
            <a:ext cx="1366489" cy="345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 등록</a:t>
            </a:r>
          </a:p>
        </p:txBody>
      </p:sp>
      <p:sp>
        <p:nvSpPr>
          <p:cNvPr id="86" name="직사각형 35"/>
          <p:cNvSpPr txBox="1"/>
          <p:nvPr/>
        </p:nvSpPr>
        <p:spPr>
          <a:xfrm>
            <a:off x="6877415" y="3075925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차량명</a:t>
            </a:r>
          </a:p>
        </p:txBody>
      </p:sp>
      <p:sp>
        <p:nvSpPr>
          <p:cNvPr id="87" name="직사각형 54"/>
          <p:cNvSpPr/>
          <p:nvPr/>
        </p:nvSpPr>
        <p:spPr>
          <a:xfrm>
            <a:off x="8219187" y="3099206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직사각형 35"/>
          <p:cNvSpPr txBox="1"/>
          <p:nvPr/>
        </p:nvSpPr>
        <p:spPr>
          <a:xfrm>
            <a:off x="6890817" y="4361800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공인연비</a:t>
            </a:r>
          </a:p>
        </p:txBody>
      </p:sp>
      <p:sp>
        <p:nvSpPr>
          <p:cNvPr id="89" name="직사각형 54"/>
          <p:cNvSpPr/>
          <p:nvPr/>
        </p:nvSpPr>
        <p:spPr>
          <a:xfrm>
            <a:off x="8213539" y="4385081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직사각형 35"/>
          <p:cNvSpPr txBox="1"/>
          <p:nvPr/>
        </p:nvSpPr>
        <p:spPr>
          <a:xfrm>
            <a:off x="6900342" y="3933175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연료</a:t>
            </a:r>
          </a:p>
        </p:txBody>
      </p:sp>
      <p:sp>
        <p:nvSpPr>
          <p:cNvPr id="91" name="직사각형 54"/>
          <p:cNvSpPr/>
          <p:nvPr/>
        </p:nvSpPr>
        <p:spPr>
          <a:xfrm>
            <a:off x="8213539" y="3956456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직사각형 35"/>
          <p:cNvSpPr txBox="1"/>
          <p:nvPr/>
        </p:nvSpPr>
        <p:spPr>
          <a:xfrm>
            <a:off x="6900342" y="2642537"/>
            <a:ext cx="1366488" cy="359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ID</a:t>
            </a:r>
          </a:p>
        </p:txBody>
      </p:sp>
      <p:sp>
        <p:nvSpPr>
          <p:cNvPr id="93" name="직사각형 54"/>
          <p:cNvSpPr/>
          <p:nvPr/>
        </p:nvSpPr>
        <p:spPr>
          <a:xfrm>
            <a:off x="8213539" y="2665818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``</a:t>
            </a:r>
          </a:p>
        </p:txBody>
      </p:sp>
      <p:sp>
        <p:nvSpPr>
          <p:cNvPr id="94" name="직사각형 35"/>
          <p:cNvSpPr txBox="1"/>
          <p:nvPr/>
        </p:nvSpPr>
        <p:spPr>
          <a:xfrm>
            <a:off x="6881292" y="2223437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별칭</a:t>
            </a:r>
          </a:p>
        </p:txBody>
      </p:sp>
      <p:sp>
        <p:nvSpPr>
          <p:cNvPr id="95" name="직사각형 54"/>
          <p:cNvSpPr/>
          <p:nvPr/>
        </p:nvSpPr>
        <p:spPr>
          <a:xfrm>
            <a:off x="8213539" y="2246718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모서리가 둥근 직사각형 78"/>
          <p:cNvSpPr/>
          <p:nvPr/>
        </p:nvSpPr>
        <p:spPr>
          <a:xfrm>
            <a:off x="7340233" y="4976909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97" name="모서리가 둥근 직사각형 79"/>
          <p:cNvSpPr/>
          <p:nvPr/>
        </p:nvSpPr>
        <p:spPr>
          <a:xfrm>
            <a:off x="8295585" y="4971351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99" name="타원 98"/>
          <p:cNvSpPr/>
          <p:nvPr/>
        </p:nvSpPr>
        <p:spPr>
          <a:xfrm>
            <a:off x="8995842" y="2684455"/>
            <a:ext cx="273844" cy="273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 txBox="1"/>
          <p:nvPr/>
        </p:nvSpPr>
        <p:spPr>
          <a:xfrm>
            <a:off x="9000606" y="2639211"/>
            <a:ext cx="250031" cy="36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E1C89D-68B8-4B8E-A887-D61D3513799A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8271026-904D-4B04-9471-9FA9F975CCA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06AA00-43AC-4895-987D-D6762EC8A23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3F4CA4C-1A4D-4E18-9E26-6D3439EEFB63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– </a:t>
              </a: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차량 등록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30">
            <a:extLst>
              <a:ext uri="{FF2B5EF4-FFF2-40B4-BE49-F238E27FC236}">
                <a16:creationId xmlns:a16="http://schemas.microsoft.com/office/drawing/2014/main" id="{CBF07705-2A0C-409B-9F14-908B06FF4CF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407519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515182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-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연비확인 및 주행기록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1657701" y="151379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1658762" y="181765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4056172" y="15843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4069666" y="164461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4057892" y="171995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3797630" y="16661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2277707" y="3964315"/>
            <a:ext cx="854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좋음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35"/>
          <p:cNvSpPr txBox="1"/>
          <p:nvPr/>
        </p:nvSpPr>
        <p:spPr>
          <a:xfrm>
            <a:off x="1610075" y="1508667"/>
            <a:ext cx="1366489" cy="34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 확인</a:t>
            </a:r>
          </a:p>
        </p:txBody>
      </p:sp>
      <p:sp>
        <p:nvSpPr>
          <p:cNvPr id="86" name="직사각형 35"/>
          <p:cNvSpPr txBox="1"/>
          <p:nvPr/>
        </p:nvSpPr>
        <p:spPr>
          <a:xfrm>
            <a:off x="2318191" y="2647675"/>
            <a:ext cx="1366488" cy="27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연비지수</a:t>
            </a:r>
          </a:p>
        </p:txBody>
      </p:sp>
      <p:sp>
        <p:nvSpPr>
          <p:cNvPr id="88" name="직사각형 35"/>
          <p:cNvSpPr txBox="1"/>
          <p:nvPr/>
        </p:nvSpPr>
        <p:spPr>
          <a:xfrm>
            <a:off x="1764855" y="4476285"/>
            <a:ext cx="1795112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90" name="직사각형 35"/>
          <p:cNvSpPr txBox="1"/>
          <p:nvPr/>
        </p:nvSpPr>
        <p:spPr>
          <a:xfrm>
            <a:off x="2576861" y="3957172"/>
            <a:ext cx="1366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92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94" name="직사각형 35"/>
          <p:cNvSpPr txBox="1"/>
          <p:nvPr/>
        </p:nvSpPr>
        <p:spPr>
          <a:xfrm>
            <a:off x="1562450" y="2023597"/>
            <a:ext cx="3009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최근 주행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2018.02.22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연비는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13.4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km/L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입니다.</a:t>
            </a:r>
          </a:p>
        </p:txBody>
      </p:sp>
      <p:sp>
        <p:nvSpPr>
          <p:cNvPr id="96" name="모서리가 둥근 직사각형 78"/>
          <p:cNvSpPr/>
          <p:nvPr/>
        </p:nvSpPr>
        <p:spPr>
          <a:xfrm>
            <a:off x="3597779" y="4841362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793122" y="481423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모서리가 둥근 직사각형 102"/>
          <p:cNvSpPr/>
          <p:nvPr/>
        </p:nvSpPr>
        <p:spPr>
          <a:xfrm>
            <a:off x="2767053" y="4809469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직사각형 103"/>
          <p:cNvSpPr txBox="1"/>
          <p:nvPr/>
        </p:nvSpPr>
        <p:spPr>
          <a:xfrm>
            <a:off x="2478922" y="4788038"/>
            <a:ext cx="357187" cy="36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523140" y="2968763"/>
            <a:ext cx="911168" cy="1005427"/>
          </a:xfrm>
          <a:prstGeom prst="rect">
            <a:avLst/>
          </a:prstGeom>
        </p:spPr>
      </p:pic>
      <p:sp>
        <p:nvSpPr>
          <p:cNvPr id="106" name="직사각형 28"/>
          <p:cNvSpPr/>
          <p:nvPr/>
        </p:nvSpPr>
        <p:spPr>
          <a:xfrm>
            <a:off x="6861679" y="1471323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107" name="직선 연결선 30"/>
          <p:cNvCxnSpPr/>
          <p:nvPr/>
        </p:nvCxnSpPr>
        <p:spPr>
          <a:xfrm>
            <a:off x="6862741" y="1775174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31"/>
          <p:cNvCxnSpPr/>
          <p:nvPr/>
        </p:nvCxnSpPr>
        <p:spPr>
          <a:xfrm>
            <a:off x="9260151" y="154187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32"/>
          <p:cNvCxnSpPr/>
          <p:nvPr/>
        </p:nvCxnSpPr>
        <p:spPr>
          <a:xfrm>
            <a:off x="9273645" y="160213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33"/>
          <p:cNvCxnSpPr/>
          <p:nvPr/>
        </p:nvCxnSpPr>
        <p:spPr>
          <a:xfrm>
            <a:off x="9261871" y="167747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4"/>
          <p:cNvCxnSpPr/>
          <p:nvPr/>
        </p:nvCxnSpPr>
        <p:spPr>
          <a:xfrm rot="16200000" flipH="1">
            <a:off x="9001608" y="1623655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35"/>
          <p:cNvSpPr txBox="1"/>
          <p:nvPr/>
        </p:nvSpPr>
        <p:spPr>
          <a:xfrm>
            <a:off x="7257847" y="3429000"/>
            <a:ext cx="20909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주행거리 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평균속도 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km/h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소요시간 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hour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22.3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km/L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35"/>
          <p:cNvSpPr txBox="1"/>
          <p:nvPr/>
        </p:nvSpPr>
        <p:spPr>
          <a:xfrm>
            <a:off x="6814054" y="1466191"/>
            <a:ext cx="1366489" cy="34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주행기록</a:t>
            </a:r>
          </a:p>
        </p:txBody>
      </p:sp>
      <p:sp>
        <p:nvSpPr>
          <p:cNvPr id="115" name="직사각형 35"/>
          <p:cNvSpPr txBox="1"/>
          <p:nvPr/>
        </p:nvSpPr>
        <p:spPr>
          <a:xfrm>
            <a:off x="6968833" y="4433808"/>
            <a:ext cx="1795113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117" name="직사각형 35"/>
          <p:cNvSpPr txBox="1"/>
          <p:nvPr/>
        </p:nvSpPr>
        <p:spPr>
          <a:xfrm>
            <a:off x="6766429" y="1981120"/>
            <a:ext cx="3009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 기록 (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2018.02.22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)</a:t>
            </a:r>
          </a:p>
        </p:txBody>
      </p:sp>
      <p:sp>
        <p:nvSpPr>
          <p:cNvPr id="118" name="모서리가 둥근 직사각형 78"/>
          <p:cNvSpPr/>
          <p:nvPr/>
        </p:nvSpPr>
        <p:spPr>
          <a:xfrm>
            <a:off x="8801758" y="479888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19" name="모서리가 둥근 직사각형 101"/>
          <p:cNvSpPr/>
          <p:nvPr/>
        </p:nvSpPr>
        <p:spPr>
          <a:xfrm>
            <a:off x="6997101" y="4771755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모서리가 둥근 직사각형 102"/>
          <p:cNvSpPr/>
          <p:nvPr/>
        </p:nvSpPr>
        <p:spPr>
          <a:xfrm>
            <a:off x="7971032" y="4766993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03"/>
          <p:cNvSpPr txBox="1"/>
          <p:nvPr/>
        </p:nvSpPr>
        <p:spPr>
          <a:xfrm>
            <a:off x="7682900" y="4745561"/>
            <a:ext cx="357187" cy="3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7604709" y="2280482"/>
            <a:ext cx="1173578" cy="1148517"/>
          </a:xfrm>
          <a:prstGeom prst="rect">
            <a:avLst/>
          </a:prstGeom>
        </p:spPr>
      </p:pic>
      <p:sp>
        <p:nvSpPr>
          <p:cNvPr id="46" name="직사각형 30">
            <a:extLst>
              <a:ext uri="{FF2B5EF4-FFF2-40B4-BE49-F238E27FC236}">
                <a16:creationId xmlns:a16="http://schemas.microsoft.com/office/drawing/2014/main" id="{E3EFB35D-476B-4A7E-A200-0DB2E25B7CF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3103110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76574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</a:t>
              </a: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운전지수 및 </a:t>
              </a:r>
              <a:r>
                <a:rPr kumimoji="0" lang="ko-KR" altLang="en-US" sz="2500" b="0" i="0" u="none" strike="noStrike" kern="120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차계부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1657701" y="151379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1658762" y="181765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4056172" y="15843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4069666" y="164461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4057892" y="171995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3797630" y="16661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35"/>
          <p:cNvSpPr txBox="1"/>
          <p:nvPr/>
        </p:nvSpPr>
        <p:spPr>
          <a:xfrm>
            <a:off x="1610075" y="1508667"/>
            <a:ext cx="136648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차계부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35"/>
          <p:cNvSpPr txBox="1"/>
          <p:nvPr/>
        </p:nvSpPr>
        <p:spPr>
          <a:xfrm>
            <a:off x="1752950" y="1933736"/>
            <a:ext cx="1795112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96" name="모서리가 둥근 직사각형 78"/>
          <p:cNvSpPr/>
          <p:nvPr/>
        </p:nvSpPr>
        <p:spPr>
          <a:xfrm>
            <a:off x="3693860" y="2322058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772497" y="229421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720595" y="229421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28"/>
          <p:cNvSpPr/>
          <p:nvPr/>
        </p:nvSpPr>
        <p:spPr>
          <a:xfrm>
            <a:off x="6861679" y="1471323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107" name="직선 연결선 30"/>
          <p:cNvCxnSpPr/>
          <p:nvPr/>
        </p:nvCxnSpPr>
        <p:spPr>
          <a:xfrm>
            <a:off x="6862741" y="1775174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31"/>
          <p:cNvCxnSpPr/>
          <p:nvPr/>
        </p:nvCxnSpPr>
        <p:spPr>
          <a:xfrm>
            <a:off x="9260151" y="154187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32"/>
          <p:cNvCxnSpPr/>
          <p:nvPr/>
        </p:nvCxnSpPr>
        <p:spPr>
          <a:xfrm>
            <a:off x="9273645" y="160213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33"/>
          <p:cNvCxnSpPr/>
          <p:nvPr/>
        </p:nvCxnSpPr>
        <p:spPr>
          <a:xfrm>
            <a:off x="9261871" y="167747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4"/>
          <p:cNvCxnSpPr/>
          <p:nvPr/>
        </p:nvCxnSpPr>
        <p:spPr>
          <a:xfrm rot="16200000" flipH="1">
            <a:off x="9001608" y="1623655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35"/>
          <p:cNvSpPr txBox="1"/>
          <p:nvPr/>
        </p:nvSpPr>
        <p:spPr>
          <a:xfrm>
            <a:off x="6814054" y="1466191"/>
            <a:ext cx="184051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운전지수</a:t>
            </a:r>
          </a:p>
        </p:txBody>
      </p:sp>
      <p:sp>
        <p:nvSpPr>
          <p:cNvPr id="115" name="직사각형 35"/>
          <p:cNvSpPr txBox="1"/>
          <p:nvPr/>
        </p:nvSpPr>
        <p:spPr>
          <a:xfrm>
            <a:off x="6968833" y="4433808"/>
            <a:ext cx="1795113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118" name="모서리가 둥근 직사각형 78"/>
          <p:cNvSpPr/>
          <p:nvPr/>
        </p:nvSpPr>
        <p:spPr>
          <a:xfrm>
            <a:off x="8801758" y="479888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19" name="모서리가 둥근 직사각형 101"/>
          <p:cNvSpPr/>
          <p:nvPr/>
        </p:nvSpPr>
        <p:spPr>
          <a:xfrm>
            <a:off x="6997101" y="4771755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모서리가 둥근 직사각형 102"/>
          <p:cNvSpPr/>
          <p:nvPr/>
        </p:nvSpPr>
        <p:spPr>
          <a:xfrm>
            <a:off x="7971032" y="4766993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03"/>
          <p:cNvSpPr txBox="1"/>
          <p:nvPr/>
        </p:nvSpPr>
        <p:spPr>
          <a:xfrm>
            <a:off x="7682900" y="4745561"/>
            <a:ext cx="357187" cy="3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20406-9F3A-4C43-8924-B4CB992AC96F}"/>
              </a:ext>
            </a:extLst>
          </p:cNvPr>
          <p:cNvSpPr txBox="1"/>
          <p:nvPr/>
        </p:nvSpPr>
        <p:spPr>
          <a:xfrm>
            <a:off x="2414754" y="2338314"/>
            <a:ext cx="28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3B88E-6BFC-4673-824A-01A9B29B5774}"/>
              </a:ext>
            </a:extLst>
          </p:cNvPr>
          <p:cNvSpPr txBox="1"/>
          <p:nvPr/>
        </p:nvSpPr>
        <p:spPr>
          <a:xfrm>
            <a:off x="3378198" y="2331715"/>
            <a:ext cx="28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5BFC8-E4A8-492D-9F8F-D9AC907A869E}"/>
              </a:ext>
            </a:extLst>
          </p:cNvPr>
          <p:cNvSpPr txBox="1"/>
          <p:nvPr/>
        </p:nvSpPr>
        <p:spPr>
          <a:xfrm>
            <a:off x="2354695" y="2784224"/>
            <a:ext cx="13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E4E97-006C-4E70-BCAA-54D77C6A2699}"/>
              </a:ext>
            </a:extLst>
          </p:cNvPr>
          <p:cNvSpPr txBox="1"/>
          <p:nvPr/>
        </p:nvSpPr>
        <p:spPr>
          <a:xfrm>
            <a:off x="2020969" y="3196256"/>
            <a:ext cx="2053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주행거리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1017km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총 유류소모량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96.3L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35">
            <a:extLst>
              <a:ext uri="{FF2B5EF4-FFF2-40B4-BE49-F238E27FC236}">
                <a16:creationId xmlns:a16="http://schemas.microsoft.com/office/drawing/2014/main" id="{D2E33471-61CB-4845-9E34-9942B6C18B88}"/>
              </a:ext>
            </a:extLst>
          </p:cNvPr>
          <p:cNvSpPr txBox="1"/>
          <p:nvPr/>
        </p:nvSpPr>
        <p:spPr>
          <a:xfrm>
            <a:off x="1741331" y="3808234"/>
            <a:ext cx="1795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지출액</a:t>
            </a:r>
          </a:p>
        </p:txBody>
      </p:sp>
      <p:sp>
        <p:nvSpPr>
          <p:cNvPr id="49" name="모서리가 둥근 직사각형 102">
            <a:extLst>
              <a:ext uri="{FF2B5EF4-FFF2-40B4-BE49-F238E27FC236}">
                <a16:creationId xmlns:a16="http://schemas.microsoft.com/office/drawing/2014/main" id="{C3305480-7A2C-4226-A4C3-A03A57105C65}"/>
              </a:ext>
            </a:extLst>
          </p:cNvPr>
          <p:cNvSpPr/>
          <p:nvPr/>
        </p:nvSpPr>
        <p:spPr>
          <a:xfrm>
            <a:off x="1997508" y="4193166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1563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F427BC-9858-4C60-A5DD-B5C1E2039784}"/>
              </a:ext>
            </a:extLst>
          </p:cNvPr>
          <p:cNvSpPr txBox="1"/>
          <p:nvPr/>
        </p:nvSpPr>
        <p:spPr>
          <a:xfrm>
            <a:off x="2705604" y="4213667"/>
            <a:ext cx="59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L/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원</a:t>
            </a:r>
          </a:p>
        </p:txBody>
      </p:sp>
      <p:sp>
        <p:nvSpPr>
          <p:cNvPr id="54" name="모서리가 둥근 직사각형 78">
            <a:extLst>
              <a:ext uri="{FF2B5EF4-FFF2-40B4-BE49-F238E27FC236}">
                <a16:creationId xmlns:a16="http://schemas.microsoft.com/office/drawing/2014/main" id="{1439E18C-BAB4-4EA6-8BE8-D2DB01E743E4}"/>
              </a:ext>
            </a:extLst>
          </p:cNvPr>
          <p:cNvSpPr/>
          <p:nvPr/>
        </p:nvSpPr>
        <p:spPr>
          <a:xfrm>
            <a:off x="3296094" y="419316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99665-B4EB-45F5-9FA8-67F3F9F6B53D}"/>
              </a:ext>
            </a:extLst>
          </p:cNvPr>
          <p:cNvSpPr txBox="1"/>
          <p:nvPr/>
        </p:nvSpPr>
        <p:spPr>
          <a:xfrm>
            <a:off x="2584818" y="4796329"/>
            <a:ext cx="1926488" cy="3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150,516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원</a:t>
            </a:r>
          </a:p>
        </p:txBody>
      </p:sp>
      <p:sp>
        <p:nvSpPr>
          <p:cNvPr id="55" name="직사각형 35">
            <a:extLst>
              <a:ext uri="{FF2B5EF4-FFF2-40B4-BE49-F238E27FC236}">
                <a16:creationId xmlns:a16="http://schemas.microsoft.com/office/drawing/2014/main" id="{BC372836-BFC0-4BA7-AF96-A812B70677F4}"/>
              </a:ext>
            </a:extLst>
          </p:cNvPr>
          <p:cNvSpPr txBox="1"/>
          <p:nvPr/>
        </p:nvSpPr>
        <p:spPr>
          <a:xfrm>
            <a:off x="6948220" y="1903270"/>
            <a:ext cx="2703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최근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(2018.02.12)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지수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4D265-C1F6-404B-883F-5270CA92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39" y="2276490"/>
            <a:ext cx="1304619" cy="1082241"/>
          </a:xfrm>
          <a:prstGeom prst="rect">
            <a:avLst/>
          </a:prstGeom>
        </p:spPr>
      </p:pic>
      <p:sp>
        <p:nvSpPr>
          <p:cNvPr id="57" name="직사각형 35">
            <a:extLst>
              <a:ext uri="{FF2B5EF4-FFF2-40B4-BE49-F238E27FC236}">
                <a16:creationId xmlns:a16="http://schemas.microsoft.com/office/drawing/2014/main" id="{5CF96E7E-2794-417E-8E3E-506EA0C2935C}"/>
              </a:ext>
            </a:extLst>
          </p:cNvPr>
          <p:cNvSpPr txBox="1"/>
          <p:nvPr/>
        </p:nvSpPr>
        <p:spPr>
          <a:xfrm>
            <a:off x="7497139" y="3352237"/>
            <a:ext cx="1486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나쁨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A1EB7-94CB-4C93-AF4B-C37294EC74A5}"/>
              </a:ext>
            </a:extLst>
          </p:cNvPr>
          <p:cNvSpPr txBox="1"/>
          <p:nvPr/>
        </p:nvSpPr>
        <p:spPr>
          <a:xfrm>
            <a:off x="7285953" y="3702277"/>
            <a:ext cx="19876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급 출발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급 정차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고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RPM :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분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초</a:t>
            </a:r>
          </a:p>
        </p:txBody>
      </p:sp>
      <p:sp>
        <p:nvSpPr>
          <p:cNvPr id="59" name="직사각형 35">
            <a:extLst>
              <a:ext uri="{FF2B5EF4-FFF2-40B4-BE49-F238E27FC236}">
                <a16:creationId xmlns:a16="http://schemas.microsoft.com/office/drawing/2014/main" id="{8C41AF7B-9E2B-4DCF-AA77-DF9B12549F50}"/>
              </a:ext>
            </a:extLst>
          </p:cNvPr>
          <p:cNvSpPr txBox="1"/>
          <p:nvPr/>
        </p:nvSpPr>
        <p:spPr>
          <a:xfrm>
            <a:off x="1784610" y="4841288"/>
            <a:ext cx="1312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이달의 지출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30">
            <a:extLst>
              <a:ext uri="{FF2B5EF4-FFF2-40B4-BE49-F238E27FC236}">
                <a16:creationId xmlns:a16="http://schemas.microsoft.com/office/drawing/2014/main" id="{73E663B4-F4E7-429B-8409-73BE07953EB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824806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34F955-0AB2-4958-90FB-7D9FAC9E281A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7A0B31-E3F2-44CC-9141-01A26F34041E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D8D612-F687-4E2F-9486-1D3D8C6835F0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8573093-B273-430A-BEE0-D1C6218F8BF7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52FA1009-9EDE-4361-B3F8-20FB1225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3160" y="1259051"/>
            <a:ext cx="3446772" cy="2497216"/>
          </a:xfrm>
          <a:prstGeom prst="rect">
            <a:avLst/>
          </a:prstGeom>
        </p:spPr>
      </p:pic>
      <p:pic>
        <p:nvPicPr>
          <p:cNvPr id="15" name="그림 8">
            <a:extLst>
              <a:ext uri="{FF2B5EF4-FFF2-40B4-BE49-F238E27FC236}">
                <a16:creationId xmlns:a16="http://schemas.microsoft.com/office/drawing/2014/main" id="{1044AAEA-1A4F-4E56-B7CC-B0DCC2D9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06" y="3429135"/>
            <a:ext cx="2738993" cy="273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CC9DFAD-8940-4865-B40A-09802729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29607"/>
              </p:ext>
            </p:extLst>
          </p:nvPr>
        </p:nvGraphicFramePr>
        <p:xfrm>
          <a:off x="5519738" y="1247749"/>
          <a:ext cx="4694237" cy="219401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2456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356967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SoC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BCM2837 SoC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CPU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1.2GHz ARM Cortex-A53 MP4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VideoCore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IV MP2 400 MHz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RAM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 GB LPDDR2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Network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10/100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Mbps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이더넷</a:t>
                      </a:r>
                      <a:b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</a:b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Wi-Fi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내장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802.11n +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블루투스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4.1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GPIO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40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핀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영상출력</a:t>
                      </a: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컴포지트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HDMI(rev 1.3 &amp; 1.4), DSI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5E14E6-49D0-4344-A00A-BF05D8B9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97634"/>
              </p:ext>
            </p:extLst>
          </p:nvPr>
        </p:nvGraphicFramePr>
        <p:xfrm>
          <a:off x="5519738" y="3572835"/>
          <a:ext cx="4694237" cy="267475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12085">
                  <a:extLst>
                    <a:ext uri="{9D8B030D-6E8A-4147-A177-3AD203B41FA5}">
                      <a16:colId xmlns:a16="http://schemas.microsoft.com/office/drawing/2014/main" val="571355314"/>
                    </a:ext>
                  </a:extLst>
                </a:gridCol>
                <a:gridCol w="3582152">
                  <a:extLst>
                    <a:ext uri="{9D8B030D-6E8A-4147-A177-3AD203B41FA5}">
                      <a16:colId xmlns:a16="http://schemas.microsoft.com/office/drawing/2014/main" val="3863541198"/>
                    </a:ext>
                  </a:extLst>
                </a:gridCol>
              </a:tblGrid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이름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97762185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전원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12v / 45mA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60348761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통신방식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 / Bluetooth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55430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지원 프로토콜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PWM (41.6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VPW (10.4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9141-2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(fast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(250kbps)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(500kbps)</a:t>
                      </a: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2650673871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3" name="그림 28">
            <a:extLst>
              <a:ext uri="{FF2B5EF4-FFF2-40B4-BE49-F238E27FC236}">
                <a16:creationId xmlns:a16="http://schemas.microsoft.com/office/drawing/2014/main" id="{D150E89B-60AF-4C3D-B58E-2D1A7F4C68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0" name="직사각형 30">
            <a:extLst>
              <a:ext uri="{FF2B5EF4-FFF2-40B4-BE49-F238E27FC236}">
                <a16:creationId xmlns:a16="http://schemas.microsoft.com/office/drawing/2014/main" id="{487DFF94-D085-412F-99BC-8049CC4AA8D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239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1F23C-39D4-42C7-9ABD-ADA2B1F05E05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9FA3FC5-0959-4616-9E00-F0D0ACF8E401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C40D5A-88E7-4759-A0E9-2B644753BBC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25B34BB-8A13-4BB0-9011-4F23FFF7AFC9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6" name="그림 17">
            <a:extLst>
              <a:ext uri="{FF2B5EF4-FFF2-40B4-BE49-F238E27FC236}">
                <a16:creationId xmlns:a16="http://schemas.microsoft.com/office/drawing/2014/main" id="{3778D6F1-EB51-484D-9D20-730E3BEC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54" y="5320222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21">
            <a:extLst>
              <a:ext uri="{FF2B5EF4-FFF2-40B4-BE49-F238E27FC236}">
                <a16:creationId xmlns:a16="http://schemas.microsoft.com/office/drawing/2014/main" id="{C5F7A96D-2540-4A00-93F7-A22CC5EA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9" y="5330048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940043AD-7977-4BCA-AA22-154B8DE2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13" y="3536069"/>
            <a:ext cx="27463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4">
            <a:extLst>
              <a:ext uri="{FF2B5EF4-FFF2-40B4-BE49-F238E27FC236}">
                <a16:creationId xmlns:a16="http://schemas.microsoft.com/office/drawing/2014/main" id="{25300F7D-C0E6-4437-B157-BEF59300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84" y="4400583"/>
            <a:ext cx="1419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F2D6792-AABE-427C-BC1E-411AE4DC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72032"/>
              </p:ext>
            </p:extLst>
          </p:nvPr>
        </p:nvGraphicFramePr>
        <p:xfrm>
          <a:off x="5514972" y="3036345"/>
          <a:ext cx="4694237" cy="301716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11845">
                  <a:extLst>
                    <a:ext uri="{9D8B030D-6E8A-4147-A177-3AD203B41FA5}">
                      <a16:colId xmlns:a16="http://schemas.microsoft.com/office/drawing/2014/main" val="3795219900"/>
                    </a:ext>
                  </a:extLst>
                </a:gridCol>
                <a:gridCol w="2982392">
                  <a:extLst>
                    <a:ext uri="{9D8B030D-6E8A-4147-A177-3AD203B41FA5}">
                      <a16:colId xmlns:a16="http://schemas.microsoft.com/office/drawing/2014/main" val="1080267976"/>
                    </a:ext>
                  </a:extLst>
                </a:gridCol>
              </a:tblGrid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사용언어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Java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Flask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1771568042"/>
                  </a:ext>
                </a:extLst>
              </a:tr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개발 </a:t>
                      </a:r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OS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Raspbian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(Linux)</a:t>
                      </a: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2959262672"/>
                  </a:ext>
                </a:extLst>
              </a:tr>
              <a:tr h="9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 도구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Visual studio 2017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Sublime Text 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 Studio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PyCharm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Qt Designer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34884156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8AE388D-2528-4B35-BBD6-8524C5CF9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9" y="4435495"/>
            <a:ext cx="1133333" cy="790476"/>
          </a:xfrm>
          <a:prstGeom prst="rect">
            <a:avLst/>
          </a:prstGeom>
        </p:spPr>
      </p:pic>
      <p:pic>
        <p:nvPicPr>
          <p:cNvPr id="21" name="_x318987392" descr="EMB0000192c30e7">
            <a:extLst>
              <a:ext uri="{FF2B5EF4-FFF2-40B4-BE49-F238E27FC236}">
                <a16:creationId xmlns:a16="http://schemas.microsoft.com/office/drawing/2014/main" id="{A5778342-67E3-45C6-9908-CA9E36CF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6"/>
          <a:stretch>
            <a:fillRect/>
          </a:stretch>
        </p:blipFill>
        <p:spPr bwMode="auto">
          <a:xfrm>
            <a:off x="1605277" y="1375376"/>
            <a:ext cx="2665246" cy="19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B5702C-DCDB-4633-9BE1-965E8E2E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07803"/>
              </p:ext>
            </p:extLst>
          </p:nvPr>
        </p:nvGraphicFramePr>
        <p:xfrm>
          <a:off x="5514972" y="550923"/>
          <a:ext cx="4694237" cy="223973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0991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98432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2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차량명</a:t>
                      </a:r>
                      <a:endParaRPr lang="ko-KR" alt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칼로스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제조사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GM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대우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엔진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1498cc DOHC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사용연료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가솔린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28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변속기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수동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단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탑승인원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인승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출력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마력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/ 5500RPM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pic>
        <p:nvPicPr>
          <p:cNvPr id="23" name="그림 28">
            <a:extLst>
              <a:ext uri="{FF2B5EF4-FFF2-40B4-BE49-F238E27FC236}">
                <a16:creationId xmlns:a16="http://schemas.microsoft.com/office/drawing/2014/main" id="{1771CD2B-25DE-4BD1-BDD1-E91ABFF4FF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5" name="직사각형 30">
            <a:extLst>
              <a:ext uri="{FF2B5EF4-FFF2-40B4-BE49-F238E27FC236}">
                <a16:creationId xmlns:a16="http://schemas.microsoft.com/office/drawing/2014/main" id="{6B93DC55-5205-4984-B7C8-C6D838EAD01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69F8CF-8190-4236-B5E7-B048D9F790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6" y="5252232"/>
            <a:ext cx="967835" cy="9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Raspberry Pi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 3</a:t>
            </a:r>
            <a:r>
              <a:rPr lang="en-US" altLang="ko-KR" sz="20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통신모뎀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Alcatel L800)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Internet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연결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ELM327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Bluetooth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이용해 통신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OBD2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얻어진 정보를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사용자에게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(LCD display)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정보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2.  Database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서버에서 분석한 데이터를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운행 점수 등을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0F4968FD-38A2-428B-9314-61FF4AA3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FEAB97A3-BC58-4AD5-8C48-0450902C060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52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지적사항 및 답변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3413" y="1520251"/>
            <a:ext cx="9965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첫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자료 작성시 분석의 내용을 포함하여 작성하여야 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25"/>
          <p:cNvSpPr txBox="1"/>
          <p:nvPr/>
        </p:nvSpPr>
        <p:spPr>
          <a:xfrm>
            <a:off x="1113413" y="2154299"/>
            <a:ext cx="596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 내용이 누락된 항목의 보완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7" name="직사각형 26"/>
          <p:cNvSpPr txBox="1"/>
          <p:nvPr/>
        </p:nvSpPr>
        <p:spPr>
          <a:xfrm>
            <a:off x="1113413" y="2866001"/>
            <a:ext cx="8206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두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장비의 기능과 응용 프로그램과의 연관성 확립 필요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8" name="직사각형 27"/>
          <p:cNvSpPr txBox="1"/>
          <p:nvPr/>
        </p:nvSpPr>
        <p:spPr>
          <a:xfrm>
            <a:off x="1113412" y="3501242"/>
            <a:ext cx="10103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연관성이 떨어지는 기능 삭제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음성인식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날씨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운전습관 개선의 구체화로 연비 운전에 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Focusing,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최종적인 목표는 차량 유지비 절감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38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- 3 -</a:t>
            </a:r>
          </a:p>
        </p:txBody>
      </p:sp>
      <p:sp>
        <p:nvSpPr>
          <p:cNvPr id="21" name="직사각형 26">
            <a:extLst>
              <a:ext uri="{FF2B5EF4-FFF2-40B4-BE49-F238E27FC236}">
                <a16:creationId xmlns:a16="http://schemas.microsoft.com/office/drawing/2014/main" id="{35E58A12-024B-4D0D-AAD8-9AE3EF320E29}"/>
              </a:ext>
            </a:extLst>
          </p:cNvPr>
          <p:cNvSpPr txBox="1"/>
          <p:nvPr/>
        </p:nvSpPr>
        <p:spPr>
          <a:xfrm>
            <a:off x="1113413" y="4491785"/>
            <a:ext cx="9705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데이터를 어떻게 가공할 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어떤 기준으로 할 지 명확히 할 것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2" name="직사각형 25">
            <a:extLst>
              <a:ext uri="{FF2B5EF4-FFF2-40B4-BE49-F238E27FC236}">
                <a16:creationId xmlns:a16="http://schemas.microsoft.com/office/drawing/2014/main" id="{26FFA3E4-29F5-4A6F-9B9F-03FE5E936C6D}"/>
              </a:ext>
            </a:extLst>
          </p:cNvPr>
          <p:cNvSpPr txBox="1"/>
          <p:nvPr/>
        </p:nvSpPr>
        <p:spPr>
          <a:xfrm>
            <a:off x="1113413" y="5129649"/>
            <a:ext cx="6977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 계산</a:t>
            </a:r>
            <a:r>
              <a:rPr lang="en-US" altLang="ko-KR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거리</a:t>
            </a:r>
            <a:r>
              <a:rPr lang="en-US" altLang="ko-KR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점수 등의 데이터 가공 방법 추가</a:t>
            </a:r>
            <a:endParaRPr lang="en-US" altLang="ko-KR" sz="2000" spc="5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defRPr/>
            </a:pP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spc="5" dirty="0" err="1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급가속</a:t>
            </a:r>
            <a:r>
              <a:rPr lang="en-US" altLang="ko-KR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급정차 등의 판단 기준 정의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042454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3.  Web Server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Cloud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에 구축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APP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의 요청 대기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APP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에서 요청이 오면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내용을 참조하여 응답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4. 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Application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Android Studio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사용한 어플리케이션 개발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시동을 끄면 서버로부터 운행 기록을 전달받아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Push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알림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주간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월간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주행 기록 확인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및 분석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Google Map API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이용해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주행 경로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표시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BED97DEA-CA02-4031-9174-9770F54CF0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57148A75-59D5-4B65-A4D2-87C579567227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191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5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내부에 센서들을 설치하고 각 센서는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데이터를 전송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각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GPS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UART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사용해서 연결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6.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APIs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Naver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사용하여 음성 환경 제공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Google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고도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고도 정보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8A3F0720-376A-4E73-B221-0AD7C29FF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CFD97F89-01C6-47C2-AFB7-A84559799D8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45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111183" y="1816853"/>
            <a:ext cx="2698014" cy="1150785"/>
          </a:xfrm>
          <a:prstGeom prst="rect">
            <a:avLst/>
          </a:prstGeom>
        </p:spPr>
      </p:pic>
      <p:sp>
        <p:nvSpPr>
          <p:cNvPr id="5" name="화살표: 오각형 4"/>
          <p:cNvSpPr/>
          <p:nvPr/>
        </p:nvSpPr>
        <p:spPr>
          <a:xfrm>
            <a:off x="4571665" y="1512792"/>
            <a:ext cx="677496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실제 차량에 개발환경 구축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(Raspberry Pi, OBDII(ELM327),</a:t>
            </a:r>
            <a:r>
              <a:rPr kumimoji="0" lang="en-US" altLang="ko-KR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스피커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Sensors)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86398" y="3563601"/>
            <a:ext cx="1884428" cy="1884428"/>
          </a:xfrm>
          <a:prstGeom prst="rect">
            <a:avLst/>
          </a:prstGeom>
        </p:spPr>
      </p:pic>
      <p:sp>
        <p:nvSpPr>
          <p:cNvPr id="19" name="화살표: 오각형 18"/>
          <p:cNvSpPr/>
          <p:nvPr/>
        </p:nvSpPr>
        <p:spPr>
          <a:xfrm>
            <a:off x="4571665" y="3778392"/>
            <a:ext cx="6854100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일주일간 주행을 통해 데이터 획득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얻어진 데이터들을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</a:p>
        </p:txBody>
      </p:sp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ECED1445-78A9-40A7-BF2B-271CF2F75C1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noProof="0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98187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0800000">
            <a:off x="1602487" y="1512792"/>
            <a:ext cx="1379411" cy="1379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68099" y="3471940"/>
            <a:ext cx="2067980" cy="2067980"/>
          </a:xfrm>
          <a:prstGeom prst="rect">
            <a:avLst/>
          </a:prstGeom>
        </p:spPr>
      </p:pic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696F2874-BFCB-485B-899C-68AC7B7DE2BA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화살표: 오각형 4"/>
          <p:cNvSpPr/>
          <p:nvPr/>
        </p:nvSpPr>
        <p:spPr>
          <a:xfrm>
            <a:off x="4571665" y="1512792"/>
            <a:ext cx="6788156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스피커를 통해 음성 전달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동영상 촬영</a:t>
            </a:r>
          </a:p>
        </p:txBody>
      </p:sp>
      <p:sp>
        <p:nvSpPr>
          <p:cNvPr id="19" name="화살표: 오각형 18"/>
          <p:cNvSpPr/>
          <p:nvPr/>
        </p:nvSpPr>
        <p:spPr>
          <a:xfrm>
            <a:off x="4571665" y="3778392"/>
            <a:ext cx="6801345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통해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데이터 획득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통해 그래픽으로 출력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동영상 촬영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399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0800000" flipH="1">
            <a:off x="1600548" y="1584696"/>
            <a:ext cx="1382942" cy="138294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600547" y="3429000"/>
            <a:ext cx="1550277" cy="2192925"/>
          </a:xfrm>
          <a:prstGeom prst="rect">
            <a:avLst/>
          </a:prstGeom>
        </p:spPr>
      </p:pic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3075C5DF-A060-4DD6-84C5-57AE16F9E57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화살표: 오각형 4"/>
          <p:cNvSpPr/>
          <p:nvPr/>
        </p:nvSpPr>
        <p:spPr>
          <a:xfrm>
            <a:off x="4571665" y="1512792"/>
            <a:ext cx="676177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센서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차량의 위치를 변화시켜 데모</a:t>
            </a:r>
          </a:p>
        </p:txBody>
      </p:sp>
      <p:sp>
        <p:nvSpPr>
          <p:cNvPr id="19" name="화살표: 오각형 18"/>
          <p:cNvSpPr/>
          <p:nvPr/>
        </p:nvSpPr>
        <p:spPr>
          <a:xfrm>
            <a:off x="4571665" y="3778392"/>
            <a:ext cx="676177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어플리케이션 설치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누적된 데이터 확인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72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DB490D-7D97-4034-9140-8EA86C816C0C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4A6BFB-A95F-41BA-8D3B-F6F0B117C4B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EAF14C-34CD-41DF-93B6-F0DFD7692B99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A8C0C1-FB26-465F-A1A4-8B7DDD12664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업무 분담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14" name="내용 개체 틀 1">
            <a:extLst>
              <a:ext uri="{FF2B5EF4-FFF2-40B4-BE49-F238E27FC236}">
                <a16:creationId xmlns:a16="http://schemas.microsoft.com/office/drawing/2014/main" id="{7B21F3AC-AB1F-4CB8-86C9-1D687DB83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641471"/>
              </p:ext>
            </p:extLst>
          </p:nvPr>
        </p:nvGraphicFramePr>
        <p:xfrm>
          <a:off x="736361" y="1308370"/>
          <a:ext cx="10719279" cy="460893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83319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</a:tblGrid>
              <a:tr h="825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박 찬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구삼열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설현관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송현화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자료 수집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차량용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Protocol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호환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Application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 3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라이브러리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control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 control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API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Raspberry Pi 3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서버용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플랫폼 구현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DB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저장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연결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display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장비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통합 테스트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유지보수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</a:tbl>
          </a:graphicData>
        </a:graphic>
      </p:graphicFrame>
      <p:pic>
        <p:nvPicPr>
          <p:cNvPr id="10" name="그림 28">
            <a:extLst>
              <a:ext uri="{FF2B5EF4-FFF2-40B4-BE49-F238E27FC236}">
                <a16:creationId xmlns:a16="http://schemas.microsoft.com/office/drawing/2014/main" id="{3F173711-E5E5-4FAB-9B0B-5B4D8B002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BEBF7C5E-848B-4511-A542-82BFAFDAB62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071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내용 개체 틀 1">
            <a:extLst>
              <a:ext uri="{FF2B5EF4-FFF2-40B4-BE49-F238E27FC236}">
                <a16:creationId xmlns:a16="http://schemas.microsoft.com/office/drawing/2014/main" id="{AE5002E6-3989-4461-BEF0-84752AA58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32106"/>
              </p:ext>
            </p:extLst>
          </p:nvPr>
        </p:nvGraphicFramePr>
        <p:xfrm>
          <a:off x="1076482" y="1211415"/>
          <a:ext cx="10039036" cy="49672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42295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525548262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96588119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3516230467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171951078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추진사항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3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6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7~9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사전 조사 및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계획서 발표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 조사 및 선정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센서 분석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 개발 및 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구축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모바일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어플리케이션 개발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2296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 통합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44665804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 및 유지보수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40780708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최종보고서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작성 및 최적화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86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0DD9CCD-E427-49D3-ACEB-BD70EF506DA7}"/>
              </a:ext>
            </a:extLst>
          </p:cNvPr>
          <p:cNvSpPr/>
          <p:nvPr/>
        </p:nvSpPr>
        <p:spPr>
          <a:xfrm>
            <a:off x="3497809" y="2057197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ACB159-D757-4A4F-99EE-3500B10720C6}"/>
              </a:ext>
            </a:extLst>
          </p:cNvPr>
          <p:cNvSpPr/>
          <p:nvPr/>
        </p:nvSpPr>
        <p:spPr>
          <a:xfrm>
            <a:off x="4450081" y="2724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77A70-BE8F-45D9-BE58-3F2EE7FDC359}"/>
              </a:ext>
            </a:extLst>
          </p:cNvPr>
          <p:cNvSpPr/>
          <p:nvPr/>
        </p:nvSpPr>
        <p:spPr>
          <a:xfrm>
            <a:off x="5402353" y="3173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3DF7C-2153-4821-AA4E-5D17887A169C}"/>
              </a:ext>
            </a:extLst>
          </p:cNvPr>
          <p:cNvSpPr/>
          <p:nvPr/>
        </p:nvSpPr>
        <p:spPr>
          <a:xfrm>
            <a:off x="5402353" y="372707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BEF72-9C92-49A3-AE73-4F2852A00CCF}"/>
              </a:ext>
            </a:extLst>
          </p:cNvPr>
          <p:cNvSpPr/>
          <p:nvPr/>
        </p:nvSpPr>
        <p:spPr>
          <a:xfrm>
            <a:off x="6354625" y="3725050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1C6E63-C98C-407B-AB90-1BEC494CAC9E}"/>
              </a:ext>
            </a:extLst>
          </p:cNvPr>
          <p:cNvSpPr/>
          <p:nvPr/>
        </p:nvSpPr>
        <p:spPr>
          <a:xfrm>
            <a:off x="7306897" y="372302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26DE7-42F6-41C3-9D0E-C15CD91F3420}"/>
              </a:ext>
            </a:extLst>
          </p:cNvPr>
          <p:cNvSpPr/>
          <p:nvPr/>
        </p:nvSpPr>
        <p:spPr>
          <a:xfrm>
            <a:off x="6354625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719EE5-01C7-4769-9ECF-B301B3F91111}"/>
              </a:ext>
            </a:extLst>
          </p:cNvPr>
          <p:cNvSpPr/>
          <p:nvPr/>
        </p:nvSpPr>
        <p:spPr>
          <a:xfrm>
            <a:off x="7306897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4BD10F-58FA-4415-97CB-A8C5F9BF4449}"/>
              </a:ext>
            </a:extLst>
          </p:cNvPr>
          <p:cNvSpPr/>
          <p:nvPr/>
        </p:nvSpPr>
        <p:spPr>
          <a:xfrm>
            <a:off x="8273800" y="484418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08E86A-DF8A-4D12-AB5F-66930D85DB97}"/>
              </a:ext>
            </a:extLst>
          </p:cNvPr>
          <p:cNvSpPr/>
          <p:nvPr/>
        </p:nvSpPr>
        <p:spPr>
          <a:xfrm>
            <a:off x="9217076" y="524540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2EEC27-80B1-4836-B903-B9B13815723B}"/>
              </a:ext>
            </a:extLst>
          </p:cNvPr>
          <p:cNvSpPr/>
          <p:nvPr/>
        </p:nvSpPr>
        <p:spPr>
          <a:xfrm>
            <a:off x="10178396" y="5712056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수행일정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30" name="그림 28">
            <a:extLst>
              <a:ext uri="{FF2B5EF4-FFF2-40B4-BE49-F238E27FC236}">
                <a16:creationId xmlns:a16="http://schemas.microsoft.com/office/drawing/2014/main" id="{4A9162B6-ECBE-4668-AF48-A1C2E149C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593222-431A-4BB1-9F77-1DB38A19C71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410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GitHub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62774F09-05C4-4F40-A522-7FC70AFC7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E3D250E8-B7C0-4390-BCB9-8475A2D5499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90653-A1FD-4E17-A9FA-163F212BEEDB}"/>
              </a:ext>
            </a:extLst>
          </p:cNvPr>
          <p:cNvSpPr txBox="1"/>
          <p:nvPr/>
        </p:nvSpPr>
        <p:spPr>
          <a:xfrm>
            <a:off x="1029240" y="1248238"/>
            <a:ext cx="99651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졸업작품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GitHub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주소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https://github.com/chan1220/Doraemon</a:t>
            </a:r>
            <a:endParaRPr lang="ko-KR" altLang="en-US" sz="2000" dirty="0">
              <a:solidFill>
                <a:srgbClr val="0000FF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2.  </a:t>
            </a:r>
            <a:r>
              <a:rPr lang="ko-KR" altLang="en-US" sz="2800" b="1" dirty="0" err="1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팀원별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GitHub ID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팀장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박찬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cwal1220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구삼열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Maydoni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설현관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tjfgurhks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송현화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Hyunwha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3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FAD47-1200-423D-9DEE-4B42FD0225A2}"/>
              </a:ext>
            </a:extLst>
          </p:cNvPr>
          <p:cNvSpPr/>
          <p:nvPr/>
        </p:nvSpPr>
        <p:spPr bwMode="auto">
          <a:xfrm>
            <a:off x="977057" y="1182115"/>
            <a:ext cx="9965172" cy="4847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필요기술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참고문헌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9771" y="1366897"/>
            <a:ext cx="99651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참고문헌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김성우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「사물 인터넷을 품은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라즈베리파이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사물인터넷 프로그래밍의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모든것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(2016)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Wikipedia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3"/>
              </a:rPr>
              <a:t>https://en.wikipedia.org/wiki/On-board_diagnostics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Python-OBD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4"/>
              </a:rPr>
              <a:t>https://github.com/brendan-w/python-OBD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OPEN IOT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5"/>
              </a:rPr>
              <a:t>http://www.openiot.net/?controller=DevicesApps&amp;action=DevicesDetail&amp;No=21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ELM327 -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6"/>
              </a:rPr>
              <a:t>https://en.wikipedia.org/wiki/ELM327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CO-Driver : OBD2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와 데이터 마이닝을 활용한 연료 절감 및 경제 운전습관 유도 시스템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</a:p>
          <a:p>
            <a:pPr lvl="1">
              <a:defRPr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  <a:hlinkClick r:id="rId7"/>
              </a:rPr>
              <a:t>http://www.dbpia.co.kr/Article/NODE02323629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ko-KR" altLang="en-US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차량시뮬레이터를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이용한 </a:t>
            </a:r>
            <a:r>
              <a:rPr lang="ko-KR" altLang="en-US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에코드라이빙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시스템 개발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8"/>
              </a:rPr>
              <a:t>http://www.dbpia.co.kr/Journal/ArticleDetail/NODE01505509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차량 운전정보 제공에 따른 연비향상에 관한 연구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9"/>
              </a:rPr>
              <a:t>http://www.esk.or.kr/conference/2009_fall/pdf/17_1.pdf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연료차단 주행에 의한 연비 개선 효과에 대한 연구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10"/>
              </a:rPr>
              <a:t>http://jkais99.org/journal/v13n2/05/466i/466i.pdf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561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4C84F3-4BFC-44A5-AFE3-30C3516E31FB}"/>
              </a:ext>
            </a:extLst>
          </p:cNvPr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0AF4E74-F89E-489F-B275-6C3A37CA7A03}"/>
                </a:ext>
              </a:extLst>
            </p:cNvPr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1F5F305-BB13-4F4F-82E9-2DBB3C8BD81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A00081-FEE2-4124-BC26-0EBB2A72C8D2}"/>
                </a:ext>
              </a:extLst>
            </p:cNvPr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Rounded MT Bold" panose="020F0704030504030204" pitchFamily="34" charset="0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rgbClr val="A6D5E3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rgbClr val="A6D5E3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2" name="그림 28">
            <a:extLst>
              <a:ext uri="{FF2B5EF4-FFF2-40B4-BE49-F238E27FC236}">
                <a16:creationId xmlns:a16="http://schemas.microsoft.com/office/drawing/2014/main" id="{E67E2C7E-52AB-4330-8863-E83DD85B0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DDFAD-F222-4FB8-81CB-669EFE47A058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0EA6937-2DD8-4B96-B14E-60FB0916E86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1CDFFF-3AC5-4BF2-921B-9DD6FB31A49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BA0756-318A-480A-9EC4-E1BA044DD284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개요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0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연구 개발 배경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교통사고 발생 억제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운전자의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운전습관을 개선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하여 안전운전 도모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계속해서 상승하는 국제 유가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연비운전을 통해 차량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유지비 절감</a:t>
            </a:r>
            <a:endParaRPr lang="en-US" altLang="ko-KR" sz="2000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운행 기록 및 유지비용을 한눈에 보기 어려움</a:t>
            </a:r>
            <a:endParaRPr lang="en-US" altLang="ko-KR" sz="24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스마트폰 </a:t>
            </a:r>
            <a:r>
              <a:rPr lang="en-US" altLang="ko-KR" sz="2000" b="1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App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을 이용해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한눈에 확인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가능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직사각형 30">
            <a:extLst>
              <a:ext uri="{FF2B5EF4-FFF2-40B4-BE49-F238E27FC236}">
                <a16:creationId xmlns:a16="http://schemas.microsoft.com/office/drawing/2014/main" id="{19529287-FFA3-490D-9705-147C1EF06154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F29766E0-8B2C-4A25-B28E-E85F0F883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0" name="내용 개체 틀 1">
            <a:extLst>
              <a:ext uri="{FF2B5EF4-FFF2-40B4-BE49-F238E27FC236}">
                <a16:creationId xmlns:a16="http://schemas.microsoft.com/office/drawing/2014/main" id="{BD7F3849-D969-4B6A-94C3-EBD94DEDB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856094"/>
              </p:ext>
            </p:extLst>
          </p:nvPr>
        </p:nvGraphicFramePr>
        <p:xfrm>
          <a:off x="1098481" y="1531085"/>
          <a:ext cx="9995037" cy="38598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4100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8054035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</a:tblGrid>
              <a:tr h="513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관련 </a:t>
                      </a:r>
                      <a:r>
                        <a:rPr kumimoji="1" lang="ko-KR" alt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기술명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내      용</a:t>
                      </a: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Blue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Link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현대 자동차에서 제공하고 있는 차량관리 서비스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원격제어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공조장치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도어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위치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차량상태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관리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차량진단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월간 리포트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운행정보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T-Map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SKT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에서 제공하고 있는 네비게이션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네비게이션의 기능 뿐만 아니라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운전자의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운전습관을 분석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점수화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Toque</a:t>
                      </a: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을 이용한 차량 진단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(RMP,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속도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0-100km/h,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온도 등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)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및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주행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정보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를 제공하는 어플리케이션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</a:tbl>
          </a:graphicData>
        </a:graphic>
      </p:graphicFrame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6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F1529-2098-4ED1-B1BF-9065100EB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8" y="1623185"/>
            <a:ext cx="4531361" cy="3611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FDBAA-A1AC-4B8C-8C2C-1A6BA6008600}"/>
              </a:ext>
            </a:extLst>
          </p:cNvPr>
          <p:cNvSpPr txBox="1"/>
          <p:nvPr/>
        </p:nvSpPr>
        <p:spPr>
          <a:xfrm>
            <a:off x="645601" y="1874727"/>
            <a:ext cx="5913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급 가속 시 약 </a:t>
            </a:r>
            <a:r>
              <a:rPr lang="en-US" altLang="ko-KR" sz="22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35%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더 많은 연로 소모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  <a:sym typeface="Wingdings" panose="05000000000000000000" pitchFamily="2" charset="2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경고를 포함한 순간 연비를 보여주는 것만으로 평균 </a:t>
            </a:r>
            <a:r>
              <a:rPr lang="en-US" altLang="ko-KR" sz="22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10.33%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 상승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 정보 제공에 따른 연비 향상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미 제공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&lt;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시각 정보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&lt;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시각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청각 정보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BC4142-DFDC-4DBE-B925-7E2BF45D3966}"/>
              </a:ext>
            </a:extLst>
          </p:cNvPr>
          <p:cNvSpPr txBox="1"/>
          <p:nvPr/>
        </p:nvSpPr>
        <p:spPr>
          <a:xfrm>
            <a:off x="562381" y="5410402"/>
            <a:ext cx="607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참고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</a:t>
            </a:r>
            <a:r>
              <a:rPr lang="ko-KR" altLang="en-US" sz="12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차량시뮬레이터를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이용한 </a:t>
            </a:r>
            <a:r>
              <a:rPr lang="ko-KR" altLang="en-US" sz="12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에코드라이빙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시스템 개발 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국민대학교 자동차공학전문대학원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 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운전정보 제공에 따른 연비향상에 관한 연구 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국민대학교 자동차전문대학원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59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FDBAA-A1AC-4B8C-8C2C-1A6BA6008600}"/>
              </a:ext>
            </a:extLst>
          </p:cNvPr>
          <p:cNvSpPr txBox="1"/>
          <p:nvPr/>
        </p:nvSpPr>
        <p:spPr>
          <a:xfrm>
            <a:off x="263456" y="1716682"/>
            <a:ext cx="63235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관성주행이란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?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차량의 동력 전달은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엔진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변속기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타이어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통해서 전달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내리막길이나 서서히 감속 시 엑셀 페달을 밟지 않으면 동력이 반대로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타이어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변속기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엔진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을 통해 동력 전달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,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기름 소모 없이 주행이 가능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관성주행을 적극 활용할 때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평균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4.57%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의 연비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향샹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효과가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.</a:t>
            </a:r>
          </a:p>
        </p:txBody>
      </p:sp>
      <p:pic>
        <p:nvPicPr>
          <p:cNvPr id="5" name="그림 4" descr="실외, 도로, 거리, 길이(가) 표시된 사진&#10;&#10;매우 높은 신뢰도로 생성된 설명">
            <a:extLst>
              <a:ext uri="{FF2B5EF4-FFF2-40B4-BE49-F238E27FC236}">
                <a16:creationId xmlns:a16="http://schemas.microsoft.com/office/drawing/2014/main" id="{55F760CE-BB00-4D50-84DF-3CFDEC9AB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7" y="3695062"/>
            <a:ext cx="4887554" cy="2258050"/>
          </a:xfrm>
          <a:prstGeom prst="rect">
            <a:avLst/>
          </a:prstGeom>
        </p:spPr>
      </p:pic>
      <p:pic>
        <p:nvPicPr>
          <p:cNvPr id="7" name="그림 6" descr="표지판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B0E0E925-56E6-4A59-999B-7AF08FADD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7" y="1366600"/>
            <a:ext cx="4887554" cy="2328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72DE1B-9EFE-4DF9-A763-B860393111FE}"/>
              </a:ext>
            </a:extLst>
          </p:cNvPr>
          <p:cNvSpPr txBox="1"/>
          <p:nvPr/>
        </p:nvSpPr>
        <p:spPr>
          <a:xfrm>
            <a:off x="1027747" y="5540645"/>
            <a:ext cx="607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참고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연료차단 주행에 의한 연비 개선 효과에 대한 연구 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아주자동차대학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자동차계열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CEC6BA-9CDC-470B-BB8B-61061131BC82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CDB5FD-0674-453A-844B-908F140BDFE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BF8FD9-042E-4DA9-AA9B-679A03C708A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DFDDB3-8D3C-41B0-89F1-1F29C5FB45E6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수행 시나리오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5" name="그림 9">
            <a:extLst>
              <a:ext uri="{FF2B5EF4-FFF2-40B4-BE49-F238E27FC236}">
                <a16:creationId xmlns:a16="http://schemas.microsoft.com/office/drawing/2014/main" id="{25E29C13-7B8B-4217-9687-D8651D40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80" y="4229794"/>
            <a:ext cx="145573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10358AB-321E-466D-9015-6268A607637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869438" y="3114122"/>
            <a:ext cx="1685427" cy="11078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7203E3-0A04-4E59-95B8-AD6A4E49D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9197" y="1739554"/>
            <a:ext cx="1228965" cy="994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95A7E915-C030-4385-8111-FC19BA43DA06}"/>
              </a:ext>
            </a:extLst>
          </p:cNvPr>
          <p:cNvCxnSpPr>
            <a:cxnSpLocks/>
          </p:cNvCxnSpPr>
          <p:nvPr/>
        </p:nvCxnSpPr>
        <p:spPr bwMode="auto">
          <a:xfrm>
            <a:off x="10176465" y="1919234"/>
            <a:ext cx="50800" cy="3146425"/>
          </a:xfrm>
          <a:prstGeom prst="curvedConnector3">
            <a:avLst>
              <a:gd name="adj1" fmla="val 20756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5953A8-9321-42ED-84C3-687D7D47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333" y="5475290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5F228-5539-4B2A-A0EF-849B9D1A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349" y="2769648"/>
            <a:ext cx="1462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TextBox 9232">
            <a:extLst>
              <a:ext uri="{FF2B5EF4-FFF2-40B4-BE49-F238E27FC236}">
                <a16:creationId xmlns:a16="http://schemas.microsoft.com/office/drawing/2014/main" id="{BE70FCB0-E3BE-4958-9F18-CC70A71F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603" y="5578769"/>
            <a:ext cx="105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ODB 2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(EML327)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F26AE-AE0F-4626-A0C1-B5940A8A56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65" y="3786384"/>
            <a:ext cx="1696000" cy="169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78DF7A-B2EA-4580-8267-5A99A6997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9" y="4816955"/>
            <a:ext cx="2698014" cy="11507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F33CDC-4092-4418-BE1F-8ADCA131C1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7" y="1333895"/>
            <a:ext cx="1550306" cy="15503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DADAC00-3B6B-411B-8D7E-CCF00E9A12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82" y="753877"/>
            <a:ext cx="1095981" cy="15503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322541D-667E-4D23-8FF2-1C2F7FD85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26" y="3586199"/>
            <a:ext cx="584200" cy="584200"/>
          </a:xfrm>
          <a:prstGeom prst="rect">
            <a:avLst/>
          </a:prstGeom>
        </p:spPr>
      </p:pic>
      <p:sp>
        <p:nvSpPr>
          <p:cNvPr id="41" name="TextBox 9232">
            <a:extLst>
              <a:ext uri="{FF2B5EF4-FFF2-40B4-BE49-F238E27FC236}">
                <a16:creationId xmlns:a16="http://schemas.microsoft.com/office/drawing/2014/main" id="{AF75ED85-8463-4F61-8272-B3A4B415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448" y="2353676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Smart Phone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85160-2D96-4458-A951-A6C2F671BA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64" y="611601"/>
            <a:ext cx="1656842" cy="16568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52BB46-106C-40AC-B57A-C93E932A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485" y="2144756"/>
            <a:ext cx="1823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 / DB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11DA5-7062-4270-98FF-347F625DB93D}"/>
              </a:ext>
            </a:extLst>
          </p:cNvPr>
          <p:cNvCxnSpPr>
            <a:cxnSpLocks/>
          </p:cNvCxnSpPr>
          <p:nvPr/>
        </p:nvCxnSpPr>
        <p:spPr bwMode="auto">
          <a:xfrm>
            <a:off x="7237921" y="1502281"/>
            <a:ext cx="1209170" cy="1797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6" name="그림 28">
            <a:extLst>
              <a:ext uri="{FF2B5EF4-FFF2-40B4-BE49-F238E27FC236}">
                <a16:creationId xmlns:a16="http://schemas.microsoft.com/office/drawing/2014/main" id="{69A438D0-3BBA-430B-8DFC-261D227FA8E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8" name="직사각형 30">
            <a:extLst>
              <a:ext uri="{FF2B5EF4-FFF2-40B4-BE49-F238E27FC236}">
                <a16:creationId xmlns:a16="http://schemas.microsoft.com/office/drawing/2014/main" id="{81ABC6CF-A3CB-4177-9B71-0AE41702A1D2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280A74D-7792-47A5-A5EE-48BE0E1BDB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5" y="1397127"/>
            <a:ext cx="831068" cy="8310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5B700F-1AC3-4445-B0C2-DBC07F5F5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7" y="2163198"/>
            <a:ext cx="143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Sensors</a:t>
            </a: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BBFAA1D6-6014-4E89-87D0-2598A40AD72F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1136451" y="1821611"/>
            <a:ext cx="544306" cy="28743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A19F727-CCC1-4F98-90ED-1AC685AE5BE4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3267198" y="2483310"/>
            <a:ext cx="5213267" cy="215107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265160F-DCAE-4439-A1F4-8D7ABA3F16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25" y="2938251"/>
            <a:ext cx="754933" cy="754933"/>
          </a:xfrm>
          <a:prstGeom prst="rect">
            <a:avLst/>
          </a:prstGeom>
        </p:spPr>
      </p:pic>
      <p:pic>
        <p:nvPicPr>
          <p:cNvPr id="12" name="그래픽 11" descr="태블릿">
            <a:extLst>
              <a:ext uri="{FF2B5EF4-FFF2-40B4-BE49-F238E27FC236}">
                <a16:creationId xmlns:a16="http://schemas.microsoft.com/office/drawing/2014/main" id="{CD305D87-9E81-4EA7-B7C5-A4B59A77DB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1660" y="2907490"/>
            <a:ext cx="914400" cy="914400"/>
          </a:xfrm>
          <a:prstGeom prst="rect">
            <a:avLst/>
          </a:prstGeom>
        </p:spPr>
      </p:pic>
      <p:pic>
        <p:nvPicPr>
          <p:cNvPr id="3" name="그래픽 2" descr="WiFi">
            <a:extLst>
              <a:ext uri="{FF2B5EF4-FFF2-40B4-BE49-F238E27FC236}">
                <a16:creationId xmlns:a16="http://schemas.microsoft.com/office/drawing/2014/main" id="{F03BCB5A-35DB-464B-A969-4F3C89C42F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8414" y="1236516"/>
            <a:ext cx="739507" cy="7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1" grpId="0"/>
      <p:bldP spid="3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FC0E74D-B575-45B8-8419-E1E88B1F21BD}"/>
              </a:ext>
            </a:extLst>
          </p:cNvPr>
          <p:cNvSpPr/>
          <p:nvPr/>
        </p:nvSpPr>
        <p:spPr bwMode="auto">
          <a:xfrm>
            <a:off x="4400672" y="2857971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EF9B02DF-5110-4C2B-8A84-9DA351A553F5}"/>
              </a:ext>
            </a:extLst>
          </p:cNvPr>
          <p:cNvSpPr/>
          <p:nvPr/>
        </p:nvSpPr>
        <p:spPr bwMode="auto">
          <a:xfrm>
            <a:off x="645601" y="1445122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83DCD1CD-10B6-440A-8B93-B2725A3DC86A}"/>
              </a:ext>
            </a:extLst>
          </p:cNvPr>
          <p:cNvSpPr/>
          <p:nvPr/>
        </p:nvSpPr>
        <p:spPr bwMode="auto">
          <a:xfrm>
            <a:off x="7137522" y="1209300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APP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A519A4-F139-450E-B33C-ACF341421C09}"/>
              </a:ext>
            </a:extLst>
          </p:cNvPr>
          <p:cNvCxnSpPr>
            <a:stCxn id="15" idx="3"/>
            <a:endCxn id="14" idx="2"/>
          </p:cNvCxnSpPr>
          <p:nvPr/>
        </p:nvCxnSpPr>
        <p:spPr bwMode="auto">
          <a:xfrm>
            <a:off x="2661726" y="2129335"/>
            <a:ext cx="1738946" cy="1412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9DC42F-E52E-4C07-A863-147A77247B60}"/>
              </a:ext>
            </a:extLst>
          </p:cNvPr>
          <p:cNvSpPr/>
          <p:nvPr/>
        </p:nvSpPr>
        <p:spPr bwMode="auto">
          <a:xfrm>
            <a:off x="3023802" y="4757625"/>
            <a:ext cx="2006600" cy="6057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선별적 수신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8FBB46-ABBC-4AD3-B4CD-9B371364D183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 bwMode="auto">
          <a:xfrm>
            <a:off x="8202735" y="2577725"/>
            <a:ext cx="6349" cy="2802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CD1BD8-04DF-4F11-9636-6038E64615BD}"/>
              </a:ext>
            </a:extLst>
          </p:cNvPr>
          <p:cNvCxnSpPr>
            <a:cxnSpLocks/>
            <a:stCxn id="14" idx="1"/>
            <a:endCxn id="23" idx="2"/>
          </p:cNvCxnSpPr>
          <p:nvPr/>
        </p:nvCxnSpPr>
        <p:spPr bwMode="auto">
          <a:xfrm flipH="1" flipV="1">
            <a:off x="5408734" y="2645412"/>
            <a:ext cx="1" cy="2125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50EB14-1339-4B87-96E1-CBB9DAB729C8}"/>
              </a:ext>
            </a:extLst>
          </p:cNvPr>
          <p:cNvSpPr/>
          <p:nvPr/>
        </p:nvSpPr>
        <p:spPr bwMode="auto">
          <a:xfrm>
            <a:off x="4051421" y="2162568"/>
            <a:ext cx="2714625" cy="482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8A6880-F308-40A1-AD4C-91E26C5BBA52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>
            <a:off x="6777159" y="3551724"/>
            <a:ext cx="3175" cy="17493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533B0C-EF69-4059-9BC8-6BB9024DEDDA}"/>
              </a:ext>
            </a:extLst>
          </p:cNvPr>
          <p:cNvCxnSpPr>
            <a:cxnSpLocks/>
            <a:stCxn id="36" idx="2"/>
            <a:endCxn id="45" idx="2"/>
          </p:cNvCxnSpPr>
          <p:nvPr/>
        </p:nvCxnSpPr>
        <p:spPr bwMode="auto">
          <a:xfrm flipH="1">
            <a:off x="1311557" y="5412879"/>
            <a:ext cx="1714" cy="8089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1DCD51D-962A-4D94-A706-A06F4C3F376D}"/>
              </a:ext>
            </a:extLst>
          </p:cNvPr>
          <p:cNvSpPr/>
          <p:nvPr/>
        </p:nvSpPr>
        <p:spPr bwMode="auto">
          <a:xfrm>
            <a:off x="5088059" y="5301040"/>
            <a:ext cx="3384550" cy="723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r>
              <a:rPr lang="ko-KR" altLang="en-US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9AA02AA-40AE-432F-BFAA-8D27281A0041}"/>
              </a:ext>
            </a:extLst>
          </p:cNvPr>
          <p:cNvSpPr/>
          <p:nvPr/>
        </p:nvSpPr>
        <p:spPr bwMode="auto">
          <a:xfrm>
            <a:off x="78666" y="5662990"/>
            <a:ext cx="2465782" cy="55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차의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OBD 2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단자에서 나오는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데이터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62D23026-2DCA-4DA5-942A-96697CA533A8}"/>
              </a:ext>
            </a:extLst>
          </p:cNvPr>
          <p:cNvSpPr/>
          <p:nvPr/>
        </p:nvSpPr>
        <p:spPr bwMode="auto">
          <a:xfrm>
            <a:off x="7143871" y="2857971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WEB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/ DB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A9AE8E-C8CF-4A9A-A655-4C65FEA75C92}"/>
              </a:ext>
            </a:extLst>
          </p:cNvPr>
          <p:cNvCxnSpPr>
            <a:cxnSpLocks/>
            <a:stCxn id="14" idx="4"/>
            <a:endCxn id="38" idx="1"/>
          </p:cNvCxnSpPr>
          <p:nvPr/>
        </p:nvCxnSpPr>
        <p:spPr bwMode="auto">
          <a:xfrm>
            <a:off x="6416797" y="3542184"/>
            <a:ext cx="72707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2E88DB-B1BC-41AA-9287-64D378C27E90}"/>
              </a:ext>
            </a:extLst>
          </p:cNvPr>
          <p:cNvSpPr/>
          <p:nvPr/>
        </p:nvSpPr>
        <p:spPr bwMode="auto">
          <a:xfrm>
            <a:off x="9764668" y="3172474"/>
            <a:ext cx="2325830" cy="7394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: 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통신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: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6DD006-88B6-4F42-A01C-7D9E65026C4D}"/>
              </a:ext>
            </a:extLst>
          </p:cNvPr>
          <p:cNvCxnSpPr>
            <a:cxnSpLocks/>
            <a:stCxn id="56" idx="1"/>
            <a:endCxn id="38" idx="3"/>
          </p:cNvCxnSpPr>
          <p:nvPr/>
        </p:nvCxnSpPr>
        <p:spPr bwMode="auto">
          <a:xfrm flipH="1">
            <a:off x="9274296" y="3542183"/>
            <a:ext cx="49037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9764668" y="1676962"/>
            <a:ext cx="2325830" cy="4331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제공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3A1969E-7AFC-4290-B368-35A6F1E69676}"/>
              </a:ext>
            </a:extLst>
          </p:cNvPr>
          <p:cNvCxnSpPr>
            <a:cxnSpLocks/>
            <a:stCxn id="61" idx="1"/>
            <a:endCxn id="16" idx="3"/>
          </p:cNvCxnSpPr>
          <p:nvPr/>
        </p:nvCxnSpPr>
        <p:spPr bwMode="auto">
          <a:xfrm flipH="1">
            <a:off x="9267947" y="1893513"/>
            <a:ext cx="4967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EE03C43-3DA5-4C6E-9F11-C1A990E2E6E8}"/>
              </a:ext>
            </a:extLst>
          </p:cNvPr>
          <p:cNvSpPr/>
          <p:nvPr/>
        </p:nvSpPr>
        <p:spPr bwMode="auto">
          <a:xfrm>
            <a:off x="647315" y="4044454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9083AC5-BAD1-4E8C-A2BC-0980E374404F}"/>
              </a:ext>
            </a:extLst>
          </p:cNvPr>
          <p:cNvCxnSpPr>
            <a:cxnSpLocks/>
            <a:stCxn id="36" idx="3"/>
            <a:endCxn id="14" idx="2"/>
          </p:cNvCxnSpPr>
          <p:nvPr/>
        </p:nvCxnSpPr>
        <p:spPr bwMode="auto">
          <a:xfrm flipV="1">
            <a:off x="2663440" y="3542184"/>
            <a:ext cx="1737232" cy="11864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2C6A225-FD9F-45C4-9C4C-D21C102B36C0}"/>
              </a:ext>
            </a:extLst>
          </p:cNvPr>
          <p:cNvSpPr/>
          <p:nvPr/>
        </p:nvSpPr>
        <p:spPr bwMode="auto">
          <a:xfrm>
            <a:off x="79090" y="3087807"/>
            <a:ext cx="2465782" cy="3696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로 데이터 송신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2DF9A8-641E-4773-97AB-90C1A48EE77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 bwMode="auto">
          <a:xfrm flipH="1" flipV="1">
            <a:off x="1311557" y="2813547"/>
            <a:ext cx="424" cy="274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177808-9A31-4A6E-A035-B6D3C22DABAE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H="1" flipV="1">
            <a:off x="3560734" y="4139728"/>
            <a:ext cx="466368" cy="6178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그림 28">
            <a:extLst>
              <a:ext uri="{FF2B5EF4-FFF2-40B4-BE49-F238E27FC236}">
                <a16:creationId xmlns:a16="http://schemas.microsoft.com/office/drawing/2014/main" id="{0DAC1C1E-A153-4C72-89B4-92837B464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30">
            <a:extLst>
              <a:ext uri="{FF2B5EF4-FFF2-40B4-BE49-F238E27FC236}">
                <a16:creationId xmlns:a16="http://schemas.microsoft.com/office/drawing/2014/main" id="{48009B4C-DAB5-44D3-945B-DD35B1D25680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689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2247</Words>
  <Application>Microsoft Office PowerPoint</Application>
  <PresentationFormat>와이드스크린</PresentationFormat>
  <Paragraphs>680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맑은 고딕</vt:lpstr>
      <vt:lpstr>Bauhaus 93</vt:lpstr>
      <vt:lpstr>Wingdings</vt:lpstr>
      <vt:lpstr>a스마일B</vt:lpstr>
      <vt:lpstr>굴림체</vt:lpstr>
      <vt:lpstr>Arial</vt:lpstr>
      <vt:lpstr>Arial Rounded MT Bold</vt:lpstr>
      <vt:lpstr>Arial Black</vt:lpstr>
      <vt:lpstr>굴림</vt:lpstr>
      <vt:lpstr>경기천년제목V Bold</vt:lpstr>
      <vt:lpstr>나눔스퀘어 Bold</vt:lpstr>
      <vt:lpstr>a스마일M</vt:lpstr>
      <vt:lpstr>나눔스퀘어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구삼열</cp:lastModifiedBy>
  <cp:revision>234</cp:revision>
  <cp:lastPrinted>2018-03-21T04:58:57Z</cp:lastPrinted>
  <dcterms:created xsi:type="dcterms:W3CDTF">2017-06-02T05:31:18Z</dcterms:created>
  <dcterms:modified xsi:type="dcterms:W3CDTF">2018-03-21T05:25:34Z</dcterms:modified>
</cp:coreProperties>
</file>