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67" r:id="rId4"/>
    <p:sldId id="270" r:id="rId5"/>
    <p:sldId id="263" r:id="rId6"/>
    <p:sldId id="272" r:id="rId7"/>
    <p:sldId id="259" r:id="rId8"/>
    <p:sldId id="261" r:id="rId9"/>
    <p:sldId id="269" r:id="rId10"/>
    <p:sldId id="276" r:id="rId11"/>
    <p:sldId id="268" r:id="rId12"/>
    <p:sldId id="277" r:id="rId13"/>
    <p:sldId id="278" r:id="rId14"/>
    <p:sldId id="275" r:id="rId15"/>
    <p:sldId id="271" r:id="rId16"/>
    <p:sldId id="286" r:id="rId17"/>
    <p:sldId id="282" r:id="rId18"/>
    <p:sldId id="283" r:id="rId19"/>
    <p:sldId id="280" r:id="rId20"/>
    <p:sldId id="279" r:id="rId21"/>
    <p:sldId id="284" r:id="rId22"/>
    <p:sldId id="281" r:id="rId23"/>
    <p:sldId id="285" r:id="rId24"/>
    <p:sldId id="260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2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>
      <p:cViewPr varScale="1">
        <p:scale>
          <a:sx n="86" d="100"/>
          <a:sy n="86" d="100"/>
        </p:scale>
        <p:origin x="69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9FA91-8E35-462E-B6D5-5C5D75A3A05B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4DF04-2B8A-474C-AD43-990FF6EDB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128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84DF04-2B8A-474C-AD43-990FF6EDBF0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873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2886-EC74-4BF5-8E81-707C73AC790A}" type="datetimeFigureOut">
              <a:rPr lang="ko-KR" altLang="en-US" smtClean="0"/>
              <a:pPr/>
              <a:t>2018-05-16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3D6F-262A-4B9E-9FAD-CA8FD9714A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321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2886-EC74-4BF5-8E81-707C73AC790A}" type="datetimeFigureOut">
              <a:rPr lang="ko-KR" altLang="en-US" smtClean="0"/>
              <a:pPr/>
              <a:t>2018-05-16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3D6F-262A-4B9E-9FAD-CA8FD9714A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42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2886-EC74-4BF5-8E81-707C73AC790A}" type="datetimeFigureOut">
              <a:rPr lang="ko-KR" altLang="en-US" smtClean="0"/>
              <a:pPr/>
              <a:t>2018-05-16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3D6F-262A-4B9E-9FAD-CA8FD9714A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974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2886-EC74-4BF5-8E81-707C73AC790A}" type="datetimeFigureOut">
              <a:rPr lang="ko-KR" altLang="en-US" smtClean="0"/>
              <a:pPr/>
              <a:t>2018-05-16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3D6F-262A-4B9E-9FAD-CA8FD9714A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486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2886-EC74-4BF5-8E81-707C73AC790A}" type="datetimeFigureOut">
              <a:rPr lang="ko-KR" altLang="en-US" smtClean="0"/>
              <a:pPr/>
              <a:t>2018-05-16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3D6F-262A-4B9E-9FAD-CA8FD9714A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914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2886-EC74-4BF5-8E81-707C73AC790A}" type="datetimeFigureOut">
              <a:rPr lang="ko-KR" altLang="en-US" smtClean="0"/>
              <a:pPr/>
              <a:t>2018-05-16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3D6F-262A-4B9E-9FAD-CA8FD9714A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26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2886-EC74-4BF5-8E81-707C73AC790A}" type="datetimeFigureOut">
              <a:rPr lang="ko-KR" altLang="en-US" smtClean="0"/>
              <a:pPr/>
              <a:t>2018-05-16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3D6F-262A-4B9E-9FAD-CA8FD9714A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53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2886-EC74-4BF5-8E81-707C73AC790A}" type="datetimeFigureOut">
              <a:rPr lang="ko-KR" altLang="en-US" smtClean="0"/>
              <a:pPr/>
              <a:t>2018-05-16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3D6F-262A-4B9E-9FAD-CA8FD9714A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790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2886-EC74-4BF5-8E81-707C73AC790A}" type="datetimeFigureOut">
              <a:rPr lang="ko-KR" altLang="en-US" smtClean="0"/>
              <a:pPr/>
              <a:t>2018-05-16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3D6F-262A-4B9E-9FAD-CA8FD9714A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040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2886-EC74-4BF5-8E81-707C73AC790A}" type="datetimeFigureOut">
              <a:rPr lang="ko-KR" altLang="en-US" smtClean="0"/>
              <a:pPr/>
              <a:t>2018-05-16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3D6F-262A-4B9E-9FAD-CA8FD9714A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819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2886-EC74-4BF5-8E81-707C73AC790A}" type="datetimeFigureOut">
              <a:rPr lang="ko-KR" altLang="en-US" smtClean="0"/>
              <a:pPr/>
              <a:t>2018-05-16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3D6F-262A-4B9E-9FAD-CA8FD9714A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377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12886-EC74-4BF5-8E81-707C73AC790A}" type="datetimeFigureOut">
              <a:rPr lang="ko-KR" altLang="en-US" smtClean="0"/>
              <a:pPr/>
              <a:t>2018-05-16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E3D6F-262A-4B9E-9FAD-CA8FD9714A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891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rendan-w/python-OBD" TargetMode="External"/><Relationship Id="rId2" Type="http://schemas.openxmlformats.org/officeDocument/2006/relationships/hyperlink" Target="https://en.wikipedia.org/wiki/On-board_diagnostics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n.wikipedia.org/wiki/ELM327" TargetMode="External"/><Relationship Id="rId4" Type="http://schemas.openxmlformats.org/officeDocument/2006/relationships/hyperlink" Target="http://www.openiot.net/?controller=DevicesApps&amp;action=DevicesDetail&amp;No=21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452558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916510" y="1700808"/>
            <a:ext cx="5498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경기천년제목B Bold" panose="02020803020101020101" pitchFamily="18" charset="-127"/>
                <a:ea typeface="경기천년제목B Bold" panose="02020803020101020101" pitchFamily="18" charset="-127"/>
              </a:rPr>
              <a:t>IoT </a:t>
            </a:r>
            <a:r>
              <a:rPr lang="ko-KR" altLang="en-US" sz="3600" dirty="0">
                <a:latin typeface="경기천년제목B Bold" panose="02020803020101020101" pitchFamily="18" charset="-127"/>
                <a:ea typeface="경기천년제목B Bold" panose="02020803020101020101" pitchFamily="18" charset="-127"/>
              </a:rPr>
              <a:t>기반 운전 보조 시스템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91680" y="5810780"/>
            <a:ext cx="13965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latin typeface="Adobe Fangsong Std R" pitchFamily="18" charset="-128"/>
                <a:ea typeface="1훈프로방스 R" pitchFamily="18" charset="-127"/>
              </a:rPr>
              <a:t>한국산업기술대학교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0" y="5949280"/>
            <a:ext cx="17636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8" idx="3"/>
          </p:cNvCxnSpPr>
          <p:nvPr/>
        </p:nvCxnSpPr>
        <p:spPr>
          <a:xfrm>
            <a:off x="3088216" y="5937738"/>
            <a:ext cx="5960442" cy="115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ADD45BE-F32E-47DE-A166-94C17E705B24}"/>
              </a:ext>
            </a:extLst>
          </p:cNvPr>
          <p:cNvSpPr txBox="1"/>
          <p:nvPr/>
        </p:nvSpPr>
        <p:spPr>
          <a:xfrm>
            <a:off x="3995936" y="2347139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경기천년제목B Bold" panose="02020803020101020101" pitchFamily="18" charset="-127"/>
                <a:ea typeface="경기천년제목B Bold" panose="02020803020101020101" pitchFamily="18" charset="-127"/>
              </a:rPr>
              <a:t>Driving</a:t>
            </a:r>
            <a:r>
              <a:rPr lang="ko-KR" altLang="en-US" sz="1400" dirty="0">
                <a:latin typeface="경기천년제목B Bold" panose="02020803020101020101" pitchFamily="18" charset="-127"/>
                <a:ea typeface="경기천년제목B Bold" panose="02020803020101020101" pitchFamily="18" charset="-127"/>
              </a:rPr>
              <a:t> </a:t>
            </a:r>
            <a:r>
              <a:rPr lang="en-US" altLang="ko-KR" sz="1400" dirty="0">
                <a:latin typeface="경기천년제목B Bold" panose="02020803020101020101" pitchFamily="18" charset="-127"/>
                <a:ea typeface="경기천년제목B Bold" panose="02020803020101020101" pitchFamily="18" charset="-127"/>
              </a:rPr>
              <a:t>assistance</a:t>
            </a:r>
            <a:r>
              <a:rPr lang="ko-KR" altLang="en-US" sz="1400" dirty="0">
                <a:latin typeface="경기천년제목B Bold" panose="02020803020101020101" pitchFamily="18" charset="-127"/>
                <a:ea typeface="경기천년제목B Bold" panose="02020803020101020101" pitchFamily="18" charset="-127"/>
              </a:rPr>
              <a:t> </a:t>
            </a:r>
            <a:r>
              <a:rPr lang="en-US" altLang="ko-KR" sz="1400" dirty="0">
                <a:latin typeface="경기천년제목B Bold" panose="02020803020101020101" pitchFamily="18" charset="-127"/>
                <a:ea typeface="경기천년제목B Bold" panose="02020803020101020101" pitchFamily="18" charset="-127"/>
              </a:rPr>
              <a:t>system</a:t>
            </a:r>
            <a:r>
              <a:rPr lang="ko-KR" altLang="en-US" sz="1400" dirty="0">
                <a:latin typeface="경기천년제목B Bold" panose="02020803020101020101" pitchFamily="18" charset="-127"/>
                <a:ea typeface="경기천년제목B Bold" panose="02020803020101020101" pitchFamily="18" charset="-127"/>
              </a:rPr>
              <a:t> </a:t>
            </a:r>
            <a:r>
              <a:rPr lang="en-US" altLang="ko-KR" sz="1400" dirty="0">
                <a:latin typeface="경기천년제목B Bold" panose="02020803020101020101" pitchFamily="18" charset="-127"/>
                <a:ea typeface="경기천년제목B Bold" panose="02020803020101020101" pitchFamily="18" charset="-127"/>
              </a:rPr>
              <a:t>based</a:t>
            </a:r>
            <a:r>
              <a:rPr lang="ko-KR" altLang="en-US" sz="1400" dirty="0">
                <a:latin typeface="경기천년제목B Bold" panose="02020803020101020101" pitchFamily="18" charset="-127"/>
                <a:ea typeface="경기천년제목B Bold" panose="02020803020101020101" pitchFamily="18" charset="-127"/>
              </a:rPr>
              <a:t> </a:t>
            </a:r>
            <a:r>
              <a:rPr lang="en-US" altLang="ko-KR" sz="1400" dirty="0">
                <a:latin typeface="경기천년제목B Bold" panose="02020803020101020101" pitchFamily="18" charset="-127"/>
                <a:ea typeface="경기천년제목B Bold" panose="02020803020101020101" pitchFamily="18" charset="-127"/>
              </a:rPr>
              <a:t>on</a:t>
            </a:r>
            <a:r>
              <a:rPr lang="ko-KR" altLang="en-US" sz="1400" dirty="0">
                <a:latin typeface="경기천년제목B Bold" panose="02020803020101020101" pitchFamily="18" charset="-127"/>
                <a:ea typeface="경기천년제목B Bold" panose="02020803020101020101" pitchFamily="18" charset="-127"/>
              </a:rPr>
              <a:t> </a:t>
            </a:r>
            <a:r>
              <a:rPr lang="en-US" altLang="ko-KR" sz="1400" dirty="0">
                <a:latin typeface="경기천년제목B Bold" panose="02020803020101020101" pitchFamily="18" charset="-127"/>
                <a:ea typeface="경기천년제목B Bold" panose="02020803020101020101" pitchFamily="18" charset="-127"/>
              </a:rPr>
              <a:t>IoT</a:t>
            </a:r>
            <a:endParaRPr lang="ko-KR" altLang="en-US" sz="1400" dirty="0">
              <a:latin typeface="경기천년제목B Bold" panose="02020803020101020101" pitchFamily="18" charset="-127"/>
              <a:ea typeface="경기천년제목B Bold" panose="020208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EA0CE7-9CE6-43EA-964E-DD8988597F82}"/>
              </a:ext>
            </a:extLst>
          </p:cNvPr>
          <p:cNvSpPr txBox="1"/>
          <p:nvPr/>
        </p:nvSpPr>
        <p:spPr>
          <a:xfrm>
            <a:off x="3125954" y="4610451"/>
            <a:ext cx="59604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스마일M" panose="02020600000000000000" pitchFamily="18" charset="-127"/>
                <a:ea typeface="a스마일M" panose="02020600000000000000" pitchFamily="18" charset="-127"/>
              </a:rPr>
              <a:t>학번</a:t>
            </a:r>
            <a:r>
              <a:rPr lang="ko-KR" altLang="en-US" dirty="0"/>
              <a:t> </a:t>
            </a:r>
            <a:r>
              <a:rPr lang="en-US" altLang="ko-KR" dirty="0"/>
              <a:t>2012150022 </a:t>
            </a:r>
            <a:r>
              <a:rPr lang="ko-KR" altLang="en-US" dirty="0"/>
              <a:t>이름 박찬    지도교수 </a:t>
            </a:r>
            <a:r>
              <a:rPr lang="ko-KR" altLang="en-US" dirty="0" err="1"/>
              <a:t>최진구</a:t>
            </a:r>
            <a:r>
              <a:rPr lang="ko-KR" altLang="en-US" dirty="0"/>
              <a:t> 교수님</a:t>
            </a:r>
            <a:endParaRPr lang="en-US" altLang="ko-KR" dirty="0"/>
          </a:p>
          <a:p>
            <a:r>
              <a:rPr lang="ko-KR" altLang="en-US" dirty="0"/>
              <a:t>학번 </a:t>
            </a:r>
            <a:r>
              <a:rPr lang="en-US" altLang="ko-KR" dirty="0"/>
              <a:t>2012152003 </a:t>
            </a:r>
            <a:r>
              <a:rPr lang="ko-KR" altLang="en-US" dirty="0"/>
              <a:t>이름 </a:t>
            </a:r>
            <a:r>
              <a:rPr lang="ko-KR" altLang="en-US" dirty="0" err="1"/>
              <a:t>구삼열</a:t>
            </a:r>
            <a:r>
              <a:rPr lang="ko-KR" altLang="en-US" dirty="0"/>
              <a:t> 지도교수 </a:t>
            </a:r>
            <a:r>
              <a:rPr lang="ko-KR" altLang="en-US" dirty="0" err="1"/>
              <a:t>최진구</a:t>
            </a:r>
            <a:r>
              <a:rPr lang="ko-KR" altLang="en-US" dirty="0"/>
              <a:t> 교수님</a:t>
            </a:r>
            <a:endParaRPr lang="en-US" altLang="ko-KR" dirty="0"/>
          </a:p>
          <a:p>
            <a:r>
              <a:rPr lang="ko-KR" altLang="en-US" dirty="0"/>
              <a:t>학번 </a:t>
            </a:r>
            <a:r>
              <a:rPr lang="en-US" altLang="ko-KR" dirty="0"/>
              <a:t>2013156023 </a:t>
            </a:r>
            <a:r>
              <a:rPr lang="ko-KR" altLang="en-US" dirty="0"/>
              <a:t>이름 </a:t>
            </a:r>
            <a:r>
              <a:rPr lang="ko-KR" altLang="en-US" dirty="0" err="1"/>
              <a:t>설현관</a:t>
            </a:r>
            <a:r>
              <a:rPr lang="ko-KR" altLang="en-US" dirty="0"/>
              <a:t> 지도교수 </a:t>
            </a:r>
            <a:r>
              <a:rPr lang="ko-KR" altLang="en-US" dirty="0" err="1"/>
              <a:t>최진구</a:t>
            </a:r>
            <a:r>
              <a:rPr lang="ko-KR" altLang="en-US" dirty="0"/>
              <a:t> 교수님</a:t>
            </a:r>
            <a:endParaRPr lang="en-US" altLang="ko-KR" dirty="0"/>
          </a:p>
          <a:p>
            <a:r>
              <a:rPr lang="ko-KR" altLang="en-US" dirty="0"/>
              <a:t>학번 </a:t>
            </a:r>
            <a:r>
              <a:rPr lang="en-US" altLang="ko-KR" dirty="0"/>
              <a:t>2015152017 </a:t>
            </a:r>
            <a:r>
              <a:rPr lang="ko-KR" altLang="en-US" dirty="0"/>
              <a:t>이름 송현화 지도교수 </a:t>
            </a:r>
            <a:r>
              <a:rPr lang="ko-KR" altLang="en-US" dirty="0" err="1"/>
              <a:t>최진구</a:t>
            </a:r>
            <a:r>
              <a:rPr lang="ko-KR" altLang="en-US" dirty="0"/>
              <a:t> 교수님</a:t>
            </a:r>
          </a:p>
        </p:txBody>
      </p:sp>
    </p:spTree>
    <p:extLst>
      <p:ext uri="{BB962C8B-B14F-4D97-AF65-F5344CB8AC3E}">
        <p14:creationId xmlns:p14="http://schemas.microsoft.com/office/powerpoint/2010/main" val="2922620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452558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421434" y="954886"/>
            <a:ext cx="2050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Adobe 고딕 Std B" pitchFamily="34" charset="-127"/>
                <a:ea typeface="Adobe 고딕 Std B" pitchFamily="34" charset="-127"/>
              </a:rPr>
              <a:t>개발 환경 및 개발 방법</a:t>
            </a:r>
          </a:p>
        </p:txBody>
      </p:sp>
      <p:sp>
        <p:nvSpPr>
          <p:cNvPr id="16" name="타원 15"/>
          <p:cNvSpPr/>
          <p:nvPr/>
        </p:nvSpPr>
        <p:spPr>
          <a:xfrm>
            <a:off x="1326185" y="928755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7132833" y="925283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1833594" y="1124744"/>
            <a:ext cx="13702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1/2 액자 20"/>
          <p:cNvSpPr/>
          <p:nvPr/>
        </p:nvSpPr>
        <p:spPr>
          <a:xfrm rot="18900000">
            <a:off x="1465235" y="1047853"/>
            <a:ext cx="153901" cy="153901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1/2 액자 21"/>
          <p:cNvSpPr/>
          <p:nvPr/>
        </p:nvSpPr>
        <p:spPr>
          <a:xfrm rot="8100000">
            <a:off x="7200064" y="1015545"/>
            <a:ext cx="168115" cy="168115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5652120" y="1091616"/>
            <a:ext cx="13681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98343" y="1844824"/>
            <a:ext cx="6696744" cy="396044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7">
            <a:extLst>
              <a:ext uri="{FF2B5EF4-FFF2-40B4-BE49-F238E27FC236}">
                <a16:creationId xmlns:a16="http://schemas.microsoft.com/office/drawing/2014/main" id="{F3EB0264-4DBF-4BFA-B457-1EC11A778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732" y="5013176"/>
            <a:ext cx="738365" cy="738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그림 21">
            <a:extLst>
              <a:ext uri="{FF2B5EF4-FFF2-40B4-BE49-F238E27FC236}">
                <a16:creationId xmlns:a16="http://schemas.microsoft.com/office/drawing/2014/main" id="{9A04097F-8B68-4E00-9CC4-5EB4BFAE4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5013176"/>
            <a:ext cx="738365" cy="738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그림 2">
            <a:extLst>
              <a:ext uri="{FF2B5EF4-FFF2-40B4-BE49-F238E27FC236}">
                <a16:creationId xmlns:a16="http://schemas.microsoft.com/office/drawing/2014/main" id="{79F90F2E-F832-476C-BA5D-44E20A71A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983" y="3717032"/>
            <a:ext cx="2060275" cy="87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그림 4">
            <a:extLst>
              <a:ext uri="{FF2B5EF4-FFF2-40B4-BE49-F238E27FC236}">
                <a16:creationId xmlns:a16="http://schemas.microsoft.com/office/drawing/2014/main" id="{505D5A96-4A06-49CD-B3FB-2106B11A1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362385"/>
            <a:ext cx="1064674" cy="578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D9A068F0-BE25-4BE7-9085-2BBBC0C6B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158636"/>
              </p:ext>
            </p:extLst>
          </p:nvPr>
        </p:nvGraphicFramePr>
        <p:xfrm>
          <a:off x="4218830" y="3830500"/>
          <a:ext cx="3521522" cy="1912404"/>
        </p:xfrm>
        <a:graphic>
          <a:graphicData uri="http://schemas.openxmlformats.org/drawingml/2006/table">
            <a:tbl>
              <a:tblPr firstCol="1" bandRow="1">
                <a:tableStyleId>{F5AB1C69-6EDB-4FF4-983F-18BD219EF322}</a:tableStyleId>
              </a:tblPr>
              <a:tblGrid>
                <a:gridCol w="1284192">
                  <a:extLst>
                    <a:ext uri="{9D8B030D-6E8A-4147-A177-3AD203B41FA5}">
                      <a16:colId xmlns:a16="http://schemas.microsoft.com/office/drawing/2014/main" val="3795219900"/>
                    </a:ext>
                  </a:extLst>
                </a:gridCol>
                <a:gridCol w="2237330">
                  <a:extLst>
                    <a:ext uri="{9D8B030D-6E8A-4147-A177-3AD203B41FA5}">
                      <a16:colId xmlns:a16="http://schemas.microsoft.com/office/drawing/2014/main" val="1080267976"/>
                    </a:ext>
                  </a:extLst>
                </a:gridCol>
              </a:tblGrid>
              <a:tr h="6858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사용언어</a:t>
                      </a:r>
                    </a:p>
                  </a:txBody>
                  <a:tcPr marL="68584" marR="68584" marT="34254" marB="3425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Python3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Java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PHP</a:t>
                      </a:r>
                      <a:endParaRPr lang="ko-KR" altLang="en-US" sz="1400" dirty="0">
                        <a:solidFill>
                          <a:schemeClr val="bg2">
                            <a:lumMod val="25000"/>
                          </a:schemeClr>
                        </a:solidFill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54" marB="34254"/>
                </a:tc>
                <a:extLst>
                  <a:ext uri="{0D108BD9-81ED-4DB2-BD59-A6C34878D82A}">
                    <a16:rowId xmlns:a16="http://schemas.microsoft.com/office/drawing/2014/main" val="1771568042"/>
                  </a:ext>
                </a:extLst>
              </a:tr>
              <a:tr h="4800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개발 </a:t>
                      </a:r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OS</a:t>
                      </a:r>
                      <a:endParaRPr lang="ko-KR" altLang="en-US" sz="1400" dirty="0">
                        <a:solidFill>
                          <a:schemeClr val="bg2">
                            <a:lumMod val="25000"/>
                          </a:schemeClr>
                        </a:solidFill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54" marB="3425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Raspbian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(Linux)</a:t>
                      </a:r>
                    </a:p>
                  </a:txBody>
                  <a:tcPr marL="68584" marR="68584" marT="34254" marB="34254"/>
                </a:tc>
                <a:extLst>
                  <a:ext uri="{0D108BD9-81ED-4DB2-BD59-A6C34878D82A}">
                    <a16:rowId xmlns:a16="http://schemas.microsoft.com/office/drawing/2014/main" val="2959262672"/>
                  </a:ext>
                </a:extLst>
              </a:tr>
              <a:tr h="6858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사용 도구</a:t>
                      </a:r>
                    </a:p>
                  </a:txBody>
                  <a:tcPr marL="68584" marR="68584" marT="34254" marB="3425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Visual studio 2017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Sublime Text 3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Android Studio</a:t>
                      </a:r>
                      <a:endParaRPr lang="ko-KR" altLang="en-US" sz="1400" dirty="0">
                        <a:solidFill>
                          <a:schemeClr val="bg2">
                            <a:lumMod val="25000"/>
                          </a:schemeClr>
                        </a:solidFill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54" marB="34254"/>
                </a:tc>
                <a:extLst>
                  <a:ext uri="{0D108BD9-81ED-4DB2-BD59-A6C34878D82A}">
                    <a16:rowId xmlns:a16="http://schemas.microsoft.com/office/drawing/2014/main" val="348841562"/>
                  </a:ext>
                </a:extLst>
              </a:tr>
            </a:tbl>
          </a:graphicData>
        </a:graphic>
      </p:graphicFrame>
      <p:pic>
        <p:nvPicPr>
          <p:cNvPr id="31" name="그림 30">
            <a:extLst>
              <a:ext uri="{FF2B5EF4-FFF2-40B4-BE49-F238E27FC236}">
                <a16:creationId xmlns:a16="http://schemas.microsoft.com/office/drawing/2014/main" id="{59FF1971-7333-40CE-BD93-D4506C7AE7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365104"/>
            <a:ext cx="850204" cy="592999"/>
          </a:xfrm>
          <a:prstGeom prst="rect">
            <a:avLst/>
          </a:prstGeom>
        </p:spPr>
      </p:pic>
      <p:pic>
        <p:nvPicPr>
          <p:cNvPr id="32" name="_x318987392" descr="EMB0000192c30e7">
            <a:extLst>
              <a:ext uri="{FF2B5EF4-FFF2-40B4-BE49-F238E27FC236}">
                <a16:creationId xmlns:a16="http://schemas.microsoft.com/office/drawing/2014/main" id="{4BDD1EB9-F0E0-4E6E-AABC-1EF8AF23D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66"/>
          <a:stretch>
            <a:fillRect/>
          </a:stretch>
        </p:blipFill>
        <p:spPr bwMode="auto">
          <a:xfrm>
            <a:off x="1329905" y="1916832"/>
            <a:ext cx="2522015" cy="186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00802949-3175-4F1F-B163-68365E6CD2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791277"/>
              </p:ext>
            </p:extLst>
          </p:nvPr>
        </p:nvGraphicFramePr>
        <p:xfrm>
          <a:off x="4218830" y="1916832"/>
          <a:ext cx="3521522" cy="1680203"/>
        </p:xfrm>
        <a:graphic>
          <a:graphicData uri="http://schemas.openxmlformats.org/drawingml/2006/table">
            <a:tbl>
              <a:tblPr firstCol="1" bandRow="1">
                <a:tableStyleId>{F5AB1C69-6EDB-4FF4-983F-18BD219EF322}</a:tableStyleId>
              </a:tblPr>
              <a:tblGrid>
                <a:gridCol w="1282744">
                  <a:extLst>
                    <a:ext uri="{9D8B030D-6E8A-4147-A177-3AD203B41FA5}">
                      <a16:colId xmlns:a16="http://schemas.microsoft.com/office/drawing/2014/main" val="221883778"/>
                    </a:ext>
                  </a:extLst>
                </a:gridCol>
                <a:gridCol w="2238778">
                  <a:extLst>
                    <a:ext uri="{9D8B030D-6E8A-4147-A177-3AD203B41FA5}">
                      <a16:colId xmlns:a16="http://schemas.microsoft.com/office/drawing/2014/main" val="3067698670"/>
                    </a:ext>
                  </a:extLst>
                </a:gridCol>
              </a:tblGrid>
              <a:tr h="2400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차량명</a:t>
                      </a:r>
                      <a:endParaRPr lang="ko-KR" altLang="en-US" sz="1100" dirty="0">
                        <a:solidFill>
                          <a:schemeClr val="bg2">
                            <a:lumMod val="25000"/>
                          </a:schemeClr>
                        </a:solidFill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97" marR="68597" marT="34269" marB="3426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칼로스</a:t>
                      </a:r>
                      <a:endParaRPr lang="en-US" altLang="ko-KR" sz="9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97" marR="68597" marT="34269" marB="34269"/>
                </a:tc>
                <a:extLst>
                  <a:ext uri="{0D108BD9-81ED-4DB2-BD59-A6C34878D82A}">
                    <a16:rowId xmlns:a16="http://schemas.microsoft.com/office/drawing/2014/main" val="2021961421"/>
                  </a:ext>
                </a:extLst>
              </a:tr>
              <a:tr h="2400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제조사</a:t>
                      </a:r>
                    </a:p>
                  </a:txBody>
                  <a:tcPr marL="68597" marR="68597" marT="34269" marB="3426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GM </a:t>
                      </a:r>
                      <a:r>
                        <a:rPr lang="ko-KR" altLang="en-US" sz="9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대우</a:t>
                      </a:r>
                      <a:endParaRPr lang="en-US" altLang="ko-KR" sz="9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97" marR="68597" marT="34269" marB="34269"/>
                </a:tc>
                <a:extLst>
                  <a:ext uri="{0D108BD9-81ED-4DB2-BD59-A6C34878D82A}">
                    <a16:rowId xmlns:a16="http://schemas.microsoft.com/office/drawing/2014/main" val="3449762321"/>
                  </a:ext>
                </a:extLst>
              </a:tr>
              <a:tr h="2400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엔진</a:t>
                      </a:r>
                    </a:p>
                  </a:txBody>
                  <a:tcPr marL="68597" marR="68597" marT="34269" marB="3426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1498cc DOHC</a:t>
                      </a:r>
                      <a:endParaRPr lang="ko-KR" altLang="en-US" sz="900" dirty="0">
                        <a:solidFill>
                          <a:schemeClr val="bg2">
                            <a:lumMod val="25000"/>
                          </a:schemeClr>
                        </a:solidFill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97" marR="68597" marT="34269" marB="34269"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584857"/>
                  </a:ext>
                </a:extLst>
              </a:tr>
              <a:tr h="2400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사용연료</a:t>
                      </a:r>
                    </a:p>
                  </a:txBody>
                  <a:tcPr marL="68597" marR="68597" marT="34269" marB="3426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가솔린</a:t>
                      </a:r>
                      <a:endParaRPr lang="en-US" altLang="ko-KR" sz="9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97" marR="68597" marT="34269" marB="34269"/>
                </a:tc>
                <a:extLst>
                  <a:ext uri="{0D108BD9-81ED-4DB2-BD59-A6C34878D82A}">
                    <a16:rowId xmlns:a16="http://schemas.microsoft.com/office/drawing/2014/main" val="1572755923"/>
                  </a:ext>
                </a:extLst>
              </a:tr>
              <a:tr h="2400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변속기</a:t>
                      </a:r>
                    </a:p>
                  </a:txBody>
                  <a:tcPr marL="68597" marR="68597" marT="34269" marB="3426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수동 </a:t>
                      </a:r>
                      <a:r>
                        <a:rPr lang="en-US" altLang="ko-KR" sz="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5</a:t>
                      </a:r>
                      <a:r>
                        <a:rPr lang="ko-KR" altLang="en-US" sz="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단</a:t>
                      </a:r>
                    </a:p>
                  </a:txBody>
                  <a:tcPr marL="68597" marR="68597" marT="34269" marB="34269"/>
                </a:tc>
                <a:extLst>
                  <a:ext uri="{0D108BD9-81ED-4DB2-BD59-A6C34878D82A}">
                    <a16:rowId xmlns:a16="http://schemas.microsoft.com/office/drawing/2014/main" val="2717248849"/>
                  </a:ext>
                </a:extLst>
              </a:tr>
              <a:tr h="2400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탑승인원</a:t>
                      </a:r>
                    </a:p>
                  </a:txBody>
                  <a:tcPr marL="68597" marR="68597" marT="34269" marB="3426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5</a:t>
                      </a:r>
                      <a:r>
                        <a:rPr lang="ko-KR" altLang="en-US" sz="9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인승</a:t>
                      </a:r>
                    </a:p>
                  </a:txBody>
                  <a:tcPr marL="68597" marR="68597" marT="34269" marB="34269"/>
                </a:tc>
                <a:extLst>
                  <a:ext uri="{0D108BD9-81ED-4DB2-BD59-A6C34878D82A}">
                    <a16:rowId xmlns:a16="http://schemas.microsoft.com/office/drawing/2014/main" val="2590891725"/>
                  </a:ext>
                </a:extLst>
              </a:tr>
              <a:tr h="2400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출력</a:t>
                      </a:r>
                    </a:p>
                  </a:txBody>
                  <a:tcPr marL="68597" marR="68597" marT="34269" marB="3426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86</a:t>
                      </a:r>
                      <a:r>
                        <a:rPr lang="ko-KR" altLang="en-US" sz="9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마력</a:t>
                      </a:r>
                      <a:r>
                        <a:rPr lang="en-US" altLang="ko-KR" sz="9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 / 5500RPM</a:t>
                      </a:r>
                    </a:p>
                  </a:txBody>
                  <a:tcPr marL="68597" marR="68597" marT="34269" marB="34269"/>
                </a:tc>
                <a:extLst>
                  <a:ext uri="{0D108BD9-81ED-4DB2-BD59-A6C34878D82A}">
                    <a16:rowId xmlns:a16="http://schemas.microsoft.com/office/drawing/2014/main" val="2996100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2173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452558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421434" y="954886"/>
            <a:ext cx="1911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a스마일M" panose="02020600000000000000" pitchFamily="18" charset="-127"/>
                <a:ea typeface="a스마일M" panose="02020600000000000000" pitchFamily="18" charset="-127"/>
              </a:rPr>
              <a:t>개발 환경 및 개발 방법</a:t>
            </a:r>
          </a:p>
        </p:txBody>
      </p:sp>
      <p:sp>
        <p:nvSpPr>
          <p:cNvPr id="16" name="타원 15"/>
          <p:cNvSpPr/>
          <p:nvPr/>
        </p:nvSpPr>
        <p:spPr>
          <a:xfrm>
            <a:off x="1326185" y="928755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7132833" y="925283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1833594" y="1124744"/>
            <a:ext cx="13702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1/2 액자 20"/>
          <p:cNvSpPr/>
          <p:nvPr/>
        </p:nvSpPr>
        <p:spPr>
          <a:xfrm rot="18900000">
            <a:off x="1465235" y="1047853"/>
            <a:ext cx="153901" cy="153901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1/2 액자 21"/>
          <p:cNvSpPr/>
          <p:nvPr/>
        </p:nvSpPr>
        <p:spPr>
          <a:xfrm rot="8100000">
            <a:off x="7200064" y="1015545"/>
            <a:ext cx="168115" cy="168115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5652120" y="1091616"/>
            <a:ext cx="13681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98343" y="1844824"/>
            <a:ext cx="6696744" cy="396044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1098343" y="4149080"/>
            <a:ext cx="66967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2E0E96AF-A20F-4947-9875-C46950C09F7D}"/>
              </a:ext>
            </a:extLst>
          </p:cNvPr>
          <p:cNvSpPr/>
          <p:nvPr/>
        </p:nvSpPr>
        <p:spPr>
          <a:xfrm>
            <a:off x="1098343" y="2055619"/>
            <a:ext cx="792088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AutoNum type="arabicPeriod"/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Raspberry Pi</a:t>
            </a:r>
            <a:endParaRPr lang="ko-KR" altLang="en-US" sz="2000" b="1" dirty="0">
              <a:solidFill>
                <a:prstClr val="black"/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Raspberry Pi 3</a:t>
            </a:r>
            <a:r>
              <a:rPr lang="en-US" altLang="ko-KR" sz="1600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sz="16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에서 구현</a:t>
            </a:r>
            <a:endParaRPr lang="en-US" altLang="ko-KR" sz="1600" dirty="0">
              <a:solidFill>
                <a:prstClr val="black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sz="1600" b="1" dirty="0" err="1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통신모뎀</a:t>
            </a:r>
            <a:r>
              <a:rPr lang="en-US" altLang="ko-KR" sz="16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(Alcatel L800)</a:t>
            </a:r>
            <a:r>
              <a:rPr lang="ko-KR" altLang="en-US" sz="16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을 이용해 </a:t>
            </a:r>
            <a:r>
              <a:rPr lang="en-US" altLang="ko-KR" sz="1600" dirty="0">
                <a:latin typeface="a스마일M" panose="02020600000000000000" pitchFamily="18" charset="-127"/>
                <a:ea typeface="a스마일M" panose="02020600000000000000" pitchFamily="18" charset="-127"/>
              </a:rPr>
              <a:t>Internet</a:t>
            </a:r>
            <a:r>
              <a:rPr lang="ko-KR" altLang="en-US" sz="16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과 연결</a:t>
            </a:r>
            <a:endParaRPr lang="en-US" altLang="ko-KR" sz="1600" dirty="0">
              <a:solidFill>
                <a:prstClr val="black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 ELM327</a:t>
            </a:r>
            <a:r>
              <a:rPr lang="ko-KR" altLang="en-US" sz="16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과 </a:t>
            </a:r>
            <a:r>
              <a:rPr lang="en-US" altLang="ko-KR" sz="16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Bluetooth</a:t>
            </a:r>
            <a:r>
              <a:rPr lang="ko-KR" altLang="en-US" sz="16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를 이용해 통신</a:t>
            </a:r>
            <a:endParaRPr lang="en-US" altLang="ko-KR" sz="1600" dirty="0">
              <a:solidFill>
                <a:prstClr val="black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 OBD2</a:t>
            </a:r>
            <a:r>
              <a:rPr lang="ko-KR" altLang="en-US" sz="16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에서 얻어진 정보를 </a:t>
            </a:r>
            <a:r>
              <a:rPr lang="en-US" altLang="ko-KR" sz="16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Database</a:t>
            </a:r>
            <a:r>
              <a:rPr lang="ko-KR" altLang="en-US" sz="16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에 저장</a:t>
            </a:r>
            <a:endParaRPr lang="en-US" altLang="ko-KR" sz="1600" dirty="0">
              <a:solidFill>
                <a:prstClr val="black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 사용자에게 </a:t>
            </a:r>
            <a:r>
              <a:rPr lang="ko-KR" altLang="en-US" sz="1600" b="1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실시간 주행 정보</a:t>
            </a:r>
            <a:r>
              <a:rPr lang="ko-KR" altLang="en-US" sz="16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제공</a:t>
            </a:r>
            <a:r>
              <a:rPr lang="en-US" altLang="ko-KR" sz="16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(LCD display)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 </a:t>
            </a:r>
            <a:r>
              <a:rPr lang="ko-KR" altLang="en-US" sz="16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주행 정보 </a:t>
            </a:r>
            <a:r>
              <a:rPr lang="ko-KR" altLang="en-US" sz="1600" b="1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음성지원</a:t>
            </a:r>
            <a:r>
              <a:rPr lang="en-US" altLang="ko-KR" sz="1600" b="1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EDDE71-D110-4277-8BC5-A837EE2D6326}"/>
              </a:ext>
            </a:extLst>
          </p:cNvPr>
          <p:cNvSpPr/>
          <p:nvPr/>
        </p:nvSpPr>
        <p:spPr>
          <a:xfrm>
            <a:off x="1326185" y="4306451"/>
            <a:ext cx="616668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2.  Database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 </a:t>
            </a:r>
            <a:r>
              <a:rPr lang="en-US" altLang="ko-KR" sz="1600" b="1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Cloud</a:t>
            </a:r>
            <a:r>
              <a:rPr lang="ko-KR" altLang="en-US" sz="16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에서 구현</a:t>
            </a:r>
            <a:endParaRPr lang="en-US" altLang="ko-KR" sz="1600" dirty="0">
              <a:solidFill>
                <a:prstClr val="black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 서버에서 분석한 데이터를 저장</a:t>
            </a:r>
            <a:endParaRPr lang="en-US" altLang="ko-KR" sz="1600" dirty="0">
              <a:solidFill>
                <a:prstClr val="black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 연비</a:t>
            </a:r>
            <a:r>
              <a:rPr lang="en-US" altLang="ko-KR" sz="16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, </a:t>
            </a:r>
            <a:r>
              <a:rPr lang="ko-KR" altLang="en-US" sz="16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주행거리</a:t>
            </a:r>
            <a:r>
              <a:rPr lang="en-US" altLang="ko-KR" sz="16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, </a:t>
            </a:r>
            <a:r>
              <a:rPr lang="ko-KR" altLang="en-US" sz="16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운행 점수 등을 저장</a:t>
            </a:r>
            <a:endParaRPr lang="en-US" altLang="ko-KR" sz="1600" dirty="0">
              <a:solidFill>
                <a:prstClr val="black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3968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452558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421434" y="954886"/>
            <a:ext cx="1911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a스마일M" panose="02020600000000000000" pitchFamily="18" charset="-127"/>
                <a:ea typeface="a스마일M" panose="02020600000000000000" pitchFamily="18" charset="-127"/>
              </a:rPr>
              <a:t>개발 환경 및 개발 방법</a:t>
            </a:r>
          </a:p>
        </p:txBody>
      </p:sp>
      <p:sp>
        <p:nvSpPr>
          <p:cNvPr id="16" name="타원 15"/>
          <p:cNvSpPr/>
          <p:nvPr/>
        </p:nvSpPr>
        <p:spPr>
          <a:xfrm>
            <a:off x="1326185" y="928755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7132833" y="925283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1833594" y="1124744"/>
            <a:ext cx="13702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1/2 액자 20"/>
          <p:cNvSpPr/>
          <p:nvPr/>
        </p:nvSpPr>
        <p:spPr>
          <a:xfrm rot="18900000">
            <a:off x="1465235" y="1047853"/>
            <a:ext cx="153901" cy="153901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1/2 액자 21"/>
          <p:cNvSpPr/>
          <p:nvPr/>
        </p:nvSpPr>
        <p:spPr>
          <a:xfrm rot="8100000">
            <a:off x="7200064" y="1015545"/>
            <a:ext cx="168115" cy="168115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5652120" y="1091616"/>
            <a:ext cx="13681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98343" y="1844824"/>
            <a:ext cx="6696744" cy="396044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1098343" y="3717032"/>
            <a:ext cx="66967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2E0E96AF-A20F-4947-9875-C46950C09F7D}"/>
              </a:ext>
            </a:extLst>
          </p:cNvPr>
          <p:cNvSpPr/>
          <p:nvPr/>
        </p:nvSpPr>
        <p:spPr>
          <a:xfrm>
            <a:off x="1098343" y="2055619"/>
            <a:ext cx="792088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solidFill>
                  <a:prstClr val="black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3.  Web Server</a:t>
            </a:r>
            <a:r>
              <a:rPr lang="ko-KR" altLang="en-US" sz="2400" b="1" dirty="0">
                <a:solidFill>
                  <a:prstClr val="black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 </a:t>
            </a:r>
            <a:endParaRPr lang="en-US" altLang="ko-KR" sz="2400" b="1" dirty="0">
              <a:solidFill>
                <a:prstClr val="black"/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Cloud</a:t>
            </a:r>
            <a:r>
              <a:rPr lang="ko-KR" altLang="en-US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에 구축</a:t>
            </a:r>
            <a:endParaRPr lang="en-US" altLang="ko-KR" dirty="0">
              <a:solidFill>
                <a:prstClr val="black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APP</a:t>
            </a:r>
            <a:r>
              <a:rPr lang="ko-KR" altLang="en-US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의 요청 대기</a:t>
            </a:r>
            <a:endParaRPr lang="en-US" altLang="ko-KR" dirty="0">
              <a:solidFill>
                <a:prstClr val="black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APP</a:t>
            </a:r>
            <a:r>
              <a:rPr lang="ko-KR" altLang="en-US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에서 요청이 오면 </a:t>
            </a:r>
            <a:r>
              <a:rPr lang="en-US" altLang="ko-KR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DB</a:t>
            </a:r>
            <a:r>
              <a:rPr lang="ko-KR" altLang="en-US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내용을 참조하여 응답</a:t>
            </a:r>
            <a:endParaRPr lang="en-US" altLang="ko-KR" dirty="0">
              <a:solidFill>
                <a:prstClr val="black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EDDE71-D110-4277-8BC5-A837EE2D6326}"/>
              </a:ext>
            </a:extLst>
          </p:cNvPr>
          <p:cNvSpPr/>
          <p:nvPr/>
        </p:nvSpPr>
        <p:spPr>
          <a:xfrm>
            <a:off x="1187624" y="3933056"/>
            <a:ext cx="646890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solidFill>
                  <a:prstClr val="black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4.  Application</a:t>
            </a:r>
            <a:r>
              <a:rPr lang="ko-KR" altLang="en-US" sz="2400" b="1" dirty="0">
                <a:solidFill>
                  <a:prstClr val="black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 </a:t>
            </a:r>
            <a:endParaRPr lang="en-US" altLang="ko-KR" sz="2400" b="1" dirty="0">
              <a:solidFill>
                <a:prstClr val="black"/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 Android Studio</a:t>
            </a:r>
            <a:r>
              <a:rPr lang="ko-KR" altLang="en-US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를 사용한 어플리케이션 개발</a:t>
            </a:r>
            <a:endParaRPr lang="en-US" altLang="ko-KR" dirty="0">
              <a:solidFill>
                <a:prstClr val="black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 시동을 끄면 서버로부터 운행 기록을 전달받아 </a:t>
            </a:r>
            <a:r>
              <a:rPr lang="en-US" altLang="ko-KR" b="1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Push</a:t>
            </a:r>
            <a:r>
              <a:rPr lang="ko-KR" altLang="en-US" b="1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알림</a:t>
            </a:r>
            <a:endParaRPr lang="en-US" altLang="ko-KR" b="1" dirty="0">
              <a:solidFill>
                <a:srgbClr val="FF0000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 </a:t>
            </a:r>
            <a:r>
              <a:rPr lang="ko-KR" altLang="en-US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주간</a:t>
            </a:r>
            <a:r>
              <a:rPr lang="en-US" altLang="ko-KR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/ </a:t>
            </a:r>
            <a:r>
              <a:rPr lang="ko-KR" altLang="en-US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월간 </a:t>
            </a:r>
            <a:r>
              <a:rPr lang="ko-KR" altLang="en-US" b="1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주행 기록 확인</a:t>
            </a:r>
            <a:r>
              <a:rPr lang="ko-KR" altLang="en-US" b="1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및 분석 기능</a:t>
            </a:r>
            <a:endParaRPr lang="en-US" altLang="ko-KR" dirty="0">
              <a:solidFill>
                <a:prstClr val="black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9072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452558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421434" y="954886"/>
            <a:ext cx="1911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a스마일M" panose="02020600000000000000" pitchFamily="18" charset="-127"/>
                <a:ea typeface="a스마일M" panose="02020600000000000000" pitchFamily="18" charset="-127"/>
              </a:rPr>
              <a:t>개발 환경 및 개발 방법</a:t>
            </a:r>
          </a:p>
        </p:txBody>
      </p:sp>
      <p:sp>
        <p:nvSpPr>
          <p:cNvPr id="16" name="타원 15"/>
          <p:cNvSpPr/>
          <p:nvPr/>
        </p:nvSpPr>
        <p:spPr>
          <a:xfrm>
            <a:off x="1326185" y="928755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7132833" y="925283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1833594" y="1124744"/>
            <a:ext cx="13702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1/2 액자 20"/>
          <p:cNvSpPr/>
          <p:nvPr/>
        </p:nvSpPr>
        <p:spPr>
          <a:xfrm rot="18900000">
            <a:off x="1465235" y="1047853"/>
            <a:ext cx="153901" cy="153901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1/2 액자 21"/>
          <p:cNvSpPr/>
          <p:nvPr/>
        </p:nvSpPr>
        <p:spPr>
          <a:xfrm rot="8100000">
            <a:off x="7200064" y="1015545"/>
            <a:ext cx="168115" cy="168115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5652120" y="1091616"/>
            <a:ext cx="13681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98343" y="1844824"/>
            <a:ext cx="6696744" cy="396044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1098343" y="3861048"/>
            <a:ext cx="66967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2E0E96AF-A20F-4947-9875-C46950C09F7D}"/>
              </a:ext>
            </a:extLst>
          </p:cNvPr>
          <p:cNvSpPr/>
          <p:nvPr/>
        </p:nvSpPr>
        <p:spPr>
          <a:xfrm>
            <a:off x="1098343" y="2055619"/>
            <a:ext cx="66967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solidFill>
                  <a:prstClr val="black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5.  Sensors</a:t>
            </a:r>
            <a:r>
              <a:rPr lang="ko-KR" altLang="en-US" sz="2400" b="1" dirty="0">
                <a:solidFill>
                  <a:prstClr val="black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 </a:t>
            </a:r>
            <a:endParaRPr lang="en-US" altLang="ko-KR" sz="2400" b="1" dirty="0">
              <a:solidFill>
                <a:prstClr val="black"/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차량 내부에 센서들을 설치하고 각 센서는 </a:t>
            </a:r>
            <a:r>
              <a:rPr lang="en-US" altLang="ko-KR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Raspberry Pi</a:t>
            </a:r>
            <a:r>
              <a:rPr lang="ko-KR" altLang="en-US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로 데이터를 전송</a:t>
            </a:r>
            <a:endParaRPr lang="en-US" altLang="ko-KR" dirty="0">
              <a:solidFill>
                <a:prstClr val="black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각 </a:t>
            </a:r>
            <a:r>
              <a:rPr lang="en-US" altLang="ko-KR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Sensor</a:t>
            </a:r>
            <a:r>
              <a:rPr lang="ko-KR" altLang="en-US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는 </a:t>
            </a:r>
            <a:r>
              <a:rPr lang="en-US" altLang="ko-KR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Raspberry Pi</a:t>
            </a:r>
            <a:r>
              <a:rPr lang="ko-KR" altLang="en-US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의 </a:t>
            </a:r>
            <a:r>
              <a:rPr lang="en-US" altLang="ko-KR" b="1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GPIO</a:t>
            </a:r>
            <a:r>
              <a:rPr lang="en-US" altLang="ko-KR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또는</a:t>
            </a:r>
            <a:r>
              <a:rPr lang="en-US" altLang="ko-KR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, </a:t>
            </a:r>
            <a:r>
              <a:rPr lang="en-US" altLang="ko-KR" b="1" dirty="0" err="1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Aduino</a:t>
            </a:r>
            <a:r>
              <a:rPr lang="ko-KR" altLang="en-US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를 사용해서 연결</a:t>
            </a:r>
            <a:endParaRPr lang="en-US" altLang="ko-KR" dirty="0">
              <a:solidFill>
                <a:prstClr val="black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EDDE71-D110-4277-8BC5-A837EE2D6326}"/>
              </a:ext>
            </a:extLst>
          </p:cNvPr>
          <p:cNvSpPr/>
          <p:nvPr/>
        </p:nvSpPr>
        <p:spPr>
          <a:xfrm>
            <a:off x="1277856" y="4104600"/>
            <a:ext cx="6318479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 dirty="0">
                <a:solidFill>
                  <a:prstClr val="black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6</a:t>
            </a:r>
            <a:r>
              <a:rPr lang="en-US" altLang="ko-KR" sz="2000" b="1" dirty="0">
                <a:solidFill>
                  <a:prstClr val="black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.  </a:t>
            </a:r>
            <a:r>
              <a:rPr lang="en-US" altLang="ko-KR" sz="2400" b="1" dirty="0">
                <a:solidFill>
                  <a:prstClr val="black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APIs</a:t>
            </a:r>
            <a:r>
              <a:rPr lang="ko-KR" altLang="en-US" sz="2400" b="1" dirty="0">
                <a:solidFill>
                  <a:prstClr val="black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 </a:t>
            </a:r>
            <a:endParaRPr lang="en-US" altLang="ko-KR" sz="2400" b="1" dirty="0">
              <a:solidFill>
                <a:prstClr val="black"/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Google/</a:t>
            </a:r>
            <a:r>
              <a:rPr lang="en-US" altLang="ko-KR" dirty="0" err="1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Naver</a:t>
            </a:r>
            <a:r>
              <a:rPr lang="ko-KR" altLang="en-US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의 </a:t>
            </a:r>
            <a:r>
              <a:rPr lang="en-US" altLang="ko-KR" b="1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TTS/STT </a:t>
            </a:r>
            <a:r>
              <a:rPr lang="en-US" altLang="ko-KR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API</a:t>
            </a:r>
            <a:r>
              <a:rPr lang="ko-KR" altLang="en-US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를 사용하여 음성 환경 제공</a:t>
            </a:r>
            <a:endParaRPr lang="en-US" altLang="ko-KR" dirty="0">
              <a:solidFill>
                <a:prstClr val="black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SK</a:t>
            </a:r>
            <a:r>
              <a:rPr lang="ko-KR" altLang="en-US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Planet</a:t>
            </a:r>
            <a:r>
              <a:rPr lang="ko-KR" altLang="en-US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의 </a:t>
            </a:r>
            <a:r>
              <a:rPr lang="en-US" altLang="ko-KR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API</a:t>
            </a:r>
            <a:r>
              <a:rPr lang="ko-KR" altLang="en-US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를 사용해서 </a:t>
            </a:r>
            <a:r>
              <a:rPr lang="ko-KR" altLang="en-US" b="1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날씨 정보 </a:t>
            </a:r>
            <a:r>
              <a:rPr lang="ko-KR" altLang="en-US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수신</a:t>
            </a:r>
            <a:endParaRPr lang="en-US" altLang="ko-KR" dirty="0">
              <a:solidFill>
                <a:prstClr val="black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8970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452558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15506" y="970855"/>
            <a:ext cx="1851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>
                <a:latin typeface="a스마일M" panose="02020600000000000000" pitchFamily="18" charset="-127"/>
                <a:ea typeface="a스마일M" panose="02020600000000000000" pitchFamily="18" charset="-127"/>
              </a:rPr>
              <a:t>개발 환경 및 개발방법</a:t>
            </a:r>
            <a:endParaRPr lang="ko-KR" altLang="en-US" sz="1400" b="1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326185" y="928755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7132833" y="925283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833594" y="1124744"/>
            <a:ext cx="13702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1/2 액자 20"/>
          <p:cNvSpPr/>
          <p:nvPr/>
        </p:nvSpPr>
        <p:spPr>
          <a:xfrm rot="18900000">
            <a:off x="1465235" y="1047853"/>
            <a:ext cx="153901" cy="153901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22" name="1/2 액자 21"/>
          <p:cNvSpPr/>
          <p:nvPr/>
        </p:nvSpPr>
        <p:spPr>
          <a:xfrm rot="8100000">
            <a:off x="7200064" y="1015545"/>
            <a:ext cx="168115" cy="168115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5652120" y="1091616"/>
            <a:ext cx="13681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21ABCA9-D52C-44AC-BF28-1FA9F595B7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024666"/>
              </p:ext>
            </p:extLst>
          </p:nvPr>
        </p:nvGraphicFramePr>
        <p:xfrm>
          <a:off x="1259632" y="1593669"/>
          <a:ext cx="6624735" cy="4189424"/>
        </p:xfrm>
        <a:graphic>
          <a:graphicData uri="http://schemas.openxmlformats.org/drawingml/2006/table">
            <a:tbl>
              <a:tblPr/>
              <a:tblGrid>
                <a:gridCol w="1048143">
                  <a:extLst>
                    <a:ext uri="{9D8B030D-6E8A-4147-A177-3AD203B41FA5}">
                      <a16:colId xmlns:a16="http://schemas.microsoft.com/office/drawing/2014/main" val="1924621926"/>
                    </a:ext>
                  </a:extLst>
                </a:gridCol>
                <a:gridCol w="1517872">
                  <a:extLst>
                    <a:ext uri="{9D8B030D-6E8A-4147-A177-3AD203B41FA5}">
                      <a16:colId xmlns:a16="http://schemas.microsoft.com/office/drawing/2014/main" val="1947487759"/>
                    </a:ext>
                  </a:extLst>
                </a:gridCol>
                <a:gridCol w="2518447">
                  <a:extLst>
                    <a:ext uri="{9D8B030D-6E8A-4147-A177-3AD203B41FA5}">
                      <a16:colId xmlns:a16="http://schemas.microsoft.com/office/drawing/2014/main" val="1107315731"/>
                    </a:ext>
                  </a:extLst>
                </a:gridCol>
                <a:gridCol w="1540273">
                  <a:extLst>
                    <a:ext uri="{9D8B030D-6E8A-4147-A177-3AD203B41FA5}">
                      <a16:colId xmlns:a16="http://schemas.microsoft.com/office/drawing/2014/main" val="2547464226"/>
                    </a:ext>
                  </a:extLst>
                </a:gridCol>
              </a:tblGrid>
              <a:tr h="2702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기능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기술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707357"/>
                  </a:ext>
                </a:extLst>
              </a:tr>
              <a:tr h="4894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S/W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주행 정보 확인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실시간 차량 데이터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(RPM,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속도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연비 등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를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LCD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를 통해 확인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Bluetooth, Python3(PyQt5)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5762524"/>
                  </a:ext>
                </a:extLst>
              </a:tr>
              <a:tr h="73288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H/W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관성 주행 보조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MPU-6050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센서를 이용하여 차량의 기울기를 측정하고 관성주행이 가능한 상황에서 사용자에게 알림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I2C, Python3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2236097"/>
                  </a:ext>
                </a:extLst>
              </a:tr>
              <a:tr h="4894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S/W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음성 지원 기능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판단된 주행정보를 바탕으로 이벤트 발생시 사용자에게 음성 안내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NAVER TTS, Python3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102344"/>
                  </a:ext>
                </a:extLst>
              </a:tr>
              <a:tr h="4894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S/W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연비 운전 보조 기능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급가속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급정차 등 비 경제적인 주행 패턴을 감지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Python3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8030396"/>
                  </a:ext>
                </a:extLst>
              </a:tr>
              <a:tr h="4894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H/W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주행 경로 확인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GPS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모듈을 사용하여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Application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에서 주행 경로를 확인할 수 있음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UART, Python3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4280890"/>
                  </a:ext>
                </a:extLst>
              </a:tr>
              <a:tr h="73288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S/W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차계부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연비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주행 거리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유류소모량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차량 유지비 등이 자동으로 기록되고 일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월 단위로 확인할 수 있음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Android, Flask, MySQL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396296"/>
                  </a:ext>
                </a:extLst>
              </a:tr>
              <a:tr h="4894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S/W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비경제 운전 위험 알림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비경제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 운전이 많이 일어나는 구간을 분석하여 운전자에게 미리 주의를 줌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Python3, MySQL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6672262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85B06F07-B89C-4424-B97D-FBC07DF50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6084" y="1631123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5956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452558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16070" y="954886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a스마일M" panose="02020600000000000000" pitchFamily="18" charset="-127"/>
                <a:ea typeface="a스마일M" panose="02020600000000000000" pitchFamily="18" charset="-127"/>
              </a:rPr>
              <a:t>개발 현황</a:t>
            </a:r>
            <a:endParaRPr lang="ko-KR" altLang="en-US" sz="1400" b="1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326185" y="928755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7132833" y="925283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833594" y="1124744"/>
            <a:ext cx="13702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1/2 액자 20"/>
          <p:cNvSpPr/>
          <p:nvPr/>
        </p:nvSpPr>
        <p:spPr>
          <a:xfrm rot="18900000">
            <a:off x="1465235" y="1047853"/>
            <a:ext cx="153901" cy="153901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22" name="1/2 액자 21"/>
          <p:cNvSpPr/>
          <p:nvPr/>
        </p:nvSpPr>
        <p:spPr>
          <a:xfrm rot="8100000">
            <a:off x="7200064" y="1015545"/>
            <a:ext cx="168115" cy="168115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5652120" y="1091616"/>
            <a:ext cx="13681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98343" y="1844824"/>
            <a:ext cx="6696744" cy="396044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098343" y="2348880"/>
            <a:ext cx="66967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098343" y="5445224"/>
            <a:ext cx="66967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05351" y="1942963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a스마일M" panose="02020600000000000000" pitchFamily="18" charset="-127"/>
                <a:ea typeface="a스마일M" panose="02020600000000000000" pitchFamily="18" charset="-127"/>
              </a:rPr>
              <a:t>개발 완료한 기능 </a:t>
            </a:r>
            <a:r>
              <a:rPr lang="en-US" altLang="ko-KR" b="1" dirty="0">
                <a:latin typeface="a스마일M" panose="02020600000000000000" pitchFamily="18" charset="-127"/>
                <a:ea typeface="a스마일M" panose="02020600000000000000" pitchFamily="18" charset="-127"/>
              </a:rPr>
              <a:t>1</a:t>
            </a:r>
            <a:endParaRPr lang="ko-KR" altLang="en-US" b="1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708CD6-3CFB-4FCE-A960-176DC5619D57}"/>
              </a:ext>
            </a:extLst>
          </p:cNvPr>
          <p:cNvSpPr txBox="1"/>
          <p:nvPr/>
        </p:nvSpPr>
        <p:spPr>
          <a:xfrm>
            <a:off x="1098343" y="2361970"/>
            <a:ext cx="66967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스마일M" panose="02020600000000000000" pitchFamily="18" charset="-127"/>
                <a:ea typeface="a스마일M" panose="02020600000000000000" pitchFamily="18" charset="-127"/>
              </a:rPr>
              <a:t>OBD2 </a:t>
            </a:r>
            <a:r>
              <a:rPr lang="ko-KR" altLang="en-US" dirty="0">
                <a:latin typeface="a스마일M" panose="02020600000000000000" pitchFamily="18" charset="-127"/>
                <a:ea typeface="a스마일M" panose="02020600000000000000" pitchFamily="18" charset="-127"/>
              </a:rPr>
              <a:t>포트에서 차량 데이터를 받아와 </a:t>
            </a:r>
            <a:r>
              <a:rPr lang="en-US" altLang="ko-KR" dirty="0">
                <a:latin typeface="a스마일M" panose="02020600000000000000" pitchFamily="18" charset="-127"/>
                <a:ea typeface="a스마일M" panose="02020600000000000000" pitchFamily="18" charset="-127"/>
              </a:rPr>
              <a:t>Raspberry PI</a:t>
            </a:r>
            <a:r>
              <a:rPr lang="ko-KR" altLang="en-US" dirty="0">
                <a:latin typeface="a스마일M" panose="02020600000000000000" pitchFamily="18" charset="-127"/>
                <a:ea typeface="a스마일M" panose="02020600000000000000" pitchFamily="18" charset="-127"/>
              </a:rPr>
              <a:t>에서 </a:t>
            </a:r>
            <a:r>
              <a:rPr lang="en-US" altLang="ko-KR" dirty="0">
                <a:latin typeface="a스마일M" panose="02020600000000000000" pitchFamily="18" charset="-127"/>
                <a:ea typeface="a스마일M" panose="02020600000000000000" pitchFamily="18" charset="-127"/>
              </a:rPr>
              <a:t>Parsing(RPM, Speed, IAT(Intake Air Temperature), MAP(Manifold Absolute Pressure), Throttle Position)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스마일M" panose="02020600000000000000" pitchFamily="18" charset="-127"/>
                <a:ea typeface="a스마일M" panose="02020600000000000000" pitchFamily="18" charset="-127"/>
              </a:rPr>
              <a:t>Parsing</a:t>
            </a:r>
            <a:r>
              <a:rPr lang="ko-KR" altLang="en-US" dirty="0">
                <a:latin typeface="a스마일M" panose="02020600000000000000" pitchFamily="18" charset="-127"/>
                <a:ea typeface="a스마일M" panose="02020600000000000000" pitchFamily="18" charset="-127"/>
              </a:rPr>
              <a:t>된 데이터를 가공하여 계측 가능한 데이터로 변환</a:t>
            </a:r>
            <a:r>
              <a:rPr lang="en-US" altLang="ko-KR" dirty="0">
                <a:latin typeface="a스마일M" panose="02020600000000000000" pitchFamily="18" charset="-127"/>
                <a:ea typeface="a스마일M" panose="02020600000000000000" pitchFamily="18" charset="-127"/>
              </a:rPr>
              <a:t>   (</a:t>
            </a:r>
            <a:r>
              <a:rPr lang="ko-KR" altLang="en-US" dirty="0">
                <a:latin typeface="a스마일M" panose="02020600000000000000" pitchFamily="18" charset="-127"/>
                <a:ea typeface="a스마일M" panose="02020600000000000000" pitchFamily="18" charset="-127"/>
              </a:rPr>
              <a:t>급정차</a:t>
            </a:r>
            <a:r>
              <a:rPr lang="en-US" altLang="ko-KR" dirty="0">
                <a:latin typeface="a스마일M" panose="02020600000000000000" pitchFamily="18" charset="-127"/>
                <a:ea typeface="a스마일M" panose="02020600000000000000" pitchFamily="18" charset="-127"/>
              </a:rPr>
              <a:t>, </a:t>
            </a:r>
            <a:r>
              <a:rPr lang="ko-KR" altLang="en-US" dirty="0" err="1">
                <a:latin typeface="a스마일M" panose="02020600000000000000" pitchFamily="18" charset="-127"/>
                <a:ea typeface="a스마일M" panose="02020600000000000000" pitchFamily="18" charset="-127"/>
              </a:rPr>
              <a:t>급가속</a:t>
            </a:r>
            <a:r>
              <a:rPr lang="en-US" altLang="ko-KR" dirty="0">
                <a:latin typeface="a스마일M" panose="02020600000000000000" pitchFamily="18" charset="-127"/>
                <a:ea typeface="a스마일M" panose="02020600000000000000" pitchFamily="18" charset="-127"/>
              </a:rPr>
              <a:t>, </a:t>
            </a:r>
            <a:r>
              <a:rPr lang="ko-KR" altLang="en-US" dirty="0">
                <a:latin typeface="a스마일M" panose="02020600000000000000" pitchFamily="18" charset="-127"/>
                <a:ea typeface="a스마일M" panose="02020600000000000000" pitchFamily="18" charset="-127"/>
              </a:rPr>
              <a:t>연비 등</a:t>
            </a:r>
            <a:r>
              <a:rPr lang="en-US" altLang="ko-KR" dirty="0">
                <a:latin typeface="a스마일M" panose="02020600000000000000" pitchFamily="18" charset="-127"/>
                <a:ea typeface="a스마일M" panose="02020600000000000000" pitchFamily="18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스마일M" panose="02020600000000000000" pitchFamily="18" charset="-127"/>
                <a:ea typeface="a스마일M" panose="02020600000000000000" pitchFamily="18" charset="-127"/>
              </a:rPr>
              <a:t>DB – Web – Client </a:t>
            </a:r>
            <a:r>
              <a:rPr lang="ko-KR" altLang="en-US" dirty="0">
                <a:latin typeface="a스마일M" panose="02020600000000000000" pitchFamily="18" charset="-127"/>
                <a:ea typeface="a스마일M" panose="02020600000000000000" pitchFamily="18" charset="-127"/>
              </a:rPr>
              <a:t>연동 완료</a:t>
            </a:r>
            <a:endParaRPr lang="en-US" altLang="ko-KR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스마일M" panose="02020600000000000000" pitchFamily="18" charset="-127"/>
                <a:ea typeface="a스마일M" panose="02020600000000000000" pitchFamily="18" charset="-127"/>
              </a:rPr>
              <a:t>Web – Client</a:t>
            </a:r>
            <a:r>
              <a:rPr lang="ko-KR" altLang="en-US" dirty="0">
                <a:latin typeface="a스마일M" panose="02020600000000000000" pitchFamily="18" charset="-127"/>
                <a:ea typeface="a스마일M" panose="02020600000000000000" pitchFamily="18" charset="-127"/>
              </a:rPr>
              <a:t>간 </a:t>
            </a:r>
            <a:r>
              <a:rPr lang="en-US" altLang="ko-KR" dirty="0">
                <a:latin typeface="a스마일M" panose="02020600000000000000" pitchFamily="18" charset="-127"/>
                <a:ea typeface="a스마일M" panose="02020600000000000000" pitchFamily="18" charset="-127"/>
              </a:rPr>
              <a:t>POST/Response</a:t>
            </a:r>
            <a:r>
              <a:rPr lang="ko-KR" altLang="en-US" dirty="0">
                <a:latin typeface="a스마일M" panose="02020600000000000000" pitchFamily="18" charset="-127"/>
                <a:ea typeface="a스마일M" panose="02020600000000000000" pitchFamily="18" charset="-127"/>
              </a:rPr>
              <a:t>를 이용하여 데이터 송</a:t>
            </a:r>
            <a:r>
              <a:rPr lang="en-US" altLang="ko-KR" dirty="0">
                <a:latin typeface="a스마일M" panose="02020600000000000000" pitchFamily="18" charset="-127"/>
                <a:ea typeface="a스마일M" panose="02020600000000000000" pitchFamily="18" charset="-127"/>
              </a:rPr>
              <a:t>/</a:t>
            </a:r>
            <a:r>
              <a:rPr lang="ko-KR" altLang="en-US" dirty="0">
                <a:latin typeface="a스마일M" panose="02020600000000000000" pitchFamily="18" charset="-127"/>
                <a:ea typeface="a스마일M" panose="02020600000000000000" pitchFamily="18" charset="-127"/>
              </a:rPr>
              <a:t>수신</a:t>
            </a:r>
            <a:r>
              <a:rPr lang="en-US" altLang="ko-KR" dirty="0">
                <a:latin typeface="a스마일M" panose="02020600000000000000" pitchFamily="18" charset="-127"/>
                <a:ea typeface="a스마일M" panose="02020600000000000000" pitchFamily="18" charset="-127"/>
              </a:rPr>
              <a:t>(</a:t>
            </a:r>
            <a:r>
              <a:rPr lang="ko-KR" altLang="en-US" dirty="0">
                <a:latin typeface="a스마일M" panose="02020600000000000000" pitchFamily="18" charset="-127"/>
                <a:ea typeface="a스마일M" panose="02020600000000000000" pitchFamily="18" charset="-127"/>
              </a:rPr>
              <a:t>주행정보</a:t>
            </a:r>
            <a:r>
              <a:rPr lang="en-US" altLang="ko-KR" dirty="0">
                <a:latin typeface="a스마일M" panose="02020600000000000000" pitchFamily="18" charset="-127"/>
                <a:ea typeface="a스마일M" panose="02020600000000000000" pitchFamily="18" charset="-127"/>
              </a:rPr>
              <a:t>, </a:t>
            </a:r>
            <a:r>
              <a:rPr lang="ko-KR" altLang="en-US" dirty="0">
                <a:latin typeface="a스마일M" panose="02020600000000000000" pitchFamily="18" charset="-127"/>
                <a:ea typeface="a스마일M" panose="02020600000000000000" pitchFamily="18" charset="-127"/>
              </a:rPr>
              <a:t>위치정보</a:t>
            </a:r>
            <a:r>
              <a:rPr lang="en-US" altLang="ko-KR" dirty="0">
                <a:latin typeface="a스마일M" panose="02020600000000000000" pitchFamily="18" charset="-127"/>
                <a:ea typeface="a스마일M" panose="02020600000000000000" pitchFamily="18" charset="-127"/>
              </a:rPr>
              <a:t>, </a:t>
            </a:r>
            <a:r>
              <a:rPr lang="ko-KR" altLang="en-US" dirty="0">
                <a:latin typeface="a스마일M" panose="02020600000000000000" pitchFamily="18" charset="-127"/>
                <a:ea typeface="a스마일M" panose="02020600000000000000" pitchFamily="18" charset="-127"/>
              </a:rPr>
              <a:t>사용자 정보</a:t>
            </a:r>
            <a:r>
              <a:rPr lang="en-US" altLang="ko-KR" dirty="0">
                <a:latin typeface="a스마일M" panose="02020600000000000000" pitchFamily="18" charset="-127"/>
                <a:ea typeface="a스마일M" panose="02020600000000000000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86688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452558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16070" y="954886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a스마일M" panose="02020600000000000000" pitchFamily="18" charset="-127"/>
                <a:ea typeface="a스마일M" panose="02020600000000000000" pitchFamily="18" charset="-127"/>
              </a:rPr>
              <a:t>개발 현황</a:t>
            </a:r>
            <a:endParaRPr lang="ko-KR" altLang="en-US" sz="1400" b="1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326185" y="928755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7132833" y="925283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833594" y="1124744"/>
            <a:ext cx="13702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1/2 액자 20"/>
          <p:cNvSpPr/>
          <p:nvPr/>
        </p:nvSpPr>
        <p:spPr>
          <a:xfrm rot="18900000">
            <a:off x="1465235" y="1047853"/>
            <a:ext cx="153901" cy="153901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22" name="1/2 액자 21"/>
          <p:cNvSpPr/>
          <p:nvPr/>
        </p:nvSpPr>
        <p:spPr>
          <a:xfrm rot="8100000">
            <a:off x="7200064" y="1015545"/>
            <a:ext cx="168115" cy="168115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5652120" y="1091616"/>
            <a:ext cx="13681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98343" y="1844824"/>
            <a:ext cx="6696744" cy="396044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098343" y="2348880"/>
            <a:ext cx="66967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098343" y="5445224"/>
            <a:ext cx="66967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05351" y="1942963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a스마일M" panose="02020600000000000000" pitchFamily="18" charset="-127"/>
                <a:ea typeface="a스마일M" panose="02020600000000000000" pitchFamily="18" charset="-127"/>
              </a:rPr>
              <a:t>개발 완료한 기능 </a:t>
            </a:r>
            <a:r>
              <a:rPr lang="en-US" altLang="ko-KR" b="1" dirty="0">
                <a:latin typeface="a스마일M" panose="02020600000000000000" pitchFamily="18" charset="-127"/>
                <a:ea typeface="a스마일M" panose="02020600000000000000" pitchFamily="18" charset="-127"/>
              </a:rPr>
              <a:t>2</a:t>
            </a:r>
            <a:endParaRPr lang="ko-KR" altLang="en-US" b="1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708CD6-3CFB-4FCE-A960-176DC5619D57}"/>
              </a:ext>
            </a:extLst>
          </p:cNvPr>
          <p:cNvSpPr txBox="1"/>
          <p:nvPr/>
        </p:nvSpPr>
        <p:spPr>
          <a:xfrm>
            <a:off x="1098343" y="2580261"/>
            <a:ext cx="66967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스마일M" panose="02020600000000000000" pitchFamily="18" charset="-127"/>
                <a:ea typeface="a스마일M" panose="02020600000000000000" pitchFamily="18" charset="-127"/>
              </a:rPr>
              <a:t>GPS(L80-M39)</a:t>
            </a:r>
            <a:r>
              <a:rPr lang="ko-KR" altLang="en-US" dirty="0">
                <a:latin typeface="a스마일M" panose="02020600000000000000" pitchFamily="18" charset="-127"/>
                <a:ea typeface="a스마일M" panose="02020600000000000000" pitchFamily="18" charset="-127"/>
              </a:rPr>
              <a:t>를 이용하여 위도</a:t>
            </a:r>
            <a:r>
              <a:rPr lang="en-US" altLang="ko-KR" dirty="0">
                <a:latin typeface="a스마일M" panose="02020600000000000000" pitchFamily="18" charset="-127"/>
                <a:ea typeface="a스마일M" panose="02020600000000000000" pitchFamily="18" charset="-127"/>
              </a:rPr>
              <a:t>/</a:t>
            </a:r>
            <a:r>
              <a:rPr lang="ko-KR" altLang="en-US" dirty="0">
                <a:latin typeface="a스마일M" panose="02020600000000000000" pitchFamily="18" charset="-127"/>
                <a:ea typeface="a스마일M" panose="02020600000000000000" pitchFamily="18" charset="-127"/>
              </a:rPr>
              <a:t>경도</a:t>
            </a:r>
            <a:r>
              <a:rPr lang="en-US" altLang="ko-KR" dirty="0">
                <a:latin typeface="a스마일M" panose="02020600000000000000" pitchFamily="18" charset="-127"/>
                <a:ea typeface="a스마일M" panose="02020600000000000000" pitchFamily="18" charset="-127"/>
              </a:rPr>
              <a:t>, </a:t>
            </a:r>
            <a:r>
              <a:rPr lang="ko-KR" altLang="en-US" dirty="0">
                <a:latin typeface="a스마일M" panose="02020600000000000000" pitchFamily="18" charset="-127"/>
                <a:ea typeface="a스마일M" panose="02020600000000000000" pitchFamily="18" charset="-127"/>
              </a:rPr>
              <a:t>시간정보 수신</a:t>
            </a:r>
            <a:endParaRPr lang="en-US" altLang="ko-KR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스마일M" panose="02020600000000000000" pitchFamily="18" charset="-127"/>
                <a:ea typeface="a스마일M" panose="02020600000000000000" pitchFamily="18" charset="-127"/>
              </a:rPr>
              <a:t>Raspberry</a:t>
            </a:r>
            <a:r>
              <a:rPr lang="ko-KR" altLang="en-US" dirty="0"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dirty="0">
                <a:latin typeface="a스마일M" panose="02020600000000000000" pitchFamily="18" charset="-127"/>
                <a:ea typeface="a스마일M" panose="02020600000000000000" pitchFamily="18" charset="-127"/>
              </a:rPr>
              <a:t>PI</a:t>
            </a:r>
            <a:r>
              <a:rPr lang="ko-KR" altLang="en-US" dirty="0">
                <a:latin typeface="a스마일M" panose="02020600000000000000" pitchFamily="18" charset="-127"/>
                <a:ea typeface="a스마일M" panose="02020600000000000000" pitchFamily="18" charset="-127"/>
              </a:rPr>
              <a:t>에서 가공된 데이터를 </a:t>
            </a:r>
            <a:r>
              <a:rPr lang="en-US" altLang="ko-KR" dirty="0">
                <a:latin typeface="a스마일M" panose="02020600000000000000" pitchFamily="18" charset="-127"/>
                <a:ea typeface="a스마일M" panose="02020600000000000000" pitchFamily="18" charset="-127"/>
              </a:rPr>
              <a:t>LCD</a:t>
            </a:r>
            <a:r>
              <a:rPr lang="ko-KR" altLang="en-US" dirty="0">
                <a:latin typeface="a스마일M" panose="02020600000000000000" pitchFamily="18" charset="-127"/>
                <a:ea typeface="a스마일M" panose="02020600000000000000" pitchFamily="18" charset="-127"/>
              </a:rPr>
              <a:t>를 통해 출력</a:t>
            </a:r>
            <a:endParaRPr lang="en-US" altLang="ko-KR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스마일M" panose="02020600000000000000" pitchFamily="18" charset="-127"/>
                <a:ea typeface="a스마일M" panose="02020600000000000000" pitchFamily="18" charset="-127"/>
              </a:rPr>
              <a:t>가공된 데이터를 서버로 전송</a:t>
            </a:r>
            <a:endParaRPr lang="en-US" altLang="ko-KR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스마일M" panose="02020600000000000000" pitchFamily="18" charset="-127"/>
                <a:ea typeface="a스마일M" panose="02020600000000000000" pitchFamily="18" charset="-127"/>
              </a:rPr>
              <a:t>서버에 있는 데이터를 </a:t>
            </a:r>
            <a:r>
              <a:rPr lang="en-US" altLang="ko-KR" dirty="0">
                <a:latin typeface="a스마일M" panose="02020600000000000000" pitchFamily="18" charset="-127"/>
                <a:ea typeface="a스마일M" panose="02020600000000000000" pitchFamily="18" charset="-127"/>
              </a:rPr>
              <a:t>Android Application</a:t>
            </a:r>
            <a:r>
              <a:rPr lang="ko-KR" altLang="en-US" dirty="0">
                <a:latin typeface="a스마일M" panose="02020600000000000000" pitchFamily="18" charset="-127"/>
                <a:ea typeface="a스마일M" panose="02020600000000000000" pitchFamily="18" charset="-127"/>
              </a:rPr>
              <a:t>을 이용하여 확인 가능</a:t>
            </a:r>
            <a:endParaRPr lang="en-US" altLang="ko-KR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0362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452558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16070" y="954886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a스마일M" panose="02020600000000000000" pitchFamily="18" charset="-127"/>
                <a:ea typeface="a스마일M" panose="02020600000000000000" pitchFamily="18" charset="-127"/>
              </a:rPr>
              <a:t>개발 현황</a:t>
            </a:r>
            <a:endParaRPr lang="ko-KR" altLang="en-US" sz="1400" b="1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326185" y="928755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7132833" y="925283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833594" y="1124744"/>
            <a:ext cx="13702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1/2 액자 20"/>
          <p:cNvSpPr/>
          <p:nvPr/>
        </p:nvSpPr>
        <p:spPr>
          <a:xfrm rot="18900000">
            <a:off x="1465235" y="1047853"/>
            <a:ext cx="153901" cy="153901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22" name="1/2 액자 21"/>
          <p:cNvSpPr/>
          <p:nvPr/>
        </p:nvSpPr>
        <p:spPr>
          <a:xfrm rot="8100000">
            <a:off x="7200064" y="1015545"/>
            <a:ext cx="168115" cy="168115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5652120" y="1091616"/>
            <a:ext cx="13681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98343" y="1844824"/>
            <a:ext cx="6696744" cy="396044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098343" y="2348880"/>
            <a:ext cx="66967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098343" y="5445224"/>
            <a:ext cx="66967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05351" y="1942963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a스마일M" panose="02020600000000000000" pitchFamily="18" charset="-127"/>
                <a:ea typeface="a스마일M" panose="02020600000000000000" pitchFamily="18" charset="-127"/>
              </a:rPr>
              <a:t>개발 예정인 기능</a:t>
            </a:r>
            <a:endParaRPr lang="ko-KR" altLang="en-US" sz="1400" b="1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FB1650-5331-411B-B0F7-7F27191FA0BD}"/>
              </a:ext>
            </a:extLst>
          </p:cNvPr>
          <p:cNvSpPr txBox="1"/>
          <p:nvPr/>
        </p:nvSpPr>
        <p:spPr>
          <a:xfrm>
            <a:off x="1098343" y="2580261"/>
            <a:ext cx="66967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스마일M" panose="02020600000000000000" pitchFamily="18" charset="-127"/>
                <a:ea typeface="a스마일M" panose="02020600000000000000" pitchFamily="18" charset="-127"/>
              </a:rPr>
              <a:t>Gyro sensor(MPU-6050) </a:t>
            </a:r>
            <a:r>
              <a:rPr lang="ko-KR" altLang="en-US" dirty="0">
                <a:latin typeface="a스마일M" panose="02020600000000000000" pitchFamily="18" charset="-127"/>
                <a:ea typeface="a스마일M" panose="02020600000000000000" pitchFamily="18" charset="-127"/>
              </a:rPr>
              <a:t>를 이용하여 </a:t>
            </a:r>
            <a:r>
              <a:rPr lang="en-US" altLang="ko-KR" dirty="0">
                <a:latin typeface="a스마일M" panose="02020600000000000000" pitchFamily="18" charset="-127"/>
                <a:ea typeface="a스마일M" panose="02020600000000000000" pitchFamily="18" charset="-127"/>
              </a:rPr>
              <a:t>ECO-DAS </a:t>
            </a:r>
            <a:r>
              <a:rPr lang="ko-KR" altLang="en-US" dirty="0">
                <a:latin typeface="a스마일M" panose="02020600000000000000" pitchFamily="18" charset="-127"/>
                <a:ea typeface="a스마일M" panose="02020600000000000000" pitchFamily="18" charset="-127"/>
              </a:rPr>
              <a:t>기능 구현</a:t>
            </a:r>
            <a:endParaRPr lang="en-US" altLang="ko-KR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스마일M" panose="02020600000000000000" pitchFamily="18" charset="-127"/>
                <a:ea typeface="a스마일M" panose="02020600000000000000" pitchFamily="18" charset="-127"/>
              </a:rPr>
              <a:t>연비운전 주의구간 알림 기능</a:t>
            </a:r>
            <a:endParaRPr lang="en-US" altLang="ko-KR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스마일M" panose="02020600000000000000" pitchFamily="18" charset="-127"/>
                <a:ea typeface="a스마일M" panose="02020600000000000000" pitchFamily="18" charset="-127"/>
              </a:rPr>
              <a:t>App / Raspberry PI </a:t>
            </a:r>
            <a:r>
              <a:rPr lang="ko-KR" altLang="en-US" dirty="0">
                <a:latin typeface="a스마일M" panose="02020600000000000000" pitchFamily="18" charset="-127"/>
                <a:ea typeface="a스마일M" panose="02020600000000000000" pitchFamily="18" charset="-127"/>
              </a:rPr>
              <a:t>의 </a:t>
            </a:r>
            <a:r>
              <a:rPr lang="en-US" altLang="ko-KR" dirty="0">
                <a:latin typeface="a스마일M" panose="02020600000000000000" pitchFamily="18" charset="-127"/>
                <a:ea typeface="a스마일M" panose="02020600000000000000" pitchFamily="18" charset="-127"/>
              </a:rPr>
              <a:t>GUI </a:t>
            </a:r>
            <a:r>
              <a:rPr lang="ko-KR" altLang="en-US" dirty="0">
                <a:latin typeface="a스마일M" panose="02020600000000000000" pitchFamily="18" charset="-127"/>
                <a:ea typeface="a스마일M" panose="02020600000000000000" pitchFamily="18" charset="-127"/>
              </a:rPr>
              <a:t>개선</a:t>
            </a:r>
            <a:endParaRPr lang="en-US" altLang="ko-KR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스마일M" panose="02020600000000000000" pitchFamily="18" charset="-127"/>
                <a:ea typeface="a스마일M" panose="02020600000000000000" pitchFamily="18" charset="-127"/>
              </a:rPr>
              <a:t>LTE </a:t>
            </a:r>
            <a:r>
              <a:rPr lang="ko-KR" altLang="en-US" dirty="0">
                <a:latin typeface="a스마일M" panose="02020600000000000000" pitchFamily="18" charset="-127"/>
                <a:ea typeface="a스마일M" panose="02020600000000000000" pitchFamily="18" charset="-127"/>
              </a:rPr>
              <a:t>통신 모뎀을 이용한 인터넷 접속</a:t>
            </a:r>
            <a:endParaRPr lang="en-US" altLang="ko-KR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스마일M" panose="02020600000000000000" pitchFamily="18" charset="-127"/>
                <a:ea typeface="a스마일M" panose="02020600000000000000" pitchFamily="18" charset="-127"/>
              </a:rPr>
              <a:t>TTS</a:t>
            </a:r>
            <a:r>
              <a:rPr lang="ko-KR" altLang="en-US" dirty="0"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dirty="0">
                <a:latin typeface="a스마일M" panose="02020600000000000000" pitchFamily="18" charset="-127"/>
                <a:ea typeface="a스마일M" panose="02020600000000000000" pitchFamily="18" charset="-127"/>
              </a:rPr>
              <a:t>API</a:t>
            </a:r>
            <a:r>
              <a:rPr lang="ko-KR" altLang="en-US" dirty="0">
                <a:latin typeface="a스마일M" panose="02020600000000000000" pitchFamily="18" charset="-127"/>
                <a:ea typeface="a스마일M" panose="02020600000000000000" pitchFamily="18" charset="-127"/>
              </a:rPr>
              <a:t>를 이용한 음성 알림 기능</a:t>
            </a:r>
            <a:endParaRPr lang="en-US" altLang="ko-KR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9290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452558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16070" y="954886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a스마일M" panose="02020600000000000000" pitchFamily="18" charset="-127"/>
                <a:ea typeface="a스마일M" panose="02020600000000000000" pitchFamily="18" charset="-127"/>
              </a:rPr>
              <a:t>개발 현황</a:t>
            </a:r>
            <a:endParaRPr lang="ko-KR" altLang="en-US" sz="1400" b="1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326185" y="928755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7132833" y="925283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833594" y="1124744"/>
            <a:ext cx="13702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1/2 액자 20"/>
          <p:cNvSpPr/>
          <p:nvPr/>
        </p:nvSpPr>
        <p:spPr>
          <a:xfrm rot="18900000">
            <a:off x="1465235" y="1047853"/>
            <a:ext cx="153901" cy="153901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22" name="1/2 액자 21"/>
          <p:cNvSpPr/>
          <p:nvPr/>
        </p:nvSpPr>
        <p:spPr>
          <a:xfrm rot="8100000">
            <a:off x="7200064" y="1015545"/>
            <a:ext cx="168115" cy="168115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5652120" y="1091616"/>
            <a:ext cx="13681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98343" y="1844824"/>
            <a:ext cx="6696744" cy="396044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098343" y="2348880"/>
            <a:ext cx="66967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098343" y="5445224"/>
            <a:ext cx="66967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05351" y="1942963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a스마일M" panose="02020600000000000000" pitchFamily="18" charset="-127"/>
                <a:ea typeface="a스마일M" panose="02020600000000000000" pitchFamily="18" charset="-127"/>
              </a:rPr>
              <a:t>개발에서 제외될 기능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8E94F9-C6F0-4FC9-AD8E-83A94519F957}"/>
              </a:ext>
            </a:extLst>
          </p:cNvPr>
          <p:cNvSpPr txBox="1"/>
          <p:nvPr/>
        </p:nvSpPr>
        <p:spPr>
          <a:xfrm>
            <a:off x="1098343" y="2580261"/>
            <a:ext cx="66967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스마일M" panose="02020600000000000000" pitchFamily="18" charset="-127"/>
                <a:ea typeface="a스마일M" panose="02020600000000000000" pitchFamily="18" charset="-127"/>
              </a:rPr>
              <a:t>후</a:t>
            </a:r>
            <a:r>
              <a:rPr lang="en-US" altLang="ko-KR" dirty="0">
                <a:latin typeface="a스마일M" panose="02020600000000000000" pitchFamily="18" charset="-127"/>
                <a:ea typeface="a스마일M" panose="02020600000000000000" pitchFamily="18" charset="-127"/>
              </a:rPr>
              <a:t>,</a:t>
            </a:r>
            <a:r>
              <a:rPr lang="ko-KR" altLang="en-US" dirty="0">
                <a:latin typeface="a스마일M" panose="02020600000000000000" pitchFamily="18" charset="-127"/>
                <a:ea typeface="a스마일M" panose="02020600000000000000" pitchFamily="18" charset="-127"/>
              </a:rPr>
              <a:t>측방 감지 기능</a:t>
            </a:r>
            <a:endParaRPr lang="en-US" altLang="ko-KR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스마일M" panose="02020600000000000000" pitchFamily="18" charset="-127"/>
                <a:ea typeface="a스마일M" panose="02020600000000000000" pitchFamily="18" charset="-127"/>
              </a:rPr>
              <a:t>졸음운전 방지 기능</a:t>
            </a:r>
            <a:endParaRPr lang="en-US" altLang="ko-KR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스마일M" panose="02020600000000000000" pitchFamily="18" charset="-127"/>
                <a:ea typeface="a스마일M" panose="02020600000000000000" pitchFamily="18" charset="-127"/>
              </a:rPr>
              <a:t>차량내 환경 모니터링 기능</a:t>
            </a:r>
            <a:endParaRPr lang="en-US" altLang="ko-KR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8461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452558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16070" y="954886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a스마일M" panose="02020600000000000000" pitchFamily="18" charset="-127"/>
                <a:ea typeface="a스마일M" panose="02020600000000000000" pitchFamily="18" charset="-127"/>
              </a:rPr>
              <a:t>GitHub</a:t>
            </a:r>
            <a:endParaRPr lang="ko-KR" altLang="en-US" sz="1400" b="1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326185" y="928755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7132833" y="925283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833594" y="1124744"/>
            <a:ext cx="13702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1/2 액자 20"/>
          <p:cNvSpPr/>
          <p:nvPr/>
        </p:nvSpPr>
        <p:spPr>
          <a:xfrm rot="18900000">
            <a:off x="1465235" y="1047853"/>
            <a:ext cx="153901" cy="153901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22" name="1/2 액자 21"/>
          <p:cNvSpPr/>
          <p:nvPr/>
        </p:nvSpPr>
        <p:spPr>
          <a:xfrm rot="8100000">
            <a:off x="7200064" y="1015545"/>
            <a:ext cx="168115" cy="168115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5652120" y="1091616"/>
            <a:ext cx="13681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98343" y="1844824"/>
            <a:ext cx="6696744" cy="396044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098343" y="2348880"/>
            <a:ext cx="66967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05351" y="1942963"/>
            <a:ext cx="3620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https://github.com/cwal1220/Doraemon</a:t>
            </a:r>
            <a:endParaRPr lang="ko-KR" altLang="en-US" sz="1400" dirty="0">
              <a:solidFill>
                <a:srgbClr val="0000FF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endParaRPr lang="ko-KR" altLang="en-US" sz="14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pic>
        <p:nvPicPr>
          <p:cNvPr id="23" name="그림 2">
            <a:extLst>
              <a:ext uri="{FF2B5EF4-FFF2-40B4-BE49-F238E27FC236}">
                <a16:creationId xmlns:a16="http://schemas.microsoft.com/office/drawing/2014/main" id="{3EBF65B7-1B49-407C-BDBF-5533A02D9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489038"/>
            <a:ext cx="5585169" cy="3244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5535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452558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46481" y="724634"/>
            <a:ext cx="1387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a스마일M" panose="02020600000000000000" pitchFamily="18" charset="-127"/>
                <a:ea typeface="a스마일M" panose="02020600000000000000" pitchFamily="18" charset="-127"/>
              </a:rPr>
              <a:t>CONTENTS</a:t>
            </a:r>
            <a:endParaRPr lang="ko-KR" altLang="en-US" sz="20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3" name="직선 연결선 2"/>
          <p:cNvCxnSpPr>
            <a:stCxn id="7" idx="1"/>
          </p:cNvCxnSpPr>
          <p:nvPr/>
        </p:nvCxnSpPr>
        <p:spPr>
          <a:xfrm flipH="1">
            <a:off x="-108519" y="924689"/>
            <a:ext cx="3955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7" idx="3"/>
          </p:cNvCxnSpPr>
          <p:nvPr/>
        </p:nvCxnSpPr>
        <p:spPr>
          <a:xfrm>
            <a:off x="5234361" y="924689"/>
            <a:ext cx="39096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84371" y="1700808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스마일M" panose="02020600000000000000" pitchFamily="18" charset="-127"/>
                <a:ea typeface="a스마일M" panose="02020600000000000000" pitchFamily="18" charset="-127"/>
              </a:rPr>
              <a:t>1. </a:t>
            </a:r>
            <a:r>
              <a:rPr lang="ko-KR" altLang="en-US" dirty="0">
                <a:latin typeface="a스마일M" panose="02020600000000000000" pitchFamily="18" charset="-127"/>
                <a:ea typeface="a스마일M" panose="02020600000000000000" pitchFamily="18" charset="-127"/>
              </a:rPr>
              <a:t>종합 설계 개요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92212" y="2169180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스마일M" panose="02020600000000000000" pitchFamily="18" charset="-127"/>
                <a:ea typeface="a스마일M" panose="02020600000000000000" pitchFamily="18" charset="-127"/>
              </a:rPr>
              <a:t>2. </a:t>
            </a:r>
            <a:r>
              <a:rPr lang="ko-KR" altLang="en-US" dirty="0">
                <a:latin typeface="a스마일M" panose="02020600000000000000" pitchFamily="18" charset="-127"/>
                <a:ea typeface="a스마일M" panose="02020600000000000000" pitchFamily="18" charset="-127"/>
              </a:rPr>
              <a:t>시스템 구성도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84371" y="2708920"/>
            <a:ext cx="2536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스마일M" panose="02020600000000000000" pitchFamily="18" charset="-127"/>
                <a:ea typeface="a스마일M" panose="02020600000000000000" pitchFamily="18" charset="-127"/>
              </a:rPr>
              <a:t>3. </a:t>
            </a:r>
            <a:r>
              <a:rPr lang="ko-KR" altLang="en-US" dirty="0">
                <a:latin typeface="a스마일M" panose="02020600000000000000" pitchFamily="18" charset="-127"/>
                <a:ea typeface="a스마일M" panose="02020600000000000000" pitchFamily="18" charset="-127"/>
              </a:rPr>
              <a:t>시스템 수행 시나리오 </a:t>
            </a:r>
            <a:endParaRPr lang="en-US" altLang="ko-KR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84371" y="3212976"/>
            <a:ext cx="259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스마일M" panose="02020600000000000000" pitchFamily="18" charset="-127"/>
                <a:ea typeface="a스마일M" panose="02020600000000000000" pitchFamily="18" charset="-127"/>
              </a:rPr>
              <a:t>4. </a:t>
            </a:r>
            <a:r>
              <a:rPr lang="ko-KR" altLang="en-US" dirty="0">
                <a:latin typeface="a스마일M" panose="02020600000000000000" pitchFamily="18" charset="-127"/>
                <a:ea typeface="a스마일M" panose="02020600000000000000" pitchFamily="18" charset="-127"/>
              </a:rPr>
              <a:t>개발 환경 및 개발 방법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6793E5-D67B-4F27-8116-DE46C4A0C3FC}"/>
              </a:ext>
            </a:extLst>
          </p:cNvPr>
          <p:cNvSpPr txBox="1"/>
          <p:nvPr/>
        </p:nvSpPr>
        <p:spPr>
          <a:xfrm>
            <a:off x="3995936" y="3707740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스마일M" panose="02020600000000000000" pitchFamily="18" charset="-127"/>
                <a:ea typeface="a스마일M" panose="02020600000000000000" pitchFamily="18" charset="-127"/>
              </a:rPr>
              <a:t>5. </a:t>
            </a:r>
            <a:r>
              <a:rPr lang="ko-KR" altLang="en-US" dirty="0">
                <a:latin typeface="a스마일M" panose="02020600000000000000" pitchFamily="18" charset="-127"/>
                <a:ea typeface="a스마일M" panose="02020600000000000000" pitchFamily="18" charset="-127"/>
              </a:rPr>
              <a:t>개발 현황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DDBD93-A603-4BCF-94E0-22EEF088BF82}"/>
              </a:ext>
            </a:extLst>
          </p:cNvPr>
          <p:cNvSpPr txBox="1"/>
          <p:nvPr/>
        </p:nvSpPr>
        <p:spPr>
          <a:xfrm>
            <a:off x="4003777" y="4176112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스마일M" panose="02020600000000000000" pitchFamily="18" charset="-127"/>
                <a:ea typeface="a스마일M" panose="02020600000000000000" pitchFamily="18" charset="-127"/>
              </a:rPr>
              <a:t>6. </a:t>
            </a:r>
            <a:r>
              <a:rPr lang="ko-KR" altLang="en-US" dirty="0">
                <a:latin typeface="a스마일M" panose="02020600000000000000" pitchFamily="18" charset="-127"/>
                <a:ea typeface="a스마일M" panose="02020600000000000000" pitchFamily="18" charset="-127"/>
              </a:rPr>
              <a:t>업무 분담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AEB3F6-93F3-4966-ABAD-5EE62046A1C5}"/>
              </a:ext>
            </a:extLst>
          </p:cNvPr>
          <p:cNvSpPr txBox="1"/>
          <p:nvPr/>
        </p:nvSpPr>
        <p:spPr>
          <a:xfrm>
            <a:off x="3995936" y="4715852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스마일M" panose="02020600000000000000" pitchFamily="18" charset="-127"/>
                <a:ea typeface="a스마일M" panose="02020600000000000000" pitchFamily="18" charset="-127"/>
              </a:rPr>
              <a:t>7. </a:t>
            </a:r>
            <a:r>
              <a:rPr lang="ko-KR" altLang="en-US" dirty="0">
                <a:latin typeface="a스마일M" panose="02020600000000000000" pitchFamily="18" charset="-127"/>
                <a:ea typeface="a스마일M" panose="02020600000000000000" pitchFamily="18" charset="-127"/>
              </a:rPr>
              <a:t>종합 설계 수행 일정</a:t>
            </a:r>
            <a:endParaRPr lang="en-US" altLang="ko-KR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232D4E-F07F-492F-8E64-A296139EC592}"/>
              </a:ext>
            </a:extLst>
          </p:cNvPr>
          <p:cNvSpPr txBox="1"/>
          <p:nvPr/>
        </p:nvSpPr>
        <p:spPr>
          <a:xfrm>
            <a:off x="3995936" y="5219908"/>
            <a:ext cx="2472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스마일M" panose="02020600000000000000" pitchFamily="18" charset="-127"/>
                <a:ea typeface="a스마일M" panose="02020600000000000000" pitchFamily="18" charset="-127"/>
              </a:rPr>
              <a:t>8.</a:t>
            </a:r>
            <a:r>
              <a:rPr lang="ko-KR" altLang="en-US" dirty="0">
                <a:latin typeface="a스마일M" panose="02020600000000000000" pitchFamily="18" charset="-127"/>
                <a:ea typeface="a스마일M" panose="02020600000000000000" pitchFamily="18" charset="-127"/>
              </a:rPr>
              <a:t> 필요기술 및 참고문헌</a:t>
            </a:r>
          </a:p>
        </p:txBody>
      </p:sp>
    </p:spTree>
    <p:extLst>
      <p:ext uri="{BB962C8B-B14F-4D97-AF65-F5344CB8AC3E}">
        <p14:creationId xmlns:p14="http://schemas.microsoft.com/office/powerpoint/2010/main" val="1259840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452558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76111" y="950165"/>
            <a:ext cx="957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a스마일M" panose="02020600000000000000" pitchFamily="18" charset="-127"/>
                <a:ea typeface="a스마일M" panose="02020600000000000000" pitchFamily="18" charset="-127"/>
              </a:rPr>
              <a:t>업무 분담</a:t>
            </a:r>
          </a:p>
        </p:txBody>
      </p:sp>
      <p:sp>
        <p:nvSpPr>
          <p:cNvPr id="16" name="타원 15"/>
          <p:cNvSpPr/>
          <p:nvPr/>
        </p:nvSpPr>
        <p:spPr>
          <a:xfrm>
            <a:off x="1326185" y="928755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7132833" y="925283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833594" y="1124744"/>
            <a:ext cx="13702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1/2 액자 20"/>
          <p:cNvSpPr/>
          <p:nvPr/>
        </p:nvSpPr>
        <p:spPr>
          <a:xfrm rot="18900000">
            <a:off x="1465235" y="1047853"/>
            <a:ext cx="153901" cy="153901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22" name="1/2 액자 21"/>
          <p:cNvSpPr/>
          <p:nvPr/>
        </p:nvSpPr>
        <p:spPr>
          <a:xfrm rot="8100000">
            <a:off x="7200064" y="1015545"/>
            <a:ext cx="168115" cy="168115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5652120" y="1091616"/>
            <a:ext cx="13681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내용 개체 틀 1">
            <a:extLst>
              <a:ext uri="{FF2B5EF4-FFF2-40B4-BE49-F238E27FC236}">
                <a16:creationId xmlns:a16="http://schemas.microsoft.com/office/drawing/2014/main" id="{4292476B-D6B0-4450-B11D-91EF840E50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5244004"/>
              </p:ext>
            </p:extLst>
          </p:nvPr>
        </p:nvGraphicFramePr>
        <p:xfrm>
          <a:off x="684975" y="1789622"/>
          <a:ext cx="7739801" cy="3528382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1287637">
                  <a:extLst>
                    <a:ext uri="{9D8B030D-6E8A-4147-A177-3AD203B41FA5}">
                      <a16:colId xmlns:a16="http://schemas.microsoft.com/office/drawing/2014/main" val="742069609"/>
                    </a:ext>
                  </a:extLst>
                </a:gridCol>
                <a:gridCol w="1613041">
                  <a:extLst>
                    <a:ext uri="{9D8B030D-6E8A-4147-A177-3AD203B41FA5}">
                      <a16:colId xmlns:a16="http://schemas.microsoft.com/office/drawing/2014/main" val="2127834128"/>
                    </a:ext>
                  </a:extLst>
                </a:gridCol>
                <a:gridCol w="1613041">
                  <a:extLst>
                    <a:ext uri="{9D8B030D-6E8A-4147-A177-3AD203B41FA5}">
                      <a16:colId xmlns:a16="http://schemas.microsoft.com/office/drawing/2014/main" val="2344504682"/>
                    </a:ext>
                  </a:extLst>
                </a:gridCol>
                <a:gridCol w="1613041">
                  <a:extLst>
                    <a:ext uri="{9D8B030D-6E8A-4147-A177-3AD203B41FA5}">
                      <a16:colId xmlns:a16="http://schemas.microsoft.com/office/drawing/2014/main" val="1727883348"/>
                    </a:ext>
                  </a:extLst>
                </a:gridCol>
                <a:gridCol w="1613041">
                  <a:extLst>
                    <a:ext uri="{9D8B030D-6E8A-4147-A177-3AD203B41FA5}">
                      <a16:colId xmlns:a16="http://schemas.microsoft.com/office/drawing/2014/main" val="3512725744"/>
                    </a:ext>
                  </a:extLst>
                </a:gridCol>
              </a:tblGrid>
              <a:tr h="59585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6026" marR="66026" marT="33014" marB="33014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박 찬</a:t>
                      </a:r>
                      <a:endParaRPr kumimoji="0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6026" marR="66026" marT="33014" marB="33014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구삼열</a:t>
                      </a:r>
                      <a:endParaRPr kumimoji="0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6026" marR="66026" marT="33014" marB="33014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설현관</a:t>
                      </a:r>
                      <a:endParaRPr kumimoji="0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6026" marR="66026" marT="33014" marB="33014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송현화</a:t>
                      </a:r>
                      <a:endParaRPr kumimoji="0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6026" marR="66026" marT="33014" marB="33014" anchor="ctr" horzOverflow="overflow"/>
                </a:tc>
                <a:extLst>
                  <a:ext uri="{0D108BD9-81ED-4DB2-BD59-A6C34878D82A}">
                    <a16:rowId xmlns:a16="http://schemas.microsoft.com/office/drawing/2014/main" val="3103275675"/>
                  </a:ext>
                </a:extLst>
              </a:tr>
              <a:tr h="683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자료 수집</a:t>
                      </a:r>
                      <a:endParaRPr kumimoji="0" lang="ko-KR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6026" marR="66026" marT="33014" marB="33014" anchor="ctr" horzOverflow="overflow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en-US" altLang="ko-KR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OBD </a:t>
                      </a:r>
                      <a:r>
                        <a:rPr kumimoji="0" lang="ko-KR" altLang="en-US" sz="11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차량용</a:t>
                      </a:r>
                      <a:endParaRPr kumimoji="0" lang="en-US" altLang="ko-KR" sz="110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     Protocol </a:t>
                      </a:r>
                      <a:r>
                        <a:rPr kumimoji="0" lang="ko-KR" altLang="en-US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시스템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6026" marR="66026" marT="33014" marB="33014" anchor="ctr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en-US" altLang="ko-KR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Raspberry Pi </a:t>
                      </a:r>
                      <a:r>
                        <a:rPr kumimoji="0" lang="ko-KR" altLang="en-US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플랫폼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6026" marR="66026" marT="33014" marB="33014" anchor="ctr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en-US" altLang="ko-KR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Raspberry Pi 3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     </a:t>
                      </a:r>
                      <a:r>
                        <a:rPr kumimoji="0" lang="ko-KR" altLang="en-US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호환 </a:t>
                      </a:r>
                      <a:r>
                        <a:rPr kumimoji="0" lang="en-US" altLang="ko-KR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DB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6026" marR="66026" marT="33014" marB="33014" anchor="ctr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en-US" altLang="ko-KR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Application</a:t>
                      </a: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en-US" altLang="ko-KR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Python 3</a:t>
                      </a:r>
                      <a:r>
                        <a:rPr kumimoji="0" lang="ko-KR" altLang="en-US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 라이브러리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6026" marR="66026" marT="33014" marB="33014" anchor="ctr" horzOverflow="overflow"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65625"/>
                  </a:ext>
                </a:extLst>
              </a:tr>
              <a:tr h="683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설계</a:t>
                      </a:r>
                      <a:endParaRPr kumimoji="0" lang="ko-KR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6026" marR="66026" marT="33014" marB="33014" anchor="ctr" horzOverflow="overflow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en-US" altLang="ko-KR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OBD </a:t>
                      </a:r>
                      <a:r>
                        <a:rPr kumimoji="0" lang="ko-KR" altLang="en-US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차량 정보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6026" marR="66026" marT="33014" marB="33014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en-US" altLang="ko-KR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Raspberry Pi 3 control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6026" marR="66026" marT="33014" marB="33014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en-US" altLang="ko-KR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DB control</a:t>
                      </a: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Web Server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6026" marR="66026" marT="33014" marB="33014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en-US" altLang="ko-KR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Raspberry Pi 3 API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6026" marR="66026" marT="33014" marB="33014" anchor="ctr" horzOverflow="overflow"/>
                </a:tc>
                <a:extLst>
                  <a:ext uri="{0D108BD9-81ED-4DB2-BD59-A6C34878D82A}">
                    <a16:rowId xmlns:a16="http://schemas.microsoft.com/office/drawing/2014/main" val="3090684229"/>
                  </a:ext>
                </a:extLst>
              </a:tr>
              <a:tr h="8835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구현</a:t>
                      </a:r>
                      <a:endParaRPr kumimoji="0" lang="ko-KR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6026" marR="66026" marT="33014" marB="33014" anchor="ctr" horzOverflow="overflow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ko-KR" altLang="en-US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차량 정보</a:t>
                      </a:r>
                      <a:endParaRPr kumimoji="0" lang="en-US" altLang="ko-KR" sz="110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    -&gt; Raspberry Pi 3</a:t>
                      </a: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en-US" altLang="ko-KR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Web Server</a:t>
                      </a:r>
                    </a:p>
                  </a:txBody>
                  <a:tcPr marL="66026" marR="66026" marT="33014" marB="33014" anchor="ctr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en-US" altLang="ko-KR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Raspberry Pi 3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     </a:t>
                      </a:r>
                      <a:r>
                        <a:rPr kumimoji="0" lang="ko-KR" altLang="en-US" sz="11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서버용</a:t>
                      </a:r>
                      <a:r>
                        <a:rPr kumimoji="0" lang="ko-KR" altLang="en-US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 플랫폼 구현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6026" marR="66026" marT="33014" marB="33014" anchor="ctr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ko-KR" altLang="en-US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차량 정보</a:t>
                      </a:r>
                      <a:r>
                        <a:rPr kumimoji="0" lang="en-US" altLang="ko-KR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 DB</a:t>
                      </a:r>
                      <a:r>
                        <a:rPr kumimoji="0" lang="ko-KR" altLang="en-US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저장</a:t>
                      </a:r>
                      <a:endParaRPr kumimoji="0" lang="en-US" altLang="ko-KR" sz="110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en-US" altLang="ko-KR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Web Server</a:t>
                      </a:r>
                    </a:p>
                  </a:txBody>
                  <a:tcPr marL="66026" marR="66026" marT="33014" marB="33014" anchor="ctr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en-US" altLang="ko-KR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Android</a:t>
                      </a:r>
                      <a:r>
                        <a:rPr kumimoji="0" lang="ko-KR" altLang="en-US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와 </a:t>
                      </a:r>
                      <a:r>
                        <a:rPr kumimoji="0" lang="en-US" altLang="ko-KR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Raspberry Pi 3 </a:t>
                      </a:r>
                      <a:r>
                        <a:rPr kumimoji="0" lang="ko-KR" altLang="en-US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연결</a:t>
                      </a:r>
                      <a:endParaRPr kumimoji="0" lang="en-US" altLang="ko-KR" sz="110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    -&gt; </a:t>
                      </a:r>
                      <a:r>
                        <a:rPr kumimoji="0" lang="ko-KR" altLang="en-US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차량 정보 </a:t>
                      </a:r>
                      <a:r>
                        <a:rPr kumimoji="0" lang="en-US" altLang="ko-KR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display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6026" marR="66026" marT="33014" marB="33014" anchor="ctr" horzOverflow="overflow"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050607"/>
                  </a:ext>
                </a:extLst>
              </a:tr>
              <a:tr h="683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테스트</a:t>
                      </a:r>
                      <a:endParaRPr kumimoji="0" lang="ko-KR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6026" marR="66026" marT="33014" marB="33014" anchor="ctr" horzOverflow="overflow">
                    <a:solidFill>
                      <a:srgbClr val="A5A5A5"/>
                    </a:solidFill>
                  </a:tcPr>
                </a:tc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85750" marR="0" lvl="0" indent="-2857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ko-KR" altLang="en-US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장비 작동 </a:t>
                      </a:r>
                      <a:r>
                        <a:rPr kumimoji="0" lang="en-US" altLang="ko-KR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/ </a:t>
                      </a:r>
                      <a:r>
                        <a:rPr kumimoji="0" lang="ko-KR" altLang="en-US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제어 테스트</a:t>
                      </a:r>
                      <a:endParaRPr kumimoji="0" lang="en-US" altLang="ko-KR" sz="110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  <a:p>
                      <a:pPr marL="285750" marR="0" lvl="0" indent="-2857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ko-KR" altLang="en-US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원격 작동 </a:t>
                      </a:r>
                      <a:r>
                        <a:rPr kumimoji="0" lang="en-US" altLang="ko-KR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/ </a:t>
                      </a:r>
                      <a:r>
                        <a:rPr kumimoji="0" lang="ko-KR" altLang="en-US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제어 테스트</a:t>
                      </a:r>
                      <a:endParaRPr kumimoji="0" lang="en-US" altLang="ko-KR" sz="110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  <a:p>
                      <a:pPr marL="285750" marR="0" lvl="0" indent="-2857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ko-KR" altLang="en-US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통합 테스트 </a:t>
                      </a:r>
                      <a:r>
                        <a:rPr kumimoji="0" lang="en-US" altLang="ko-KR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/ </a:t>
                      </a:r>
                      <a:r>
                        <a:rPr kumimoji="0" lang="ko-KR" altLang="en-US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유지보수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109006" marR="109006" marT="54504" marB="54504" anchor="ctr" horzOverflow="overflow"/>
                </a:tc>
                <a:tc h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6D5E3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5" marR="91445" marT="45723" marB="4572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6D5E3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5" marR="91445" marT="45723" marB="4572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6D5E3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5" marR="91445" marT="45723" marB="4572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422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6587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452558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76111" y="950165"/>
            <a:ext cx="957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a스마일M" panose="02020600000000000000" pitchFamily="18" charset="-127"/>
                <a:ea typeface="a스마일M" panose="02020600000000000000" pitchFamily="18" charset="-127"/>
              </a:rPr>
              <a:t>업무 분담</a:t>
            </a:r>
          </a:p>
        </p:txBody>
      </p:sp>
      <p:sp>
        <p:nvSpPr>
          <p:cNvPr id="16" name="타원 15"/>
          <p:cNvSpPr/>
          <p:nvPr/>
        </p:nvSpPr>
        <p:spPr>
          <a:xfrm>
            <a:off x="1326185" y="928755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7132833" y="925283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833594" y="1124744"/>
            <a:ext cx="13702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1/2 액자 20"/>
          <p:cNvSpPr/>
          <p:nvPr/>
        </p:nvSpPr>
        <p:spPr>
          <a:xfrm rot="18900000">
            <a:off x="1465235" y="1047853"/>
            <a:ext cx="153901" cy="153901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22" name="1/2 액자 21"/>
          <p:cNvSpPr/>
          <p:nvPr/>
        </p:nvSpPr>
        <p:spPr>
          <a:xfrm rot="8100000">
            <a:off x="7200064" y="1015545"/>
            <a:ext cx="168115" cy="168115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5652120" y="1091616"/>
            <a:ext cx="13681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ED604D7-5012-4923-BD6A-48F836C17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120" y="232199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pic>
        <p:nvPicPr>
          <p:cNvPr id="2049" name="_x270747608" descr="EMB000035903ba9">
            <a:extLst>
              <a:ext uri="{FF2B5EF4-FFF2-40B4-BE49-F238E27FC236}">
                <a16:creationId xmlns:a16="http://schemas.microsoft.com/office/drawing/2014/main" id="{E77C3117-A170-4931-B47D-62C525DE5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027" y="1700808"/>
            <a:ext cx="6983697" cy="390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3270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452558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16070" y="954886"/>
            <a:ext cx="1704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a스마일M" panose="02020600000000000000" pitchFamily="18" charset="-127"/>
                <a:ea typeface="a스마일M" panose="02020600000000000000" pitchFamily="18" charset="-127"/>
              </a:rPr>
              <a:t>종합 설계 수행 일정</a:t>
            </a:r>
          </a:p>
        </p:txBody>
      </p:sp>
      <p:sp>
        <p:nvSpPr>
          <p:cNvPr id="16" name="타원 15"/>
          <p:cNvSpPr/>
          <p:nvPr/>
        </p:nvSpPr>
        <p:spPr>
          <a:xfrm>
            <a:off x="1326185" y="928755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7132833" y="925283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833594" y="1124744"/>
            <a:ext cx="13702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1/2 액자 20"/>
          <p:cNvSpPr/>
          <p:nvPr/>
        </p:nvSpPr>
        <p:spPr>
          <a:xfrm rot="18900000">
            <a:off x="1465235" y="1047853"/>
            <a:ext cx="153901" cy="153901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22" name="1/2 액자 21"/>
          <p:cNvSpPr/>
          <p:nvPr/>
        </p:nvSpPr>
        <p:spPr>
          <a:xfrm rot="8100000">
            <a:off x="7200064" y="1015545"/>
            <a:ext cx="168115" cy="168115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5652120" y="1091616"/>
            <a:ext cx="13681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내용 개체 틀 1">
            <a:extLst>
              <a:ext uri="{FF2B5EF4-FFF2-40B4-BE49-F238E27FC236}">
                <a16:creationId xmlns:a16="http://schemas.microsoft.com/office/drawing/2014/main" id="{4D43B256-E070-41AF-B628-45DC45B35082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07362" y="1765811"/>
          <a:ext cx="7529278" cy="3725469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1817214">
                  <a:extLst>
                    <a:ext uri="{9D8B030D-6E8A-4147-A177-3AD203B41FA5}">
                      <a16:colId xmlns:a16="http://schemas.microsoft.com/office/drawing/2014/main" val="742069609"/>
                    </a:ext>
                  </a:extLst>
                </a:gridCol>
                <a:gridCol w="714008">
                  <a:extLst>
                    <a:ext uri="{9D8B030D-6E8A-4147-A177-3AD203B41FA5}">
                      <a16:colId xmlns:a16="http://schemas.microsoft.com/office/drawing/2014/main" val="2127834128"/>
                    </a:ext>
                  </a:extLst>
                </a:gridCol>
                <a:gridCol w="714008">
                  <a:extLst>
                    <a:ext uri="{9D8B030D-6E8A-4147-A177-3AD203B41FA5}">
                      <a16:colId xmlns:a16="http://schemas.microsoft.com/office/drawing/2014/main" val="2344504682"/>
                    </a:ext>
                  </a:extLst>
                </a:gridCol>
                <a:gridCol w="714008">
                  <a:extLst>
                    <a:ext uri="{9D8B030D-6E8A-4147-A177-3AD203B41FA5}">
                      <a16:colId xmlns:a16="http://schemas.microsoft.com/office/drawing/2014/main" val="1727883348"/>
                    </a:ext>
                  </a:extLst>
                </a:gridCol>
                <a:gridCol w="714008">
                  <a:extLst>
                    <a:ext uri="{9D8B030D-6E8A-4147-A177-3AD203B41FA5}">
                      <a16:colId xmlns:a16="http://schemas.microsoft.com/office/drawing/2014/main" val="3512725744"/>
                    </a:ext>
                  </a:extLst>
                </a:gridCol>
                <a:gridCol w="714008">
                  <a:extLst>
                    <a:ext uri="{9D8B030D-6E8A-4147-A177-3AD203B41FA5}">
                      <a16:colId xmlns:a16="http://schemas.microsoft.com/office/drawing/2014/main" val="1525548262"/>
                    </a:ext>
                  </a:extLst>
                </a:gridCol>
                <a:gridCol w="714008">
                  <a:extLst>
                    <a:ext uri="{9D8B030D-6E8A-4147-A177-3AD203B41FA5}">
                      <a16:colId xmlns:a16="http://schemas.microsoft.com/office/drawing/2014/main" val="2965881192"/>
                    </a:ext>
                  </a:extLst>
                </a:gridCol>
                <a:gridCol w="714008">
                  <a:extLst>
                    <a:ext uri="{9D8B030D-6E8A-4147-A177-3AD203B41FA5}">
                      <a16:colId xmlns:a16="http://schemas.microsoft.com/office/drawing/2014/main" val="3516230467"/>
                    </a:ext>
                  </a:extLst>
                </a:gridCol>
                <a:gridCol w="714008">
                  <a:extLst>
                    <a:ext uri="{9D8B030D-6E8A-4147-A177-3AD203B41FA5}">
                      <a16:colId xmlns:a16="http://schemas.microsoft.com/office/drawing/2014/main" val="171951078"/>
                    </a:ext>
                  </a:extLst>
                </a:gridCol>
              </a:tblGrid>
              <a:tr h="4702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추진사항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anchor="ctr" horzOverflow="overflow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12</a:t>
                      </a: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월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1</a:t>
                      </a: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월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2</a:t>
                      </a: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월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3</a:t>
                      </a: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월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4</a:t>
                      </a: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월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5</a:t>
                      </a: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월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6</a:t>
                      </a: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월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7~9</a:t>
                      </a: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월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anchor="ctr" horzOverflow="overflow"/>
                </a:tc>
                <a:extLst>
                  <a:ext uri="{0D108BD9-81ED-4DB2-BD59-A6C34878D82A}">
                    <a16:rowId xmlns:a16="http://schemas.microsoft.com/office/drawing/2014/main" val="3103275675"/>
                  </a:ext>
                </a:extLst>
              </a:tr>
              <a:tr h="4702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사전 조사 및 </a:t>
                      </a:r>
                      <a:endParaRPr kumimoji="0" lang="en-US" altLang="ko-KR" sz="120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계획서 발표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anchor="ctr" horzOverflow="overflow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horzOverflow="overflow"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65625"/>
                  </a:ext>
                </a:extLst>
              </a:tr>
              <a:tr h="4702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Raspberry </a:t>
                      </a: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플랫폼 조사 및 선정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anchor="ctr" horzOverflow="overflow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horzOverflow="overflow"/>
                </a:tc>
                <a:extLst>
                  <a:ext uri="{0D108BD9-81ED-4DB2-BD59-A6C34878D82A}">
                    <a16:rowId xmlns:a16="http://schemas.microsoft.com/office/drawing/2014/main" val="3090684229"/>
                  </a:ext>
                </a:extLst>
              </a:tr>
              <a:tr h="3012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ELM327 </a:t>
                      </a: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센서 분석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anchor="ctr" horzOverflow="overflow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horzOverflow="overflow"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050607"/>
                  </a:ext>
                </a:extLst>
              </a:tr>
              <a:tr h="4702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Raspberry Pi </a:t>
                      </a: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서버 개발 및 </a:t>
                      </a:r>
                      <a:r>
                        <a:rPr kumimoji="0" lang="en-US" altLang="ko-KR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Web Server</a:t>
                      </a: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 구축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anchor="ctr" horzOverflow="overflow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horzOverflow="overflow"/>
                </a:tc>
                <a:extLst>
                  <a:ext uri="{0D108BD9-81ED-4DB2-BD59-A6C34878D82A}">
                    <a16:rowId xmlns:a16="http://schemas.microsoft.com/office/drawing/2014/main" val="1782422521"/>
                  </a:ext>
                </a:extLst>
              </a:tr>
              <a:tr h="4702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모바일 </a:t>
                      </a:r>
                      <a:endParaRPr kumimoji="0" lang="en-US" altLang="ko-KR" sz="120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어플리케이션 개발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anchor="ctr" horzOverflow="overflow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horzOverflow="overflow"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722960"/>
                  </a:ext>
                </a:extLst>
              </a:tr>
              <a:tr h="3012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시스템 통합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anchor="ctr" horzOverflow="overflow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horzOverflow="overflow"/>
                </a:tc>
                <a:extLst>
                  <a:ext uri="{0D108BD9-81ED-4DB2-BD59-A6C34878D82A}">
                    <a16:rowId xmlns:a16="http://schemas.microsoft.com/office/drawing/2014/main" val="3446658047"/>
                  </a:ext>
                </a:extLst>
              </a:tr>
              <a:tr h="3012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테스트 및 유지보수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anchor="ctr" horzOverflow="overflow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horzOverflow="overflow"/>
                </a:tc>
                <a:extLst>
                  <a:ext uri="{0D108BD9-81ED-4DB2-BD59-A6C34878D82A}">
                    <a16:rowId xmlns:a16="http://schemas.microsoft.com/office/drawing/2014/main" val="1407807082"/>
                  </a:ext>
                </a:extLst>
              </a:tr>
              <a:tr h="4702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최종보고서 </a:t>
                      </a:r>
                      <a:endParaRPr kumimoji="0" lang="en-US" altLang="ko-KR" sz="120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작성 및 최적화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anchor="ctr" horzOverflow="overflow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4" marR="68584" marT="34292" marB="34292" horzOverflow="overflow"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653862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76082DF9-C688-4AA8-9C41-DBCDAAE8F041}"/>
              </a:ext>
            </a:extLst>
          </p:cNvPr>
          <p:cNvSpPr/>
          <p:nvPr/>
        </p:nvSpPr>
        <p:spPr>
          <a:xfrm>
            <a:off x="2623357" y="2400148"/>
            <a:ext cx="714204" cy="163373"/>
          </a:xfrm>
          <a:prstGeom prst="rect">
            <a:avLst/>
          </a:prstGeom>
          <a:solidFill>
            <a:srgbClr val="00B0F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3880747-85DE-4CCD-B28A-506E6496A5A8}"/>
              </a:ext>
            </a:extLst>
          </p:cNvPr>
          <p:cNvSpPr/>
          <p:nvPr/>
        </p:nvSpPr>
        <p:spPr>
          <a:xfrm>
            <a:off x="3337561" y="2900272"/>
            <a:ext cx="714204" cy="163373"/>
          </a:xfrm>
          <a:prstGeom prst="rect">
            <a:avLst/>
          </a:prstGeom>
          <a:solidFill>
            <a:srgbClr val="00B0F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6F63D5D-7224-4E59-911B-365DBF6BD22B}"/>
              </a:ext>
            </a:extLst>
          </p:cNvPr>
          <p:cNvSpPr/>
          <p:nvPr/>
        </p:nvSpPr>
        <p:spPr>
          <a:xfrm>
            <a:off x="4051765" y="3237022"/>
            <a:ext cx="714204" cy="163373"/>
          </a:xfrm>
          <a:prstGeom prst="rect">
            <a:avLst/>
          </a:prstGeom>
          <a:solidFill>
            <a:srgbClr val="00B0F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CA95FE5-F906-421B-B247-EFDED5D8F342}"/>
              </a:ext>
            </a:extLst>
          </p:cNvPr>
          <p:cNvSpPr/>
          <p:nvPr/>
        </p:nvSpPr>
        <p:spPr>
          <a:xfrm>
            <a:off x="4051765" y="3652557"/>
            <a:ext cx="714204" cy="163373"/>
          </a:xfrm>
          <a:prstGeom prst="rect">
            <a:avLst/>
          </a:prstGeom>
          <a:solidFill>
            <a:srgbClr val="00B0F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7055BAD-8214-42A2-AEC5-B8C9CDE43690}"/>
              </a:ext>
            </a:extLst>
          </p:cNvPr>
          <p:cNvSpPr/>
          <p:nvPr/>
        </p:nvSpPr>
        <p:spPr>
          <a:xfrm>
            <a:off x="4765969" y="3651038"/>
            <a:ext cx="714204" cy="163373"/>
          </a:xfrm>
          <a:prstGeom prst="rect">
            <a:avLst/>
          </a:prstGeom>
          <a:solidFill>
            <a:srgbClr val="00B0F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91E1E6F-BDA0-4009-B954-99B25B572C6E}"/>
              </a:ext>
            </a:extLst>
          </p:cNvPr>
          <p:cNvSpPr/>
          <p:nvPr/>
        </p:nvSpPr>
        <p:spPr>
          <a:xfrm>
            <a:off x="5480173" y="3649519"/>
            <a:ext cx="714204" cy="163373"/>
          </a:xfrm>
          <a:prstGeom prst="rect">
            <a:avLst/>
          </a:prstGeom>
          <a:solidFill>
            <a:srgbClr val="00B0F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577554E-28B7-4AAF-97C5-87C5FCF2D343}"/>
              </a:ext>
            </a:extLst>
          </p:cNvPr>
          <p:cNvSpPr/>
          <p:nvPr/>
        </p:nvSpPr>
        <p:spPr>
          <a:xfrm>
            <a:off x="4765969" y="4125272"/>
            <a:ext cx="714204" cy="163373"/>
          </a:xfrm>
          <a:prstGeom prst="rect">
            <a:avLst/>
          </a:prstGeom>
          <a:solidFill>
            <a:srgbClr val="00B0F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4381D38-288B-4C2C-80C9-6861193C9AEA}"/>
              </a:ext>
            </a:extLst>
          </p:cNvPr>
          <p:cNvSpPr/>
          <p:nvPr/>
        </p:nvSpPr>
        <p:spPr>
          <a:xfrm>
            <a:off x="5480173" y="4125272"/>
            <a:ext cx="714204" cy="1633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821B244-591C-4AF4-A793-CF62888AE5F3}"/>
              </a:ext>
            </a:extLst>
          </p:cNvPr>
          <p:cNvSpPr/>
          <p:nvPr/>
        </p:nvSpPr>
        <p:spPr>
          <a:xfrm>
            <a:off x="6205350" y="4490387"/>
            <a:ext cx="714204" cy="1633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DCF5200-8570-4209-A5D4-0BDBF759D038}"/>
              </a:ext>
            </a:extLst>
          </p:cNvPr>
          <p:cNvSpPr/>
          <p:nvPr/>
        </p:nvSpPr>
        <p:spPr>
          <a:xfrm>
            <a:off x="6912807" y="4791304"/>
            <a:ext cx="714204" cy="1633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6787609-61E2-4ED6-B5CA-5D0DB3773EB0}"/>
              </a:ext>
            </a:extLst>
          </p:cNvPr>
          <p:cNvSpPr/>
          <p:nvPr/>
        </p:nvSpPr>
        <p:spPr>
          <a:xfrm>
            <a:off x="7633797" y="5141293"/>
            <a:ext cx="714204" cy="1633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7595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452558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44702" y="941668"/>
            <a:ext cx="234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a스마일M" panose="02020600000000000000" pitchFamily="18" charset="-127"/>
                <a:ea typeface="a스마일M" panose="02020600000000000000" pitchFamily="18" charset="-127"/>
              </a:rPr>
              <a:t>필요기술 및 참고 문헌</a:t>
            </a:r>
            <a:endParaRPr lang="ko-KR" altLang="en-US" sz="1400" b="1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326185" y="928755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7132833" y="925283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833594" y="1124744"/>
            <a:ext cx="13702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1/2 액자 20"/>
          <p:cNvSpPr/>
          <p:nvPr/>
        </p:nvSpPr>
        <p:spPr>
          <a:xfrm rot="18900000">
            <a:off x="1465235" y="1047853"/>
            <a:ext cx="153901" cy="153901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22" name="1/2 액자 21"/>
          <p:cNvSpPr/>
          <p:nvPr/>
        </p:nvSpPr>
        <p:spPr>
          <a:xfrm rot="8100000">
            <a:off x="7200064" y="1015545"/>
            <a:ext cx="168115" cy="168115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5652120" y="1091616"/>
            <a:ext cx="13681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98343" y="1844824"/>
            <a:ext cx="6696744" cy="396044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098343" y="2348880"/>
            <a:ext cx="66967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6444208" y="1844824"/>
            <a:ext cx="0" cy="5040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732240" y="1912186"/>
            <a:ext cx="72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스마일M" panose="02020600000000000000" pitchFamily="18" charset="-127"/>
                <a:ea typeface="a스마일M" panose="02020600000000000000" pitchFamily="18" charset="-127"/>
              </a:rPr>
              <a:t>1of 4</a:t>
            </a:r>
            <a:endParaRPr lang="ko-KR" altLang="en-US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05351" y="1942963"/>
            <a:ext cx="7046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스마일M" panose="02020600000000000000" pitchFamily="18" charset="-127"/>
                <a:ea typeface="a스마일M" panose="02020600000000000000" pitchFamily="18" charset="-127"/>
              </a:rPr>
              <a:t>PART 1</a:t>
            </a:r>
            <a:endParaRPr lang="ko-KR" altLang="en-US" sz="14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36CB24C-3EF5-4EAB-BE55-C2F484AE1475}"/>
              </a:ext>
            </a:extLst>
          </p:cNvPr>
          <p:cNvSpPr/>
          <p:nvPr/>
        </p:nvSpPr>
        <p:spPr>
          <a:xfrm>
            <a:off x="755576" y="2839576"/>
            <a:ext cx="729008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ko-KR" altLang="en-US" sz="1400" b="1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▷ 김성우</a:t>
            </a:r>
            <a:r>
              <a:rPr lang="en-US" altLang="ko-KR" sz="1400" b="1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. </a:t>
            </a:r>
            <a:r>
              <a:rPr lang="ko-KR" altLang="en-US" sz="1400" b="1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「사물 인터넷을 품은 </a:t>
            </a:r>
            <a:r>
              <a:rPr lang="ko-KR" altLang="en-US" sz="1400" b="1" dirty="0" err="1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라즈베리파이</a:t>
            </a:r>
            <a:r>
              <a:rPr lang="en-US" altLang="ko-KR" sz="1400" b="1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- </a:t>
            </a:r>
            <a:r>
              <a:rPr lang="ko-KR" altLang="en-US" sz="1400" b="1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사물인터넷 프로그래밍의 </a:t>
            </a:r>
            <a:r>
              <a:rPr lang="ko-KR" altLang="en-US" sz="1400" b="1" dirty="0" err="1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모든것</a:t>
            </a:r>
            <a:r>
              <a:rPr lang="ko-KR" altLang="en-US" sz="1400" b="1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」</a:t>
            </a:r>
            <a:r>
              <a:rPr lang="en-US" altLang="ko-KR" sz="1400" b="1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. (2016)</a:t>
            </a:r>
          </a:p>
          <a:p>
            <a:pPr marL="742950" lvl="1" indent="-285750">
              <a:buFont typeface="Wingdings" panose="05000000000000000000" pitchFamily="2" charset="2"/>
              <a:buChar char="à"/>
              <a:defRPr/>
            </a:pPr>
            <a:endParaRPr lang="en-US" altLang="ko-KR" sz="1400" b="1" dirty="0">
              <a:solidFill>
                <a:prstClr val="black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lvl="1">
              <a:defRPr/>
            </a:pPr>
            <a:r>
              <a:rPr lang="ko-KR" altLang="en-US" sz="1400" b="1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▷ </a:t>
            </a:r>
            <a:r>
              <a:rPr lang="en-US" altLang="ko-KR" sz="1400" b="1" dirty="0" err="1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Wikipidia</a:t>
            </a:r>
            <a:r>
              <a:rPr lang="ko-KR" altLang="en-US" sz="1400" b="1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1400" b="1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-</a:t>
            </a:r>
            <a:r>
              <a:rPr lang="ko-KR" altLang="en-US" sz="1400" b="1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1400" b="1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  <a:hlinkClick r:id="rId2"/>
              </a:rPr>
              <a:t>https://en.wikipedia.org/wiki/On-board_diagnostics</a:t>
            </a:r>
            <a:endParaRPr lang="en-US" altLang="ko-KR" sz="1400" b="1" dirty="0">
              <a:solidFill>
                <a:prstClr val="black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742950" lvl="1" indent="-285750">
              <a:buFont typeface="Wingdings" panose="05000000000000000000" pitchFamily="2" charset="2"/>
              <a:buChar char="à"/>
              <a:defRPr/>
            </a:pPr>
            <a:endParaRPr lang="en-US" altLang="ko-KR" sz="1400" b="1" dirty="0">
              <a:solidFill>
                <a:prstClr val="black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lvl="1">
              <a:defRPr/>
            </a:pPr>
            <a:r>
              <a:rPr lang="ko-KR" altLang="en-US" sz="1400" b="1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▷ </a:t>
            </a:r>
            <a:r>
              <a:rPr lang="en-US" altLang="ko-KR" sz="1400" b="1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Python-OBD - </a:t>
            </a:r>
            <a:r>
              <a:rPr lang="en-US" altLang="ko-KR" sz="1400" b="1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  <a:hlinkClick r:id="rId3"/>
              </a:rPr>
              <a:t>https://github.com/brendan-w/python-OBD</a:t>
            </a:r>
            <a:endParaRPr lang="en-US" altLang="ko-KR" sz="1400" b="1" dirty="0">
              <a:solidFill>
                <a:prstClr val="black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742950" lvl="1" indent="-285750">
              <a:buFont typeface="Wingdings" panose="05000000000000000000" pitchFamily="2" charset="2"/>
              <a:buChar char="à"/>
              <a:defRPr/>
            </a:pPr>
            <a:endParaRPr lang="en-US" altLang="ko-KR" sz="1400" b="1" dirty="0">
              <a:solidFill>
                <a:prstClr val="black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lvl="1">
              <a:defRPr/>
            </a:pPr>
            <a:r>
              <a:rPr lang="ko-KR" altLang="en-US" sz="1400" b="1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▷ </a:t>
            </a:r>
            <a:r>
              <a:rPr lang="en-US" altLang="ko-KR" sz="1400" b="1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OPEN IOT - </a:t>
            </a:r>
            <a:r>
              <a:rPr lang="en-US" altLang="ko-KR" sz="1400" b="1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  <a:hlinkClick r:id="rId4"/>
              </a:rPr>
              <a:t>http://www.openiot.net/?controller=DevicesApps&amp;action=DevicesDetail&amp;No=21</a:t>
            </a:r>
            <a:endParaRPr lang="en-US" altLang="ko-KR" sz="1400" b="1" dirty="0">
              <a:solidFill>
                <a:prstClr val="black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lvl="1">
              <a:defRPr/>
            </a:pPr>
            <a:endParaRPr lang="en-US" altLang="ko-KR" sz="1400" b="1" dirty="0">
              <a:solidFill>
                <a:prstClr val="black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lvl="1">
              <a:defRPr/>
            </a:pPr>
            <a:r>
              <a:rPr lang="ko-KR" altLang="en-US" sz="1400" b="1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▷ </a:t>
            </a:r>
            <a:r>
              <a:rPr lang="en-US" altLang="ko-KR" sz="1400" b="1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ELM327 - </a:t>
            </a:r>
            <a:r>
              <a:rPr lang="en-US" altLang="ko-KR" sz="1400" b="1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  <a:hlinkClick r:id="rId5"/>
              </a:rPr>
              <a:t>https://en.wikipedia.org/wiki/ELM327</a:t>
            </a:r>
            <a:endParaRPr lang="en-US" altLang="ko-KR" sz="1400" b="1" dirty="0">
              <a:solidFill>
                <a:prstClr val="black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01461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452558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20082" y="5288471"/>
            <a:ext cx="29702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a스마일M" panose="02020600000000000000" pitchFamily="18" charset="-127"/>
                <a:ea typeface="a스마일M" panose="02020600000000000000" pitchFamily="18" charset="-127"/>
              </a:rPr>
              <a:t>&lt;THANK YOU&gt;</a:t>
            </a:r>
            <a:endParaRPr lang="ko-KR" altLang="en-US" sz="36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-108520" y="5624141"/>
            <a:ext cx="12231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211960" y="5611636"/>
            <a:ext cx="493204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767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452558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16070" y="954886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a스마일M" panose="02020600000000000000" pitchFamily="18" charset="-127"/>
                <a:ea typeface="a스마일M" panose="02020600000000000000" pitchFamily="18" charset="-127"/>
              </a:rPr>
              <a:t>종합 설계 개요</a:t>
            </a:r>
          </a:p>
        </p:txBody>
      </p:sp>
      <p:sp>
        <p:nvSpPr>
          <p:cNvPr id="16" name="타원 15"/>
          <p:cNvSpPr/>
          <p:nvPr/>
        </p:nvSpPr>
        <p:spPr>
          <a:xfrm>
            <a:off x="1326185" y="928755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7132833" y="925283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833594" y="1124744"/>
            <a:ext cx="13702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1/2 액자 20"/>
          <p:cNvSpPr/>
          <p:nvPr/>
        </p:nvSpPr>
        <p:spPr>
          <a:xfrm rot="18900000">
            <a:off x="1465235" y="1047853"/>
            <a:ext cx="153901" cy="153901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22" name="1/2 액자 21"/>
          <p:cNvSpPr/>
          <p:nvPr/>
        </p:nvSpPr>
        <p:spPr>
          <a:xfrm rot="8100000">
            <a:off x="7200064" y="1015545"/>
            <a:ext cx="168115" cy="168115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5652120" y="1091616"/>
            <a:ext cx="13681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98343" y="1844824"/>
            <a:ext cx="6696744" cy="396044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098343" y="2348880"/>
            <a:ext cx="66967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098343" y="3717032"/>
            <a:ext cx="66967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098343" y="4221088"/>
            <a:ext cx="66967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05351" y="1942963"/>
            <a:ext cx="268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스마일M" panose="02020600000000000000" pitchFamily="18" charset="-127"/>
                <a:ea typeface="a스마일M" panose="02020600000000000000" pitchFamily="18" charset="-127"/>
              </a:rPr>
              <a:t>지난 발표에서의 지적 사항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DB1DC6-E4A1-4BEB-8809-F845C5A1BD41}"/>
              </a:ext>
            </a:extLst>
          </p:cNvPr>
          <p:cNvSpPr txBox="1"/>
          <p:nvPr/>
        </p:nvSpPr>
        <p:spPr>
          <a:xfrm>
            <a:off x="1326185" y="2564904"/>
            <a:ext cx="6166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궁서" panose="02030600000101010101" pitchFamily="18" charset="-127"/>
                <a:ea typeface="궁서" panose="02030600000101010101" pitchFamily="18" charset="-127"/>
              </a:rPr>
              <a:t>無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002C7B-A6E2-4163-B12F-E1C2D6696952}"/>
              </a:ext>
            </a:extLst>
          </p:cNvPr>
          <p:cNvSpPr txBox="1"/>
          <p:nvPr/>
        </p:nvSpPr>
        <p:spPr>
          <a:xfrm>
            <a:off x="1305351" y="3789040"/>
            <a:ext cx="6362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스마일M" panose="02020600000000000000" pitchFamily="18" charset="-127"/>
                <a:ea typeface="a스마일M" panose="02020600000000000000" pitchFamily="18" charset="-127"/>
              </a:rPr>
              <a:t>지적 사항에 대한 답변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C5A72D-59F1-44F0-BEE6-77AD05648D11}"/>
              </a:ext>
            </a:extLst>
          </p:cNvPr>
          <p:cNvSpPr txBox="1"/>
          <p:nvPr/>
        </p:nvSpPr>
        <p:spPr>
          <a:xfrm>
            <a:off x="1178609" y="4509120"/>
            <a:ext cx="648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스마일M" panose="02020600000000000000" pitchFamily="18" charset="-127"/>
                <a:ea typeface="a스마일M" panose="02020600000000000000" pitchFamily="18" charset="-127"/>
              </a:rPr>
              <a:t>1.</a:t>
            </a:r>
            <a:r>
              <a:rPr lang="ko-KR" altLang="en-US" dirty="0">
                <a:latin typeface="a스마일M" panose="02020600000000000000" pitchFamily="18" charset="-127"/>
                <a:ea typeface="a스마일M" panose="02020600000000000000" pitchFamily="18" charset="-127"/>
              </a:rPr>
              <a:t> 현장에서 시연할 수 있도록 </a:t>
            </a:r>
            <a:r>
              <a:rPr lang="en-US" altLang="ko-KR" dirty="0">
                <a:latin typeface="a스마일M" panose="02020600000000000000" pitchFamily="18" charset="-127"/>
                <a:ea typeface="a스마일M" panose="02020600000000000000" pitchFamily="18" charset="-127"/>
              </a:rPr>
              <a:t>OBD Simulator </a:t>
            </a:r>
            <a:r>
              <a:rPr lang="ko-KR" altLang="en-US" dirty="0">
                <a:latin typeface="a스마일M" panose="02020600000000000000" pitchFamily="18" charset="-127"/>
                <a:ea typeface="a스마일M" panose="02020600000000000000" pitchFamily="18" charset="-127"/>
              </a:rPr>
              <a:t>준비</a:t>
            </a:r>
          </a:p>
        </p:txBody>
      </p:sp>
    </p:spTree>
    <p:extLst>
      <p:ext uri="{BB962C8B-B14F-4D97-AF65-F5344CB8AC3E}">
        <p14:creationId xmlns:p14="http://schemas.microsoft.com/office/powerpoint/2010/main" val="3677766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452558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16070" y="954886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a스마일M" panose="02020600000000000000" pitchFamily="18" charset="-127"/>
                <a:ea typeface="a스마일M" panose="02020600000000000000" pitchFamily="18" charset="-127"/>
              </a:rPr>
              <a:t>종합 설계 개요</a:t>
            </a:r>
          </a:p>
        </p:txBody>
      </p:sp>
      <p:sp>
        <p:nvSpPr>
          <p:cNvPr id="16" name="타원 15"/>
          <p:cNvSpPr/>
          <p:nvPr/>
        </p:nvSpPr>
        <p:spPr>
          <a:xfrm>
            <a:off x="1326185" y="928755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7132833" y="925283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833594" y="1124744"/>
            <a:ext cx="13702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1/2 액자 20"/>
          <p:cNvSpPr/>
          <p:nvPr/>
        </p:nvSpPr>
        <p:spPr>
          <a:xfrm rot="18900000">
            <a:off x="1465235" y="1047853"/>
            <a:ext cx="153901" cy="153901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22" name="1/2 액자 21"/>
          <p:cNvSpPr/>
          <p:nvPr/>
        </p:nvSpPr>
        <p:spPr>
          <a:xfrm rot="8100000">
            <a:off x="7200064" y="1015545"/>
            <a:ext cx="168115" cy="168115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5652120" y="1091616"/>
            <a:ext cx="13681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98343" y="1844824"/>
            <a:ext cx="6696744" cy="396044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098343" y="2348880"/>
            <a:ext cx="66967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098343" y="4005064"/>
            <a:ext cx="66967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6444208" y="1844824"/>
            <a:ext cx="0" cy="5040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732240" y="1912186"/>
            <a:ext cx="689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스마일M" panose="02020600000000000000" pitchFamily="18" charset="-127"/>
                <a:ea typeface="a스마일M" panose="02020600000000000000" pitchFamily="18" charset="-127"/>
              </a:rPr>
              <a:t>1of 2</a:t>
            </a:r>
            <a:endParaRPr lang="ko-KR" altLang="en-US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05351" y="1942963"/>
            <a:ext cx="17732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a스마일M" panose="02020600000000000000" pitchFamily="18" charset="-127"/>
                <a:ea typeface="a스마일M" panose="02020600000000000000" pitchFamily="18" charset="-127"/>
              </a:rPr>
              <a:t>연구 개발 배경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155345-CCFA-4CC0-BFBE-B57ECF2678BA}"/>
              </a:ext>
            </a:extLst>
          </p:cNvPr>
          <p:cNvSpPr txBox="1"/>
          <p:nvPr/>
        </p:nvSpPr>
        <p:spPr>
          <a:xfrm>
            <a:off x="1326185" y="2854677"/>
            <a:ext cx="6166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a스마일M" panose="02020600000000000000" pitchFamily="18" charset="-127"/>
                <a:ea typeface="a스마일M" panose="02020600000000000000" pitchFamily="18" charset="-127"/>
              </a:rPr>
              <a:t>교통사고 발생 억제</a:t>
            </a:r>
            <a:endParaRPr lang="en-US" altLang="ko-KR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r>
              <a:rPr lang="ko-KR" altLang="en-US" dirty="0">
                <a:latin typeface="a스마일M" panose="02020600000000000000" pitchFamily="18" charset="-127"/>
                <a:ea typeface="a스마일M" panose="02020600000000000000" pitchFamily="18" charset="-127"/>
              </a:rPr>
              <a:t>    ▶ 운전자의 운전습관을 개선하여 안전운전 도모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DEA8E0-B384-4160-97AF-A0E3A2C4A459}"/>
              </a:ext>
            </a:extLst>
          </p:cNvPr>
          <p:cNvSpPr txBox="1"/>
          <p:nvPr/>
        </p:nvSpPr>
        <p:spPr>
          <a:xfrm>
            <a:off x="1433361" y="4510861"/>
            <a:ext cx="6059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스마일M" panose="02020600000000000000" pitchFamily="18" charset="-127"/>
                <a:ea typeface="a스마일M" panose="02020600000000000000" pitchFamily="18" charset="-127"/>
              </a:rPr>
              <a:t>- </a:t>
            </a:r>
            <a:r>
              <a:rPr lang="ko-KR" altLang="en-US" dirty="0">
                <a:latin typeface="a스마일M" panose="02020600000000000000" pitchFamily="18" charset="-127"/>
                <a:ea typeface="a스마일M" panose="02020600000000000000" pitchFamily="18" charset="-127"/>
              </a:rPr>
              <a:t>지속적으로 상승하는 국제 유가</a:t>
            </a:r>
            <a:endParaRPr lang="en-US" altLang="ko-KR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r>
              <a:rPr lang="ko-KR" altLang="en-US" dirty="0">
                <a:latin typeface="a스마일M" panose="02020600000000000000" pitchFamily="18" charset="-127"/>
                <a:ea typeface="a스마일M" panose="02020600000000000000" pitchFamily="18" charset="-127"/>
              </a:rPr>
              <a:t>  ▶ 연비운전을 통해 차량 유지비 절감</a:t>
            </a:r>
          </a:p>
        </p:txBody>
      </p:sp>
    </p:spTree>
    <p:extLst>
      <p:ext uri="{BB962C8B-B14F-4D97-AF65-F5344CB8AC3E}">
        <p14:creationId xmlns:p14="http://schemas.microsoft.com/office/powerpoint/2010/main" val="1270861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452558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16070" y="954886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a스마일M" panose="02020600000000000000" pitchFamily="18" charset="-127"/>
                <a:ea typeface="a스마일M" panose="02020600000000000000" pitchFamily="18" charset="-127"/>
              </a:rPr>
              <a:t>종합 설계 개요</a:t>
            </a:r>
          </a:p>
        </p:txBody>
      </p:sp>
      <p:sp>
        <p:nvSpPr>
          <p:cNvPr id="16" name="타원 15"/>
          <p:cNvSpPr/>
          <p:nvPr/>
        </p:nvSpPr>
        <p:spPr>
          <a:xfrm>
            <a:off x="1326185" y="928755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7132833" y="925283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833594" y="1124744"/>
            <a:ext cx="13702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1/2 액자 20"/>
          <p:cNvSpPr/>
          <p:nvPr/>
        </p:nvSpPr>
        <p:spPr>
          <a:xfrm rot="18900000">
            <a:off x="1465235" y="1047853"/>
            <a:ext cx="153901" cy="153901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22" name="1/2 액자 21"/>
          <p:cNvSpPr/>
          <p:nvPr/>
        </p:nvSpPr>
        <p:spPr>
          <a:xfrm rot="8100000">
            <a:off x="7200064" y="1015545"/>
            <a:ext cx="168115" cy="168115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5652120" y="1091616"/>
            <a:ext cx="13681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98343" y="1844824"/>
            <a:ext cx="6696744" cy="396044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098343" y="2348880"/>
            <a:ext cx="66967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098343" y="4005064"/>
            <a:ext cx="66967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6444208" y="1844824"/>
            <a:ext cx="0" cy="5040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732240" y="1912186"/>
            <a:ext cx="735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스마일M" panose="02020600000000000000" pitchFamily="18" charset="-127"/>
                <a:ea typeface="a스마일M" panose="02020600000000000000" pitchFamily="18" charset="-127"/>
              </a:rPr>
              <a:t>2of 2</a:t>
            </a:r>
            <a:endParaRPr lang="ko-KR" altLang="en-US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05351" y="1942963"/>
            <a:ext cx="17732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a스마일M" panose="02020600000000000000" pitchFamily="18" charset="-127"/>
                <a:ea typeface="a스마일M" panose="02020600000000000000" pitchFamily="18" charset="-127"/>
              </a:rPr>
              <a:t>연구 개발 배경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CFD79C-A973-4412-B3A9-E92B93402589}"/>
              </a:ext>
            </a:extLst>
          </p:cNvPr>
          <p:cNvSpPr txBox="1"/>
          <p:nvPr/>
        </p:nvSpPr>
        <p:spPr>
          <a:xfrm>
            <a:off x="1305351" y="2854677"/>
            <a:ext cx="6187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a스마일M" panose="02020600000000000000" pitchFamily="18" charset="-127"/>
                <a:ea typeface="a스마일M" panose="02020600000000000000" pitchFamily="18" charset="-127"/>
              </a:rPr>
              <a:t>운행 기록 및 유지비용을 한눈에 확인하는 것의 불편함</a:t>
            </a:r>
            <a:endParaRPr lang="en-US" altLang="ko-KR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a스마일M" panose="02020600000000000000" pitchFamily="18" charset="-127"/>
                <a:ea typeface="a스마일M" panose="02020600000000000000" pitchFamily="18" charset="-127"/>
              </a:rPr>
              <a:t>▶ 스마트폰 </a:t>
            </a:r>
            <a:r>
              <a:rPr lang="en-US" altLang="ko-KR" dirty="0">
                <a:latin typeface="a스마일M" panose="02020600000000000000" pitchFamily="18" charset="-127"/>
                <a:ea typeface="a스마일M" panose="02020600000000000000" pitchFamily="18" charset="-127"/>
              </a:rPr>
              <a:t>App</a:t>
            </a:r>
            <a:r>
              <a:rPr lang="ko-KR" altLang="en-US" dirty="0">
                <a:latin typeface="a스마일M" panose="02020600000000000000" pitchFamily="18" charset="-127"/>
                <a:ea typeface="a스마일M" panose="02020600000000000000" pitchFamily="18" charset="-127"/>
              </a:rPr>
              <a:t>을 이용해 손쉽게 확인 가능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A86550-1341-4DA7-A671-C422DC5CC225}"/>
              </a:ext>
            </a:extLst>
          </p:cNvPr>
          <p:cNvSpPr txBox="1"/>
          <p:nvPr/>
        </p:nvSpPr>
        <p:spPr>
          <a:xfrm>
            <a:off x="1331640" y="4293096"/>
            <a:ext cx="6059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a스마일M" panose="02020600000000000000" pitchFamily="18" charset="-127"/>
                <a:ea typeface="a스마일M" panose="02020600000000000000" pitchFamily="18" charset="-127"/>
              </a:rPr>
              <a:t>대기오염과 미세먼지</a:t>
            </a:r>
            <a:endParaRPr lang="en-US" altLang="ko-KR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r>
              <a:rPr lang="en-US" altLang="ko-KR" dirty="0">
                <a:latin typeface="a스마일M" panose="02020600000000000000" pitchFamily="18" charset="-127"/>
                <a:ea typeface="a스마일M" panose="02020600000000000000" pitchFamily="18" charset="-127"/>
              </a:rPr>
              <a:t>    </a:t>
            </a:r>
            <a:r>
              <a:rPr lang="ko-KR" altLang="en-US" dirty="0">
                <a:latin typeface="a스마일M" panose="02020600000000000000" pitchFamily="18" charset="-127"/>
                <a:ea typeface="a스마일M" panose="02020600000000000000" pitchFamily="18" charset="-127"/>
              </a:rPr>
              <a:t>▶음성인식과 음성지원을 통해 차량 공기</a:t>
            </a:r>
            <a:r>
              <a:rPr lang="en-US" altLang="ko-KR" dirty="0">
                <a:latin typeface="a스마일M" panose="02020600000000000000" pitchFamily="18" charset="-127"/>
                <a:ea typeface="a스마일M" panose="02020600000000000000" pitchFamily="18" charset="-127"/>
              </a:rPr>
              <a:t>, </a:t>
            </a:r>
            <a:r>
              <a:rPr lang="ko-KR" altLang="en-US" dirty="0">
                <a:latin typeface="a스마일M" panose="02020600000000000000" pitchFamily="18" charset="-127"/>
                <a:ea typeface="a스마일M" panose="02020600000000000000" pitchFamily="18" charset="-127"/>
              </a:rPr>
              <a:t>주행정보                    </a:t>
            </a:r>
            <a:endParaRPr lang="en-US" altLang="ko-KR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r>
              <a:rPr lang="en-US" altLang="ko-KR" dirty="0">
                <a:latin typeface="a스마일M" panose="02020600000000000000" pitchFamily="18" charset="-127"/>
                <a:ea typeface="a스마일M" panose="02020600000000000000" pitchFamily="18" charset="-127"/>
              </a:rPr>
              <a:t>       </a:t>
            </a:r>
            <a:r>
              <a:rPr lang="ko-KR" altLang="en-US" dirty="0">
                <a:latin typeface="a스마일M" panose="02020600000000000000" pitchFamily="18" charset="-127"/>
                <a:ea typeface="a스마일M" panose="02020600000000000000" pitchFamily="18" charset="-127"/>
              </a:rPr>
              <a:t>모니터링</a:t>
            </a:r>
          </a:p>
        </p:txBody>
      </p:sp>
    </p:spTree>
    <p:extLst>
      <p:ext uri="{BB962C8B-B14F-4D97-AF65-F5344CB8AC3E}">
        <p14:creationId xmlns:p14="http://schemas.microsoft.com/office/powerpoint/2010/main" val="4275011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452558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746293" y="914936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a스마일M" panose="02020600000000000000" pitchFamily="18" charset="-127"/>
                <a:ea typeface="a스마일M" panose="02020600000000000000" pitchFamily="18" charset="-127"/>
              </a:rPr>
              <a:t>시스템 구성도</a:t>
            </a:r>
          </a:p>
        </p:txBody>
      </p:sp>
      <p:sp>
        <p:nvSpPr>
          <p:cNvPr id="16" name="타원 15"/>
          <p:cNvSpPr/>
          <p:nvPr/>
        </p:nvSpPr>
        <p:spPr>
          <a:xfrm>
            <a:off x="1326185" y="928755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7132833" y="925283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1833594" y="1124744"/>
            <a:ext cx="13702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1/2 액자 20"/>
          <p:cNvSpPr/>
          <p:nvPr/>
        </p:nvSpPr>
        <p:spPr>
          <a:xfrm rot="18900000">
            <a:off x="1465235" y="1047853"/>
            <a:ext cx="153901" cy="153901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1/2 액자 21"/>
          <p:cNvSpPr/>
          <p:nvPr/>
        </p:nvSpPr>
        <p:spPr>
          <a:xfrm rot="8100000">
            <a:off x="7200064" y="1015545"/>
            <a:ext cx="168115" cy="168115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5652120" y="1091616"/>
            <a:ext cx="13681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98343" y="1844824"/>
            <a:ext cx="6696744" cy="396044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자기 디스크 22">
            <a:extLst>
              <a:ext uri="{FF2B5EF4-FFF2-40B4-BE49-F238E27FC236}">
                <a16:creationId xmlns:a16="http://schemas.microsoft.com/office/drawing/2014/main" id="{8ED1D513-6231-47FB-9DB4-B865B95350EC}"/>
              </a:ext>
            </a:extLst>
          </p:cNvPr>
          <p:cNvSpPr/>
          <p:nvPr/>
        </p:nvSpPr>
        <p:spPr bwMode="auto">
          <a:xfrm>
            <a:off x="3473213" y="3029019"/>
            <a:ext cx="1327242" cy="916637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685800">
              <a:defRPr/>
            </a:pP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Raspberry</a:t>
            </a:r>
          </a:p>
        </p:txBody>
      </p:sp>
      <p:sp>
        <p:nvSpPr>
          <p:cNvPr id="24" name="화살표: 오각형 23">
            <a:extLst>
              <a:ext uri="{FF2B5EF4-FFF2-40B4-BE49-F238E27FC236}">
                <a16:creationId xmlns:a16="http://schemas.microsoft.com/office/drawing/2014/main" id="{7DF0FAD3-81C3-4B37-84B0-0151A35F6EF6}"/>
              </a:ext>
            </a:extLst>
          </p:cNvPr>
          <p:cNvSpPr/>
          <p:nvPr/>
        </p:nvSpPr>
        <p:spPr bwMode="auto">
          <a:xfrm>
            <a:off x="1166640" y="1919004"/>
            <a:ext cx="1172797" cy="796024"/>
          </a:xfrm>
          <a:prstGeom prst="homePlate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685800">
              <a:defRPr/>
            </a:pP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Sensors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sp>
        <p:nvSpPr>
          <p:cNvPr id="25" name="순서도: 준비 24">
            <a:extLst>
              <a:ext uri="{FF2B5EF4-FFF2-40B4-BE49-F238E27FC236}">
                <a16:creationId xmlns:a16="http://schemas.microsoft.com/office/drawing/2014/main" id="{031E6ECE-5462-4C1E-B505-411B67C9E8B1}"/>
              </a:ext>
            </a:extLst>
          </p:cNvPr>
          <p:cNvSpPr/>
          <p:nvPr/>
        </p:nvSpPr>
        <p:spPr bwMode="auto">
          <a:xfrm>
            <a:off x="6435404" y="2600298"/>
            <a:ext cx="1239286" cy="796024"/>
          </a:xfrm>
          <a:prstGeom prst="flowChartPreparation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lvl1pPr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algn="ctr" defTabSz="685800">
              <a:defRPr/>
            </a:pPr>
            <a:r>
              <a:rPr lang="en-US" altLang="ko-KR" sz="1800" b="1" dirty="0">
                <a:solidFill>
                  <a:schemeClr val="bg2">
                    <a:lumMod val="25000"/>
                  </a:schemeClr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APP</a:t>
            </a:r>
            <a:endParaRPr lang="ko-KR" altLang="en-US" sz="1800" b="1" dirty="0">
              <a:solidFill>
                <a:schemeClr val="bg2">
                  <a:lumMod val="25000"/>
                </a:schemeClr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7035EB62-7D00-4D2F-9231-9F98AFB79512}"/>
              </a:ext>
            </a:extLst>
          </p:cNvPr>
          <p:cNvCxnSpPr>
            <a:cxnSpLocks/>
            <a:stCxn id="24" idx="3"/>
            <a:endCxn id="23" idx="2"/>
          </p:cNvCxnSpPr>
          <p:nvPr/>
        </p:nvCxnSpPr>
        <p:spPr bwMode="auto">
          <a:xfrm>
            <a:off x="2339437" y="2317016"/>
            <a:ext cx="1133776" cy="117032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9EB79306-A0A0-41F6-B26C-73E96675D275}"/>
              </a:ext>
            </a:extLst>
          </p:cNvPr>
          <p:cNvSpPr/>
          <p:nvPr/>
        </p:nvSpPr>
        <p:spPr bwMode="auto">
          <a:xfrm>
            <a:off x="2687383" y="4517018"/>
            <a:ext cx="1524577" cy="64017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685800">
              <a:defRPr/>
            </a:pPr>
            <a:r>
              <a:rPr lang="en-US" altLang="ko-KR" sz="1350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Rasp Pi : </a:t>
            </a:r>
            <a:r>
              <a:rPr lang="ko-KR" altLang="en-US" sz="1350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데이터</a:t>
            </a:r>
            <a:endParaRPr lang="en-US" altLang="ko-KR" sz="1350" dirty="0">
              <a:solidFill>
                <a:srgbClr val="404040">
                  <a:lumMod val="75000"/>
                </a:srgbClr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ctr" defTabSz="685800">
              <a:defRPr/>
            </a:pPr>
            <a:r>
              <a:rPr lang="ko-KR" altLang="en-US" sz="1350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선별적 수신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0DF57A2-ECC6-4475-8BB6-FC67C15E0DA9}"/>
              </a:ext>
            </a:extLst>
          </p:cNvPr>
          <p:cNvCxnSpPr>
            <a:cxnSpLocks/>
            <a:stCxn id="25" idx="2"/>
            <a:endCxn id="38" idx="0"/>
          </p:cNvCxnSpPr>
          <p:nvPr/>
        </p:nvCxnSpPr>
        <p:spPr bwMode="auto">
          <a:xfrm>
            <a:off x="7055047" y="3396322"/>
            <a:ext cx="0" cy="13288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CAD91A1-6E72-43B1-BFB2-14E8A0EDB847}"/>
              </a:ext>
            </a:extLst>
          </p:cNvPr>
          <p:cNvCxnSpPr>
            <a:cxnSpLocks/>
            <a:stCxn id="23" idx="1"/>
            <a:endCxn id="33" idx="2"/>
          </p:cNvCxnSpPr>
          <p:nvPr/>
        </p:nvCxnSpPr>
        <p:spPr bwMode="auto">
          <a:xfrm flipV="1">
            <a:off x="4136834" y="2468463"/>
            <a:ext cx="590" cy="5605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AA14718-8949-4D99-B9D7-821F60E1102E}"/>
              </a:ext>
            </a:extLst>
          </p:cNvPr>
          <p:cNvSpPr/>
          <p:nvPr/>
        </p:nvSpPr>
        <p:spPr bwMode="auto">
          <a:xfrm>
            <a:off x="3347864" y="1946112"/>
            <a:ext cx="1579120" cy="52235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685800">
              <a:defRPr/>
            </a:pPr>
            <a:r>
              <a:rPr lang="en-US" altLang="ko-KR" sz="1350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Rasp Pi : </a:t>
            </a:r>
            <a:r>
              <a:rPr lang="ko-KR" altLang="en-US" sz="1350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데이터 가공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DDCBE7C-2FDC-424D-903C-E7674663E871}"/>
              </a:ext>
            </a:extLst>
          </p:cNvPr>
          <p:cNvCxnSpPr>
            <a:cxnSpLocks/>
            <a:endCxn id="36" idx="0"/>
          </p:cNvCxnSpPr>
          <p:nvPr/>
        </p:nvCxnSpPr>
        <p:spPr bwMode="auto">
          <a:xfrm flipH="1">
            <a:off x="5280206" y="3700856"/>
            <a:ext cx="350369" cy="118617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A8951D6-2766-4955-B4ED-A9AB4BC9971D}"/>
              </a:ext>
            </a:extLst>
          </p:cNvPr>
          <p:cNvCxnSpPr>
            <a:cxnSpLocks/>
            <a:stCxn id="44" idx="2"/>
            <a:endCxn id="37" idx="2"/>
          </p:cNvCxnSpPr>
          <p:nvPr/>
        </p:nvCxnSpPr>
        <p:spPr bwMode="auto">
          <a:xfrm>
            <a:off x="1558707" y="4621068"/>
            <a:ext cx="310677" cy="97876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05A263E9-1607-44AD-8441-D1A3DB844959}"/>
              </a:ext>
            </a:extLst>
          </p:cNvPr>
          <p:cNvSpPr/>
          <p:nvPr/>
        </p:nvSpPr>
        <p:spPr bwMode="auto">
          <a:xfrm>
            <a:off x="4295795" y="4887026"/>
            <a:ext cx="1968821" cy="75488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685800">
              <a:defRPr/>
            </a:pPr>
            <a:r>
              <a:rPr lang="en-US" altLang="ko-KR" sz="1350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Rasp Pi : </a:t>
            </a:r>
            <a:r>
              <a:rPr lang="ko-KR" altLang="en-US" sz="1350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가공된 데이터</a:t>
            </a:r>
            <a:r>
              <a:rPr lang="ko-KR" altLang="en-US" sz="1350" dirty="0" err="1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를</a:t>
            </a:r>
            <a:endParaRPr lang="en-US" altLang="ko-KR" sz="1350" dirty="0">
              <a:solidFill>
                <a:srgbClr val="404040">
                  <a:lumMod val="75000"/>
                </a:srgbClr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ctr" defTabSz="685800">
              <a:defRPr/>
            </a:pPr>
            <a:r>
              <a:rPr lang="en-US" altLang="ko-KR" sz="1350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Web Server</a:t>
            </a:r>
            <a:r>
              <a:rPr lang="ko-KR" altLang="en-US" sz="1350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에 전송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F5BE3072-C2DC-4D78-8120-D6E28F6F82B2}"/>
              </a:ext>
            </a:extLst>
          </p:cNvPr>
          <p:cNvSpPr/>
          <p:nvPr/>
        </p:nvSpPr>
        <p:spPr bwMode="auto">
          <a:xfrm>
            <a:off x="1152201" y="5085069"/>
            <a:ext cx="1434366" cy="51476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685800">
              <a:defRPr/>
            </a:pPr>
            <a:r>
              <a:rPr lang="ko-KR" altLang="en-US" sz="1350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무차별적 데이터 송신</a:t>
            </a:r>
          </a:p>
        </p:txBody>
      </p:sp>
      <p:sp>
        <p:nvSpPr>
          <p:cNvPr id="38" name="순서도: 준비 37">
            <a:extLst>
              <a:ext uri="{FF2B5EF4-FFF2-40B4-BE49-F238E27FC236}">
                <a16:creationId xmlns:a16="http://schemas.microsoft.com/office/drawing/2014/main" id="{795F0BF6-179E-4E26-B212-B87926A205FB}"/>
              </a:ext>
            </a:extLst>
          </p:cNvPr>
          <p:cNvSpPr/>
          <p:nvPr/>
        </p:nvSpPr>
        <p:spPr bwMode="auto">
          <a:xfrm>
            <a:off x="6435404" y="3529209"/>
            <a:ext cx="1239286" cy="796024"/>
          </a:xfrm>
          <a:prstGeom prst="flowChartPreparation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lvl1pPr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algn="ctr" defTabSz="685800">
              <a:defRPr/>
            </a:pPr>
            <a:r>
              <a:rPr lang="en-US" altLang="ko-KR" sz="1800" b="1" dirty="0">
                <a:solidFill>
                  <a:schemeClr val="bg2">
                    <a:lumMod val="25000"/>
                  </a:schemeClr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WEB </a:t>
            </a:r>
          </a:p>
          <a:p>
            <a:pPr algn="ctr" defTabSz="685800">
              <a:defRPr/>
            </a:pPr>
            <a:r>
              <a:rPr lang="en-US" altLang="ko-KR" sz="1800" b="1" dirty="0">
                <a:solidFill>
                  <a:schemeClr val="bg2">
                    <a:lumMod val="25000"/>
                  </a:schemeClr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DB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7A0E4C23-70BA-4F2D-B14D-79973B849F12}"/>
              </a:ext>
            </a:extLst>
          </p:cNvPr>
          <p:cNvCxnSpPr>
            <a:cxnSpLocks/>
            <a:stCxn id="23" idx="4"/>
            <a:endCxn id="38" idx="1"/>
          </p:cNvCxnSpPr>
          <p:nvPr/>
        </p:nvCxnSpPr>
        <p:spPr bwMode="auto">
          <a:xfrm>
            <a:off x="4800455" y="3487338"/>
            <a:ext cx="1634949" cy="43988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B570C682-40DA-4B34-BAD6-058B1C4E725F}"/>
              </a:ext>
            </a:extLst>
          </p:cNvPr>
          <p:cNvSpPr/>
          <p:nvPr/>
        </p:nvSpPr>
        <p:spPr bwMode="auto">
          <a:xfrm>
            <a:off x="6378570" y="4865541"/>
            <a:ext cx="1352955" cy="81673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685800">
              <a:defRPr/>
            </a:pPr>
            <a:r>
              <a:rPr lang="en-US" altLang="ko-KR" sz="1350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Web : App</a:t>
            </a:r>
            <a:r>
              <a:rPr lang="ko-KR" altLang="en-US" sz="1350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과 통신</a:t>
            </a:r>
            <a:endParaRPr lang="en-US" altLang="ko-KR" sz="1350" dirty="0">
              <a:solidFill>
                <a:srgbClr val="404040">
                  <a:lumMod val="75000"/>
                </a:srgbClr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algn="ctr" defTabSz="685800">
              <a:defRPr/>
            </a:pPr>
            <a:r>
              <a:rPr lang="en-US" altLang="ko-KR" sz="1200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DB : </a:t>
            </a:r>
            <a:r>
              <a:rPr lang="ko-KR" altLang="en-US" sz="1200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데이터 저장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A9C5A6C8-770A-49D4-BC3F-410B06386410}"/>
              </a:ext>
            </a:extLst>
          </p:cNvPr>
          <p:cNvCxnSpPr>
            <a:cxnSpLocks/>
            <a:stCxn id="40" idx="0"/>
            <a:endCxn id="38" idx="2"/>
          </p:cNvCxnSpPr>
          <p:nvPr/>
        </p:nvCxnSpPr>
        <p:spPr bwMode="auto">
          <a:xfrm flipH="1" flipV="1">
            <a:off x="7055047" y="4325233"/>
            <a:ext cx="1" cy="54030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D39027D7-226A-40B8-AF79-2494A96512A7}"/>
              </a:ext>
            </a:extLst>
          </p:cNvPr>
          <p:cNvSpPr/>
          <p:nvPr/>
        </p:nvSpPr>
        <p:spPr bwMode="auto">
          <a:xfrm>
            <a:off x="6372200" y="1916832"/>
            <a:ext cx="1352955" cy="47077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685800">
              <a:defRPr/>
            </a:pPr>
            <a:r>
              <a:rPr lang="en-US" altLang="ko-KR" sz="1350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APP : </a:t>
            </a:r>
            <a:r>
              <a:rPr lang="ko-KR" altLang="en-US" sz="1350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사용자 </a:t>
            </a:r>
            <a:r>
              <a:rPr lang="en-US" altLang="ko-KR" sz="1350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UI </a:t>
            </a:r>
            <a:r>
              <a:rPr lang="ko-KR" altLang="en-US" sz="1350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제공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A970103E-9E7A-4557-B400-B3EBED67662F}"/>
              </a:ext>
            </a:extLst>
          </p:cNvPr>
          <p:cNvCxnSpPr>
            <a:cxnSpLocks/>
            <a:stCxn id="42" idx="2"/>
            <a:endCxn id="25" idx="0"/>
          </p:cNvCxnSpPr>
          <p:nvPr/>
        </p:nvCxnSpPr>
        <p:spPr bwMode="auto">
          <a:xfrm>
            <a:off x="7048678" y="2387611"/>
            <a:ext cx="6369" cy="21268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2E2D9138-F2F9-4D9B-A1D4-7388A54083BC}"/>
              </a:ext>
            </a:extLst>
          </p:cNvPr>
          <p:cNvSpPr/>
          <p:nvPr/>
        </p:nvSpPr>
        <p:spPr bwMode="auto">
          <a:xfrm>
            <a:off x="1171314" y="3825044"/>
            <a:ext cx="1172797" cy="796024"/>
          </a:xfrm>
          <a:prstGeom prst="homePlate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685800">
              <a:defRPr/>
            </a:pP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OBD2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E562D635-CA30-4223-872A-B2D2A4B81548}"/>
              </a:ext>
            </a:extLst>
          </p:cNvPr>
          <p:cNvCxnSpPr>
            <a:cxnSpLocks/>
            <a:stCxn id="44" idx="3"/>
            <a:endCxn id="23" idx="2"/>
          </p:cNvCxnSpPr>
          <p:nvPr/>
        </p:nvCxnSpPr>
        <p:spPr bwMode="auto">
          <a:xfrm flipV="1">
            <a:off x="2344111" y="3487338"/>
            <a:ext cx="1129102" cy="73571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C44984B5-490C-4E37-B18F-5BC858281A79}"/>
              </a:ext>
            </a:extLst>
          </p:cNvPr>
          <p:cNvSpPr/>
          <p:nvPr/>
        </p:nvSpPr>
        <p:spPr bwMode="auto">
          <a:xfrm>
            <a:off x="1166640" y="3185276"/>
            <a:ext cx="1434366" cy="46739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685800">
              <a:defRPr/>
            </a:pPr>
            <a:r>
              <a:rPr lang="en-US" altLang="ko-KR" sz="1350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Rasp Pi</a:t>
            </a:r>
            <a:r>
              <a:rPr lang="ko-KR" altLang="en-US" sz="1350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로 데이터 송신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81184A08-04EE-404E-8CBC-8680F51D0F8F}"/>
              </a:ext>
            </a:extLst>
          </p:cNvPr>
          <p:cNvCxnSpPr>
            <a:cxnSpLocks/>
            <a:endCxn id="24" idx="2"/>
          </p:cNvCxnSpPr>
          <p:nvPr/>
        </p:nvCxnSpPr>
        <p:spPr bwMode="auto">
          <a:xfrm flipV="1">
            <a:off x="1549877" y="2715028"/>
            <a:ext cx="4156" cy="51479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061ED5A-939A-4840-A025-0B0BCFC81C67}"/>
              </a:ext>
            </a:extLst>
          </p:cNvPr>
          <p:cNvCxnSpPr>
            <a:cxnSpLocks/>
            <a:stCxn id="29" idx="0"/>
          </p:cNvCxnSpPr>
          <p:nvPr/>
        </p:nvCxnSpPr>
        <p:spPr bwMode="auto">
          <a:xfrm flipH="1" flipV="1">
            <a:off x="3020588" y="3825044"/>
            <a:ext cx="429084" cy="69197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755306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452558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594241" y="924109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a스마일M" panose="02020600000000000000" pitchFamily="18" charset="-127"/>
                <a:ea typeface="a스마일M" panose="02020600000000000000" pitchFamily="18" charset="-127"/>
              </a:rPr>
              <a:t>수행 시나리오</a:t>
            </a:r>
          </a:p>
        </p:txBody>
      </p:sp>
      <p:sp>
        <p:nvSpPr>
          <p:cNvPr id="16" name="타원 15"/>
          <p:cNvSpPr/>
          <p:nvPr/>
        </p:nvSpPr>
        <p:spPr>
          <a:xfrm>
            <a:off x="1326185" y="928755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7132833" y="925283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1833594" y="1124744"/>
            <a:ext cx="13702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1/2 액자 20"/>
          <p:cNvSpPr/>
          <p:nvPr/>
        </p:nvSpPr>
        <p:spPr>
          <a:xfrm rot="18900000">
            <a:off x="1465235" y="1047853"/>
            <a:ext cx="153901" cy="153901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1/2 액자 21"/>
          <p:cNvSpPr/>
          <p:nvPr/>
        </p:nvSpPr>
        <p:spPr>
          <a:xfrm rot="8100000">
            <a:off x="7200064" y="1015545"/>
            <a:ext cx="168115" cy="168115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5652120" y="1091616"/>
            <a:ext cx="13681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52487" y="1569871"/>
            <a:ext cx="7046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스마일M" panose="02020600000000000000" pitchFamily="18" charset="-127"/>
                <a:ea typeface="a스마일M" panose="02020600000000000000" pitchFamily="18" charset="-127"/>
              </a:rPr>
              <a:t>PART 1</a:t>
            </a:r>
            <a:endParaRPr lang="ko-KR" altLang="en-US" sz="14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pic>
        <p:nvPicPr>
          <p:cNvPr id="23" name="그림 9">
            <a:extLst>
              <a:ext uri="{FF2B5EF4-FFF2-40B4-BE49-F238E27FC236}">
                <a16:creationId xmlns:a16="http://schemas.microsoft.com/office/drawing/2014/main" id="{093C45B6-1FE7-4A2F-9E15-2C63C809D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209" y="4157035"/>
            <a:ext cx="1018669" cy="1018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E9C958C5-5C16-48E3-AF4B-B674E874D3DC}"/>
              </a:ext>
            </a:extLst>
          </p:cNvPr>
          <p:cNvCxnSpPr>
            <a:cxnSpLocks/>
            <a:stCxn id="23" idx="0"/>
            <a:endCxn id="36" idx="1"/>
          </p:cNvCxnSpPr>
          <p:nvPr/>
        </p:nvCxnSpPr>
        <p:spPr bwMode="auto">
          <a:xfrm rot="5400000" flipH="1" flipV="1">
            <a:off x="1041928" y="3017051"/>
            <a:ext cx="1802600" cy="477368"/>
          </a:xfrm>
          <a:prstGeom prst="curvedConnector2">
            <a:avLst/>
          </a:prstGeom>
          <a:solidFill>
            <a:schemeClr val="accent1"/>
          </a:solidFill>
          <a:ln w="571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EB7FD2B3-C0C9-4DB4-84DC-6F97E719B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470" y="2044380"/>
            <a:ext cx="436572" cy="436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877117B-C805-4586-8EC3-9046B206E202}"/>
              </a:ext>
            </a:extLst>
          </p:cNvPr>
          <p:cNvCxnSpPr>
            <a:cxnSpLocks/>
            <a:stCxn id="25" idx="3"/>
            <a:endCxn id="40" idx="1"/>
          </p:cNvCxnSpPr>
          <p:nvPr/>
        </p:nvCxnSpPr>
        <p:spPr bwMode="auto">
          <a:xfrm flipV="1">
            <a:off x="3485042" y="2228331"/>
            <a:ext cx="1739774" cy="3433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61D5834A-A55A-4533-8C0D-2E58DEF4D73B}"/>
              </a:ext>
            </a:extLst>
          </p:cNvPr>
          <p:cNvCxnSpPr>
            <a:cxnSpLocks/>
            <a:endCxn id="34" idx="3"/>
          </p:cNvCxnSpPr>
          <p:nvPr/>
        </p:nvCxnSpPr>
        <p:spPr bwMode="auto">
          <a:xfrm rot="10800000" flipV="1">
            <a:off x="6075458" y="4521976"/>
            <a:ext cx="761685" cy="28878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571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8A3361A-7747-4502-8E1A-A7912709A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2801" y="4766220"/>
            <a:ext cx="6858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>
              <a:spcBef>
                <a:spcPct val="0"/>
              </a:spcBef>
              <a:buClrTx/>
              <a:buNone/>
              <a:defRPr/>
            </a:pPr>
            <a:r>
              <a:rPr lang="en-US" altLang="ko-KR" sz="1200" dirty="0">
                <a:solidFill>
                  <a:srgbClr val="44546A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User</a:t>
            </a:r>
            <a:endParaRPr lang="ko-KR" altLang="en-US" sz="1200" dirty="0">
              <a:solidFill>
                <a:srgbClr val="44546A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6F6CF2-ECD9-403F-B1CE-4C4BD12EAF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8325" y="2899770"/>
            <a:ext cx="10429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685800">
              <a:spcBef>
                <a:spcPct val="0"/>
              </a:spcBef>
              <a:buClrTx/>
              <a:buNone/>
              <a:defRPr/>
            </a:pPr>
            <a:r>
              <a:rPr lang="en-US" altLang="ko-KR" sz="1200" dirty="0">
                <a:solidFill>
                  <a:srgbClr val="44546A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Raspberry Pi</a:t>
            </a:r>
            <a:endParaRPr lang="ko-KR" altLang="en-US" sz="1200" dirty="0">
              <a:solidFill>
                <a:srgbClr val="44546A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33" name="TextBox 9232">
            <a:extLst>
              <a:ext uri="{FF2B5EF4-FFF2-40B4-BE49-F238E27FC236}">
                <a16:creationId xmlns:a16="http://schemas.microsoft.com/office/drawing/2014/main" id="{B772AB34-21FF-41C1-A152-7A4378669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1731" y="4176754"/>
            <a:ext cx="83915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>
              <a:spcBef>
                <a:spcPct val="0"/>
              </a:spcBef>
              <a:buClrTx/>
              <a:buNone/>
              <a:defRPr/>
            </a:pPr>
            <a:r>
              <a:rPr lang="en-US" altLang="ko-KR" sz="1200" dirty="0">
                <a:solidFill>
                  <a:srgbClr val="44546A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EML327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564F4854-E255-47F8-A685-6E7D278E34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663" y="4217367"/>
            <a:ext cx="1186794" cy="1186794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5D4E30CA-1D3C-4134-A9A7-BFAE83F3165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474" y="4567516"/>
            <a:ext cx="1887966" cy="805275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91CFA129-C2AE-4FED-A736-07F19C409A3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912" y="1812013"/>
            <a:ext cx="1084844" cy="1084844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7AF542AD-D276-4C53-997A-EEA974DE24D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143" y="3960365"/>
            <a:ext cx="766925" cy="1084844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24D51DAC-02A3-4345-8056-743C57261B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466" y="2957415"/>
            <a:ext cx="408800" cy="408800"/>
          </a:xfrm>
          <a:prstGeom prst="rect">
            <a:avLst/>
          </a:prstGeom>
        </p:spPr>
      </p:pic>
      <p:sp>
        <p:nvSpPr>
          <p:cNvPr id="39" name="TextBox 9232">
            <a:extLst>
              <a:ext uri="{FF2B5EF4-FFF2-40B4-BE49-F238E27FC236}">
                <a16:creationId xmlns:a16="http://schemas.microsoft.com/office/drawing/2014/main" id="{4E7FDB23-0A4F-4FC6-9F7F-074BD3FC69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9833" y="4229838"/>
            <a:ext cx="10606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>
              <a:spcBef>
                <a:spcPct val="0"/>
              </a:spcBef>
              <a:buClrTx/>
              <a:buNone/>
              <a:defRPr/>
            </a:pPr>
            <a:r>
              <a:rPr lang="en-US" altLang="ko-KR" sz="1200" dirty="0">
                <a:solidFill>
                  <a:srgbClr val="44546A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Smart Phone</a:t>
            </a: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BC4AF08D-882C-45AA-998A-0A397AF8D01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816" y="1648634"/>
            <a:ext cx="1159394" cy="115939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4D87410B-1E39-4193-9CFE-FA87BC8FA4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4360" y="2669528"/>
            <a:ext cx="155128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685800">
              <a:spcBef>
                <a:spcPct val="0"/>
              </a:spcBef>
              <a:buClrTx/>
              <a:buNone/>
              <a:defRPr/>
            </a:pPr>
            <a:r>
              <a:rPr lang="en-US" altLang="ko-KR" sz="1200" dirty="0">
                <a:solidFill>
                  <a:srgbClr val="44546A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Web Server / DB</a:t>
            </a:r>
            <a:endParaRPr lang="ko-KR" altLang="en-US" sz="1200" dirty="0">
              <a:solidFill>
                <a:srgbClr val="44546A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DF4630C-544D-4E62-AB28-6735E9F259F0}"/>
              </a:ext>
            </a:extLst>
          </p:cNvPr>
          <p:cNvCxnSpPr>
            <a:cxnSpLocks/>
            <a:stCxn id="40" idx="3"/>
            <a:endCxn id="37" idx="0"/>
          </p:cNvCxnSpPr>
          <p:nvPr/>
        </p:nvCxnSpPr>
        <p:spPr bwMode="auto">
          <a:xfrm>
            <a:off x="6384210" y="2228331"/>
            <a:ext cx="836396" cy="173203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912488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9" grpId="0"/>
      <p:bldP spid="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452558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585607" y="957853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a스마일M" panose="02020600000000000000" pitchFamily="18" charset="-127"/>
                <a:ea typeface="a스마일M" panose="02020600000000000000" pitchFamily="18" charset="-127"/>
              </a:rPr>
              <a:t>수행 시나리오</a:t>
            </a:r>
          </a:p>
        </p:txBody>
      </p:sp>
      <p:sp>
        <p:nvSpPr>
          <p:cNvPr id="16" name="타원 15"/>
          <p:cNvSpPr/>
          <p:nvPr/>
        </p:nvSpPr>
        <p:spPr>
          <a:xfrm>
            <a:off x="1326185" y="928755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7132833" y="925283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1833594" y="1124744"/>
            <a:ext cx="13702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1/2 액자 20"/>
          <p:cNvSpPr/>
          <p:nvPr/>
        </p:nvSpPr>
        <p:spPr>
          <a:xfrm rot="18900000">
            <a:off x="1465235" y="1047853"/>
            <a:ext cx="153901" cy="153901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1/2 액자 21"/>
          <p:cNvSpPr/>
          <p:nvPr/>
        </p:nvSpPr>
        <p:spPr>
          <a:xfrm rot="8100000">
            <a:off x="7200064" y="1015545"/>
            <a:ext cx="168115" cy="168115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5652120" y="1091616"/>
            <a:ext cx="13681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74528" y="1628336"/>
            <a:ext cx="7529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스마일M" panose="02020600000000000000" pitchFamily="18" charset="-127"/>
                <a:ea typeface="a스마일M" panose="02020600000000000000" pitchFamily="18" charset="-127"/>
              </a:rPr>
              <a:t>PART 2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84DDC42-50E0-43BA-84E0-AD0A06D27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435" y="2386713"/>
            <a:ext cx="467915" cy="467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C938375-DAA0-47F3-8CF5-FC1E781FA3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5314" y="3583133"/>
            <a:ext cx="111780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685800">
              <a:spcBef>
                <a:spcPct val="0"/>
              </a:spcBef>
              <a:buClrTx/>
              <a:buNone/>
              <a:defRPr/>
            </a:pPr>
            <a:r>
              <a:rPr lang="en-US" altLang="ko-KR" sz="1200" dirty="0">
                <a:solidFill>
                  <a:srgbClr val="44546A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Raspberry Pi</a:t>
            </a:r>
            <a:endParaRPr lang="ko-KR" altLang="en-US" sz="1200" dirty="0">
              <a:solidFill>
                <a:srgbClr val="44546A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88DA93F0-296D-48F9-AB26-BE13DA59F9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657" y="2393893"/>
            <a:ext cx="1162730" cy="1162730"/>
          </a:xfrm>
          <a:prstGeom prst="rect">
            <a:avLst/>
          </a:prstGeom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CF77A86-9BC3-4D9C-9B1B-CB10AC529190}"/>
              </a:ext>
            </a:extLst>
          </p:cNvPr>
          <p:cNvCxnSpPr>
            <a:cxnSpLocks/>
            <a:stCxn id="25" idx="3"/>
          </p:cNvCxnSpPr>
          <p:nvPr/>
        </p:nvCxnSpPr>
        <p:spPr bwMode="auto">
          <a:xfrm flipV="1">
            <a:off x="4891387" y="2397620"/>
            <a:ext cx="2134253" cy="57763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2316E36-FD8C-4D6E-9D93-DD9B998BC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0543" y="3019816"/>
            <a:ext cx="79060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685800">
              <a:spcBef>
                <a:spcPct val="0"/>
              </a:spcBef>
              <a:buClrTx/>
              <a:buNone/>
              <a:defRPr/>
            </a:pPr>
            <a:r>
              <a:rPr lang="en-US" altLang="ko-KR" sz="1200" dirty="0">
                <a:solidFill>
                  <a:srgbClr val="44546A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TTS/STT</a:t>
            </a:r>
            <a:endParaRPr lang="ko-KR" altLang="en-US" sz="1200" dirty="0">
              <a:solidFill>
                <a:srgbClr val="44546A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FACE88-009A-4E3A-86D0-4334C057C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8942" y="5488606"/>
            <a:ext cx="51328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>
              <a:spcBef>
                <a:spcPct val="0"/>
              </a:spcBef>
              <a:buClrTx/>
              <a:buNone/>
              <a:defRPr/>
            </a:pPr>
            <a:r>
              <a:rPr lang="en-US" altLang="ko-KR" sz="1200" dirty="0">
                <a:solidFill>
                  <a:srgbClr val="44546A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User</a:t>
            </a:r>
            <a:endParaRPr lang="ko-KR" altLang="en-US" sz="1200" dirty="0">
              <a:solidFill>
                <a:srgbClr val="44546A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3CAF5344-CF95-4021-85BC-BB327ECF70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314" y="4556600"/>
            <a:ext cx="1272000" cy="1272000"/>
          </a:xfrm>
          <a:prstGeom prst="rect">
            <a:avLst/>
          </a:prstGeom>
        </p:spPr>
      </p:pic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A61EF4EF-903E-4DEB-96AE-CF2D6601A039}"/>
              </a:ext>
            </a:extLst>
          </p:cNvPr>
          <p:cNvCxnSpPr>
            <a:cxnSpLocks/>
            <a:endCxn id="25" idx="1"/>
          </p:cNvCxnSpPr>
          <p:nvPr/>
        </p:nvCxnSpPr>
        <p:spPr bwMode="auto">
          <a:xfrm>
            <a:off x="1683976" y="2539156"/>
            <a:ext cx="2044681" cy="43610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57150" cap="flat" cmpd="sng" algn="ctr">
            <a:solidFill>
              <a:srgbClr val="333F5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34" name="그림 33">
            <a:extLst>
              <a:ext uri="{FF2B5EF4-FFF2-40B4-BE49-F238E27FC236}">
                <a16:creationId xmlns:a16="http://schemas.microsoft.com/office/drawing/2014/main" id="{F2827719-A6E2-4424-AEC2-755B92793F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66" y="1977297"/>
            <a:ext cx="1123715" cy="112371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694A2CB-FD64-4BB4-A550-7854E1DB4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357" y="2854628"/>
            <a:ext cx="10725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685800">
              <a:spcBef>
                <a:spcPct val="0"/>
              </a:spcBef>
              <a:buClrTx/>
              <a:buNone/>
              <a:defRPr/>
            </a:pPr>
            <a:r>
              <a:rPr lang="en-US" altLang="ko-KR" sz="1200" dirty="0">
                <a:solidFill>
                  <a:srgbClr val="44546A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Sensors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5C329FD5-2D80-44C1-B34F-8ACD716D088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432" y="1886200"/>
            <a:ext cx="961053" cy="961053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11891848-61EF-4D59-8F8E-248D24C812C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259" y="3804659"/>
            <a:ext cx="779353" cy="779353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9F25DD55-931E-4E71-ACC5-07BBB30BB72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694" y="3893401"/>
            <a:ext cx="566200" cy="5662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9A49CAF5-B428-4256-9BE8-91F2DBC59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5524" y="2954272"/>
            <a:ext cx="5068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685800">
              <a:spcBef>
                <a:spcPct val="0"/>
              </a:spcBef>
              <a:buClrTx/>
              <a:buNone/>
              <a:defRPr/>
            </a:pPr>
            <a:r>
              <a:rPr lang="en-US" altLang="ko-KR" sz="1200" dirty="0">
                <a:solidFill>
                  <a:srgbClr val="44546A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APIs</a:t>
            </a:r>
            <a:endParaRPr lang="ko-KR" altLang="en-US" sz="1200" dirty="0">
              <a:solidFill>
                <a:srgbClr val="44546A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138762EC-6E8A-4B1B-8E91-981B9901CD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3763333" y="3559636"/>
            <a:ext cx="24452" cy="1369970"/>
          </a:xfrm>
          <a:prstGeom prst="curvedConnector3">
            <a:avLst>
              <a:gd name="adj1" fmla="val 2639766"/>
            </a:avLst>
          </a:prstGeom>
          <a:ln w="57150">
            <a:solidFill>
              <a:srgbClr val="333F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구부러짐 40">
            <a:extLst>
              <a:ext uri="{FF2B5EF4-FFF2-40B4-BE49-F238E27FC236}">
                <a16:creationId xmlns:a16="http://schemas.microsoft.com/office/drawing/2014/main" id="{523C564B-0ABD-4838-8ED9-8DCD285B58D5}"/>
              </a:ext>
            </a:extLst>
          </p:cNvPr>
          <p:cNvCxnSpPr>
            <a:cxnSpLocks/>
          </p:cNvCxnSpPr>
          <p:nvPr/>
        </p:nvCxnSpPr>
        <p:spPr>
          <a:xfrm flipV="1">
            <a:off x="4798407" y="3486164"/>
            <a:ext cx="24452" cy="1369970"/>
          </a:xfrm>
          <a:prstGeom prst="curvedConnector3">
            <a:avLst>
              <a:gd name="adj1" fmla="val 2639766"/>
            </a:avLst>
          </a:prstGeom>
          <a:ln w="57150">
            <a:solidFill>
              <a:srgbClr val="333F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그림 41">
            <a:extLst>
              <a:ext uri="{FF2B5EF4-FFF2-40B4-BE49-F238E27FC236}">
                <a16:creationId xmlns:a16="http://schemas.microsoft.com/office/drawing/2014/main" id="{4A5B5E85-2346-43B1-A86C-D19B3A5DFB6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357" y="1845136"/>
            <a:ext cx="1158643" cy="115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163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1" grpId="0"/>
      <p:bldP spid="35" grpId="0"/>
      <p:bldP spid="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452558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421434" y="945713"/>
            <a:ext cx="2050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latin typeface="Adobe 고딕 Std B" pitchFamily="34" charset="-127"/>
                <a:ea typeface="Adobe 고딕 Std B" pitchFamily="34" charset="-127"/>
              </a:rPr>
              <a:t>개발 </a:t>
            </a:r>
            <a:r>
              <a:rPr lang="ko-KR" altLang="en-US" sz="1400" b="1" dirty="0">
                <a:latin typeface="a스마일M" panose="02020600000000000000" pitchFamily="18" charset="-127"/>
                <a:ea typeface="a스마일M" panose="02020600000000000000" pitchFamily="18" charset="-127"/>
              </a:rPr>
              <a:t>환경</a:t>
            </a:r>
            <a:r>
              <a:rPr lang="ko-KR" altLang="en-US" sz="1400" b="1" dirty="0">
                <a:latin typeface="Adobe 고딕 Std B" pitchFamily="34" charset="-127"/>
                <a:ea typeface="Adobe 고딕 Std B" pitchFamily="34" charset="-127"/>
              </a:rPr>
              <a:t> 및 개발 방법</a:t>
            </a:r>
          </a:p>
        </p:txBody>
      </p:sp>
      <p:sp>
        <p:nvSpPr>
          <p:cNvPr id="16" name="타원 15"/>
          <p:cNvSpPr/>
          <p:nvPr/>
        </p:nvSpPr>
        <p:spPr>
          <a:xfrm>
            <a:off x="1326185" y="928755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7132833" y="925283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1833594" y="1124744"/>
            <a:ext cx="13702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1/2 액자 20"/>
          <p:cNvSpPr/>
          <p:nvPr/>
        </p:nvSpPr>
        <p:spPr>
          <a:xfrm rot="18900000">
            <a:off x="1465235" y="1047853"/>
            <a:ext cx="153901" cy="153901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1/2 액자 21"/>
          <p:cNvSpPr/>
          <p:nvPr/>
        </p:nvSpPr>
        <p:spPr>
          <a:xfrm rot="8100000">
            <a:off x="7200064" y="1015545"/>
            <a:ext cx="168115" cy="168115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5652120" y="1091616"/>
            <a:ext cx="13681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98343" y="1844824"/>
            <a:ext cx="6696744" cy="396044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내용 개체 틀 2">
            <a:extLst>
              <a:ext uri="{FF2B5EF4-FFF2-40B4-BE49-F238E27FC236}">
                <a16:creationId xmlns:a16="http://schemas.microsoft.com/office/drawing/2014/main" id="{A8AF02F1-0BFB-4A97-8EC1-B311AFDBB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88" b="89564" l="5632" r="95879">
                        <a14:foregroundMark x1="57280" y1="9677" x2="57280" y2="9677"/>
                        <a14:foregroundMark x1="60577" y1="12713" x2="60577" y2="12713"/>
                        <a14:foregroundMark x1="60302" y1="12713" x2="60302" y2="12713"/>
                        <a14:foregroundMark x1="61401" y1="16319" x2="63187" y2="9677"/>
                        <a14:foregroundMark x1="58379" y1="13283" x2="60302" y2="11195"/>
                        <a14:foregroundMark x1="55082" y1="12713" x2="62088" y2="12144"/>
                        <a14:foregroundMark x1="62912" y1="13283" x2="59890" y2="12144"/>
                        <a14:foregroundMark x1="14698" y1="60911" x2="26374" y2="73814"/>
                        <a14:foregroundMark x1="16071" y1="61860" x2="18681" y2="68880"/>
                        <a14:foregroundMark x1="40934" y1="83491" x2="39148" y2="84061"/>
                        <a14:foregroundMark x1="34341" y1="88425" x2="34753" y2="88805"/>
                        <a14:foregroundMark x1="35027" y1="89184" x2="38049" y2="88046"/>
                        <a14:foregroundMark x1="31593" y1="87856" x2="37912" y2="88994"/>
                        <a14:foregroundMark x1="37637" y1="89564" x2="31456" y2="88994"/>
                        <a14:foregroundMark x1="39148" y1="87666" x2="45055" y2="83491"/>
                        <a14:foregroundMark x1="10302" y1="62239" x2="11264" y2="52372"/>
                        <a14:foregroundMark x1="8929" y1="52941" x2="8516" y2="60721"/>
                        <a14:foregroundMark x1="7692" y1="61670" x2="5632" y2="59013"/>
                        <a14:foregroundMark x1="89973" y1="31689" x2="90522" y2="46679"/>
                        <a14:foregroundMark x1="93132" y1="35863" x2="93214" y2="36576"/>
                        <a14:foregroundMark x1="93407" y1="35674" x2="93587" y2="36588"/>
                        <a14:foregroundMark x1="93132" y1="35863" x2="93451" y2="36584"/>
                        <a14:foregroundMark x1="93819" y1="35674" x2="94016" y2="36602"/>
                        <a14:foregroundMark x1="93956" y1="35863" x2="94113" y2="36605"/>
                        <a14:foregroundMark x1="91621" y1="46869" x2="93908" y2="44763"/>
                        <a14:foregroundMark x1="92033" y1="47249" x2="90385" y2="48387"/>
                        <a14:foregroundMark x1="77747" y1="54649" x2="76099" y2="58824"/>
                        <a14:foregroundMark x1="52610" y1="50285" x2="65659" y2="62049"/>
                        <a14:foregroundMark x1="48901" y1="31309" x2="48626" y2="26186"/>
                        <a14:backgroundMark x1="95330" y1="37381" x2="95055" y2="43643"/>
                        <a14:backgroundMark x1="94643" y1="36622" x2="94505" y2="447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26181" y="1812885"/>
            <a:ext cx="2585079" cy="1872912"/>
          </a:xfrm>
          <a:prstGeom prst="rect">
            <a:avLst/>
          </a:prstGeom>
        </p:spPr>
      </p:pic>
      <p:pic>
        <p:nvPicPr>
          <p:cNvPr id="24" name="그림 8">
            <a:extLst>
              <a:ext uri="{FF2B5EF4-FFF2-40B4-BE49-F238E27FC236}">
                <a16:creationId xmlns:a16="http://schemas.microsoft.com/office/drawing/2014/main" id="{02C2704F-75B8-4C92-8CDE-52F573AFB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369" y="3679011"/>
            <a:ext cx="2054245" cy="2054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6E9F4555-A436-4761-A772-1217771D57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878070"/>
              </p:ext>
            </p:extLst>
          </p:nvPr>
        </p:nvGraphicFramePr>
        <p:xfrm>
          <a:off x="4211960" y="1904642"/>
          <a:ext cx="3520678" cy="1668374"/>
        </p:xfrm>
        <a:graphic>
          <a:graphicData uri="http://schemas.openxmlformats.org/drawingml/2006/table">
            <a:tbl>
              <a:tblPr firstCol="1" bandRow="1">
                <a:tableStyleId>{F5AB1C69-6EDB-4FF4-983F-18BD219EF322}</a:tableStyleId>
              </a:tblPr>
              <a:tblGrid>
                <a:gridCol w="843424">
                  <a:extLst>
                    <a:ext uri="{9D8B030D-6E8A-4147-A177-3AD203B41FA5}">
                      <a16:colId xmlns:a16="http://schemas.microsoft.com/office/drawing/2014/main" val="221883778"/>
                    </a:ext>
                  </a:extLst>
                </a:gridCol>
                <a:gridCol w="2677254">
                  <a:extLst>
                    <a:ext uri="{9D8B030D-6E8A-4147-A177-3AD203B41FA5}">
                      <a16:colId xmlns:a16="http://schemas.microsoft.com/office/drawing/2014/main" val="3067698670"/>
                    </a:ext>
                  </a:extLst>
                </a:gridCol>
              </a:tblGrid>
              <a:tr h="2171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SoC</a:t>
                      </a:r>
                      <a:endParaRPr lang="ko-KR" altLang="en-US" sz="1000" dirty="0">
                        <a:solidFill>
                          <a:schemeClr val="bg2">
                            <a:lumMod val="25000"/>
                          </a:schemeClr>
                        </a:solidFill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1" marR="68581" marT="34261" marB="3426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Broadcom BCM2837 SoC</a:t>
                      </a:r>
                    </a:p>
                  </a:txBody>
                  <a:tcPr marL="68581" marR="68581" marT="34261" marB="34261"/>
                </a:tc>
                <a:extLst>
                  <a:ext uri="{0D108BD9-81ED-4DB2-BD59-A6C34878D82A}">
                    <a16:rowId xmlns:a16="http://schemas.microsoft.com/office/drawing/2014/main" val="2021961421"/>
                  </a:ext>
                </a:extLst>
              </a:tr>
              <a:tr h="2171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CPU</a:t>
                      </a:r>
                      <a:endParaRPr lang="ko-KR" altLang="en-US" sz="1000" dirty="0">
                        <a:solidFill>
                          <a:schemeClr val="bg2">
                            <a:lumMod val="25000"/>
                          </a:schemeClr>
                        </a:solidFill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1" marR="68581" marT="34261" marB="3426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1.2GHz ARM Cortex-A53 MP4</a:t>
                      </a:r>
                    </a:p>
                  </a:txBody>
                  <a:tcPr marL="68581" marR="68581" marT="34261" marB="34261"/>
                </a:tc>
                <a:extLst>
                  <a:ext uri="{0D108BD9-81ED-4DB2-BD59-A6C34878D82A}">
                    <a16:rowId xmlns:a16="http://schemas.microsoft.com/office/drawing/2014/main" val="3449762321"/>
                  </a:ext>
                </a:extLst>
              </a:tr>
              <a:tr h="2171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GPU</a:t>
                      </a:r>
                      <a:endParaRPr lang="ko-KR" altLang="en-US" sz="1000" dirty="0">
                        <a:solidFill>
                          <a:schemeClr val="bg2">
                            <a:lumMod val="25000"/>
                          </a:schemeClr>
                        </a:solidFill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1" marR="68581" marT="34261" marB="3426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Broadcom </a:t>
                      </a:r>
                      <a:r>
                        <a:rPr lang="en-US" altLang="ko-KR" sz="9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VideoCore</a:t>
                      </a:r>
                      <a:r>
                        <a:rPr lang="en-US" altLang="ko-KR" sz="9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 IV MP2 400 MHz</a:t>
                      </a:r>
                      <a:endParaRPr lang="ko-KR" altLang="en-US" sz="900" dirty="0">
                        <a:solidFill>
                          <a:schemeClr val="bg2">
                            <a:lumMod val="25000"/>
                          </a:schemeClr>
                        </a:solidFill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1" marR="68581" marT="34261" marB="34261"/>
                </a:tc>
                <a:extLst>
                  <a:ext uri="{0D108BD9-81ED-4DB2-BD59-A6C34878D82A}">
                    <a16:rowId xmlns:a16="http://schemas.microsoft.com/office/drawing/2014/main" val="3933584857"/>
                  </a:ext>
                </a:extLst>
              </a:tr>
              <a:tr h="2171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RAM</a:t>
                      </a:r>
                      <a:endParaRPr lang="ko-KR" altLang="en-US" sz="1000" dirty="0">
                        <a:solidFill>
                          <a:schemeClr val="bg2">
                            <a:lumMod val="25000"/>
                          </a:schemeClr>
                        </a:solidFill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1" marR="68581" marT="34261" marB="3426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1 GB LPDDR2</a:t>
                      </a:r>
                    </a:p>
                  </a:txBody>
                  <a:tcPr marL="68581" marR="68581" marT="34261" marB="34261"/>
                </a:tc>
                <a:extLst>
                  <a:ext uri="{0D108BD9-81ED-4DB2-BD59-A6C34878D82A}">
                    <a16:rowId xmlns:a16="http://schemas.microsoft.com/office/drawing/2014/main" val="1572755923"/>
                  </a:ext>
                </a:extLst>
              </a:tr>
              <a:tr h="3428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Network</a:t>
                      </a:r>
                      <a:endParaRPr lang="ko-KR" altLang="en-US" sz="1000" dirty="0">
                        <a:solidFill>
                          <a:schemeClr val="bg2">
                            <a:lumMod val="25000"/>
                          </a:schemeClr>
                        </a:solidFill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1" marR="68581" marT="34261" marB="3426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10/100 </a:t>
                      </a:r>
                      <a:r>
                        <a:rPr lang="en-US" altLang="ko-KR" sz="9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Mbps</a:t>
                      </a:r>
                      <a:r>
                        <a:rPr lang="en-US" altLang="ko-KR" sz="9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 </a:t>
                      </a:r>
                      <a:r>
                        <a:rPr lang="ko-KR" altLang="en-US" sz="9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이더넷</a:t>
                      </a:r>
                      <a:br>
                        <a:rPr lang="ko-KR" altLang="en-US" sz="9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</a:br>
                      <a:r>
                        <a:rPr lang="en-US" altLang="ko-KR" sz="9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Wi-Fi </a:t>
                      </a:r>
                      <a:r>
                        <a:rPr lang="ko-KR" altLang="en-US" sz="9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내장 </a:t>
                      </a:r>
                      <a:r>
                        <a:rPr lang="en-US" altLang="ko-KR" sz="9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802.11n + </a:t>
                      </a:r>
                      <a:r>
                        <a:rPr lang="ko-KR" altLang="en-US" sz="9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블루투스 </a:t>
                      </a:r>
                      <a:r>
                        <a:rPr lang="en-US" altLang="ko-KR" sz="9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4.1</a:t>
                      </a:r>
                      <a:endParaRPr lang="ko-KR" altLang="en-US" sz="900" dirty="0">
                        <a:solidFill>
                          <a:schemeClr val="bg2">
                            <a:lumMod val="25000"/>
                          </a:schemeClr>
                        </a:solidFill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1" marR="68581" marT="34261" marB="34261"/>
                </a:tc>
                <a:extLst>
                  <a:ext uri="{0D108BD9-81ED-4DB2-BD59-A6C34878D82A}">
                    <a16:rowId xmlns:a16="http://schemas.microsoft.com/office/drawing/2014/main" val="2717248849"/>
                  </a:ext>
                </a:extLst>
              </a:tr>
              <a:tr h="2171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GPIO</a:t>
                      </a:r>
                      <a:endParaRPr lang="ko-KR" altLang="en-US" sz="1000" dirty="0">
                        <a:solidFill>
                          <a:schemeClr val="bg2">
                            <a:lumMod val="25000"/>
                          </a:schemeClr>
                        </a:solidFill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1" marR="68581" marT="34261" marB="3426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40</a:t>
                      </a:r>
                      <a:r>
                        <a:rPr lang="ko-KR" altLang="en-US" sz="9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핀</a:t>
                      </a:r>
                    </a:p>
                  </a:txBody>
                  <a:tcPr marL="68581" marR="68581" marT="34261" marB="34261"/>
                </a:tc>
                <a:extLst>
                  <a:ext uri="{0D108BD9-81ED-4DB2-BD59-A6C34878D82A}">
                    <a16:rowId xmlns:a16="http://schemas.microsoft.com/office/drawing/2014/main" val="2590891725"/>
                  </a:ext>
                </a:extLst>
              </a:tr>
              <a:tr h="2171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영상출력</a:t>
                      </a:r>
                    </a:p>
                  </a:txBody>
                  <a:tcPr marL="68581" marR="68581" marT="34261" marB="3426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컴포지트</a:t>
                      </a:r>
                      <a:r>
                        <a:rPr lang="en-US" altLang="ko-KR" sz="9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,</a:t>
                      </a:r>
                      <a:r>
                        <a:rPr lang="ko-KR" altLang="en-US" sz="9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HDMI(rev 1.3 &amp; 1.4), DSI</a:t>
                      </a:r>
                    </a:p>
                  </a:txBody>
                  <a:tcPr marL="68581" marR="68581" marT="34261" marB="34261"/>
                </a:tc>
                <a:extLst>
                  <a:ext uri="{0D108BD9-81ED-4DB2-BD59-A6C34878D82A}">
                    <a16:rowId xmlns:a16="http://schemas.microsoft.com/office/drawing/2014/main" val="2996100064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7AFDF2DC-1CB9-4078-BA69-26DEC27946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465645"/>
              </p:ext>
            </p:extLst>
          </p:nvPr>
        </p:nvGraphicFramePr>
        <p:xfrm>
          <a:off x="4219674" y="3717032"/>
          <a:ext cx="3520678" cy="2027024"/>
        </p:xfrm>
        <a:graphic>
          <a:graphicData uri="http://schemas.openxmlformats.org/drawingml/2006/table">
            <a:tbl>
              <a:tblPr firstCol="1" bandRow="1">
                <a:tableStyleId>{F5AB1C69-6EDB-4FF4-983F-18BD219EF322}</a:tableStyleId>
              </a:tblPr>
              <a:tblGrid>
                <a:gridCol w="834064">
                  <a:extLst>
                    <a:ext uri="{9D8B030D-6E8A-4147-A177-3AD203B41FA5}">
                      <a16:colId xmlns:a16="http://schemas.microsoft.com/office/drawing/2014/main" val="571355314"/>
                    </a:ext>
                  </a:extLst>
                </a:gridCol>
                <a:gridCol w="2686614">
                  <a:extLst>
                    <a:ext uri="{9D8B030D-6E8A-4147-A177-3AD203B41FA5}">
                      <a16:colId xmlns:a16="http://schemas.microsoft.com/office/drawing/2014/main" val="3863541198"/>
                    </a:ext>
                  </a:extLst>
                </a:gridCol>
              </a:tblGrid>
              <a:tr h="205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이름</a:t>
                      </a:r>
                    </a:p>
                  </a:txBody>
                  <a:tcPr marL="68581" marR="68581" marT="34303" marB="34303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ELM327</a:t>
                      </a:r>
                      <a:endParaRPr lang="ko-KR" altLang="en-US" sz="900" baseline="0" dirty="0">
                        <a:solidFill>
                          <a:schemeClr val="bg2">
                            <a:lumMod val="25000"/>
                          </a:schemeClr>
                        </a:solidFill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1" marR="68581" marT="34303" marB="34303"/>
                </a:tc>
                <a:extLst>
                  <a:ext uri="{0D108BD9-81ED-4DB2-BD59-A6C34878D82A}">
                    <a16:rowId xmlns:a16="http://schemas.microsoft.com/office/drawing/2014/main" val="977621854"/>
                  </a:ext>
                </a:extLst>
              </a:tr>
              <a:tr h="205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전원</a:t>
                      </a:r>
                    </a:p>
                  </a:txBody>
                  <a:tcPr marL="68581" marR="68581" marT="34303" marB="34303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12v / 45mA</a:t>
                      </a:r>
                      <a:endParaRPr lang="ko-KR" altLang="en-US" sz="900" baseline="0" dirty="0">
                        <a:solidFill>
                          <a:schemeClr val="bg2">
                            <a:lumMod val="25000"/>
                          </a:schemeClr>
                        </a:solidFill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1" marR="68581" marT="34303" marB="34303"/>
                </a:tc>
                <a:extLst>
                  <a:ext uri="{0D108BD9-81ED-4DB2-BD59-A6C34878D82A}">
                    <a16:rowId xmlns:a16="http://schemas.microsoft.com/office/drawing/2014/main" val="3603487614"/>
                  </a:ext>
                </a:extLst>
              </a:tr>
              <a:tr h="205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통신방식</a:t>
                      </a:r>
                    </a:p>
                  </a:txBody>
                  <a:tcPr marL="68581" marR="68581" marT="34303" marB="34303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OBD2 / Bluetooth</a:t>
                      </a:r>
                      <a:endParaRPr lang="ko-KR" altLang="en-US" sz="900" baseline="0" dirty="0">
                        <a:solidFill>
                          <a:schemeClr val="bg2">
                            <a:lumMod val="25000"/>
                          </a:schemeClr>
                        </a:solidFill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68581" marR="68581" marT="34303" marB="34303"/>
                </a:tc>
                <a:extLst>
                  <a:ext uri="{0D108BD9-81ED-4DB2-BD59-A6C34878D82A}">
                    <a16:rowId xmlns:a16="http://schemas.microsoft.com/office/drawing/2014/main" val="3554306788"/>
                  </a:ext>
                </a:extLst>
              </a:tr>
              <a:tr h="1388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지원 프로토콜</a:t>
                      </a:r>
                    </a:p>
                  </a:txBody>
                  <a:tcPr marL="68581" marR="68581" marT="34303" marB="34303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ko-KR" sz="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SAE J1850 PWM (41.6 </a:t>
                      </a:r>
                      <a:r>
                        <a:rPr lang="en-US" altLang="ko-KR" sz="8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kbit</a:t>
                      </a:r>
                      <a:r>
                        <a:rPr lang="en-US" altLang="ko-KR" sz="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/s)</a:t>
                      </a:r>
                    </a:p>
                    <a:p>
                      <a:pPr rtl="0"/>
                      <a:r>
                        <a:rPr lang="en-US" altLang="ko-KR" sz="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SAE J1850 VPW (10.4 </a:t>
                      </a:r>
                      <a:r>
                        <a:rPr lang="en-US" altLang="ko-KR" sz="8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kbit</a:t>
                      </a:r>
                      <a:r>
                        <a:rPr lang="en-US" altLang="ko-KR" sz="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/s)</a:t>
                      </a:r>
                    </a:p>
                    <a:p>
                      <a:pPr rtl="0"/>
                      <a:r>
                        <a:rPr lang="en-US" altLang="ko-KR" sz="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ISO 9141-2 (5 baud </a:t>
                      </a:r>
                      <a:r>
                        <a:rPr lang="en-US" altLang="ko-KR" sz="8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init</a:t>
                      </a:r>
                      <a:r>
                        <a:rPr lang="en-US" altLang="ko-KR" sz="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, 10.4 </a:t>
                      </a:r>
                      <a:r>
                        <a:rPr lang="en-US" altLang="ko-KR" sz="8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kbit</a:t>
                      </a:r>
                      <a:r>
                        <a:rPr lang="en-US" altLang="ko-KR" sz="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/s)</a:t>
                      </a:r>
                    </a:p>
                    <a:p>
                      <a:pPr rtl="0"/>
                      <a:r>
                        <a:rPr lang="en-US" altLang="ko-KR" sz="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ISO 14230-4 KWP (5 baud </a:t>
                      </a:r>
                      <a:r>
                        <a:rPr lang="en-US" altLang="ko-KR" sz="8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init</a:t>
                      </a:r>
                      <a:r>
                        <a:rPr lang="en-US" altLang="ko-KR" sz="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, 10.4 </a:t>
                      </a:r>
                      <a:r>
                        <a:rPr lang="en-US" altLang="ko-KR" sz="8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kbit</a:t>
                      </a:r>
                      <a:r>
                        <a:rPr lang="en-US" altLang="ko-KR" sz="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/s)</a:t>
                      </a:r>
                    </a:p>
                    <a:p>
                      <a:pPr rtl="0"/>
                      <a:r>
                        <a:rPr lang="en-US" altLang="ko-KR" sz="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ISO 14230-4 KWP (fast </a:t>
                      </a:r>
                      <a:r>
                        <a:rPr lang="en-US" altLang="ko-KR" sz="8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init</a:t>
                      </a:r>
                      <a:r>
                        <a:rPr lang="en-US" altLang="ko-KR" sz="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, 10.4 </a:t>
                      </a:r>
                      <a:r>
                        <a:rPr lang="en-US" altLang="ko-KR" sz="8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kbit</a:t>
                      </a:r>
                      <a:r>
                        <a:rPr lang="en-US" altLang="ko-KR" sz="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/s)</a:t>
                      </a:r>
                    </a:p>
                    <a:p>
                      <a:pPr rtl="0"/>
                      <a:r>
                        <a:rPr lang="en-US" altLang="ko-KR" sz="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ISO 15765-4 CAN (11 bit ID, 500 </a:t>
                      </a:r>
                      <a:r>
                        <a:rPr lang="en-US" altLang="ko-KR" sz="8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kbit</a:t>
                      </a:r>
                      <a:r>
                        <a:rPr lang="en-US" altLang="ko-KR" sz="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/s)</a:t>
                      </a:r>
                    </a:p>
                    <a:p>
                      <a:pPr rtl="0"/>
                      <a:r>
                        <a:rPr lang="en-US" altLang="ko-KR" sz="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ISO 15765-4 CAN (29 bit ID, 500 </a:t>
                      </a:r>
                      <a:r>
                        <a:rPr lang="en-US" altLang="ko-KR" sz="8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kbit</a:t>
                      </a:r>
                      <a:r>
                        <a:rPr lang="en-US" altLang="ko-KR" sz="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/s)</a:t>
                      </a:r>
                    </a:p>
                    <a:p>
                      <a:pPr rtl="0"/>
                      <a:r>
                        <a:rPr lang="en-US" altLang="ko-KR" sz="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ISO 15765-4 CAN (11 bit ID, 250 </a:t>
                      </a:r>
                      <a:r>
                        <a:rPr lang="en-US" altLang="ko-KR" sz="8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kbit</a:t>
                      </a:r>
                      <a:r>
                        <a:rPr lang="en-US" altLang="ko-KR" sz="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/s)</a:t>
                      </a:r>
                    </a:p>
                    <a:p>
                      <a:pPr rtl="0"/>
                      <a:r>
                        <a:rPr lang="en-US" altLang="ko-KR" sz="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ISO 15765-4 CAN (29 bit ID, 250 </a:t>
                      </a:r>
                      <a:r>
                        <a:rPr lang="en-US" altLang="ko-KR" sz="8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kbit</a:t>
                      </a:r>
                      <a:r>
                        <a:rPr lang="en-US" altLang="ko-KR" sz="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/s)</a:t>
                      </a:r>
                    </a:p>
                    <a:p>
                      <a:pPr rtl="0"/>
                      <a:r>
                        <a:rPr lang="en-US" altLang="ko-KR" sz="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SAE J1939 (250kbps)</a:t>
                      </a:r>
                    </a:p>
                    <a:p>
                      <a:pPr rtl="0"/>
                      <a:r>
                        <a:rPr lang="en-US" altLang="ko-KR" sz="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SAE J1939 (500kbps)</a:t>
                      </a:r>
                    </a:p>
                  </a:txBody>
                  <a:tcPr marL="68581" marR="68581" marT="34303" marB="34303"/>
                </a:tc>
                <a:extLst>
                  <a:ext uri="{0D108BD9-81ED-4DB2-BD59-A6C34878D82A}">
                    <a16:rowId xmlns:a16="http://schemas.microsoft.com/office/drawing/2014/main" val="2650673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6096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1241</Words>
  <Application>Microsoft Office PowerPoint</Application>
  <PresentationFormat>화면 슬라이드 쇼(4:3)</PresentationFormat>
  <Paragraphs>294</Paragraphs>
  <Slides>24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5" baseType="lpstr">
      <vt:lpstr>1훈프로방스 R</vt:lpstr>
      <vt:lpstr>Adobe Fangsong Std R</vt:lpstr>
      <vt:lpstr>Adobe 고딕 Std B</vt:lpstr>
      <vt:lpstr>a스마일B</vt:lpstr>
      <vt:lpstr>a스마일M</vt:lpstr>
      <vt:lpstr>경기천년제목B Bold</vt:lpstr>
      <vt:lpstr>궁서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KPU</dc:creator>
  <cp:lastModifiedBy>구 삼열</cp:lastModifiedBy>
  <cp:revision>10</cp:revision>
  <dcterms:modified xsi:type="dcterms:W3CDTF">2018-05-16T10:20:32Z</dcterms:modified>
</cp:coreProperties>
</file>