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7" r:id="rId4"/>
    <p:sldId id="270" r:id="rId5"/>
    <p:sldId id="263" r:id="rId6"/>
    <p:sldId id="272" r:id="rId7"/>
    <p:sldId id="259" r:id="rId8"/>
    <p:sldId id="261" r:id="rId9"/>
    <p:sldId id="269" r:id="rId10"/>
    <p:sldId id="276" r:id="rId11"/>
    <p:sldId id="268" r:id="rId12"/>
    <p:sldId id="277" r:id="rId13"/>
    <p:sldId id="278" r:id="rId14"/>
    <p:sldId id="275" r:id="rId15"/>
    <p:sldId id="271" r:id="rId16"/>
    <p:sldId id="286" r:id="rId17"/>
    <p:sldId id="282" r:id="rId18"/>
    <p:sldId id="283" r:id="rId19"/>
    <p:sldId id="280" r:id="rId20"/>
    <p:sldId id="279" r:id="rId21"/>
    <p:sldId id="284" r:id="rId22"/>
    <p:sldId id="281" r:id="rId23"/>
    <p:sldId id="285" r:id="rId24"/>
    <p:sldId id="262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100" d="100"/>
          <a:sy n="100" d="100"/>
        </p:scale>
        <p:origin x="974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FA91-8E35-462E-B6D5-5C5D75A3A05B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DF04-2B8A-474C-AD43-990FF6EDB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2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DF04-2B8A-474C-AD43-990FF6EDBF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-w/python-OBD" TargetMode="External"/><Relationship Id="rId2" Type="http://schemas.openxmlformats.org/officeDocument/2006/relationships/hyperlink" Target="https://en.wikipedia.org/wiki/On-board_diagnostic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ELM327" TargetMode="External"/><Relationship Id="rId4" Type="http://schemas.openxmlformats.org/officeDocument/2006/relationships/hyperlink" Target="http://www.openiot.net/?controller=DevicesApps&amp;action=DevicesDetail&amp;No=2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FKYqo7cd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6510" y="1700808"/>
            <a:ext cx="549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IoT </a:t>
            </a:r>
            <a:r>
              <a:rPr lang="ko-KR" altLang="en-US" sz="36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기반 운전 보조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81078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Adobe Fangsong Std R" pitchFamily="18" charset="-128"/>
                <a:ea typeface="1훈프로방스 R" pitchFamily="18" charset="-127"/>
              </a:rPr>
              <a:t>한국산업기술대학교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949280"/>
            <a:ext cx="176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>
            <a:off x="3088216" y="5937738"/>
            <a:ext cx="5960442" cy="1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DD45BE-F32E-47DE-A166-94C17E705B24}"/>
              </a:ext>
            </a:extLst>
          </p:cNvPr>
          <p:cNvSpPr txBox="1"/>
          <p:nvPr/>
        </p:nvSpPr>
        <p:spPr>
          <a:xfrm>
            <a:off x="3995936" y="2347139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Driving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assistance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system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based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on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IoT</a:t>
            </a:r>
            <a:endParaRPr lang="ko-KR" altLang="en-US" sz="1400" dirty="0"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A0CE7-9CE6-43EA-964E-DD8988597F82}"/>
              </a:ext>
            </a:extLst>
          </p:cNvPr>
          <p:cNvSpPr txBox="1"/>
          <p:nvPr/>
        </p:nvSpPr>
        <p:spPr>
          <a:xfrm>
            <a:off x="3125954" y="4610451"/>
            <a:ext cx="596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학번</a:t>
            </a:r>
            <a:r>
              <a:rPr lang="ko-KR" altLang="en-US" dirty="0"/>
              <a:t> </a:t>
            </a:r>
            <a:r>
              <a:rPr lang="en-US" altLang="ko-KR" dirty="0"/>
              <a:t>2012150022 </a:t>
            </a:r>
            <a:r>
              <a:rPr lang="ko-KR" altLang="en-US" dirty="0"/>
              <a:t>이름 박찬   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2012152003 </a:t>
            </a:r>
            <a:r>
              <a:rPr lang="ko-KR" altLang="en-US" dirty="0"/>
              <a:t>이름 </a:t>
            </a:r>
            <a:r>
              <a:rPr lang="ko-KR" altLang="en-US" dirty="0" err="1"/>
              <a:t>구삼열</a:t>
            </a:r>
            <a:r>
              <a:rPr lang="ko-KR" altLang="en-US" dirty="0"/>
              <a:t>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2013156023 </a:t>
            </a:r>
            <a:r>
              <a:rPr lang="ko-KR" altLang="en-US" dirty="0"/>
              <a:t>이름 </a:t>
            </a:r>
            <a:r>
              <a:rPr lang="ko-KR" altLang="en-US" dirty="0" err="1"/>
              <a:t>설현관</a:t>
            </a:r>
            <a:r>
              <a:rPr lang="ko-KR" altLang="en-US" dirty="0"/>
              <a:t>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2015152017 </a:t>
            </a:r>
            <a:r>
              <a:rPr lang="ko-KR" altLang="en-US" dirty="0"/>
              <a:t>이름 송현화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7">
            <a:extLst>
              <a:ext uri="{FF2B5EF4-FFF2-40B4-BE49-F238E27FC236}">
                <a16:creationId xmlns:a16="http://schemas.microsoft.com/office/drawing/2014/main" id="{F3EB0264-4DBF-4BFA-B457-1EC11A77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32" y="5013176"/>
            <a:ext cx="738365" cy="7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9A04097F-8B68-4E00-9CC4-5EB4BFAE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13176"/>
            <a:ext cx="738365" cy="7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">
            <a:extLst>
              <a:ext uri="{FF2B5EF4-FFF2-40B4-BE49-F238E27FC236}">
                <a16:creationId xmlns:a16="http://schemas.microsoft.com/office/drawing/2014/main" id="{79F90F2E-F832-476C-BA5D-44E20A71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83" y="3717032"/>
            <a:ext cx="2060275" cy="8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4">
            <a:extLst>
              <a:ext uri="{FF2B5EF4-FFF2-40B4-BE49-F238E27FC236}">
                <a16:creationId xmlns:a16="http://schemas.microsoft.com/office/drawing/2014/main" id="{505D5A96-4A06-49CD-B3FB-2106B11A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62385"/>
            <a:ext cx="1064674" cy="57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9A068F0-BE25-4BE7-9085-2BBBC0C6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8636"/>
              </p:ext>
            </p:extLst>
          </p:nvPr>
        </p:nvGraphicFramePr>
        <p:xfrm>
          <a:off x="4218830" y="3830500"/>
          <a:ext cx="3521522" cy="191240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284192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237330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8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PHP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48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68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59FF1971-7333-40CE-BD93-D4506C7AE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850204" cy="592999"/>
          </a:xfrm>
          <a:prstGeom prst="rect">
            <a:avLst/>
          </a:prstGeom>
        </p:spPr>
      </p:pic>
      <p:pic>
        <p:nvPicPr>
          <p:cNvPr id="32" name="_x318987392" descr="EMB0000192c30e7">
            <a:extLst>
              <a:ext uri="{FF2B5EF4-FFF2-40B4-BE49-F238E27FC236}">
                <a16:creationId xmlns:a16="http://schemas.microsoft.com/office/drawing/2014/main" id="{4BDD1EB9-F0E0-4E6E-AABC-1EF8AF23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329905" y="1916832"/>
            <a:ext cx="2522015" cy="18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0802949-3175-4F1F-B163-68365E6CD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91277"/>
              </p:ext>
            </p:extLst>
          </p:nvPr>
        </p:nvGraphicFramePr>
        <p:xfrm>
          <a:off x="4218830" y="1916832"/>
          <a:ext cx="3521522" cy="1680203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238778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7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41490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79208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Raspberry Pi</a:t>
            </a:r>
            <a:endParaRPr lang="ko-KR" altLang="en-US" sz="20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16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(Alcatel L800)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lang="ko-KR" altLang="en-US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정보 </a:t>
            </a:r>
            <a:r>
              <a:rPr lang="ko-KR" altLang="en-US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326185" y="4306451"/>
            <a:ext cx="61666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6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3717032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79208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3.  Web Server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구축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요청 대기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요청이 오면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내용을 참조하여 응답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187624" y="3933056"/>
            <a:ext cx="6468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4.  Application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Android Studio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사용한 어플리케이션 개발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시동을 끄면 서버로부터 운행 기록을 전달받아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알림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기록 확인</a:t>
            </a:r>
            <a:r>
              <a:rPr lang="ko-KR" altLang="en-US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분석 기능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07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3861048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5.  Sensors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각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GPIO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또는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Aduino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연결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277856" y="4104600"/>
            <a:ext cx="63184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6</a:t>
            </a: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APIs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Google/</a:t>
            </a:r>
            <a:r>
              <a:rPr lang="en-US" altLang="ko-KR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Naver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사용하여 음성 환경 제공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SK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Planet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날씨 정보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7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506" y="970855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개발방법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1ABCA9-D52C-44AC-BF28-1FA9F595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24666"/>
              </p:ext>
            </p:extLst>
          </p:nvPr>
        </p:nvGraphicFramePr>
        <p:xfrm>
          <a:off x="1259632" y="1593669"/>
          <a:ext cx="6624735" cy="4189424"/>
        </p:xfrm>
        <a:graphic>
          <a:graphicData uri="http://schemas.openxmlformats.org/drawingml/2006/table">
            <a:tbl>
              <a:tblPr/>
              <a:tblGrid>
                <a:gridCol w="1048143">
                  <a:extLst>
                    <a:ext uri="{9D8B030D-6E8A-4147-A177-3AD203B41FA5}">
                      <a16:colId xmlns:a16="http://schemas.microsoft.com/office/drawing/2014/main" val="1924621926"/>
                    </a:ext>
                  </a:extLst>
                </a:gridCol>
                <a:gridCol w="1517872">
                  <a:extLst>
                    <a:ext uri="{9D8B030D-6E8A-4147-A177-3AD203B41FA5}">
                      <a16:colId xmlns:a16="http://schemas.microsoft.com/office/drawing/2014/main" val="1947487759"/>
                    </a:ext>
                  </a:extLst>
                </a:gridCol>
                <a:gridCol w="2518447">
                  <a:extLst>
                    <a:ext uri="{9D8B030D-6E8A-4147-A177-3AD203B41FA5}">
                      <a16:colId xmlns:a16="http://schemas.microsoft.com/office/drawing/2014/main" val="1107315731"/>
                    </a:ext>
                  </a:extLst>
                </a:gridCol>
                <a:gridCol w="1540273">
                  <a:extLst>
                    <a:ext uri="{9D8B030D-6E8A-4147-A177-3AD203B41FA5}">
                      <a16:colId xmlns:a16="http://schemas.microsoft.com/office/drawing/2014/main" val="2547464226"/>
                    </a:ext>
                  </a:extLst>
                </a:gridCol>
              </a:tblGrid>
              <a:tr h="270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7357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정보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실시간 차량 데이터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(RPM,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속도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 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LCD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통해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Bluetooth, Python3(PyQt5)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62524"/>
                  </a:ext>
                </a:extLst>
              </a:tr>
              <a:tr h="732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관성 주행 보조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MPU-6050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센서를 이용하여 차량의 기울기를 측정하고 관성주행이 가능한 상황에서 사용자에게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I2C,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36097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지원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판단된 주행정보를 바탕으로 이벤트 발생시 사용자에게 음성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NAVER TTS,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02344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 운전 보조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급가속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급정차 등 비 경제적인 주행 패턴을 감지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30396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경로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모듈을 사용하여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Application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주행 경로를 확인할 수 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UART,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80890"/>
                  </a:ext>
                </a:extLst>
              </a:tr>
              <a:tr h="732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차계부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거리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유류소모량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차량 유지비 등이 자동으로 기록되고 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단위로 확인할 수 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Android, Flask, MySQL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6296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비경제 운전 위험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비경제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운전이 많이 일어나는 구간을 분석하여 운전자에게 미리 주의를 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Python3, 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722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5B06F07-B89C-4424-B97D-FBC07DF5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84" y="16311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9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완료한 기능 </a:t>
            </a:r>
            <a:r>
              <a:rPr lang="en-US" altLang="ko-KR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endParaRPr lang="ko-KR" altLang="en-US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08CD6-3CFB-4FCE-A960-176DC5619D57}"/>
              </a:ext>
            </a:extLst>
          </p:cNvPr>
          <p:cNvSpPr txBox="1"/>
          <p:nvPr/>
        </p:nvSpPr>
        <p:spPr>
          <a:xfrm>
            <a:off x="1098343" y="2361970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OBD2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포트에서 차량 데이터를 받아와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Parsing(RPM, Speed, IAT(Intake Air Temperature), MAP(Manifold Absolute Pressure), Throttle 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Parsing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된 데이터를 가공하여 계측 가능한 데이터로 변환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(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급정차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급가속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 등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DB – Web – Client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연동 완료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Web – Client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간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POST/Response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데이터 송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주행정보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위치정보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사용자 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68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완료한 기능 </a:t>
            </a:r>
            <a:r>
              <a:rPr lang="en-US" altLang="ko-KR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endParaRPr lang="ko-KR" altLang="en-US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08CD6-3CFB-4FCE-A960-176DC5619D57}"/>
              </a:ext>
            </a:extLst>
          </p:cNvPr>
          <p:cNvSpPr txBox="1"/>
          <p:nvPr/>
        </p:nvSpPr>
        <p:spPr>
          <a:xfrm>
            <a:off x="1098343" y="2580261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GPS(L80-M39)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위도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시간정보 수신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Raspberry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가공된 데이터를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통해 출력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데이터를 서버로 전송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서버에 있는 데이터를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Android Application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을 이용하여 확인 가능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36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예정인 기능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B1650-5331-411B-B0F7-7F27191FA0BD}"/>
              </a:ext>
            </a:extLst>
          </p:cNvPr>
          <p:cNvSpPr txBox="1"/>
          <p:nvPr/>
        </p:nvSpPr>
        <p:spPr>
          <a:xfrm>
            <a:off x="1098343" y="2580261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Gyro sensor(MPU-6050)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ECO-DAS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기능 구현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연비운전 주의구간 알림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App / Raspberry PI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GUI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개선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LTE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통신 모뎀을 이용한 인터넷 접속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TTS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이용한 음성 알림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29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개발에서 제외될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E94F9-C6F0-4FC9-AD8E-83A94519F957}"/>
              </a:ext>
            </a:extLst>
          </p:cNvPr>
          <p:cNvSpPr txBox="1"/>
          <p:nvPr/>
        </p:nvSpPr>
        <p:spPr>
          <a:xfrm>
            <a:off x="1098343" y="2580261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측방 감지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졸음운전 방지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차량내 환경 모니터링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6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GitHub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362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https://github.com/cwal1220/Doraemon</a:t>
            </a:r>
            <a:endParaRPr lang="ko-KR" altLang="en-US" sz="1400" dirty="0">
              <a:solidFill>
                <a:srgbClr val="0000FF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3" name="그림 2">
            <a:extLst>
              <a:ext uri="{FF2B5EF4-FFF2-40B4-BE49-F238E27FC236}">
                <a16:creationId xmlns:a16="http://schemas.microsoft.com/office/drawing/2014/main" id="{3EBF65B7-1B49-407C-BDBF-5533A02D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89038"/>
            <a:ext cx="5585169" cy="324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53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481" y="724634"/>
            <a:ext cx="1387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CONTENTS</a:t>
            </a:r>
            <a:endParaRPr lang="ko-KR" altLang="en-US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" name="직선 연결선 2"/>
          <p:cNvCxnSpPr>
            <a:stCxn id="7" idx="1"/>
          </p:cNvCxnSpPr>
          <p:nvPr/>
        </p:nvCxnSpPr>
        <p:spPr>
          <a:xfrm flipH="1">
            <a:off x="-108519" y="924689"/>
            <a:ext cx="39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234361" y="924689"/>
            <a:ext cx="3909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4371" y="17008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2212" y="216918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2.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구성도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371" y="270892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3.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수행 시나리오 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371" y="3212976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793E5-D67B-4F27-8116-DE46C4A0C3FC}"/>
              </a:ext>
            </a:extLst>
          </p:cNvPr>
          <p:cNvSpPr txBox="1"/>
          <p:nvPr/>
        </p:nvSpPr>
        <p:spPr>
          <a:xfrm>
            <a:off x="3995936" y="370774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5.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DBD93-A603-4BCF-94E0-22EEF088BF82}"/>
              </a:ext>
            </a:extLst>
          </p:cNvPr>
          <p:cNvSpPr txBox="1"/>
          <p:nvPr/>
        </p:nvSpPr>
        <p:spPr>
          <a:xfrm>
            <a:off x="4003777" y="417611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6.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EB3F6-93F3-4966-ABAD-5EE62046A1C5}"/>
              </a:ext>
            </a:extLst>
          </p:cNvPr>
          <p:cNvSpPr txBox="1"/>
          <p:nvPr/>
        </p:nvSpPr>
        <p:spPr>
          <a:xfrm>
            <a:off x="3995936" y="471585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7.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수행 일정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32D4E-F07F-492F-8E64-A296139EC592}"/>
              </a:ext>
            </a:extLst>
          </p:cNvPr>
          <p:cNvSpPr txBox="1"/>
          <p:nvPr/>
        </p:nvSpPr>
        <p:spPr>
          <a:xfrm>
            <a:off x="3995936" y="521990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8.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111" y="950165"/>
            <a:ext cx="9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내용 개체 틀 1">
            <a:extLst>
              <a:ext uri="{FF2B5EF4-FFF2-40B4-BE49-F238E27FC236}">
                <a16:creationId xmlns:a16="http://schemas.microsoft.com/office/drawing/2014/main" id="{4292476B-D6B0-4450-B11D-91EF840E5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244004"/>
              </p:ext>
            </p:extLst>
          </p:nvPr>
        </p:nvGraphicFramePr>
        <p:xfrm>
          <a:off x="684975" y="1789622"/>
          <a:ext cx="7739801" cy="352838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87637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595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883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109006" marR="109006" marT="54504" marB="54504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8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111" y="950165"/>
            <a:ext cx="9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ED604D7-5012-4923-BD6A-48F836C1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20" y="23219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049" name="_x270747608" descr="EMB000035903ba9">
            <a:extLst>
              <a:ext uri="{FF2B5EF4-FFF2-40B4-BE49-F238E27FC236}">
                <a16:creationId xmlns:a16="http://schemas.microsoft.com/office/drawing/2014/main" id="{E77C3117-A170-4931-B47D-62C525DE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7" y="1700808"/>
            <a:ext cx="6983697" cy="39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7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수행 일정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내용 개체 틀 1">
            <a:extLst>
              <a:ext uri="{FF2B5EF4-FFF2-40B4-BE49-F238E27FC236}">
                <a16:creationId xmlns:a16="http://schemas.microsoft.com/office/drawing/2014/main" id="{4D43B256-E070-41AF-B628-45DC45B3508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7362" y="1765811"/>
          <a:ext cx="7529278" cy="37254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817214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082DF9-C688-4AA8-9C41-DBCDAAE8F041}"/>
              </a:ext>
            </a:extLst>
          </p:cNvPr>
          <p:cNvSpPr/>
          <p:nvPr/>
        </p:nvSpPr>
        <p:spPr>
          <a:xfrm>
            <a:off x="2623357" y="2400148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880747-85DE-4CCD-B28A-506E6496A5A8}"/>
              </a:ext>
            </a:extLst>
          </p:cNvPr>
          <p:cNvSpPr/>
          <p:nvPr/>
        </p:nvSpPr>
        <p:spPr>
          <a:xfrm>
            <a:off x="3337561" y="290027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63D5D-7224-4E59-911B-365DBF6BD22B}"/>
              </a:ext>
            </a:extLst>
          </p:cNvPr>
          <p:cNvSpPr/>
          <p:nvPr/>
        </p:nvSpPr>
        <p:spPr>
          <a:xfrm>
            <a:off x="4051765" y="323702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A95FE5-F906-421B-B247-EFDED5D8F342}"/>
              </a:ext>
            </a:extLst>
          </p:cNvPr>
          <p:cNvSpPr/>
          <p:nvPr/>
        </p:nvSpPr>
        <p:spPr>
          <a:xfrm>
            <a:off x="4051765" y="3652557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055BAD-8214-42A2-AEC5-B8C9CDE43690}"/>
              </a:ext>
            </a:extLst>
          </p:cNvPr>
          <p:cNvSpPr/>
          <p:nvPr/>
        </p:nvSpPr>
        <p:spPr>
          <a:xfrm>
            <a:off x="4765969" y="3651038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1E1E6F-BDA0-4009-B954-99B25B572C6E}"/>
              </a:ext>
            </a:extLst>
          </p:cNvPr>
          <p:cNvSpPr/>
          <p:nvPr/>
        </p:nvSpPr>
        <p:spPr>
          <a:xfrm>
            <a:off x="5480173" y="3649519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77554E-28B7-4AAF-97C5-87C5FCF2D343}"/>
              </a:ext>
            </a:extLst>
          </p:cNvPr>
          <p:cNvSpPr/>
          <p:nvPr/>
        </p:nvSpPr>
        <p:spPr>
          <a:xfrm>
            <a:off x="4765969" y="412527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381D38-288B-4C2C-80C9-6861193C9AEA}"/>
              </a:ext>
            </a:extLst>
          </p:cNvPr>
          <p:cNvSpPr/>
          <p:nvPr/>
        </p:nvSpPr>
        <p:spPr>
          <a:xfrm>
            <a:off x="5480173" y="4125272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21B244-591C-4AF4-A793-CF62888AE5F3}"/>
              </a:ext>
            </a:extLst>
          </p:cNvPr>
          <p:cNvSpPr/>
          <p:nvPr/>
        </p:nvSpPr>
        <p:spPr>
          <a:xfrm>
            <a:off x="6205350" y="4490387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CF5200-8570-4209-A5D4-0BDBF759D038}"/>
              </a:ext>
            </a:extLst>
          </p:cNvPr>
          <p:cNvSpPr/>
          <p:nvPr/>
        </p:nvSpPr>
        <p:spPr>
          <a:xfrm>
            <a:off x="6912807" y="4791304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787609-61E2-4ED6-B5CA-5D0DB3773EB0}"/>
              </a:ext>
            </a:extLst>
          </p:cNvPr>
          <p:cNvSpPr/>
          <p:nvPr/>
        </p:nvSpPr>
        <p:spPr>
          <a:xfrm>
            <a:off x="7633797" y="5141293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59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4702" y="94166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필요기술 및 참고 문헌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72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1of 4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70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1</a:t>
            </a:r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6CB24C-3EF5-4EAB-BE55-C2F484AE1475}"/>
              </a:ext>
            </a:extLst>
          </p:cNvPr>
          <p:cNvSpPr/>
          <p:nvPr/>
        </p:nvSpPr>
        <p:spPr>
          <a:xfrm>
            <a:off x="755576" y="2839576"/>
            <a:ext cx="7290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lang="ko-KR" altLang="en-US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lang="ko-KR" altLang="en-US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Wikipidia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2"/>
              </a:rPr>
              <a:t>https://en.wikipedia.org/wiki/On-board_diagnostics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https://github.com/brendan-w/python-OBD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http://www.openiot.net/?controller=DevicesApps&amp;action=DevicesDetail&amp;No=21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https://en.wikipedia.org/wiki/ELM327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14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51920" y="92528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데모영상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42CD10B5-B318-4E2C-BD37-5B94AB5CFA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302799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29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스마일M" panose="02020600000000000000" pitchFamily="18" charset="-127"/>
                <a:ea typeface="a스마일M" panose="02020600000000000000" pitchFamily="18" charset="-127"/>
              </a:rPr>
              <a:t>&lt;THANK YOU&gt;</a:t>
            </a:r>
            <a:endParaRPr lang="ko-KR" altLang="en-US" sz="3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5624141"/>
            <a:ext cx="122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3717032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4221088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지난 발표에서의 지적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B1DC6-E4A1-4BEB-8809-F845C5A1BD41}"/>
              </a:ext>
            </a:extLst>
          </p:cNvPr>
          <p:cNvSpPr txBox="1"/>
          <p:nvPr/>
        </p:nvSpPr>
        <p:spPr>
          <a:xfrm>
            <a:off x="1326185" y="2564904"/>
            <a:ext cx="616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부족한 기능들 추가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주제에 부합하게 다양한 방향의 기능 추가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2C7B-A6E2-4163-B12F-E1C2D6696952}"/>
              </a:ext>
            </a:extLst>
          </p:cNvPr>
          <p:cNvSpPr txBox="1"/>
          <p:nvPr/>
        </p:nvSpPr>
        <p:spPr>
          <a:xfrm>
            <a:off x="1305351" y="3789040"/>
            <a:ext cx="63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지적 사항에 대한 답변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A72D-59F1-44F0-BEE6-77AD05648D11}"/>
              </a:ext>
            </a:extLst>
          </p:cNvPr>
          <p:cNvSpPr txBox="1"/>
          <p:nvPr/>
        </p:nvSpPr>
        <p:spPr>
          <a:xfrm>
            <a:off x="1178609" y="4509120"/>
            <a:ext cx="648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1.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음성 안내 기능 추가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2.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에어로 센서를 추가하여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FUEL-CUT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구간 체크 기능 추가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.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3.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머신 러닝을 이용한 빅데이터 알고리즘 추가</a:t>
            </a:r>
          </a:p>
        </p:txBody>
      </p:sp>
    </p:spTree>
    <p:extLst>
      <p:ext uri="{BB962C8B-B14F-4D97-AF65-F5344CB8AC3E}">
        <p14:creationId xmlns:p14="http://schemas.microsoft.com/office/powerpoint/2010/main" val="36777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400506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1of 2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연구 개발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55345-CCFA-4CC0-BFBE-B57ECF2678BA}"/>
              </a:ext>
            </a:extLst>
          </p:cNvPr>
          <p:cNvSpPr txBox="1"/>
          <p:nvPr/>
        </p:nvSpPr>
        <p:spPr>
          <a:xfrm>
            <a:off x="1326185" y="2854677"/>
            <a:ext cx="616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▶ 운전자의 운전습관을 개선하여 안전운전 도모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EA8E0-B384-4160-97AF-A0E3A2C4A459}"/>
              </a:ext>
            </a:extLst>
          </p:cNvPr>
          <p:cNvSpPr txBox="1"/>
          <p:nvPr/>
        </p:nvSpPr>
        <p:spPr>
          <a:xfrm>
            <a:off x="1433361" y="4510861"/>
            <a:ext cx="605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지속적으로 상승하는 국제 유가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 ▶ 연비운전을 통해 차량 유지비 절감</a:t>
            </a:r>
          </a:p>
        </p:txBody>
      </p:sp>
    </p:spTree>
    <p:extLst>
      <p:ext uri="{BB962C8B-B14F-4D97-AF65-F5344CB8AC3E}">
        <p14:creationId xmlns:p14="http://schemas.microsoft.com/office/powerpoint/2010/main" val="12708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400506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2of 2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연구 개발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FD79C-A973-4412-B3A9-E92B93402589}"/>
              </a:ext>
            </a:extLst>
          </p:cNvPr>
          <p:cNvSpPr txBox="1"/>
          <p:nvPr/>
        </p:nvSpPr>
        <p:spPr>
          <a:xfrm>
            <a:off x="1305351" y="2854677"/>
            <a:ext cx="61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확인하는 것의 불편함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▶ 스마트폰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을 이용해 손쉽게 확인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86550-1341-4DA7-A671-C422DC5CC225}"/>
              </a:ext>
            </a:extLst>
          </p:cNvPr>
          <p:cNvSpPr txBox="1"/>
          <p:nvPr/>
        </p:nvSpPr>
        <p:spPr>
          <a:xfrm>
            <a:off x="1331640" y="4293096"/>
            <a:ext cx="605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대기오염과 미세먼지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▶음성인식과 음성지원을 통해 차량 공기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주행정보                    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  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42750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6293" y="91493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구성도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8ED1D513-6231-47FB-9DB4-B865B95350EC}"/>
              </a:ext>
            </a:extLst>
          </p:cNvPr>
          <p:cNvSpPr/>
          <p:nvPr/>
        </p:nvSpPr>
        <p:spPr bwMode="auto">
          <a:xfrm>
            <a:off x="3473213" y="3029019"/>
            <a:ext cx="1327242" cy="916637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DF0FAD3-81C3-4B37-84B0-0151A35F6EF6}"/>
              </a:ext>
            </a:extLst>
          </p:cNvPr>
          <p:cNvSpPr/>
          <p:nvPr/>
        </p:nvSpPr>
        <p:spPr bwMode="auto">
          <a:xfrm>
            <a:off x="1166640" y="1919004"/>
            <a:ext cx="1172797" cy="796024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5" name="순서도: 준비 24">
            <a:extLst>
              <a:ext uri="{FF2B5EF4-FFF2-40B4-BE49-F238E27FC236}">
                <a16:creationId xmlns:a16="http://schemas.microsoft.com/office/drawing/2014/main" id="{031E6ECE-5462-4C1E-B505-411B67C9E8B1}"/>
              </a:ext>
            </a:extLst>
          </p:cNvPr>
          <p:cNvSpPr/>
          <p:nvPr/>
        </p:nvSpPr>
        <p:spPr bwMode="auto">
          <a:xfrm>
            <a:off x="6435404" y="2600298"/>
            <a:ext cx="1239286" cy="796024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35EB62-7D00-4D2F-9231-9F98AFB79512}"/>
              </a:ext>
            </a:extLst>
          </p:cNvPr>
          <p:cNvCxnSpPr>
            <a:cxnSpLocks/>
            <a:stCxn id="24" idx="3"/>
            <a:endCxn id="23" idx="2"/>
          </p:cNvCxnSpPr>
          <p:nvPr/>
        </p:nvCxnSpPr>
        <p:spPr bwMode="auto">
          <a:xfrm>
            <a:off x="2339437" y="2317016"/>
            <a:ext cx="1133776" cy="1170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EB79306-A0A0-41F6-B26C-73E96675D275}"/>
              </a:ext>
            </a:extLst>
          </p:cNvPr>
          <p:cNvSpPr/>
          <p:nvPr/>
        </p:nvSpPr>
        <p:spPr bwMode="auto">
          <a:xfrm>
            <a:off x="2687383" y="4517018"/>
            <a:ext cx="1524577" cy="6401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0DF57A2-ECC6-4475-8BB6-FC67C15E0DA9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 bwMode="auto">
          <a:xfrm>
            <a:off x="7055047" y="3396322"/>
            <a:ext cx="0" cy="1328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CAD91A1-6E72-43B1-BFB2-14E8A0EDB847}"/>
              </a:ext>
            </a:extLst>
          </p:cNvPr>
          <p:cNvCxnSpPr>
            <a:cxnSpLocks/>
            <a:stCxn id="23" idx="1"/>
            <a:endCxn id="33" idx="2"/>
          </p:cNvCxnSpPr>
          <p:nvPr/>
        </p:nvCxnSpPr>
        <p:spPr bwMode="auto">
          <a:xfrm flipV="1">
            <a:off x="4136834" y="2468463"/>
            <a:ext cx="590" cy="560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A14718-8949-4D99-B9D7-821F60E1102E}"/>
              </a:ext>
            </a:extLst>
          </p:cNvPr>
          <p:cNvSpPr/>
          <p:nvPr/>
        </p:nvSpPr>
        <p:spPr bwMode="auto">
          <a:xfrm>
            <a:off x="3347864" y="1946112"/>
            <a:ext cx="1579120" cy="5223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DCBE7C-2FDC-424D-903C-E7674663E871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H="1">
            <a:off x="5280206" y="3700856"/>
            <a:ext cx="350369" cy="11861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8951D6-2766-4955-B4ED-A9AB4BC9971D}"/>
              </a:ext>
            </a:extLst>
          </p:cNvPr>
          <p:cNvCxnSpPr>
            <a:cxnSpLocks/>
            <a:stCxn id="44" idx="2"/>
            <a:endCxn id="37" idx="2"/>
          </p:cNvCxnSpPr>
          <p:nvPr/>
        </p:nvCxnSpPr>
        <p:spPr bwMode="auto">
          <a:xfrm>
            <a:off x="1558707" y="4621068"/>
            <a:ext cx="310677" cy="9787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A263E9-1607-44AD-8441-D1A3DB844959}"/>
              </a:ext>
            </a:extLst>
          </p:cNvPr>
          <p:cNvSpPr/>
          <p:nvPr/>
        </p:nvSpPr>
        <p:spPr bwMode="auto">
          <a:xfrm>
            <a:off x="4295795" y="4887026"/>
            <a:ext cx="1968821" cy="754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sz="1350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5BE3072-C2DC-4D78-8120-D6E28F6F82B2}"/>
              </a:ext>
            </a:extLst>
          </p:cNvPr>
          <p:cNvSpPr/>
          <p:nvPr/>
        </p:nvSpPr>
        <p:spPr bwMode="auto">
          <a:xfrm>
            <a:off x="1152201" y="5085069"/>
            <a:ext cx="1434366" cy="514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무차별적 데이터 송신</a:t>
            </a: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795F0BF6-179E-4E26-B212-B87926A205FB}"/>
              </a:ext>
            </a:extLst>
          </p:cNvPr>
          <p:cNvSpPr/>
          <p:nvPr/>
        </p:nvSpPr>
        <p:spPr bwMode="auto">
          <a:xfrm>
            <a:off x="6435404" y="3529209"/>
            <a:ext cx="1239286" cy="796024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WEB </a:t>
            </a:r>
          </a:p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DB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0E4C23-70BA-4F2D-B14D-79973B849F12}"/>
              </a:ext>
            </a:extLst>
          </p:cNvPr>
          <p:cNvCxnSpPr>
            <a:cxnSpLocks/>
            <a:stCxn id="23" idx="4"/>
            <a:endCxn id="38" idx="1"/>
          </p:cNvCxnSpPr>
          <p:nvPr/>
        </p:nvCxnSpPr>
        <p:spPr bwMode="auto">
          <a:xfrm>
            <a:off x="4800455" y="3487338"/>
            <a:ext cx="1634949" cy="4398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570C682-40DA-4B34-BAD6-058B1C4E725F}"/>
              </a:ext>
            </a:extLst>
          </p:cNvPr>
          <p:cNvSpPr/>
          <p:nvPr/>
        </p:nvSpPr>
        <p:spPr bwMode="auto">
          <a:xfrm>
            <a:off x="6378570" y="4865541"/>
            <a:ext cx="1352955" cy="8167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en-US" altLang="ko-KR" sz="120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sz="120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C5A6C8-770A-49D4-BC3F-410B06386410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 bwMode="auto">
          <a:xfrm flipH="1" flipV="1">
            <a:off x="7055047" y="4325233"/>
            <a:ext cx="1" cy="5403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39027D7-226A-40B8-AF79-2494A96512A7}"/>
              </a:ext>
            </a:extLst>
          </p:cNvPr>
          <p:cNvSpPr/>
          <p:nvPr/>
        </p:nvSpPr>
        <p:spPr bwMode="auto">
          <a:xfrm>
            <a:off x="6372200" y="1916832"/>
            <a:ext cx="1352955" cy="4707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70103E-9E7A-4557-B400-B3EBED67662F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 bwMode="auto">
          <a:xfrm>
            <a:off x="7048678" y="2387611"/>
            <a:ext cx="6369" cy="2126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2E2D9138-F2F9-4D9B-A1D4-7388A54083BC}"/>
              </a:ext>
            </a:extLst>
          </p:cNvPr>
          <p:cNvSpPr/>
          <p:nvPr/>
        </p:nvSpPr>
        <p:spPr bwMode="auto">
          <a:xfrm>
            <a:off x="1171314" y="3825044"/>
            <a:ext cx="1172797" cy="796024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562D635-CA30-4223-872A-B2D2A4B81548}"/>
              </a:ext>
            </a:extLst>
          </p:cNvPr>
          <p:cNvCxnSpPr>
            <a:cxnSpLocks/>
            <a:stCxn id="44" idx="3"/>
            <a:endCxn id="23" idx="2"/>
          </p:cNvCxnSpPr>
          <p:nvPr/>
        </p:nvCxnSpPr>
        <p:spPr bwMode="auto">
          <a:xfrm flipV="1">
            <a:off x="2344111" y="3487338"/>
            <a:ext cx="1129102" cy="7357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44984B5-490C-4E37-B18F-5BC858281A79}"/>
              </a:ext>
            </a:extLst>
          </p:cNvPr>
          <p:cNvSpPr/>
          <p:nvPr/>
        </p:nvSpPr>
        <p:spPr bwMode="auto">
          <a:xfrm>
            <a:off x="1166640" y="3185276"/>
            <a:ext cx="1434366" cy="467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184A08-04EE-404E-8CBC-8680F51D0F8F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flipV="1">
            <a:off x="1549877" y="2715028"/>
            <a:ext cx="4156" cy="5147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061ED5A-939A-4840-A025-0B0BCFC81C67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H="1" flipV="1">
            <a:off x="3020588" y="3825044"/>
            <a:ext cx="429084" cy="691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530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94241" y="92410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수행 시나리오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2487" y="1569871"/>
            <a:ext cx="70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1</a:t>
            </a:r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3" name="그림 9">
            <a:extLst>
              <a:ext uri="{FF2B5EF4-FFF2-40B4-BE49-F238E27FC236}">
                <a16:creationId xmlns:a16="http://schemas.microsoft.com/office/drawing/2014/main" id="{093C45B6-1FE7-4A2F-9E15-2C63C80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9" y="4157035"/>
            <a:ext cx="1018669" cy="101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9C958C5-5C16-48E3-AF4B-B674E874D3DC}"/>
              </a:ext>
            </a:extLst>
          </p:cNvPr>
          <p:cNvCxnSpPr>
            <a:cxnSpLocks/>
            <a:stCxn id="23" idx="0"/>
            <a:endCxn id="36" idx="1"/>
          </p:cNvCxnSpPr>
          <p:nvPr/>
        </p:nvCxnSpPr>
        <p:spPr bwMode="auto">
          <a:xfrm rot="5400000" flipH="1" flipV="1">
            <a:off x="1041928" y="3017051"/>
            <a:ext cx="1802600" cy="477368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B7FD2B3-C0C9-4DB4-84DC-6F97E719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70" y="2044380"/>
            <a:ext cx="436572" cy="4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77117B-C805-4586-8EC3-9046B206E202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 bwMode="auto">
          <a:xfrm flipV="1">
            <a:off x="3485042" y="2228331"/>
            <a:ext cx="1739774" cy="343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1D5834A-A55A-4533-8C0D-2E58DEF4D73B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rot="10800000" flipV="1">
            <a:off x="6075458" y="4521976"/>
            <a:ext cx="761685" cy="2887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A3361A-7747-4502-8E1A-A7912709A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01" y="4766220"/>
            <a:ext cx="685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F6CF2-ECD9-403F-B1CE-4C4BD12E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25" y="2899770"/>
            <a:ext cx="104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3" name="TextBox 9232">
            <a:extLst>
              <a:ext uri="{FF2B5EF4-FFF2-40B4-BE49-F238E27FC236}">
                <a16:creationId xmlns:a16="http://schemas.microsoft.com/office/drawing/2014/main" id="{B772AB34-21FF-41C1-A152-7A437866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731" y="4176754"/>
            <a:ext cx="839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EML327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64F4854-E255-47F8-A685-6E7D278E34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3" y="4217367"/>
            <a:ext cx="1186794" cy="11867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D4E30CA-1D3C-4134-A9A7-BFAE83F31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74" y="4567516"/>
            <a:ext cx="1887966" cy="8052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CFA129-C2AE-4FED-A736-07F19C409A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12" y="1812013"/>
            <a:ext cx="1084844" cy="1084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F542AD-D276-4C53-997A-EEA974DE2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43" y="3960365"/>
            <a:ext cx="766925" cy="108484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D51DAC-02A3-4345-8056-743C57261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66" y="2957415"/>
            <a:ext cx="408800" cy="408800"/>
          </a:xfrm>
          <a:prstGeom prst="rect">
            <a:avLst/>
          </a:prstGeom>
        </p:spPr>
      </p:pic>
      <p:sp>
        <p:nvSpPr>
          <p:cNvPr id="39" name="TextBox 9232">
            <a:extLst>
              <a:ext uri="{FF2B5EF4-FFF2-40B4-BE49-F238E27FC236}">
                <a16:creationId xmlns:a16="http://schemas.microsoft.com/office/drawing/2014/main" id="{4E7FDB23-0A4F-4FC6-9F7F-074BD3FC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833" y="4229838"/>
            <a:ext cx="10606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C4AF08D-882C-45AA-998A-0A397AF8D0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16" y="1648634"/>
            <a:ext cx="1159394" cy="11593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D87410B-1E39-4193-9CFE-FA87BC8F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60" y="2669528"/>
            <a:ext cx="15512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DF4630C-544D-4E62-AB28-6735E9F259F0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 bwMode="auto">
          <a:xfrm>
            <a:off x="6384210" y="2228331"/>
            <a:ext cx="836396" cy="1732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5607" y="95785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수행 시나리오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74528" y="1628336"/>
            <a:ext cx="752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4DDC42-50E0-43BA-84E0-AD0A06D2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35" y="2386713"/>
            <a:ext cx="467915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938375-DAA0-47F3-8CF5-FC1E781F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14" y="3583133"/>
            <a:ext cx="1117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8DA93F0-296D-48F9-AB26-BE13DA59F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57" y="2393893"/>
            <a:ext cx="1162730" cy="116273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F77A86-9BC3-4D9C-9B1B-CB10AC529190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4891387" y="2397620"/>
            <a:ext cx="2134253" cy="5776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316E36-FD8C-4D6E-9D93-DD9B998B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543" y="3019816"/>
            <a:ext cx="79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ACE88-009A-4E3A-86D0-4334C057C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942" y="5488606"/>
            <a:ext cx="513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CAF5344-CF95-4021-85BC-BB327ECF70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14" y="4556600"/>
            <a:ext cx="1272000" cy="1272000"/>
          </a:xfrm>
          <a:prstGeom prst="rect">
            <a:avLst/>
          </a:prstGeom>
        </p:spPr>
      </p:pic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61EF4EF-903E-4DEB-96AE-CF2D6601A039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1683976" y="2539156"/>
            <a:ext cx="2044681" cy="4361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F2827719-A6E2-4424-AEC2-755B92793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" y="1977297"/>
            <a:ext cx="1123715" cy="11237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94A2CB-FD64-4BB4-A550-7854E1DB4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57" y="2854628"/>
            <a:ext cx="1072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Sensors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C329FD5-2D80-44C1-B34F-8ACD716D0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32" y="1886200"/>
            <a:ext cx="961053" cy="9610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1891848-61EF-4D59-8F8E-248D24C812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59" y="3804659"/>
            <a:ext cx="779353" cy="7793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F25DD55-931E-4E71-ACC5-07BBB30BB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94" y="3893401"/>
            <a:ext cx="566200" cy="566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49CAF5-B428-4256-9BE8-91F2DBC5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524" y="2954272"/>
            <a:ext cx="50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APIs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38762EC-6E8A-4B1B-8E91-981B9901CD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3333" y="3559636"/>
            <a:ext cx="24452" cy="1369970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523C564B-0ABD-4838-8ED9-8DCD285B58D5}"/>
              </a:ext>
            </a:extLst>
          </p:cNvPr>
          <p:cNvCxnSpPr>
            <a:cxnSpLocks/>
          </p:cNvCxnSpPr>
          <p:nvPr/>
        </p:nvCxnSpPr>
        <p:spPr>
          <a:xfrm flipV="1">
            <a:off x="4798407" y="3486164"/>
            <a:ext cx="24452" cy="1369970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A5B5E85-2346-43B1-A86C-D19B3A5DF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57" y="1845136"/>
            <a:ext cx="1158643" cy="11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5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4571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개발 </a:t>
            </a:r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환경</a:t>
            </a:r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내용 개체 틀 2">
            <a:extLst>
              <a:ext uri="{FF2B5EF4-FFF2-40B4-BE49-F238E27FC236}">
                <a16:creationId xmlns:a16="http://schemas.microsoft.com/office/drawing/2014/main" id="{A8AF02F1-0BFB-4A97-8EC1-B311AFDB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6181" y="1812885"/>
            <a:ext cx="2585079" cy="1872912"/>
          </a:xfrm>
          <a:prstGeom prst="rect">
            <a:avLst/>
          </a:prstGeom>
        </p:spPr>
      </p:pic>
      <p:pic>
        <p:nvPicPr>
          <p:cNvPr id="24" name="그림 8">
            <a:extLst>
              <a:ext uri="{FF2B5EF4-FFF2-40B4-BE49-F238E27FC236}">
                <a16:creationId xmlns:a16="http://schemas.microsoft.com/office/drawing/2014/main" id="{02C2704F-75B8-4C92-8CDE-52F573AF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9" y="3679011"/>
            <a:ext cx="2054245" cy="205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E9F4555-A436-4761-A772-1217771D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78070"/>
              </p:ext>
            </p:extLst>
          </p:nvPr>
        </p:nvGraphicFramePr>
        <p:xfrm>
          <a:off x="4211960" y="1904642"/>
          <a:ext cx="3520678" cy="166837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843424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677254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342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AFDF2DC-1CB9-4078-BA69-26DEC279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65645"/>
              </p:ext>
            </p:extLst>
          </p:nvPr>
        </p:nvGraphicFramePr>
        <p:xfrm>
          <a:off x="4219674" y="3717032"/>
          <a:ext cx="3520678" cy="202702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834064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2686614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1388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0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1268</Words>
  <Application>Microsoft Office PowerPoint</Application>
  <PresentationFormat>화면 슬라이드 쇼(4:3)</PresentationFormat>
  <Paragraphs>299</Paragraphs>
  <Slides>25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1훈프로방스 R</vt:lpstr>
      <vt:lpstr>Adobe Fangsong Std R</vt:lpstr>
      <vt:lpstr>Adobe 고딕 Std B</vt:lpstr>
      <vt:lpstr>a스마일B</vt:lpstr>
      <vt:lpstr>a스마일M</vt:lpstr>
      <vt:lpstr>경기천년제목B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KPU</dc:creator>
  <cp:lastModifiedBy>구 삼열</cp:lastModifiedBy>
  <cp:revision>8</cp:revision>
  <dcterms:modified xsi:type="dcterms:W3CDTF">2018-04-26T05:01:00Z</dcterms:modified>
</cp:coreProperties>
</file>