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304" r:id="rId6"/>
    <p:sldId id="303" r:id="rId7"/>
    <p:sldId id="260" r:id="rId8"/>
    <p:sldId id="306" r:id="rId9"/>
    <p:sldId id="307" r:id="rId10"/>
    <p:sldId id="284" r:id="rId11"/>
    <p:sldId id="289" r:id="rId12"/>
    <p:sldId id="292" r:id="rId13"/>
    <p:sldId id="287" r:id="rId14"/>
    <p:sldId id="288" r:id="rId15"/>
    <p:sldId id="262" r:id="rId16"/>
    <p:sldId id="263" r:id="rId17"/>
    <p:sldId id="290" r:id="rId18"/>
    <p:sldId id="265" r:id="rId19"/>
    <p:sldId id="266" r:id="rId20"/>
    <p:sldId id="299" r:id="rId21"/>
    <p:sldId id="300" r:id="rId22"/>
    <p:sldId id="301" r:id="rId23"/>
    <p:sldId id="310" r:id="rId24"/>
    <p:sldId id="313" r:id="rId25"/>
    <p:sldId id="311" r:id="rId26"/>
    <p:sldId id="312" r:id="rId27"/>
    <p:sldId id="314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6"/>
    <a:srgbClr val="C4C3BF"/>
    <a:srgbClr val="B6B3AA"/>
    <a:srgbClr val="5643E2"/>
    <a:srgbClr val="969696"/>
    <a:srgbClr val="D8D8DB"/>
    <a:srgbClr val="EAEAF2"/>
    <a:srgbClr val="4EDADB"/>
    <a:srgbClr val="5F9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76110" autoAdjust="0"/>
  </p:normalViewPr>
  <p:slideViewPr>
    <p:cSldViewPr>
      <p:cViewPr varScale="1">
        <p:scale>
          <a:sx n="54" d="100"/>
          <a:sy n="54" d="100"/>
        </p:scale>
        <p:origin x="1764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1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3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0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B6E28DD3-AEEE-4D54-9C40-B917CA4845F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59A41604-432E-46E0-A851-944F1094583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28600" y="6601075"/>
            <a:ext cx="390144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6618472"/>
            <a:ext cx="390144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32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ngsilver.or.kr/theme/grape/mobile/page/sub02.php" TargetMode="External"/><Relationship Id="rId2" Type="http://schemas.openxmlformats.org/officeDocument/2006/relationships/hyperlink" Target="http://www.busansenior.or.kr/05centeredu/0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api.nsdi.go.kr/nsdi/eios/ServiceDetail.do?svcSe=F&amp;svcId=F013&amp;provOrg=NIDO" TargetMode="External"/><Relationship Id="rId5" Type="http://schemas.openxmlformats.org/officeDocument/2006/relationships/hyperlink" Target="https://osmnx.readthedocs.io/en/latest/osmnx.html#module-osmnx.elevation" TargetMode="External"/><Relationship Id="rId4" Type="http://schemas.openxmlformats.org/officeDocument/2006/relationships/hyperlink" Target="http://afc.bswdi.re.kr/Main.d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pwjdgus101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3.png"/><Relationship Id="rId10" Type="http://schemas.openxmlformats.org/officeDocument/2006/relationships/image" Target="../media/image29.png"/><Relationship Id="rId9" Type="http://schemas.openxmlformats.org/officeDocument/2006/relationships/image" Target="../media/image28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10522C6-F92B-4F98-9935-427163EA6A1C}"/>
              </a:ext>
            </a:extLst>
          </p:cNvPr>
          <p:cNvSpPr txBox="1"/>
          <p:nvPr/>
        </p:nvSpPr>
        <p:spPr>
          <a:xfrm>
            <a:off x="1219200" y="82258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00" dirty="0">
                <a:solidFill>
                  <a:schemeClr val="bg1"/>
                </a:solidFill>
              </a:rPr>
              <a:t>동아대 학교  컴퓨터공학과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838200" y="2610831"/>
            <a:ext cx="3591128" cy="428688"/>
            <a:chOff x="2231021" y="1625169"/>
            <a:chExt cx="1459913" cy="242669"/>
          </a:xfrm>
        </p:grpSpPr>
        <p:sp>
          <p:nvSpPr>
            <p:cNvPr id="24" name="object 24"/>
            <p:cNvSpPr/>
            <p:nvPr/>
          </p:nvSpPr>
          <p:spPr>
            <a:xfrm>
              <a:off x="2945056" y="1670345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640274" y="1675737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745013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1824183 </a:t>
              </a:r>
              <a:r>
                <a:rPr lang="ko-KR" altLang="en-US" sz="2000" spc="-100" dirty="0">
                  <a:solidFill>
                    <a:srgbClr val="7E7E7E"/>
                  </a:solidFill>
                </a:rPr>
                <a:t>박정현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E536-1814-46AE-BA4E-EBB6309C7B9B}"/>
                </a:ext>
              </a:extLst>
            </p:cNvPr>
            <p:cNvSpPr txBox="1"/>
            <p:nvPr/>
          </p:nvSpPr>
          <p:spPr>
            <a:xfrm>
              <a:off x="2931130" y="1625169"/>
              <a:ext cx="759804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1824530 </a:t>
              </a:r>
              <a:r>
                <a:rPr lang="ko-KR" altLang="en-US" sz="2000" spc="-100" dirty="0" err="1">
                  <a:solidFill>
                    <a:srgbClr val="7E7E7E"/>
                  </a:solidFill>
                </a:rPr>
                <a:t>김대로</a:t>
              </a:r>
              <a:endParaRPr lang="ko-KR" altLang="en-US" sz="2000" spc="-100" dirty="0">
                <a:solidFill>
                  <a:srgbClr val="7E7E7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838200" y="1905000"/>
            <a:ext cx="10869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spc="-100" dirty="0">
                <a:solidFill>
                  <a:srgbClr val="1F3863"/>
                </a:solidFill>
              </a:rPr>
              <a:t>Busan Senior Centre(BSC)</a:t>
            </a:r>
            <a:r>
              <a:rPr lang="ko-KR" altLang="en-US" sz="3200" b="1" spc="-100" dirty="0"/>
              <a:t>의 </a:t>
            </a:r>
            <a:r>
              <a:rPr lang="ko-KR" altLang="en-US" sz="3200" b="1" spc="-100" dirty="0">
                <a:solidFill>
                  <a:srgbClr val="5643E2"/>
                </a:solidFill>
              </a:rPr>
              <a:t>시급한 개선을 위한 입지 분석 모델</a:t>
            </a:r>
            <a:endParaRPr lang="en-US" altLang="ko-KR" sz="3200" b="1" spc="-100" dirty="0">
              <a:solidFill>
                <a:srgbClr val="5643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B0B117D-AC7B-45A5-A846-02084420D140}"/>
              </a:ext>
            </a:extLst>
          </p:cNvPr>
          <p:cNvGrpSpPr/>
          <p:nvPr/>
        </p:nvGrpSpPr>
        <p:grpSpPr>
          <a:xfrm>
            <a:off x="477962" y="308991"/>
            <a:ext cx="11338038" cy="330411"/>
            <a:chOff x="477962" y="308991"/>
            <a:chExt cx="11338038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5555" y="308991"/>
              <a:ext cx="1530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219200" y="3575144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/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2000" b="1" spc="-100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𝑺𝑪</m:t>
                                </m:r>
                              </m:e>
                              <m:sub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𝒖𝒔𝒆</m:t>
                                </m:r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𝑺𝑪</m:t>
                            </m:r>
                          </m:e>
                          <m:sub>
                            <m:r>
                              <a:rPr lang="en-US" altLang="ko-KR" sz="2000" b="1" i="1" spc="-10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𝒎𝒆𝒎𝒃𝒆𝒓</m:t>
                            </m:r>
                          </m:sub>
                        </m:sSub>
                      </m:den>
                    </m:f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blipFill>
                <a:blip r:embed="rId4"/>
                <a:stretch>
                  <a:fillRect t="-105556" b="-1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/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d>
                        <m:d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𝑶𝑷</m:t>
                              </m:r>
                            </m:e>
                            <m:sub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𝒑𝒆𝒓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𝒐𝒏𝒆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𝑶𝑷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</m:sub>
                      </m:sSub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3167-08AE-4836-8875-08EBCFF6A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E6D94B-9B9E-4B95-8CC5-4BE9F7AE87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9</a:t>
            </a:fld>
            <a:endParaRPr lang="ko-KR" altLang="en-US" spc="-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3D1E4-6C7D-49E0-AC33-45B3FF10BC22}"/>
              </a:ext>
            </a:extLst>
          </p:cNvPr>
          <p:cNvSpPr txBox="1"/>
          <p:nvPr/>
        </p:nvSpPr>
        <p:spPr>
          <a:xfrm>
            <a:off x="1204645" y="48166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00" dirty="0">
                <a:solidFill>
                  <a:srgbClr val="525252"/>
                </a:solidFill>
              </a:rPr>
              <a:t>* </a:t>
            </a:r>
            <a:r>
              <a:rPr lang="ko-KR" altLang="en-US" sz="1400" spc="-100" dirty="0">
                <a:solidFill>
                  <a:srgbClr val="525252"/>
                </a:solidFill>
              </a:rPr>
              <a:t>전체 노인 중 경로당 이용 비율은 백분율이라 </a:t>
            </a:r>
            <a:r>
              <a:rPr lang="en-US" altLang="ko-KR" sz="1400" spc="-100" dirty="0">
                <a:solidFill>
                  <a:srgbClr val="525252"/>
                </a:solidFill>
              </a:rPr>
              <a:t>100</a:t>
            </a:r>
            <a:r>
              <a:rPr lang="ko-KR" altLang="en-US" sz="1400" spc="-100" dirty="0">
                <a:solidFill>
                  <a:srgbClr val="525252"/>
                </a:solidFill>
              </a:rPr>
              <a:t>을 나누어 숫자로 나타냄</a:t>
            </a:r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* 사하구 하단</a:t>
            </a:r>
            <a:r>
              <a:rPr lang="en-US" altLang="ko-KR" sz="1400" spc="-100" dirty="0">
                <a:solidFill>
                  <a:srgbClr val="525252"/>
                </a:solidFill>
              </a:rPr>
              <a:t>1</a:t>
            </a:r>
            <a:r>
              <a:rPr lang="ko-KR" altLang="en-US" sz="1400" spc="-100" dirty="0">
                <a:solidFill>
                  <a:srgbClr val="525252"/>
                </a:solidFill>
              </a:rPr>
              <a:t>동을 기준으로 적절한 경로당 수는 약</a:t>
            </a:r>
            <a:r>
              <a:rPr lang="en-US" altLang="ko-KR" sz="1400" spc="-100" dirty="0">
                <a:solidFill>
                  <a:srgbClr val="525252"/>
                </a:solidFill>
              </a:rPr>
              <a:t>13</a:t>
            </a:r>
            <a:r>
              <a:rPr lang="ko-KR" altLang="en-US" sz="1400" spc="-100" dirty="0">
                <a:solidFill>
                  <a:srgbClr val="525252"/>
                </a:solidFill>
              </a:rPr>
              <a:t>개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/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sz="1400" b="0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4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구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 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명당 필요한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전체 노인 중 경로당 이용 비율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경로당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개당 이용 등록자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𝑝𝑟𝑜𝑝𝑒𝑟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동</a:t>
                </a:r>
                <a:r>
                  <a:rPr lang="ko-KR" altLang="en-US" sz="14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단위 적절한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𝑎𝑑𝑚𝑖𝑛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행정 동 고령 인구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ko-KR" altLang="en-US" sz="1400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blipFill>
                <a:blip r:embed="rId6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39BAEBC-AA81-44E9-BE71-8FA6ED7905A1}"/>
              </a:ext>
            </a:extLst>
          </p:cNvPr>
          <p:cNvSpPr/>
          <p:nvPr/>
        </p:nvSpPr>
        <p:spPr>
          <a:xfrm>
            <a:off x="7110731" y="157508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DEA7C-055C-4F76-AA2B-7AA308A0651E}"/>
              </a:ext>
            </a:extLst>
          </p:cNvPr>
          <p:cNvSpPr txBox="1"/>
          <p:nvPr/>
        </p:nvSpPr>
        <p:spPr>
          <a:xfrm>
            <a:off x="7110731" y="17578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단위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명당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필요한 경로당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9D31359-AF44-402F-A44C-2DC98717B31A}"/>
              </a:ext>
            </a:extLst>
          </p:cNvPr>
          <p:cNvSpPr/>
          <p:nvPr/>
        </p:nvSpPr>
        <p:spPr>
          <a:xfrm>
            <a:off x="3039110" y="96885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EB478-1AF6-4336-8D73-0D822ECCA713}"/>
              </a:ext>
            </a:extLst>
          </p:cNvPr>
          <p:cNvSpPr txBox="1"/>
          <p:nvPr/>
        </p:nvSpPr>
        <p:spPr>
          <a:xfrm>
            <a:off x="2986047" y="115951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전체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 경로당</a:t>
            </a:r>
            <a:r>
              <a:rPr lang="en-US" altLang="ko-KR" spc="-100" dirty="0">
                <a:solidFill>
                  <a:schemeClr val="bg1"/>
                </a:solidFill>
              </a:rPr>
              <a:t> </a:t>
            </a:r>
            <a:r>
              <a:rPr lang="ko-KR" altLang="en-US" spc="-100" dirty="0">
                <a:solidFill>
                  <a:schemeClr val="bg1"/>
                </a:solidFill>
              </a:rPr>
              <a:t>이용자 비율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0A4E808-CEE7-4492-9246-910FF7BF4F12}"/>
              </a:ext>
            </a:extLst>
          </p:cNvPr>
          <p:cNvSpPr/>
          <p:nvPr/>
        </p:nvSpPr>
        <p:spPr>
          <a:xfrm>
            <a:off x="3088640" y="2256089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A5B56-84A4-4A1F-B9ED-7431FF917BD4}"/>
              </a:ext>
            </a:extLst>
          </p:cNvPr>
          <p:cNvSpPr txBox="1"/>
          <p:nvPr/>
        </p:nvSpPr>
        <p:spPr>
          <a:xfrm>
            <a:off x="2869450" y="2456287"/>
            <a:ext cx="2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 경로당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개당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이용 등록자 수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DE9AD0-C0E8-4C43-B526-255C33E7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546" y="1496921"/>
            <a:ext cx="1462088" cy="114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3CC6-08A0-4CDE-A02F-D2A2BA969709}"/>
              </a:ext>
            </a:extLst>
          </p:cNvPr>
          <p:cNvSpPr txBox="1"/>
          <p:nvPr/>
        </p:nvSpPr>
        <p:spPr>
          <a:xfrm>
            <a:off x="1320956" y="1301079"/>
            <a:ext cx="1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/>
              <a:t>(ex.</a:t>
            </a:r>
            <a:r>
              <a:rPr lang="ko-KR" altLang="en-US" spc="-100" dirty="0"/>
              <a:t> 사하구 </a:t>
            </a:r>
            <a:r>
              <a:rPr lang="en-US" altLang="ko-KR" spc="-100" dirty="0"/>
              <a:t>: 9.3 %)</a:t>
            </a:r>
            <a:endParaRPr lang="ko-KR" altLang="en-US" spc="-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2590A-6978-451A-B2FE-C39E7BEB7FD0}"/>
              </a:ext>
            </a:extLst>
          </p:cNvPr>
          <p:cNvSpPr txBox="1"/>
          <p:nvPr/>
        </p:nvSpPr>
        <p:spPr>
          <a:xfrm>
            <a:off x="1257694" y="2539628"/>
            <a:ext cx="1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:26.5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EDB72-5163-4D9D-AC71-1CCF570979AA}"/>
              </a:ext>
            </a:extLst>
          </p:cNvPr>
          <p:cNvSpPr txBox="1"/>
          <p:nvPr/>
        </p:nvSpPr>
        <p:spPr>
          <a:xfrm>
            <a:off x="9191050" y="1878788"/>
            <a:ext cx="21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 0.0035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r>
              <a:rPr lang="ko-KR" altLang="en-US" spc="-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08991"/>
            <a:ext cx="11363517" cy="330411"/>
            <a:chOff x="477963" y="308991"/>
            <a:chExt cx="11363517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필요한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317480" y="30899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10</a:t>
            </a:fld>
            <a:endParaRPr lang="ko-KR" altLang="en-US" spc="-100"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143000" y="2687108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DCEF0-BFE2-460F-9B27-AF8D6A0325E8}"/>
              </a:ext>
            </a:extLst>
          </p:cNvPr>
          <p:cNvSpPr txBox="1"/>
          <p:nvPr/>
        </p:nvSpPr>
        <p:spPr>
          <a:xfrm>
            <a:off x="2476500" y="2850464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636363"/>
                </a:solidFill>
              </a:rPr>
              <a:t>적절한 경로당 수를 이용하여 </a:t>
            </a:r>
            <a:r>
              <a:rPr lang="ko-KR" altLang="en-US" b="1" spc="-100" dirty="0">
                <a:solidFill>
                  <a:srgbClr val="636363"/>
                </a:solidFill>
              </a:rPr>
              <a:t>현재 필요한 경로당 수를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/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𝒏𝒆𝒆𝒅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𝒑𝒓𝒐𝒑𝒆𝒓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F3441F-B78C-4133-BED8-56097A950587}"/>
              </a:ext>
            </a:extLst>
          </p:cNvPr>
          <p:cNvSpPr txBox="1"/>
          <p:nvPr/>
        </p:nvSpPr>
        <p:spPr>
          <a:xfrm>
            <a:off x="6400800" y="394373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>
                <a:solidFill>
                  <a:srgbClr val="676767"/>
                </a:solidFill>
              </a:rPr>
              <a:t>* </a:t>
            </a:r>
            <a:r>
              <a:rPr lang="ko-KR" altLang="en-US" sz="1200" b="1" spc="-100" dirty="0">
                <a:solidFill>
                  <a:srgbClr val="676767"/>
                </a:solidFill>
              </a:rPr>
              <a:t>결과 값에 음수를 취하는 </a:t>
            </a:r>
            <a:r>
              <a:rPr lang="ko-KR" altLang="en-US" sz="1200" spc="-100" dirty="0">
                <a:solidFill>
                  <a:srgbClr val="676767"/>
                </a:solidFill>
              </a:rPr>
              <a:t>이유는 필요한 경로당 수의 의미를 부각하기 위함</a:t>
            </a:r>
            <a:endParaRPr lang="en-US" altLang="ko-KR" sz="1200" spc="-100" dirty="0">
              <a:solidFill>
                <a:srgbClr val="67676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E7D76-4256-4A74-9288-204DD13DF919}"/>
              </a:ext>
            </a:extLst>
          </p:cNvPr>
          <p:cNvSpPr txBox="1"/>
          <p:nvPr/>
        </p:nvSpPr>
        <p:spPr>
          <a:xfrm>
            <a:off x="9029700" y="4182256"/>
            <a:ext cx="2286000" cy="173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Ex)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if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필요한 경로당 수 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&lt;  0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경로당 수 포화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else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증설할 경로당 수 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endif</a:t>
            </a:r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/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필요한 경로당 수 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𝒏𝒆𝒊𝒈𝒉𝒃𝒐𝒓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경로당 수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𝒑𝒓𝒐𝒑𝒆𝒓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단위 적절한 경로당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blipFill>
                <a:blip r:embed="rId5"/>
                <a:stretch>
                  <a:fillRect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8DE616-A5A8-4372-9686-4651559B5A56}"/>
              </a:ext>
            </a:extLst>
          </p:cNvPr>
          <p:cNvSpPr txBox="1"/>
          <p:nvPr/>
        </p:nvSpPr>
        <p:spPr>
          <a:xfrm>
            <a:off x="1062990" y="141910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예측할 미래 경로당이 시급하게 필요한 지역임을 파악하기 위해 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/>
              <a:t>현재 필요한 경로당 수를 도출 해야함</a:t>
            </a:r>
          </a:p>
        </p:txBody>
      </p:sp>
    </p:spTree>
    <p:extLst>
      <p:ext uri="{BB962C8B-B14F-4D97-AF65-F5344CB8AC3E}">
        <p14:creationId xmlns:p14="http://schemas.microsoft.com/office/powerpoint/2010/main" val="2065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07246" y="4020468"/>
            <a:ext cx="3437594" cy="1326996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295399" y="3192063"/>
            <a:ext cx="4181517" cy="2903935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1388"/>
            <a:ext cx="11363518" cy="338014"/>
            <a:chOff x="477962" y="301388"/>
            <a:chExt cx="11363518" cy="33801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47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미래 고령 인구 예측 수식 선정 과정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317480" y="301388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    - 2001</a:t>
                </a:r>
              </a:p>
              <a:p>
                <a:endParaRPr lang="en-US" altLang="ko-KR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blipFill>
                <a:blip r:embed="rId4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688437" y="1582649"/>
            <a:ext cx="8815127" cy="1145088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366C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22D1D2">
                <a:alpha val="79998"/>
              </a:srgbClr>
            </a:solidFill>
            <a:ln>
              <a:solidFill>
                <a:srgbClr val="4E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51558" y="1908524"/>
              <a:ext cx="66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525252"/>
                  </a:solidFill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미래 고령 인구 비율</a:t>
                </a:r>
                <a:endParaRPr lang="en-US" altLang="ko-KR" sz="1200" b="0" spc="-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2020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비율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200" spc="-100" dirty="0"/>
                  <a:t>: </a:t>
                </a:r>
                <a:r>
                  <a:rPr lang="ko-KR" altLang="en-US" sz="1200" spc="-100" dirty="0"/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0248" y="4508165"/>
            <a:ext cx="718344" cy="404300"/>
          </a:xfrm>
          <a:prstGeom prst="rightArrow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Centre(BSC)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5ADB3E-3BFC-4088-B27C-8945E1E5A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416771" y="4302719"/>
            <a:ext cx="3581400" cy="762493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14535"/>
            <a:ext cx="11237724" cy="324867"/>
            <a:chOff x="477962" y="314535"/>
            <a:chExt cx="11237724" cy="324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미래 고령 인구 수 도출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09041" y="31453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351624" y="141150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도출한 </a:t>
                </a:r>
                <a:r>
                  <a:rPr lang="ko-KR" altLang="en-US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미래 고령 인구 비율을</a:t>
                </a:r>
                <a:r>
                  <a:rPr lang="ko-KR" altLang="en-US" dirty="0">
                    <a:solidFill>
                      <a:srgbClr val="525252"/>
                    </a:solidFill>
                  </a:rPr>
                  <a:t>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미래 증가된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ko-KR" b="1" i="1" dirty="0">
                    <a:solidFill>
                      <a:srgbClr val="636363"/>
                    </a:solidFill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643E2"/>
                  </a:solidFill>
                </a:endParaRPr>
              </a:p>
              <a:p>
                <a:pPr algn="ctr"/>
                <a:endParaRPr lang="ko-KR" altLang="en-US" b="1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blipFill>
                <a:blip r:embed="rId4"/>
                <a:stretch>
                  <a:fillRect t="-3553" b="-3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3">
            <a:extLst>
              <a:ext uri="{FF2B5EF4-FFF2-40B4-BE49-F238E27FC236}">
                <a16:creationId xmlns:a16="http://schemas.microsoft.com/office/drawing/2014/main" id="{87AFD828-87AB-45CD-9ED1-0196B11311B9}"/>
              </a:ext>
            </a:extLst>
          </p:cNvPr>
          <p:cNvSpPr/>
          <p:nvPr/>
        </p:nvSpPr>
        <p:spPr>
          <a:xfrm>
            <a:off x="1351625" y="390796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/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미래 증가된 고령인구를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증가할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𝒊𝒏𝒄𝒓𝒆𝒂𝒔𝒆𝒅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i="1" dirty="0">
                    <a:solidFill>
                      <a:srgbClr val="52525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en-US" altLang="ko-KR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blipFill>
                <a:blip r:embed="rId5"/>
                <a:stretch>
                  <a:fillRect t="-5161" b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ject 54">
            <a:extLst>
              <a:ext uri="{FF2B5EF4-FFF2-40B4-BE49-F238E27FC236}">
                <a16:creationId xmlns:a16="http://schemas.microsoft.com/office/drawing/2014/main" id="{1E869D78-01A3-4AEB-A5D3-DCDF9020E9E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32" name="object 60">
            <a:extLst>
              <a:ext uri="{FF2B5EF4-FFF2-40B4-BE49-F238E27FC236}">
                <a16:creationId xmlns:a16="http://schemas.microsoft.com/office/drawing/2014/main" id="{F3834433-C443-4802-8285-C41DFE26367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350" y="4068113"/>
            <a:ext cx="591081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/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𝐫𝐚𝐭𝐞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rgbClr val="525252"/>
                    </a:solidFill>
                  </a:rPr>
                  <a:t>/ 100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의 의미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산출된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비율에 해당하는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고령인구 수 구하기 위함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636363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𝐢𝐧𝐜𝐫𝐞𝐚𝐬𝐞𝐝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증가된</a:t>
                </a:r>
                <a:r>
                  <a:rPr lang="ko-KR" altLang="en-US" sz="1600" dirty="0"/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부산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전체 인구</a:t>
                </a:r>
                <a:endParaRPr lang="en-US" altLang="ko-KR" sz="1600" dirty="0">
                  <a:solidFill>
                    <a:srgbClr val="52525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blipFill>
                <a:blip r:embed="rId8"/>
                <a:stretch>
                  <a:fillRect l="-53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/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4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𝐎𝐏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525252"/>
                    </a:solidFill>
                  </a:rPr>
                  <a:t> 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부산 전체 고령 인구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  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부산 전체의 고령인구 수 의미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blipFill>
                <a:blip r:embed="rId9"/>
                <a:stretch>
                  <a:fillRect l="-544" t="-2400" b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F60D-46A6-426F-996B-C286333D92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DA98C-B2F0-43A6-95FC-DD18CF139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8991"/>
            <a:ext cx="11243122" cy="330411"/>
            <a:chOff x="477962" y="308991"/>
            <a:chExt cx="11243122" cy="33041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행정동 단위 증가될 고령인구 수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14439" y="308991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205114" y="2100297"/>
            <a:ext cx="10134600" cy="1906583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i="1" dirty="0">
                    <a:solidFill>
                      <a:srgbClr val="525252"/>
                    </a:solidFill>
                  </a:rPr>
                  <a:t> </a:t>
                </a:r>
                <a:endParaRPr lang="en-US" altLang="ko-KR" b="1" i="1" dirty="0">
                  <a:solidFill>
                    <a:srgbClr val="525252"/>
                  </a:solidFill>
                </a:endParaRPr>
              </a:p>
              <a:p>
                <a:pPr algn="ctr"/>
                <a:r>
                  <a:rPr lang="en-US" altLang="ko-KR" b="1" i="1" dirty="0">
                    <a:solidFill>
                      <a:srgbClr val="525252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𝒂𝒅𝒎𝒊𝒏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𝒂𝒓𝒆𝒂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blipFill>
                <a:blip r:embed="rId4"/>
                <a:stretch>
                  <a:fillRect t="-18261" b="-8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/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행정동 단위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</a:t>
                </a:r>
                <a:r>
                  <a:rPr lang="ko-KR" altLang="en-US" sz="16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</a:t>
                </a:r>
                <a:r>
                  <a:rPr lang="ko-KR" altLang="en-US" sz="1600" dirty="0"/>
                  <a:t>할 고령인구 수 </a:t>
                </a:r>
                <a:endParaRPr lang="en-US" altLang="ko-KR" sz="1600" dirty="0"/>
              </a:p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행정 동 고령 인구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부산 고령 인구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는 부산의 행정 동 고령인구 비율을 나타냄</a:t>
                </a:r>
                <a:endParaRPr lang="en-US" altLang="ko-KR" sz="1600" dirty="0"/>
              </a:p>
              <a:p>
                <a:r>
                  <a:rPr lang="ko-KR" altLang="en-US" sz="1600" dirty="0"/>
                  <a:t>  </a:t>
                </a:r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blipFill>
                <a:blip r:embed="rId5"/>
                <a:stretch>
                  <a:fillRect l="-474" t="-1778" r="-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E9D0A1-BBB8-40AB-B1B2-DDBE01167602}"/>
              </a:ext>
            </a:extLst>
          </p:cNvPr>
          <p:cNvSpPr txBox="1"/>
          <p:nvPr/>
        </p:nvSpPr>
        <p:spPr>
          <a:xfrm>
            <a:off x="1319011" y="23381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25252"/>
                </a:solidFill>
              </a:rPr>
              <a:t>미래 </a:t>
            </a:r>
            <a:r>
              <a:rPr lang="ko-KR" altLang="en-US" b="1" dirty="0">
                <a:solidFill>
                  <a:srgbClr val="5643E2"/>
                </a:solidFill>
              </a:rPr>
              <a:t>증가할</a:t>
            </a:r>
            <a:r>
              <a:rPr lang="ko-KR" altLang="en-US" dirty="0">
                <a:solidFill>
                  <a:srgbClr val="525252"/>
                </a:solidFill>
              </a:rPr>
              <a:t> 고령 인구 수를 이용해 </a:t>
            </a:r>
            <a:r>
              <a:rPr lang="ko-KR" altLang="en-US" b="1" dirty="0">
                <a:solidFill>
                  <a:srgbClr val="5643E2"/>
                </a:solidFill>
              </a:rPr>
              <a:t>행정 동 단위 증가할 </a:t>
            </a:r>
            <a:r>
              <a:rPr lang="ko-KR" altLang="en-US" dirty="0">
                <a:solidFill>
                  <a:srgbClr val="525252"/>
                </a:solidFill>
              </a:rPr>
              <a:t>고령 인구 수 산출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772AC-625D-4D58-B1AA-065AF01CE8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DA266-D969-43E9-861F-D964E441B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320350"/>
            <a:ext cx="11339483" cy="319052"/>
            <a:chOff x="477962" y="320350"/>
            <a:chExt cx="11339483" cy="3190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증설해야 하는 경로당 개수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2CF9DC35-4D1B-4DF8-AEDC-22786CCEC2FB}"/>
              </a:ext>
            </a:extLst>
          </p:cNvPr>
          <p:cNvSpPr/>
          <p:nvPr/>
        </p:nvSpPr>
        <p:spPr>
          <a:xfrm>
            <a:off x="1111188" y="136346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1DDA97C5-DD7E-4636-B7DC-67CF7A76D63C}"/>
              </a:ext>
            </a:extLst>
          </p:cNvPr>
          <p:cNvSpPr/>
          <p:nvPr/>
        </p:nvSpPr>
        <p:spPr>
          <a:xfrm>
            <a:off x="1219200" y="4315245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/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최종적으로 필요한 경로당 수를 구하기 위해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수와 현재 경로당 수를 더한다</a:t>
                </a:r>
                <a:r>
                  <a:rPr lang="en-US" altLang="ko-KR" b="1" spc="-100" dirty="0">
                    <a:solidFill>
                      <a:srgbClr val="5643E2"/>
                    </a:solidFill>
                  </a:rPr>
                  <a:t>.</a:t>
                </a: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) = FISC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blipFill>
                <a:blip r:embed="rId4"/>
                <a:stretch>
                  <a:fillRect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object 54">
            <a:extLst>
              <a:ext uri="{FF2B5EF4-FFF2-40B4-BE49-F238E27FC236}">
                <a16:creationId xmlns:a16="http://schemas.microsoft.com/office/drawing/2014/main" id="{7A0BE0DC-1EEF-4495-93FC-742006B96D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62" name="object 60">
            <a:extLst>
              <a:ext uri="{FF2B5EF4-FFF2-40B4-BE49-F238E27FC236}">
                <a16:creationId xmlns:a16="http://schemas.microsoft.com/office/drawing/2014/main" id="{C2F2F8E1-AD02-42C2-A9FA-686215DFDC5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25" y="4475392"/>
            <a:ext cx="603504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/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00" dirty="0">
                    <a:solidFill>
                      <a:srgbClr val="525252"/>
                    </a:solidFill>
                  </a:rPr>
                  <a:t>*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증설할 경로당 수는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같은 행정 구인 행정 동과 계산함</a:t>
                </a:r>
                <a:endParaRPr lang="en-US" altLang="ko-KR" sz="1600" b="1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i="1" spc="-100" dirty="0">
                    <a:solidFill>
                      <a:srgbClr val="525252"/>
                    </a:solidFill>
                  </a:rPr>
                  <a:t>* FISC :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미래 증설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할 경로당 수</a:t>
                </a:r>
                <a:endParaRPr lang="en-US" altLang="ko-KR" sz="1600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: </a:t>
                </a:r>
                <a:r>
                  <a:rPr lang="ko-KR" altLang="en-US" sz="1600" spc="-100" dirty="0"/>
                  <a:t>행정동 단위 미래 증가할 고령인구 수</a:t>
                </a:r>
                <a:endParaRPr lang="en-US" altLang="ko-KR" sz="1600" spc="-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blipFill>
                <a:blip r:embed="rId7"/>
                <a:stretch>
                  <a:fillRect l="-632" t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/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필요한 경로당 수는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&gt; 0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이다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.</a:t>
                </a:r>
                <a:r>
                  <a:rPr lang="ko-KR" altLang="en-US" sz="1600" b="1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따라서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두 변수의 합을 통해 산출</a:t>
                </a:r>
                <a:endParaRPr lang="en-US" altLang="ko-KR" sz="1600" spc="-1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최종 </a:t>
                </a:r>
                <a:r>
                  <a:rPr lang="ko-KR" altLang="en-US" sz="1600" spc="-100" dirty="0"/>
                  <a:t>필요한 경로당 수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blipFill>
                <a:blip r:embed="rId8"/>
                <a:stretch>
                  <a:fillRect l="-56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14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/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행정 동 단위 증가할 고령 인구 수와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1</a:t>
                </a:r>
                <a:r>
                  <a:rPr lang="ko-KR" altLang="en-US" spc="-100" dirty="0">
                    <a:solidFill>
                      <a:srgbClr val="525252"/>
                    </a:solidFill>
                  </a:rPr>
                  <a:t>명당 필요한 경로당 수 이용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 산출</a:t>
                </a:r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blipFill>
                <a:blip r:embed="rId9"/>
                <a:stretch>
                  <a:fillRect t="-5128" b="-7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5F2C5A20-3E92-433E-A259-F36EE9CE68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</a:t>
            </a:r>
            <a:r>
              <a:rPr lang="en-US" altLang="ko-KR" b="1" dirty="0"/>
              <a:t>Centre</a:t>
            </a:r>
            <a:r>
              <a:rPr lang="en-US" altLang="ko-KR" dirty="0"/>
              <a:t>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78847798-887D-4882-87EF-CD86083C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2D1B55-6E0B-471B-9F6D-31C46C26C8B6}"/>
              </a:ext>
            </a:extLst>
          </p:cNvPr>
          <p:cNvGrpSpPr/>
          <p:nvPr/>
        </p:nvGrpSpPr>
        <p:grpSpPr>
          <a:xfrm>
            <a:off x="477962" y="329507"/>
            <a:ext cx="11236076" cy="309895"/>
            <a:chOff x="477962" y="329507"/>
            <a:chExt cx="11236076" cy="3098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87145-EDD4-4C77-99FC-684C00F100E9}"/>
                </a:ext>
              </a:extLst>
            </p:cNvPr>
            <p:cNvSpPr txBox="1"/>
            <p:nvPr/>
          </p:nvSpPr>
          <p:spPr>
            <a:xfrm>
              <a:off x="477962" y="331625"/>
              <a:ext cx="4779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– </a:t>
              </a:r>
              <a:r>
                <a:rPr lang="ko-KR" altLang="en-US" sz="1400" dirty="0">
                  <a:solidFill>
                    <a:srgbClr val="366CDD"/>
                  </a:solidFill>
                </a:rPr>
                <a:t>경로당이 시급하게 요구되는 후보지 기준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330939-72D2-4742-94C2-9F752FD561B6}"/>
                </a:ext>
              </a:extLst>
            </p:cNvPr>
            <p:cNvSpPr txBox="1"/>
            <p:nvPr/>
          </p:nvSpPr>
          <p:spPr>
            <a:xfrm>
              <a:off x="10107393" y="32950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14" name="object 23">
            <a:extLst>
              <a:ext uri="{FF2B5EF4-FFF2-40B4-BE49-F238E27FC236}">
                <a16:creationId xmlns:a16="http://schemas.microsoft.com/office/drawing/2014/main" id="{2074A2D9-79C3-46CE-AADB-BF2EE0BA2ED1}"/>
              </a:ext>
            </a:extLst>
          </p:cNvPr>
          <p:cNvSpPr/>
          <p:nvPr/>
        </p:nvSpPr>
        <p:spPr>
          <a:xfrm>
            <a:off x="800100" y="1281549"/>
            <a:ext cx="10591800" cy="2213077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2CB3-BD7E-4536-A8BA-90874292CAE5}"/>
              </a:ext>
            </a:extLst>
          </p:cNvPr>
          <p:cNvSpPr txBox="1"/>
          <p:nvPr/>
        </p:nvSpPr>
        <p:spPr>
          <a:xfrm>
            <a:off x="898430" y="141549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경로당을 미리 증설하여 증가하는 고령 인구와 지역별 이용률에 맞는 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수요와 공급을 즉각적으로 만족하기 위해</a:t>
            </a:r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미래 필요한 경로당 수 </a:t>
            </a:r>
            <a:r>
              <a:rPr lang="ko-KR" altLang="en-US" sz="2400" b="1" dirty="0">
                <a:solidFill>
                  <a:srgbClr val="5643E2"/>
                </a:solidFill>
              </a:rPr>
              <a:t>상위</a:t>
            </a:r>
            <a:r>
              <a:rPr lang="ko-KR" altLang="en-US" sz="2400" dirty="0">
                <a:solidFill>
                  <a:srgbClr val="525252"/>
                </a:solidFill>
              </a:rPr>
              <a:t> </a:t>
            </a:r>
            <a:r>
              <a:rPr lang="en-US" altLang="ko-KR" sz="2400" b="1" dirty="0">
                <a:solidFill>
                  <a:srgbClr val="5643E2"/>
                </a:solidFill>
              </a:rPr>
              <a:t>4</a:t>
            </a:r>
            <a:r>
              <a:rPr lang="ko-KR" altLang="en-US" sz="2400" b="1" dirty="0">
                <a:solidFill>
                  <a:srgbClr val="5643E2"/>
                </a:solidFill>
              </a:rPr>
              <a:t>개 행정 동</a:t>
            </a:r>
            <a:r>
              <a:rPr lang="ko-KR" altLang="en-US" sz="2400" dirty="0">
                <a:solidFill>
                  <a:srgbClr val="525252"/>
                </a:solidFill>
              </a:rPr>
              <a:t>을 </a:t>
            </a:r>
            <a:endParaRPr lang="en-US" altLang="ko-KR" sz="2400" dirty="0">
              <a:solidFill>
                <a:srgbClr val="52525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경로당이 </a:t>
            </a:r>
            <a:r>
              <a:rPr lang="ko-KR" altLang="en-US" sz="2400" b="1" dirty="0">
                <a:solidFill>
                  <a:srgbClr val="5643E2"/>
                </a:solidFill>
              </a:rPr>
              <a:t>시급하게 필요한</a:t>
            </a:r>
            <a:r>
              <a:rPr lang="en-US" altLang="ko-KR" sz="2400" b="1" dirty="0">
                <a:solidFill>
                  <a:srgbClr val="5643E2"/>
                </a:solidFill>
              </a:rPr>
              <a:t> </a:t>
            </a:r>
            <a:r>
              <a:rPr lang="ko-KR" altLang="en-US" sz="2400" b="1" dirty="0">
                <a:solidFill>
                  <a:srgbClr val="5643E2"/>
                </a:solidFill>
              </a:rPr>
              <a:t>후보지</a:t>
            </a:r>
            <a:r>
              <a:rPr lang="ko-KR" altLang="en-US" sz="2400" dirty="0">
                <a:solidFill>
                  <a:srgbClr val="525252"/>
                </a:solidFill>
              </a:rPr>
              <a:t>로 선정</a:t>
            </a:r>
            <a:r>
              <a:rPr lang="en-US" altLang="ko-KR" sz="2400" dirty="0">
                <a:solidFill>
                  <a:srgbClr val="525252"/>
                </a:solidFill>
              </a:rPr>
              <a:t>.</a:t>
            </a:r>
            <a:endParaRPr lang="ko-KR" altLang="en-US" sz="2400" dirty="0">
              <a:solidFill>
                <a:srgbClr val="525252"/>
              </a:solidFill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5B79CC4-9A25-47BF-B850-26B0001AFACE}"/>
              </a:ext>
            </a:extLst>
          </p:cNvPr>
          <p:cNvSpPr/>
          <p:nvPr/>
        </p:nvSpPr>
        <p:spPr>
          <a:xfrm>
            <a:off x="2767160" y="4426485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6DAE-2CAF-40CB-B57B-6C76BDF65A7D}"/>
              </a:ext>
            </a:extLst>
          </p:cNvPr>
          <p:cNvSpPr txBox="1"/>
          <p:nvPr/>
        </p:nvSpPr>
        <p:spPr>
          <a:xfrm>
            <a:off x="2926126" y="4713937"/>
            <a:ext cx="195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미래 필요한 경로당 수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상위 </a:t>
            </a:r>
            <a:r>
              <a:rPr lang="en-US" altLang="ko-KR" sz="1400" b="1" dirty="0">
                <a:solidFill>
                  <a:schemeClr val="bg1"/>
                </a:solidFill>
              </a:rPr>
              <a:t>4 </a:t>
            </a:r>
            <a:r>
              <a:rPr lang="ko-KR" altLang="en-US" sz="1400" b="1" dirty="0">
                <a:solidFill>
                  <a:schemeClr val="bg1"/>
                </a:solidFill>
              </a:rPr>
              <a:t>행정 동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ECFAA89-36CA-4B39-8731-0D68FF50FE9A}"/>
              </a:ext>
            </a:extLst>
          </p:cNvPr>
          <p:cNvSpPr/>
          <p:nvPr/>
        </p:nvSpPr>
        <p:spPr>
          <a:xfrm>
            <a:off x="7239000" y="4414639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/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800" b="1" i="1" smtClean="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b="1" dirty="0">
                  <a:solidFill>
                    <a:srgbClr val="5C88E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FA0D0-1A63-4223-88CF-27881472594E}"/>
              </a:ext>
            </a:extLst>
          </p:cNvPr>
          <p:cNvSpPr txBox="1"/>
          <p:nvPr/>
        </p:nvSpPr>
        <p:spPr>
          <a:xfrm>
            <a:off x="7058694" y="4731166"/>
            <a:ext cx="262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경로당이 시급하게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필요한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후보지 이다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20A57285-A722-4241-8555-B0E1CA4FD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C11BEF-61F3-4B8E-B272-135722CE466E}"/>
              </a:ext>
            </a:extLst>
          </p:cNvPr>
          <p:cNvGrpSpPr/>
          <p:nvPr/>
        </p:nvGrpSpPr>
        <p:grpSpPr>
          <a:xfrm>
            <a:off x="477962" y="311027"/>
            <a:ext cx="11365485" cy="328375"/>
            <a:chOff x="477962" y="311027"/>
            <a:chExt cx="11365485" cy="328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EF46B-E617-4BEC-870E-6729029C6D06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후보지 선정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1193C7-6486-4801-B101-F0FC00095CD0}"/>
                </a:ext>
              </a:extLst>
            </p:cNvPr>
            <p:cNvSpPr txBox="1"/>
            <p:nvPr/>
          </p:nvSpPr>
          <p:spPr>
            <a:xfrm>
              <a:off x="10160602" y="311027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25252"/>
                </a:solidFill>
              </a:rPr>
              <a:t>2030</a:t>
            </a:r>
            <a:r>
              <a:rPr lang="ko-KR" altLang="en-US" sz="1100" dirty="0">
                <a:solidFill>
                  <a:srgbClr val="525252"/>
                </a:solidFill>
              </a:rPr>
              <a:t>년 필요한 경로당 수 상위 </a:t>
            </a:r>
            <a:r>
              <a:rPr lang="en-US" altLang="ko-KR" sz="1100" dirty="0">
                <a:solidFill>
                  <a:srgbClr val="525252"/>
                </a:solidFill>
              </a:rPr>
              <a:t>4</a:t>
            </a:r>
            <a:r>
              <a:rPr lang="ko-KR" altLang="en-US" sz="1100" dirty="0">
                <a:solidFill>
                  <a:srgbClr val="525252"/>
                </a:solidFill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1" y="164072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305800" y="5335512"/>
            <a:ext cx="10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/>
              <a:t>해당 행정 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8240-EC15-4ACA-AF0C-F7C384067489}"/>
              </a:ext>
            </a:extLst>
          </p:cNvPr>
          <p:cNvSpPr/>
          <p:nvPr/>
        </p:nvSpPr>
        <p:spPr>
          <a:xfrm>
            <a:off x="3463983" y="3970249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DD51-CDD5-41B8-BA93-B63CAD89FBD4}"/>
              </a:ext>
            </a:extLst>
          </p:cNvPr>
          <p:cNvSpPr txBox="1"/>
          <p:nvPr/>
        </p:nvSpPr>
        <p:spPr>
          <a:xfrm>
            <a:off x="3450284" y="2594606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109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1B050-252C-4B31-9608-928295262D1B}"/>
              </a:ext>
            </a:extLst>
          </p:cNvPr>
          <p:cNvSpPr txBox="1"/>
          <p:nvPr/>
        </p:nvSpPr>
        <p:spPr>
          <a:xfrm>
            <a:off x="1219200" y="138025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필요한 경로당 수가 포함된</a:t>
            </a:r>
            <a:endParaRPr lang="en-US" altLang="ko-KR" b="1" dirty="0"/>
          </a:p>
          <a:p>
            <a:pPr algn="ctr"/>
            <a:r>
              <a:rPr lang="en-US" altLang="ko-KR" b="1" dirty="0"/>
              <a:t>2030</a:t>
            </a:r>
            <a:r>
              <a:rPr lang="ko-KR" altLang="en-US" b="1" dirty="0"/>
              <a:t>년 증설될 경로당 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3C98E-5318-44B0-9750-4116D472186C}"/>
              </a:ext>
            </a:extLst>
          </p:cNvPr>
          <p:cNvSpPr/>
          <p:nvPr/>
        </p:nvSpPr>
        <p:spPr>
          <a:xfrm>
            <a:off x="2392837" y="4505325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C6DD0-248B-4276-8D10-6BD0B8312ED4}"/>
              </a:ext>
            </a:extLst>
          </p:cNvPr>
          <p:cNvSpPr txBox="1"/>
          <p:nvPr/>
        </p:nvSpPr>
        <p:spPr>
          <a:xfrm>
            <a:off x="2376087" y="3898319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DB79E-03E5-4468-9796-DD31FF180FB0}"/>
              </a:ext>
            </a:extLst>
          </p:cNvPr>
          <p:cNvSpPr/>
          <p:nvPr/>
        </p:nvSpPr>
        <p:spPr>
          <a:xfrm>
            <a:off x="4533400" y="3985604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64639-B40A-4467-B204-4E114D0D5036}"/>
              </a:ext>
            </a:extLst>
          </p:cNvPr>
          <p:cNvSpPr/>
          <p:nvPr/>
        </p:nvSpPr>
        <p:spPr>
          <a:xfrm>
            <a:off x="1332025" y="4505239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37CF9-4D3E-4F49-827A-566A12459751}"/>
              </a:ext>
            </a:extLst>
          </p:cNvPr>
          <p:cNvSpPr txBox="1"/>
          <p:nvPr/>
        </p:nvSpPr>
        <p:spPr>
          <a:xfrm>
            <a:off x="4512744" y="3113690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85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5214-B7B2-4F13-8679-0F7F6F6022F0}"/>
              </a:ext>
            </a:extLst>
          </p:cNvPr>
          <p:cNvSpPr txBox="1"/>
          <p:nvPr/>
        </p:nvSpPr>
        <p:spPr>
          <a:xfrm>
            <a:off x="1316196" y="3903318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45E07-B3FD-4433-A666-1554072BAC7A}"/>
              </a:ext>
            </a:extLst>
          </p:cNvPr>
          <p:cNvSpPr txBox="1"/>
          <p:nvPr/>
        </p:nvSpPr>
        <p:spPr>
          <a:xfrm>
            <a:off x="1463645" y="350447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9BC7-4553-45F0-BC56-6BE86D1F5087}"/>
              </a:ext>
            </a:extLst>
          </p:cNvPr>
          <p:cNvSpPr txBox="1"/>
          <p:nvPr/>
        </p:nvSpPr>
        <p:spPr>
          <a:xfrm>
            <a:off x="2494610" y="354493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57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DA94-9CD5-4017-9D9B-CBC1A7264340}"/>
              </a:ext>
            </a:extLst>
          </p:cNvPr>
          <p:cNvSpPr txBox="1"/>
          <p:nvPr/>
        </p:nvSpPr>
        <p:spPr>
          <a:xfrm>
            <a:off x="3568188" y="1943661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157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98E08-9073-4269-A28B-EDC7CFB23F12}"/>
              </a:ext>
            </a:extLst>
          </p:cNvPr>
          <p:cNvSpPr txBox="1"/>
          <p:nvPr/>
        </p:nvSpPr>
        <p:spPr>
          <a:xfrm>
            <a:off x="4630648" y="2667414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16E7-5287-42D6-BB86-7D8561D93C99}"/>
              </a:ext>
            </a:extLst>
          </p:cNvPr>
          <p:cNvSpPr txBox="1"/>
          <p:nvPr/>
        </p:nvSpPr>
        <p:spPr>
          <a:xfrm>
            <a:off x="6316834" y="3181304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명지</a:t>
            </a:r>
            <a:r>
              <a:rPr lang="en-US" altLang="ko-KR" b="1" dirty="0">
                <a:solidFill>
                  <a:srgbClr val="5643E2"/>
                </a:solidFill>
              </a:rPr>
              <a:t>1</a:t>
            </a:r>
            <a:r>
              <a:rPr lang="ko-KR" altLang="en-US" b="1" dirty="0">
                <a:solidFill>
                  <a:srgbClr val="5643E2"/>
                </a:solidFill>
              </a:rPr>
              <a:t>동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녹산동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40DB-5E21-4C57-AACB-42B863473A21}"/>
              </a:ext>
            </a:extLst>
          </p:cNvPr>
          <p:cNvSpPr txBox="1"/>
          <p:nvPr/>
        </p:nvSpPr>
        <p:spPr>
          <a:xfrm>
            <a:off x="10672086" y="1640726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5643E2"/>
                </a:solidFill>
              </a:rPr>
              <a:t>기장읍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정관읍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CD6D042-CB22-4EF3-BE31-01932840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AF5E58-63B6-4924-B4A9-DC3F305C9410}"/>
              </a:ext>
            </a:extLst>
          </p:cNvPr>
          <p:cNvGrpSpPr/>
          <p:nvPr/>
        </p:nvGrpSpPr>
        <p:grpSpPr>
          <a:xfrm>
            <a:off x="477962" y="328427"/>
            <a:ext cx="11236076" cy="310975"/>
            <a:chOff x="477962" y="328427"/>
            <a:chExt cx="11236076" cy="31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E1861-A6F3-48C2-AF98-6830BDD873F3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최적의 입지를</a:t>
              </a:r>
              <a:r>
                <a:rPr lang="en-US" altLang="ko-KR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위한 고려사항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E4C27-7F10-4CFE-BAE8-D300C59609A3}"/>
                </a:ext>
              </a:extLst>
            </p:cNvPr>
            <p:cNvSpPr txBox="1"/>
            <p:nvPr/>
          </p:nvSpPr>
          <p:spPr>
            <a:xfrm>
              <a:off x="10107393" y="32842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노인의 이동수단과 시간을 고려했을 때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</a:rPr>
              <a:t>.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AC9EA3-0F1D-491F-8DA2-FAB704B47C11}"/>
              </a:ext>
            </a:extLst>
          </p:cNvPr>
          <p:cNvSpPr/>
          <p:nvPr/>
        </p:nvSpPr>
        <p:spPr>
          <a:xfrm>
            <a:off x="3310741" y="2529947"/>
            <a:ext cx="3547259" cy="47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고령자 대상 경로당 접근성 설문조사 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36076" cy="328864"/>
            <a:chOff x="477962" y="310538"/>
            <a:chExt cx="11236076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기장읍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10538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079E79-C479-4918-AF18-0FF5C157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5400"/>
            <a:ext cx="4627439" cy="4423604"/>
          </a:xfrm>
          <a:prstGeom prst="rect">
            <a:avLst/>
          </a:prstGeom>
        </p:spPr>
      </p:pic>
      <p:pic>
        <p:nvPicPr>
          <p:cNvPr id="13" name="그림 1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1655C752-B99D-4913-ADBD-682577B12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9" t="1847" r="5593" b="37990"/>
          <a:stretch/>
        </p:blipFill>
        <p:spPr>
          <a:xfrm>
            <a:off x="7029005" y="1391478"/>
            <a:ext cx="4495800" cy="4231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336BF-D5D7-4EA8-BEF4-E5777CCCCBC0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9AD4-0B89-4643-9291-305EB111674B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AAC4-24DE-4D3B-93D4-F202BFFC126D}"/>
              </a:ext>
            </a:extLst>
          </p:cNvPr>
          <p:cNvSpPr/>
          <p:nvPr/>
        </p:nvSpPr>
        <p:spPr>
          <a:xfrm>
            <a:off x="609600" y="138222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A241D-6501-4D11-894A-D6D2E9F70B6F}"/>
              </a:ext>
            </a:extLst>
          </p:cNvPr>
          <p:cNvSpPr/>
          <p:nvPr/>
        </p:nvSpPr>
        <p:spPr>
          <a:xfrm>
            <a:off x="7057580" y="1447800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2B5971-A295-4248-8775-1522B45788E0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6796532" y="4559377"/>
            <a:ext cx="440055" cy="176530"/>
            <a:chOff x="6826250" y="4793741"/>
            <a:chExt cx="440055" cy="176530"/>
          </a:xfrm>
        </p:grpSpPr>
        <p:sp>
          <p:nvSpPr>
            <p:cNvPr id="16" name="object 16"/>
            <p:cNvSpPr/>
            <p:nvPr/>
          </p:nvSpPr>
          <p:spPr>
            <a:xfrm>
              <a:off x="6826250" y="4961302"/>
              <a:ext cx="93345" cy="889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870" y="4793741"/>
              <a:ext cx="305435" cy="168275"/>
            </a:xfrm>
            <a:custGeom>
              <a:avLst/>
              <a:gdLst/>
              <a:ahLst/>
              <a:cxnLst/>
              <a:rect l="l" t="t" r="r" b="b"/>
              <a:pathLst>
                <a:path w="305434" h="168275">
                  <a:moveTo>
                    <a:pt x="37591" y="114934"/>
                  </a:moveTo>
                  <a:lnTo>
                    <a:pt x="24637" y="114934"/>
                  </a:lnTo>
                  <a:lnTo>
                    <a:pt x="24637" y="163067"/>
                  </a:lnTo>
                  <a:lnTo>
                    <a:pt x="134111" y="163067"/>
                  </a:lnTo>
                  <a:lnTo>
                    <a:pt x="134111" y="151510"/>
                  </a:lnTo>
                  <a:lnTo>
                    <a:pt x="37591" y="151510"/>
                  </a:lnTo>
                  <a:lnTo>
                    <a:pt x="37591" y="114934"/>
                  </a:lnTo>
                  <a:close/>
                </a:path>
                <a:path w="305434" h="168275">
                  <a:moveTo>
                    <a:pt x="85089" y="100456"/>
                  </a:moveTo>
                  <a:lnTo>
                    <a:pt x="72008" y="100456"/>
                  </a:lnTo>
                  <a:lnTo>
                    <a:pt x="72008" y="138556"/>
                  </a:lnTo>
                  <a:lnTo>
                    <a:pt x="85089" y="138556"/>
                  </a:lnTo>
                  <a:lnTo>
                    <a:pt x="85089" y="100456"/>
                  </a:lnTo>
                  <a:close/>
                </a:path>
                <a:path w="305434" h="168275">
                  <a:moveTo>
                    <a:pt x="155828" y="88899"/>
                  </a:moveTo>
                  <a:lnTo>
                    <a:pt x="0" y="88899"/>
                  </a:lnTo>
                  <a:lnTo>
                    <a:pt x="0" y="100456"/>
                  </a:lnTo>
                  <a:lnTo>
                    <a:pt x="155828" y="100456"/>
                  </a:lnTo>
                  <a:lnTo>
                    <a:pt x="155828" y="88899"/>
                  </a:lnTo>
                  <a:close/>
                </a:path>
                <a:path w="305434" h="168275">
                  <a:moveTo>
                    <a:pt x="305434" y="106298"/>
                  </a:moveTo>
                  <a:lnTo>
                    <a:pt x="196214" y="106298"/>
                  </a:lnTo>
                  <a:lnTo>
                    <a:pt x="196214" y="117982"/>
                  </a:lnTo>
                  <a:lnTo>
                    <a:pt x="292480" y="117982"/>
                  </a:lnTo>
                  <a:lnTo>
                    <a:pt x="292480" y="168020"/>
                  </a:lnTo>
                  <a:lnTo>
                    <a:pt x="305434" y="168020"/>
                  </a:lnTo>
                  <a:lnTo>
                    <a:pt x="305434" y="106298"/>
                  </a:lnTo>
                  <a:close/>
                </a:path>
                <a:path w="305434" h="168275">
                  <a:moveTo>
                    <a:pt x="39115" y="4444"/>
                  </a:moveTo>
                  <a:lnTo>
                    <a:pt x="26034" y="4444"/>
                  </a:lnTo>
                  <a:lnTo>
                    <a:pt x="26034" y="68960"/>
                  </a:lnTo>
                  <a:lnTo>
                    <a:pt x="129666" y="68960"/>
                  </a:lnTo>
                  <a:lnTo>
                    <a:pt x="129666" y="57403"/>
                  </a:lnTo>
                  <a:lnTo>
                    <a:pt x="39115" y="57403"/>
                  </a:lnTo>
                  <a:lnTo>
                    <a:pt x="39115" y="37845"/>
                  </a:lnTo>
                  <a:lnTo>
                    <a:pt x="129666" y="37845"/>
                  </a:lnTo>
                  <a:lnTo>
                    <a:pt x="129666" y="26288"/>
                  </a:lnTo>
                  <a:lnTo>
                    <a:pt x="39115" y="26288"/>
                  </a:lnTo>
                  <a:lnTo>
                    <a:pt x="39115" y="4444"/>
                  </a:lnTo>
                  <a:close/>
                </a:path>
                <a:path w="305434" h="168275">
                  <a:moveTo>
                    <a:pt x="129666" y="37845"/>
                  </a:moveTo>
                  <a:lnTo>
                    <a:pt x="116839" y="37845"/>
                  </a:lnTo>
                  <a:lnTo>
                    <a:pt x="116839" y="57403"/>
                  </a:lnTo>
                  <a:lnTo>
                    <a:pt x="129666" y="57403"/>
                  </a:lnTo>
                  <a:lnTo>
                    <a:pt x="129666" y="37845"/>
                  </a:lnTo>
                  <a:close/>
                </a:path>
                <a:path w="305434" h="168275">
                  <a:moveTo>
                    <a:pt x="129666" y="4444"/>
                  </a:moveTo>
                  <a:lnTo>
                    <a:pt x="116839" y="4444"/>
                  </a:lnTo>
                  <a:lnTo>
                    <a:pt x="116839" y="26288"/>
                  </a:lnTo>
                  <a:lnTo>
                    <a:pt x="129666" y="26288"/>
                  </a:lnTo>
                  <a:lnTo>
                    <a:pt x="129666" y="4444"/>
                  </a:lnTo>
                  <a:close/>
                </a:path>
                <a:path w="305434" h="168275">
                  <a:moveTo>
                    <a:pt x="305434" y="0"/>
                  </a:moveTo>
                  <a:lnTo>
                    <a:pt x="292480" y="0"/>
                  </a:lnTo>
                  <a:lnTo>
                    <a:pt x="292480" y="35305"/>
                  </a:lnTo>
                  <a:lnTo>
                    <a:pt x="252349" y="35305"/>
                  </a:lnTo>
                  <a:lnTo>
                    <a:pt x="252349" y="47116"/>
                  </a:lnTo>
                  <a:lnTo>
                    <a:pt x="292480" y="47116"/>
                  </a:lnTo>
                  <a:lnTo>
                    <a:pt x="292480" y="96900"/>
                  </a:lnTo>
                  <a:lnTo>
                    <a:pt x="305434" y="96900"/>
                  </a:lnTo>
                  <a:lnTo>
                    <a:pt x="305434" y="0"/>
                  </a:lnTo>
                  <a:close/>
                </a:path>
                <a:path w="305434" h="168275">
                  <a:moveTo>
                    <a:pt x="225044" y="5587"/>
                  </a:moveTo>
                  <a:lnTo>
                    <a:pt x="212471" y="5587"/>
                  </a:lnTo>
                  <a:lnTo>
                    <a:pt x="212471" y="24383"/>
                  </a:lnTo>
                  <a:lnTo>
                    <a:pt x="211710" y="33148"/>
                  </a:lnTo>
                  <a:lnTo>
                    <a:pt x="186753" y="72961"/>
                  </a:lnTo>
                  <a:lnTo>
                    <a:pt x="170052" y="83692"/>
                  </a:lnTo>
                  <a:lnTo>
                    <a:pt x="179197" y="92582"/>
                  </a:lnTo>
                  <a:lnTo>
                    <a:pt x="208022" y="67506"/>
                  </a:lnTo>
                  <a:lnTo>
                    <a:pt x="219201" y="50164"/>
                  </a:lnTo>
                  <a:lnTo>
                    <a:pt x="233173" y="50164"/>
                  </a:lnTo>
                  <a:lnTo>
                    <a:pt x="232116" y="48654"/>
                  </a:lnTo>
                  <a:lnTo>
                    <a:pt x="228187" y="40687"/>
                  </a:lnTo>
                  <a:lnTo>
                    <a:pt x="225829" y="32601"/>
                  </a:lnTo>
                  <a:lnTo>
                    <a:pt x="225044" y="24383"/>
                  </a:lnTo>
                  <a:lnTo>
                    <a:pt x="225044" y="5587"/>
                  </a:lnTo>
                  <a:close/>
                </a:path>
                <a:path w="305434" h="168275">
                  <a:moveTo>
                    <a:pt x="233173" y="50164"/>
                  </a:moveTo>
                  <a:lnTo>
                    <a:pt x="219201" y="50164"/>
                  </a:lnTo>
                  <a:lnTo>
                    <a:pt x="221936" y="55116"/>
                  </a:lnTo>
                  <a:lnTo>
                    <a:pt x="252475" y="84959"/>
                  </a:lnTo>
                  <a:lnTo>
                    <a:pt x="258190" y="88391"/>
                  </a:lnTo>
                  <a:lnTo>
                    <a:pt x="266953" y="78866"/>
                  </a:lnTo>
                  <a:lnTo>
                    <a:pt x="258833" y="74892"/>
                  </a:lnTo>
                  <a:lnTo>
                    <a:pt x="251237" y="69834"/>
                  </a:lnTo>
                  <a:lnTo>
                    <a:pt x="244165" y="63704"/>
                  </a:lnTo>
                  <a:lnTo>
                    <a:pt x="237616" y="56514"/>
                  </a:lnTo>
                  <a:lnTo>
                    <a:pt x="233173" y="5016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28280" y="4559377"/>
            <a:ext cx="299085" cy="168275"/>
          </a:xfrm>
          <a:custGeom>
            <a:avLst/>
            <a:gdLst/>
            <a:ahLst/>
            <a:cxnLst/>
            <a:rect l="l" t="t" r="r" b="b"/>
            <a:pathLst>
              <a:path w="299084" h="168275">
                <a:moveTo>
                  <a:pt x="243331" y="99440"/>
                </a:moveTo>
                <a:lnTo>
                  <a:pt x="202692" y="108584"/>
                </a:lnTo>
                <a:lnTo>
                  <a:pt x="188341" y="132333"/>
                </a:lnTo>
                <a:lnTo>
                  <a:pt x="189226" y="139334"/>
                </a:lnTo>
                <a:lnTo>
                  <a:pt x="220059" y="163369"/>
                </a:lnTo>
                <a:lnTo>
                  <a:pt x="243331" y="165734"/>
                </a:lnTo>
                <a:lnTo>
                  <a:pt x="255829" y="165141"/>
                </a:lnTo>
                <a:lnTo>
                  <a:pt x="266826" y="163369"/>
                </a:lnTo>
                <a:lnTo>
                  <a:pt x="276300" y="160430"/>
                </a:lnTo>
                <a:lnTo>
                  <a:pt x="284225" y="156336"/>
                </a:lnTo>
                <a:lnTo>
                  <a:pt x="286478" y="154558"/>
                </a:lnTo>
                <a:lnTo>
                  <a:pt x="243331" y="154558"/>
                </a:lnTo>
                <a:lnTo>
                  <a:pt x="233977" y="154156"/>
                </a:lnTo>
                <a:lnTo>
                  <a:pt x="202056" y="126110"/>
                </a:lnTo>
                <a:lnTo>
                  <a:pt x="205612" y="120903"/>
                </a:lnTo>
                <a:lnTo>
                  <a:pt x="243331" y="110616"/>
                </a:lnTo>
                <a:lnTo>
                  <a:pt x="286811" y="110616"/>
                </a:lnTo>
                <a:lnTo>
                  <a:pt x="284225" y="108584"/>
                </a:lnTo>
                <a:lnTo>
                  <a:pt x="276246" y="104584"/>
                </a:lnTo>
                <a:lnTo>
                  <a:pt x="266779" y="101726"/>
                </a:lnTo>
                <a:lnTo>
                  <a:pt x="255811" y="100012"/>
                </a:lnTo>
                <a:lnTo>
                  <a:pt x="243331" y="99440"/>
                </a:lnTo>
                <a:close/>
              </a:path>
              <a:path w="299084" h="168275">
                <a:moveTo>
                  <a:pt x="286811" y="110616"/>
                </a:moveTo>
                <a:lnTo>
                  <a:pt x="243331" y="110616"/>
                </a:lnTo>
                <a:lnTo>
                  <a:pt x="252609" y="110999"/>
                </a:lnTo>
                <a:lnTo>
                  <a:pt x="260821" y="112156"/>
                </a:lnTo>
                <a:lnTo>
                  <a:pt x="267835" y="114045"/>
                </a:lnTo>
                <a:lnTo>
                  <a:pt x="273811" y="116712"/>
                </a:lnTo>
                <a:lnTo>
                  <a:pt x="281177" y="120903"/>
                </a:lnTo>
                <a:lnTo>
                  <a:pt x="284733" y="126110"/>
                </a:lnTo>
                <a:lnTo>
                  <a:pt x="284733" y="138810"/>
                </a:lnTo>
                <a:lnTo>
                  <a:pt x="243331" y="154558"/>
                </a:lnTo>
                <a:lnTo>
                  <a:pt x="286478" y="154558"/>
                </a:lnTo>
                <a:lnTo>
                  <a:pt x="290560" y="151336"/>
                </a:lnTo>
                <a:lnTo>
                  <a:pt x="295084" y="145668"/>
                </a:lnTo>
                <a:lnTo>
                  <a:pt x="297799" y="139334"/>
                </a:lnTo>
                <a:lnTo>
                  <a:pt x="298703" y="132333"/>
                </a:lnTo>
                <a:lnTo>
                  <a:pt x="297799" y="125426"/>
                </a:lnTo>
                <a:lnTo>
                  <a:pt x="295084" y="119173"/>
                </a:lnTo>
                <a:lnTo>
                  <a:pt x="290560" y="113563"/>
                </a:lnTo>
                <a:lnTo>
                  <a:pt x="286811" y="110616"/>
                </a:lnTo>
                <a:close/>
              </a:path>
              <a:path w="299084" h="168275">
                <a:moveTo>
                  <a:pt x="247015" y="8889"/>
                </a:moveTo>
                <a:lnTo>
                  <a:pt x="172593" y="8889"/>
                </a:lnTo>
                <a:lnTo>
                  <a:pt x="172593" y="20573"/>
                </a:lnTo>
                <a:lnTo>
                  <a:pt x="231775" y="20573"/>
                </a:lnTo>
                <a:lnTo>
                  <a:pt x="228586" y="31984"/>
                </a:lnTo>
                <a:lnTo>
                  <a:pt x="196780" y="71425"/>
                </a:lnTo>
                <a:lnTo>
                  <a:pt x="161544" y="89534"/>
                </a:lnTo>
                <a:lnTo>
                  <a:pt x="170687" y="99948"/>
                </a:lnTo>
                <a:lnTo>
                  <a:pt x="211139" y="75606"/>
                </a:lnTo>
                <a:lnTo>
                  <a:pt x="240029" y="38496"/>
                </a:lnTo>
                <a:lnTo>
                  <a:pt x="244796" y="24151"/>
                </a:lnTo>
                <a:lnTo>
                  <a:pt x="247015" y="8889"/>
                </a:lnTo>
                <a:close/>
              </a:path>
              <a:path w="299084" h="168275">
                <a:moveTo>
                  <a:pt x="297306" y="0"/>
                </a:moveTo>
                <a:lnTo>
                  <a:pt x="284225" y="0"/>
                </a:lnTo>
                <a:lnTo>
                  <a:pt x="284225" y="30225"/>
                </a:lnTo>
                <a:lnTo>
                  <a:pt x="250698" y="30225"/>
                </a:lnTo>
                <a:lnTo>
                  <a:pt x="250698" y="41909"/>
                </a:lnTo>
                <a:lnTo>
                  <a:pt x="284225" y="41909"/>
                </a:lnTo>
                <a:lnTo>
                  <a:pt x="284225" y="65658"/>
                </a:lnTo>
                <a:lnTo>
                  <a:pt x="248920" y="65658"/>
                </a:lnTo>
                <a:lnTo>
                  <a:pt x="248920" y="77469"/>
                </a:lnTo>
                <a:lnTo>
                  <a:pt x="284225" y="77469"/>
                </a:lnTo>
                <a:lnTo>
                  <a:pt x="284225" y="98424"/>
                </a:lnTo>
                <a:lnTo>
                  <a:pt x="297306" y="98424"/>
                </a:lnTo>
                <a:lnTo>
                  <a:pt x="297306" y="0"/>
                </a:lnTo>
                <a:close/>
              </a:path>
              <a:path w="299084" h="168275">
                <a:moveTo>
                  <a:pt x="12826" y="12191"/>
                </a:moveTo>
                <a:lnTo>
                  <a:pt x="0" y="12191"/>
                </a:lnTo>
                <a:lnTo>
                  <a:pt x="0" y="122554"/>
                </a:lnTo>
                <a:lnTo>
                  <a:pt x="67691" y="122554"/>
                </a:lnTo>
                <a:lnTo>
                  <a:pt x="67691" y="111124"/>
                </a:lnTo>
                <a:lnTo>
                  <a:pt x="12826" y="111124"/>
                </a:lnTo>
                <a:lnTo>
                  <a:pt x="12826" y="68452"/>
                </a:lnTo>
                <a:lnTo>
                  <a:pt x="67691" y="68452"/>
                </a:lnTo>
                <a:lnTo>
                  <a:pt x="67691" y="57022"/>
                </a:lnTo>
                <a:lnTo>
                  <a:pt x="12826" y="57022"/>
                </a:lnTo>
                <a:lnTo>
                  <a:pt x="12826" y="12191"/>
                </a:lnTo>
                <a:close/>
              </a:path>
              <a:path w="299084" h="168275">
                <a:moveTo>
                  <a:pt x="67691" y="68452"/>
                </a:moveTo>
                <a:lnTo>
                  <a:pt x="54736" y="68452"/>
                </a:lnTo>
                <a:lnTo>
                  <a:pt x="54736" y="111124"/>
                </a:lnTo>
                <a:lnTo>
                  <a:pt x="67691" y="111124"/>
                </a:lnTo>
                <a:lnTo>
                  <a:pt x="67691" y="68452"/>
                </a:lnTo>
                <a:close/>
              </a:path>
              <a:path w="299084" h="168275">
                <a:moveTo>
                  <a:pt x="67691" y="12191"/>
                </a:moveTo>
                <a:lnTo>
                  <a:pt x="54736" y="12191"/>
                </a:lnTo>
                <a:lnTo>
                  <a:pt x="54736" y="57022"/>
                </a:lnTo>
                <a:lnTo>
                  <a:pt x="67691" y="57022"/>
                </a:lnTo>
                <a:lnTo>
                  <a:pt x="67691" y="12191"/>
                </a:lnTo>
                <a:close/>
              </a:path>
              <a:path w="299084" h="168275">
                <a:moveTo>
                  <a:pt x="133096" y="80263"/>
                </a:moveTo>
                <a:lnTo>
                  <a:pt x="120015" y="80263"/>
                </a:lnTo>
                <a:lnTo>
                  <a:pt x="120015" y="168020"/>
                </a:lnTo>
                <a:lnTo>
                  <a:pt x="133096" y="168020"/>
                </a:lnTo>
                <a:lnTo>
                  <a:pt x="133096" y="80263"/>
                </a:lnTo>
                <a:close/>
              </a:path>
              <a:path w="299084" h="168275">
                <a:moveTo>
                  <a:pt x="99059" y="3428"/>
                </a:moveTo>
                <a:lnTo>
                  <a:pt x="86232" y="3428"/>
                </a:lnTo>
                <a:lnTo>
                  <a:pt x="86232" y="162813"/>
                </a:lnTo>
                <a:lnTo>
                  <a:pt x="99059" y="162813"/>
                </a:lnTo>
                <a:lnTo>
                  <a:pt x="99059" y="80263"/>
                </a:lnTo>
                <a:lnTo>
                  <a:pt x="133096" y="80263"/>
                </a:lnTo>
                <a:lnTo>
                  <a:pt x="133096" y="68706"/>
                </a:lnTo>
                <a:lnTo>
                  <a:pt x="99059" y="68706"/>
                </a:lnTo>
                <a:lnTo>
                  <a:pt x="99059" y="3428"/>
                </a:lnTo>
                <a:close/>
              </a:path>
              <a:path w="299084" h="168275">
                <a:moveTo>
                  <a:pt x="133096" y="0"/>
                </a:moveTo>
                <a:lnTo>
                  <a:pt x="120015" y="0"/>
                </a:lnTo>
                <a:lnTo>
                  <a:pt x="120015" y="68706"/>
                </a:lnTo>
                <a:lnTo>
                  <a:pt x="133096" y="68706"/>
                </a:lnTo>
                <a:lnTo>
                  <a:pt x="13309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997" y="4559377"/>
            <a:ext cx="136016" cy="164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24800" y="4559377"/>
            <a:ext cx="305435" cy="168275"/>
          </a:xfrm>
          <a:custGeom>
            <a:avLst/>
            <a:gdLst/>
            <a:ahLst/>
            <a:cxnLst/>
            <a:rect l="l" t="t" r="r" b="b"/>
            <a:pathLst>
              <a:path w="305434" h="168275">
                <a:moveTo>
                  <a:pt x="130175" y="109981"/>
                </a:moveTo>
                <a:lnTo>
                  <a:pt x="22098" y="109981"/>
                </a:lnTo>
                <a:lnTo>
                  <a:pt x="22098" y="121538"/>
                </a:lnTo>
                <a:lnTo>
                  <a:pt x="117221" y="121538"/>
                </a:lnTo>
                <a:lnTo>
                  <a:pt x="117221" y="168020"/>
                </a:lnTo>
                <a:lnTo>
                  <a:pt x="130175" y="168020"/>
                </a:lnTo>
                <a:lnTo>
                  <a:pt x="130175" y="109981"/>
                </a:lnTo>
                <a:close/>
              </a:path>
              <a:path w="305434" h="168275">
                <a:moveTo>
                  <a:pt x="305434" y="106298"/>
                </a:moveTo>
                <a:lnTo>
                  <a:pt x="196214" y="106298"/>
                </a:lnTo>
                <a:lnTo>
                  <a:pt x="196214" y="117982"/>
                </a:lnTo>
                <a:lnTo>
                  <a:pt x="292480" y="117982"/>
                </a:lnTo>
                <a:lnTo>
                  <a:pt x="292480" y="168020"/>
                </a:lnTo>
                <a:lnTo>
                  <a:pt x="305434" y="168020"/>
                </a:lnTo>
                <a:lnTo>
                  <a:pt x="305434" y="106298"/>
                </a:lnTo>
                <a:close/>
              </a:path>
              <a:path w="305434" h="168275">
                <a:moveTo>
                  <a:pt x="84581" y="62610"/>
                </a:moveTo>
                <a:lnTo>
                  <a:pt x="71374" y="62610"/>
                </a:lnTo>
                <a:lnTo>
                  <a:pt x="71374" y="81914"/>
                </a:lnTo>
                <a:lnTo>
                  <a:pt x="0" y="81914"/>
                </a:lnTo>
                <a:lnTo>
                  <a:pt x="0" y="93471"/>
                </a:lnTo>
                <a:lnTo>
                  <a:pt x="155828" y="93471"/>
                </a:lnTo>
                <a:lnTo>
                  <a:pt x="155828" y="81660"/>
                </a:lnTo>
                <a:lnTo>
                  <a:pt x="84581" y="81660"/>
                </a:lnTo>
                <a:lnTo>
                  <a:pt x="84581" y="62610"/>
                </a:lnTo>
                <a:close/>
              </a:path>
              <a:path w="305434" h="168275">
                <a:moveTo>
                  <a:pt x="129666" y="4190"/>
                </a:moveTo>
                <a:lnTo>
                  <a:pt x="26288" y="4190"/>
                </a:lnTo>
                <a:lnTo>
                  <a:pt x="26288" y="62610"/>
                </a:lnTo>
                <a:lnTo>
                  <a:pt x="129666" y="62610"/>
                </a:lnTo>
                <a:lnTo>
                  <a:pt x="129666" y="51180"/>
                </a:lnTo>
                <a:lnTo>
                  <a:pt x="39115" y="51180"/>
                </a:lnTo>
                <a:lnTo>
                  <a:pt x="39115" y="15493"/>
                </a:lnTo>
                <a:lnTo>
                  <a:pt x="129666" y="15493"/>
                </a:lnTo>
                <a:lnTo>
                  <a:pt x="129666" y="4190"/>
                </a:lnTo>
                <a:close/>
              </a:path>
              <a:path w="305434" h="168275">
                <a:moveTo>
                  <a:pt x="129666" y="15493"/>
                </a:moveTo>
                <a:lnTo>
                  <a:pt x="116839" y="15493"/>
                </a:lnTo>
                <a:lnTo>
                  <a:pt x="116839" y="51180"/>
                </a:lnTo>
                <a:lnTo>
                  <a:pt x="129666" y="51180"/>
                </a:lnTo>
                <a:lnTo>
                  <a:pt x="129666" y="15493"/>
                </a:lnTo>
                <a:close/>
              </a:path>
              <a:path w="305434" h="168275">
                <a:moveTo>
                  <a:pt x="305434" y="0"/>
                </a:moveTo>
                <a:lnTo>
                  <a:pt x="292480" y="0"/>
                </a:lnTo>
                <a:lnTo>
                  <a:pt x="292480" y="37845"/>
                </a:lnTo>
                <a:lnTo>
                  <a:pt x="252349" y="37845"/>
                </a:lnTo>
                <a:lnTo>
                  <a:pt x="252349" y="49529"/>
                </a:lnTo>
                <a:lnTo>
                  <a:pt x="292480" y="49529"/>
                </a:lnTo>
                <a:lnTo>
                  <a:pt x="292480" y="96900"/>
                </a:lnTo>
                <a:lnTo>
                  <a:pt x="305434" y="96900"/>
                </a:lnTo>
                <a:lnTo>
                  <a:pt x="305434" y="0"/>
                </a:lnTo>
                <a:close/>
              </a:path>
              <a:path w="305434" h="168275">
                <a:moveTo>
                  <a:pt x="225043" y="19049"/>
                </a:moveTo>
                <a:lnTo>
                  <a:pt x="212471" y="19049"/>
                </a:lnTo>
                <a:lnTo>
                  <a:pt x="212471" y="24891"/>
                </a:lnTo>
                <a:lnTo>
                  <a:pt x="211710" y="33635"/>
                </a:lnTo>
                <a:lnTo>
                  <a:pt x="186801" y="73040"/>
                </a:lnTo>
                <a:lnTo>
                  <a:pt x="170052" y="83692"/>
                </a:lnTo>
                <a:lnTo>
                  <a:pt x="179197" y="92582"/>
                </a:lnTo>
                <a:lnTo>
                  <a:pt x="208200" y="67710"/>
                </a:lnTo>
                <a:lnTo>
                  <a:pt x="219201" y="50672"/>
                </a:lnTo>
                <a:lnTo>
                  <a:pt x="233279" y="50672"/>
                </a:lnTo>
                <a:lnTo>
                  <a:pt x="232062" y="48948"/>
                </a:lnTo>
                <a:lnTo>
                  <a:pt x="228171" y="41100"/>
                </a:lnTo>
                <a:lnTo>
                  <a:pt x="225827" y="33085"/>
                </a:lnTo>
                <a:lnTo>
                  <a:pt x="225043" y="24891"/>
                </a:lnTo>
                <a:lnTo>
                  <a:pt x="225043" y="19049"/>
                </a:lnTo>
                <a:close/>
              </a:path>
              <a:path w="305434" h="168275">
                <a:moveTo>
                  <a:pt x="233279" y="50672"/>
                </a:moveTo>
                <a:lnTo>
                  <a:pt x="219201" y="50672"/>
                </a:lnTo>
                <a:lnTo>
                  <a:pt x="221918" y="55584"/>
                </a:lnTo>
                <a:lnTo>
                  <a:pt x="252475" y="84962"/>
                </a:lnTo>
                <a:lnTo>
                  <a:pt x="258190" y="88391"/>
                </a:lnTo>
                <a:lnTo>
                  <a:pt x="266953" y="78866"/>
                </a:lnTo>
                <a:lnTo>
                  <a:pt x="258760" y="74840"/>
                </a:lnTo>
                <a:lnTo>
                  <a:pt x="251126" y="69802"/>
                </a:lnTo>
                <a:lnTo>
                  <a:pt x="244040" y="63740"/>
                </a:lnTo>
                <a:lnTo>
                  <a:pt x="237489" y="56641"/>
                </a:lnTo>
                <a:lnTo>
                  <a:pt x="233279" y="50672"/>
                </a:lnTo>
                <a:close/>
              </a:path>
              <a:path w="305434" h="168275">
                <a:moveTo>
                  <a:pt x="262000" y="7492"/>
                </a:moveTo>
                <a:lnTo>
                  <a:pt x="175513" y="7492"/>
                </a:lnTo>
                <a:lnTo>
                  <a:pt x="175513" y="19049"/>
                </a:lnTo>
                <a:lnTo>
                  <a:pt x="262000" y="19049"/>
                </a:lnTo>
                <a:lnTo>
                  <a:pt x="262000" y="7492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5608" y="5179165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361" y="5622247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8878" y="6472448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372C85FA-099A-4E39-82A7-CAFC6831EA3F}"/>
              </a:ext>
            </a:extLst>
          </p:cNvPr>
          <p:cNvSpPr/>
          <p:nvPr/>
        </p:nvSpPr>
        <p:spPr>
          <a:xfrm>
            <a:off x="6813171" y="6059593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6426708" y="3744473"/>
            <a:ext cx="321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rgbClr val="7003E3"/>
                    </a:gs>
                    <a:gs pos="79000">
                      <a:srgbClr val="2D82E1"/>
                    </a:gs>
                    <a:gs pos="100000">
                      <a:srgbClr val="0BD3D4"/>
                    </a:gs>
                  </a:gsLst>
                  <a:lin ang="5400000" scaled="1"/>
                </a:gradFill>
              </a:rPr>
              <a:t>CONTENTS</a:t>
            </a:r>
            <a:endParaRPr lang="ko-KR" altLang="en-US" sz="4000" dirty="0">
              <a:gradFill>
                <a:gsLst>
                  <a:gs pos="0">
                    <a:srgbClr val="7003E3"/>
                  </a:gs>
                  <a:gs pos="79000">
                    <a:srgbClr val="2D82E1"/>
                  </a:gs>
                  <a:gs pos="100000">
                    <a:srgbClr val="0BD3D4"/>
                  </a:gs>
                </a:gsLst>
                <a:lin ang="5400000" scaled="1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8D93-A8C9-453C-BB5E-72923604009A}"/>
              </a:ext>
            </a:extLst>
          </p:cNvPr>
          <p:cNvSpPr txBox="1"/>
          <p:nvPr/>
        </p:nvSpPr>
        <p:spPr>
          <a:xfrm>
            <a:off x="6807562" y="4932021"/>
            <a:ext cx="20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적절한 경로당 수 파악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012C-1FBC-4F14-BD38-EA19083EA7BE}"/>
              </a:ext>
            </a:extLst>
          </p:cNvPr>
          <p:cNvSpPr txBox="1"/>
          <p:nvPr/>
        </p:nvSpPr>
        <p:spPr>
          <a:xfrm>
            <a:off x="6813171" y="5382406"/>
            <a:ext cx="3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미래 고령 인구 예측 및 경로당 수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016EE-F622-4E6A-82BB-205652393849}"/>
              </a:ext>
            </a:extLst>
          </p:cNvPr>
          <p:cNvSpPr txBox="1"/>
          <p:nvPr/>
        </p:nvSpPr>
        <p:spPr>
          <a:xfrm>
            <a:off x="6835331" y="5808800"/>
            <a:ext cx="34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25252"/>
                </a:solidFill>
              </a:rPr>
              <a:t>예측 수식 </a:t>
            </a:r>
            <a:r>
              <a:rPr lang="ko-KR" altLang="en-US" sz="1400" dirty="0">
                <a:solidFill>
                  <a:srgbClr val="525252"/>
                </a:solidFill>
              </a:rPr>
              <a:t>평가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0F1B-F841-432B-9518-12635661E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5892-DB8C-41DE-A439-D88C7FF679B3}"/>
              </a:ext>
            </a:extLst>
          </p:cNvPr>
          <p:cNvSpPr txBox="1"/>
          <p:nvPr/>
        </p:nvSpPr>
        <p:spPr>
          <a:xfrm>
            <a:off x="6815088" y="6247905"/>
            <a:ext cx="33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새로운 경로당 입지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072F-7783-4AE3-9310-3F83673C6F33}"/>
              </a:ext>
            </a:extLst>
          </p:cNvPr>
          <p:cNvSpPr txBox="1"/>
          <p:nvPr/>
        </p:nvSpPr>
        <p:spPr>
          <a:xfrm>
            <a:off x="6320219" y="4408335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01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AD1BB-9D26-4EDD-9977-603668C2CBE1}"/>
              </a:ext>
            </a:extLst>
          </p:cNvPr>
          <p:cNvSpPr txBox="1"/>
          <p:nvPr/>
        </p:nvSpPr>
        <p:spPr>
          <a:xfrm>
            <a:off x="6321551" y="4831558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02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82217-BA78-4346-9BDE-D3C6EB4B7629}"/>
              </a:ext>
            </a:extLst>
          </p:cNvPr>
          <p:cNvSpPr txBox="1"/>
          <p:nvPr/>
        </p:nvSpPr>
        <p:spPr>
          <a:xfrm>
            <a:off x="6336304" y="5302113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03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87BC-FE01-4B54-8905-5AB960F2E718}"/>
              </a:ext>
            </a:extLst>
          </p:cNvPr>
          <p:cNvSpPr txBox="1"/>
          <p:nvPr/>
        </p:nvSpPr>
        <p:spPr>
          <a:xfrm>
            <a:off x="6346762" y="5719259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04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482E2-F8D8-4837-BE53-95AE14CED3BA}"/>
              </a:ext>
            </a:extLst>
          </p:cNvPr>
          <p:cNvSpPr txBox="1"/>
          <p:nvPr/>
        </p:nvSpPr>
        <p:spPr>
          <a:xfrm>
            <a:off x="6345839" y="6151001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05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64651" cy="328864"/>
            <a:chOff x="477962" y="310538"/>
            <a:chExt cx="11264651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정관읍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59768" y="310538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286AF-28A3-4C38-9054-A436E3C6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9833"/>
            <a:ext cx="4877418" cy="4258333"/>
          </a:xfrm>
          <a:prstGeom prst="rect">
            <a:avLst/>
          </a:prstGeom>
        </p:spPr>
      </p:pic>
      <p:pic>
        <p:nvPicPr>
          <p:cNvPr id="12" name="그림 11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863C9727-A64D-4705-A552-8A36EE23D1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37067" r="9169" b="2135"/>
          <a:stretch/>
        </p:blipFill>
        <p:spPr>
          <a:xfrm>
            <a:off x="6798076" y="1376152"/>
            <a:ext cx="4787634" cy="4110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20C23-11C8-4763-B159-22B45ACAD361}"/>
              </a:ext>
            </a:extLst>
          </p:cNvPr>
          <p:cNvSpPr txBox="1"/>
          <p:nvPr/>
        </p:nvSpPr>
        <p:spPr>
          <a:xfrm>
            <a:off x="667196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58A8-5520-44AF-B572-C8DBF939B7EE}"/>
              </a:ext>
            </a:extLst>
          </p:cNvPr>
          <p:cNvSpPr txBox="1"/>
          <p:nvPr/>
        </p:nvSpPr>
        <p:spPr>
          <a:xfrm>
            <a:off x="6943993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103A6-6A15-4007-89EF-F30766D67868}"/>
              </a:ext>
            </a:extLst>
          </p:cNvPr>
          <p:cNvSpPr/>
          <p:nvPr/>
        </p:nvSpPr>
        <p:spPr>
          <a:xfrm>
            <a:off x="615815" y="1376152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D2F18-B73F-4DD1-A437-64D87DE9C802}"/>
              </a:ext>
            </a:extLst>
          </p:cNvPr>
          <p:cNvSpPr/>
          <p:nvPr/>
        </p:nvSpPr>
        <p:spPr>
          <a:xfrm>
            <a:off x="6826651" y="1385159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470FC7-F7CD-46E4-BB86-EC4B117FA7B1}"/>
              </a:ext>
            </a:extLst>
          </p:cNvPr>
          <p:cNvSpPr/>
          <p:nvPr/>
        </p:nvSpPr>
        <p:spPr>
          <a:xfrm>
            <a:off x="5553076" y="2971803"/>
            <a:ext cx="1085848" cy="914394"/>
          </a:xfrm>
          <a:prstGeom prst="rightArrow">
            <a:avLst>
              <a:gd name="adj1" fmla="val 37500"/>
              <a:gd name="adj2" fmla="val 43750"/>
            </a:avLst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3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31625"/>
            <a:ext cx="11236076" cy="307777"/>
            <a:chOff x="477962" y="331625"/>
            <a:chExt cx="11236076" cy="30777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녹산동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3162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4BA2C9-DAD6-4241-8047-4B916A15B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399"/>
            <a:ext cx="4221940" cy="4612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B82D40-F995-4052-BADC-DF211AC71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7178592" y="1371600"/>
            <a:ext cx="4099008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A08C7-3ED0-4A70-A794-AA06CBD77A9B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2CD3-E00C-44B9-AEB6-8406E5F0C417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BE8CF-C369-48C0-ACC3-E9BAB0C43011}"/>
              </a:ext>
            </a:extLst>
          </p:cNvPr>
          <p:cNvSpPr/>
          <p:nvPr/>
        </p:nvSpPr>
        <p:spPr>
          <a:xfrm>
            <a:off x="1030203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5B33-0225-4439-8077-AEE8D3E218C0}"/>
              </a:ext>
            </a:extLst>
          </p:cNvPr>
          <p:cNvSpPr/>
          <p:nvPr/>
        </p:nvSpPr>
        <p:spPr>
          <a:xfrm>
            <a:off x="7239000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567A75-B860-4FAD-A672-DE4BE374AE8C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7841"/>
            <a:ext cx="11302988" cy="321561"/>
            <a:chOff x="477962" y="317841"/>
            <a:chExt cx="11302988" cy="3215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–</a:t>
              </a:r>
              <a:r>
                <a:rPr lang="ko-KR" altLang="en-US" sz="1400" dirty="0">
                  <a:solidFill>
                    <a:srgbClr val="366CDD"/>
                  </a:solidFill>
                </a:rPr>
                <a:t> 명지</a:t>
              </a:r>
              <a:r>
                <a:rPr lang="en-US" altLang="ko-KR" sz="1400" dirty="0">
                  <a:solidFill>
                    <a:srgbClr val="366CDD"/>
                  </a:solidFill>
                </a:rPr>
                <a:t>1</a:t>
              </a:r>
              <a:r>
                <a:rPr lang="ko-KR" altLang="en-US" sz="1400" dirty="0">
                  <a:solidFill>
                    <a:srgbClr val="366CDD"/>
                  </a:solidFill>
                </a:rPr>
                <a:t>동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98105" y="317841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2277F-EE9F-406C-8389-DF86F7197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65" y="1304712"/>
            <a:ext cx="3082072" cy="4977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C044E8-0561-49E4-B420-BB2B79C4F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1" t="22772" r="3226" b="1721"/>
          <a:stretch/>
        </p:blipFill>
        <p:spPr>
          <a:xfrm>
            <a:off x="7008865" y="1393351"/>
            <a:ext cx="2971801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1055D-0BD3-437F-8070-98CA011FA923}"/>
              </a:ext>
            </a:extLst>
          </p:cNvPr>
          <p:cNvSpPr txBox="1"/>
          <p:nvPr/>
        </p:nvSpPr>
        <p:spPr>
          <a:xfrm>
            <a:off x="1331965" y="62130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24D07-97C2-456F-860C-1AAE75E8C2BB}"/>
              </a:ext>
            </a:extLst>
          </p:cNvPr>
          <p:cNvSpPr txBox="1"/>
          <p:nvPr/>
        </p:nvSpPr>
        <p:spPr>
          <a:xfrm>
            <a:off x="6096000" y="6174235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ECD4-98D1-4AA8-BD41-408756DDA4DD}"/>
              </a:ext>
            </a:extLst>
          </p:cNvPr>
          <p:cNvSpPr/>
          <p:nvPr/>
        </p:nvSpPr>
        <p:spPr>
          <a:xfrm>
            <a:off x="2051834" y="1393351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928D3-2170-4B92-A688-578DE64ADCE8}"/>
              </a:ext>
            </a:extLst>
          </p:cNvPr>
          <p:cNvSpPr/>
          <p:nvPr/>
        </p:nvSpPr>
        <p:spPr>
          <a:xfrm>
            <a:off x="7039687" y="1429122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FC748F-FB39-42A5-AC9C-37BC3E5AD1C3}"/>
              </a:ext>
            </a:extLst>
          </p:cNvPr>
          <p:cNvSpPr/>
          <p:nvPr/>
        </p:nvSpPr>
        <p:spPr>
          <a:xfrm>
            <a:off x="5302551" y="3117039"/>
            <a:ext cx="1466783" cy="686360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DFAA7A-1653-41BA-9580-0668DDB11525}"/>
              </a:ext>
            </a:extLst>
          </p:cNvPr>
          <p:cNvSpPr/>
          <p:nvPr/>
        </p:nvSpPr>
        <p:spPr>
          <a:xfrm>
            <a:off x="8723740" y="268355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454C06-6DF0-4084-AC91-D6C1C2569597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rot="5400000" flipH="1" flipV="1">
            <a:off x="8488449" y="1795377"/>
            <a:ext cx="1428272" cy="34809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99E2C-BC4C-4748-8B65-29B0B7B00E92}"/>
              </a:ext>
            </a:extLst>
          </p:cNvPr>
          <p:cNvSpPr txBox="1"/>
          <p:nvPr/>
        </p:nvSpPr>
        <p:spPr>
          <a:xfrm>
            <a:off x="7890729" y="885954"/>
            <a:ext cx="2971801" cy="369332"/>
          </a:xfrm>
          <a:prstGeom prst="rect">
            <a:avLst/>
          </a:prstGeom>
          <a:noFill/>
          <a:ln>
            <a:solidFill>
              <a:srgbClr val="4EDAD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경로당 설치의 최적의 입지</a:t>
            </a:r>
          </a:p>
        </p:txBody>
      </p:sp>
    </p:spTree>
    <p:extLst>
      <p:ext uri="{BB962C8B-B14F-4D97-AF65-F5344CB8AC3E}">
        <p14:creationId xmlns:p14="http://schemas.microsoft.com/office/powerpoint/2010/main" val="325295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310825"/>
            <a:ext cx="11450560" cy="328577"/>
            <a:chOff x="477962" y="310825"/>
            <a:chExt cx="11450560" cy="3285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8D80EB"/>
                  </a:solidFill>
                </a:rPr>
                <a:t>한계점</a:t>
              </a:r>
              <a:endParaRPr lang="ko-KR" altLang="en-US" sz="1400" dirty="0">
                <a:solidFill>
                  <a:srgbClr val="8D80EB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3ED52C-C350-4D64-A5E3-CA084481C99D}"/>
              </a:ext>
            </a:extLst>
          </p:cNvPr>
          <p:cNvSpPr txBox="1"/>
          <p:nvPr/>
        </p:nvSpPr>
        <p:spPr>
          <a:xfrm>
            <a:off x="2195352" y="885171"/>
            <a:ext cx="719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 강서구 </a:t>
            </a:r>
            <a:r>
              <a:rPr lang="ko-KR" altLang="en-US" dirty="0" err="1"/>
              <a:t>녹산동</a:t>
            </a:r>
            <a:r>
              <a:rPr lang="ko-KR" altLang="en-US" dirty="0"/>
              <a:t> 거리 네트워크에 대해 주거지 중심 </a:t>
            </a:r>
            <a:r>
              <a:rPr lang="ko-KR" altLang="en-US" dirty="0" err="1"/>
              <a:t>중심성</a:t>
            </a:r>
            <a:r>
              <a:rPr lang="ko-KR" altLang="en-US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좌표를 선정하여</a:t>
            </a:r>
            <a:endParaRPr lang="en-US" altLang="ko-KR" b="1" dirty="0">
              <a:solidFill>
                <a:srgbClr val="5643E2"/>
              </a:solidFill>
            </a:endParaRPr>
          </a:p>
          <a:p>
            <a:pPr algn="ctr"/>
            <a:r>
              <a:rPr lang="ko-KR" altLang="en-US" b="1" dirty="0">
                <a:solidFill>
                  <a:srgbClr val="5643E2"/>
                </a:solidFill>
              </a:rPr>
              <a:t>이동거리에 따른 영역표시를 함</a:t>
            </a:r>
            <a:endParaRPr lang="en-US" altLang="ko-KR" b="1" dirty="0">
              <a:solidFill>
                <a:srgbClr val="5643E2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5BC8F8-F2AA-4DCA-9DE4-E9ABB079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85500"/>
            <a:ext cx="3733800" cy="40790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09037-202E-4850-8494-2125E4776F30}"/>
              </a:ext>
            </a:extLst>
          </p:cNvPr>
          <p:cNvSpPr/>
          <p:nvPr/>
        </p:nvSpPr>
        <p:spPr>
          <a:xfrm>
            <a:off x="1411203" y="2188806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5BC8A4-3FE9-49A8-A0CD-D0462D06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6864280" y="2201994"/>
            <a:ext cx="3575119" cy="38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BF6405-5C69-490A-95DE-4F8FEC983BD7}"/>
              </a:ext>
            </a:extLst>
          </p:cNvPr>
          <p:cNvSpPr/>
          <p:nvPr/>
        </p:nvSpPr>
        <p:spPr>
          <a:xfrm>
            <a:off x="7008832" y="2260627"/>
            <a:ext cx="1037888" cy="2555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8158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51672"/>
            <a:ext cx="10972800" cy="443198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dirty="0"/>
              <a:t>인구 예측 수식 고도화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인구 예측 수식은 신빙성이 낮음</a:t>
            </a:r>
            <a:r>
              <a:rPr lang="en-US" altLang="ko-KR" sz="2400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예측 모델을 활용하여 산출 등 여러 방법 모색이 필요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이용률 </a:t>
            </a:r>
            <a:r>
              <a:rPr lang="en-US" altLang="ko-KR" sz="2400" dirty="0"/>
              <a:t>=&gt; </a:t>
            </a:r>
            <a:r>
              <a:rPr lang="ko-KR" altLang="en-US" sz="2400" dirty="0"/>
              <a:t>사회적 참여 요소로 대체 가능한가</a:t>
            </a:r>
            <a:r>
              <a:rPr lang="en-US" altLang="ko-KR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현재는 </a:t>
            </a:r>
            <a:r>
              <a:rPr lang="en-US" altLang="ko-KR" sz="2400" dirty="0"/>
              <a:t>2019</a:t>
            </a:r>
            <a:r>
              <a:rPr lang="ko-KR" altLang="en-US" sz="2400" dirty="0"/>
              <a:t>년도의 이용률에 대한 데이터만 존재함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사회적 참여를 높이면 이용률 증가</a:t>
            </a:r>
            <a:r>
              <a:rPr lang="en-US" altLang="ko-KR" sz="2400" dirty="0"/>
              <a:t>’ </a:t>
            </a:r>
            <a:r>
              <a:rPr lang="ko-KR" altLang="en-US" sz="2400" dirty="0"/>
              <a:t>형태의 아이디어 필요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* </a:t>
            </a:r>
            <a:r>
              <a:rPr lang="ko-KR" altLang="en-US" sz="1600" dirty="0"/>
              <a:t>사회적 참여 요소 </a:t>
            </a:r>
            <a:r>
              <a:rPr lang="en-US" altLang="ko-KR" sz="1600" dirty="0"/>
              <a:t>: </a:t>
            </a:r>
            <a:r>
              <a:rPr lang="ko-KR" altLang="en-US" sz="1600" dirty="0"/>
              <a:t>경로당에서 운영하는 프로그램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 dirty="0"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6A1ED049-7D14-401F-9544-CAB36E0F5563}"/>
              </a:ext>
            </a:extLst>
          </p:cNvPr>
          <p:cNvSpPr/>
          <p:nvPr/>
        </p:nvSpPr>
        <p:spPr>
          <a:xfrm>
            <a:off x="1563191" y="4650385"/>
            <a:ext cx="1828800" cy="9150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EEFA-975B-4209-A435-A588E05FD54D}"/>
              </a:ext>
            </a:extLst>
          </p:cNvPr>
          <p:cNvSpPr txBox="1"/>
          <p:nvPr/>
        </p:nvSpPr>
        <p:spPr>
          <a:xfrm>
            <a:off x="1691311" y="4846278"/>
            <a:ext cx="1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사회적 참여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증가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D7BB3F72-E86D-4D69-B5BA-145678293711}"/>
              </a:ext>
            </a:extLst>
          </p:cNvPr>
          <p:cNvSpPr/>
          <p:nvPr/>
        </p:nvSpPr>
        <p:spPr>
          <a:xfrm>
            <a:off x="6648989" y="4650385"/>
            <a:ext cx="1828800" cy="9150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39687-2451-4458-A21A-CE891F784ECB}"/>
              </a:ext>
            </a:extLst>
          </p:cNvPr>
          <p:cNvSpPr txBox="1"/>
          <p:nvPr/>
        </p:nvSpPr>
        <p:spPr>
          <a:xfrm>
            <a:off x="6777109" y="4846278"/>
            <a:ext cx="1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 이용률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증가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43911D-1E77-4985-8A89-1C4F5D8CA075}"/>
              </a:ext>
            </a:extLst>
          </p:cNvPr>
          <p:cNvSpPr/>
          <p:nvPr/>
        </p:nvSpPr>
        <p:spPr>
          <a:xfrm>
            <a:off x="4493630" y="4646031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8158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51672"/>
            <a:ext cx="10972800" cy="3693319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코드 간결화</a:t>
            </a:r>
            <a:endParaRPr lang="en-US" altLang="ko-KR" sz="2400" dirty="0"/>
          </a:p>
          <a:p>
            <a:pPr lvl="1"/>
            <a:r>
              <a:rPr lang="en-US" altLang="ko-KR" sz="2400" dirty="0"/>
              <a:t>- pandas,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메서드 적극 활용</a:t>
            </a:r>
            <a:endParaRPr lang="en-US" altLang="ko-KR" sz="2400" dirty="0"/>
          </a:p>
          <a:p>
            <a:pPr lvl="1"/>
            <a:r>
              <a:rPr lang="en-US" altLang="ko-KR" sz="2400" dirty="0"/>
              <a:t>- </a:t>
            </a:r>
            <a:r>
              <a:rPr lang="ko-KR" altLang="en-US" sz="2400" dirty="0"/>
              <a:t>코드 함수화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접근성에 대해  부동산</a:t>
            </a:r>
            <a:r>
              <a:rPr lang="en-US" altLang="ko-KR" sz="2400" dirty="0"/>
              <a:t>, </a:t>
            </a:r>
            <a:r>
              <a:rPr lang="ko-KR" altLang="en-US" sz="2400" dirty="0"/>
              <a:t>고도</a:t>
            </a:r>
            <a:r>
              <a:rPr lang="en-US" altLang="ko-KR" sz="2400" dirty="0"/>
              <a:t>(Google elevation API) </a:t>
            </a:r>
            <a:r>
              <a:rPr lang="ko-KR" altLang="en-US" sz="2400" dirty="0"/>
              <a:t>등 다양한 변수 사용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현재 이동거리에 따른 시간에 대해서 접근성 판단함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구체적으로 이동거리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시간</a:t>
            </a:r>
            <a:r>
              <a:rPr lang="en-US" altLang="ko-KR" sz="2400" dirty="0"/>
              <a:t>, </a:t>
            </a:r>
            <a:r>
              <a:rPr lang="ko-KR" altLang="en-US" sz="2400" dirty="0"/>
              <a:t>부동산</a:t>
            </a:r>
            <a:r>
              <a:rPr lang="en-US" altLang="ko-KR" sz="2400" dirty="0"/>
              <a:t>, </a:t>
            </a:r>
            <a:r>
              <a:rPr lang="ko-KR" altLang="en-US" sz="2400" dirty="0"/>
              <a:t>고도를 고려하여 수치로 표현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사소한 사항이라도 주석은 반드시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4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09600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참고사항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" y="1676400"/>
            <a:ext cx="11125200" cy="5478423"/>
          </a:xfrm>
        </p:spPr>
        <p:txBody>
          <a:bodyPr/>
          <a:lstStyle/>
          <a:p>
            <a:r>
              <a:rPr lang="ko-KR" altLang="en-US" sz="2400" dirty="0"/>
              <a:t>부산 경로당 광역지원센터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http://www.busansenior.or.kr/05centeredu/00.php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부산 노인종합복지관 </a:t>
            </a:r>
            <a:r>
              <a:rPr lang="en-US" altLang="ko-KR" sz="2400" dirty="0"/>
              <a:t>: </a:t>
            </a:r>
            <a:r>
              <a:rPr lang="en-US" altLang="ko-KR" sz="2000" dirty="0">
                <a:hlinkClick r:id="rId3"/>
              </a:rPr>
              <a:t>http://www.youngsilver.or.kr/theme/grape/mobile/page/sub02.php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부산복지개발원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http://afc.bswdi.re.kr/Main.do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OSMnx</a:t>
            </a:r>
            <a:r>
              <a:rPr lang="en-US" altLang="ko-KR" sz="2400" dirty="0"/>
              <a:t> </a:t>
            </a:r>
            <a:r>
              <a:rPr lang="ko-KR" altLang="en-US" sz="2400" dirty="0"/>
              <a:t>고도 정보 관련 메서드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5"/>
              </a:rPr>
              <a:t>https://osmnx.readthedocs.io/en/latest/osmnx.html#module-osmnx.elevation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부산시 표준공시지가 정보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6"/>
              </a:rPr>
              <a:t>http://openapi.nsdi.go.kr/nsdi/eios/ServiceDetail.do?svcSe=F&amp;svcId=F013&amp;provOrg=NIDO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2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E6300-7927-4CFA-8698-7177A82C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65860"/>
            <a:ext cx="10972800" cy="4924425"/>
          </a:xfrm>
        </p:spPr>
        <p:txBody>
          <a:bodyPr/>
          <a:lstStyle/>
          <a:p>
            <a:pPr algn="ctr"/>
            <a:r>
              <a:rPr lang="ko-KR" altLang="en-US" sz="3200" dirty="0"/>
              <a:t>문의 방법</a:t>
            </a:r>
            <a:endParaRPr lang="en-US" altLang="ko-KR" sz="3200" dirty="0"/>
          </a:p>
          <a:p>
            <a:endParaRPr lang="en-US" altLang="ko-KR" sz="3200" dirty="0"/>
          </a:p>
          <a:p>
            <a:pPr algn="ctr"/>
            <a:r>
              <a:rPr lang="ko-KR" altLang="en-US" sz="3200" dirty="0"/>
              <a:t>전화번호 </a:t>
            </a:r>
            <a:r>
              <a:rPr lang="en-US" altLang="ko-KR" sz="3200" dirty="0"/>
              <a:t>: 010 4917 3781</a:t>
            </a:r>
          </a:p>
          <a:p>
            <a:pPr algn="ctr"/>
            <a:r>
              <a:rPr lang="en-US" altLang="ko-KR" sz="3200" dirty="0"/>
              <a:t>Email : </a:t>
            </a:r>
            <a:r>
              <a:rPr lang="en-US" altLang="ko-KR" sz="3200" dirty="0">
                <a:hlinkClick r:id="rId2"/>
              </a:rPr>
              <a:t>pwjdgus1017@gmail.com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OR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LMS </a:t>
            </a:r>
            <a:r>
              <a:rPr lang="ko-KR" altLang="en-US" sz="3200" dirty="0"/>
              <a:t>문의 게시판</a:t>
            </a:r>
            <a:endParaRPr lang="en-US" altLang="ko-KR" sz="3200" dirty="0"/>
          </a:p>
          <a:p>
            <a:pPr algn="ctr"/>
            <a:r>
              <a:rPr lang="en-US" altLang="ko-KR" sz="3200" dirty="0"/>
              <a:t>Git-hub issue </a:t>
            </a:r>
            <a:r>
              <a:rPr lang="ko-KR" altLang="en-US" sz="3200" dirty="0"/>
              <a:t>등록 </a:t>
            </a: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4BC88-D874-42FB-A850-7C5C7B1434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A1B18-1897-4758-B23B-214442FE2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D709E012-4099-453F-B1D2-8F9C3B4D218E}"/>
              </a:ext>
            </a:extLst>
          </p:cNvPr>
          <p:cNvGrpSpPr/>
          <p:nvPr/>
        </p:nvGrpSpPr>
        <p:grpSpPr>
          <a:xfrm>
            <a:off x="455306" y="311309"/>
            <a:ext cx="11363517" cy="307777"/>
            <a:chOff x="477963" y="331625"/>
            <a:chExt cx="11363517" cy="3077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40FF7F-CCBF-454A-99BC-1079FAB3B0BA}"/>
                </a:ext>
              </a:extLst>
            </p:cNvPr>
            <p:cNvSpPr txBox="1"/>
            <p:nvPr/>
          </p:nvSpPr>
          <p:spPr>
            <a:xfrm>
              <a:off x="477963" y="33162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CC1D4E-4157-4AB1-BE88-8D18196A875D}"/>
                </a:ext>
              </a:extLst>
            </p:cNvPr>
            <p:cNvSpPr txBox="1"/>
            <p:nvPr/>
          </p:nvSpPr>
          <p:spPr>
            <a:xfrm>
              <a:off x="10317480" y="339400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001963" y="5250887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5643E2"/>
                </a:solidFill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</a:rPr>
              <a:t>이에 </a:t>
            </a:r>
            <a:r>
              <a:rPr lang="ko-KR" altLang="en-US" sz="1400" b="1" spc="-100" dirty="0">
                <a:solidFill>
                  <a:srgbClr val="525252"/>
                </a:solidFill>
              </a:rPr>
              <a:t>따른</a:t>
            </a:r>
            <a:r>
              <a:rPr lang="ko-KR" altLang="en-US" sz="1400" spc="-100" dirty="0">
                <a:solidFill>
                  <a:srgbClr val="525252"/>
                </a:solidFill>
              </a:rPr>
              <a:t>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  <a:endParaRPr lang="ko-KR" altLang="en-US" sz="1400" spc="-100" dirty="0">
              <a:solidFill>
                <a:srgbClr val="52525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9BD22-22BC-416A-BDCA-615E6EC43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2</a:t>
            </a:fld>
            <a:endParaRPr lang="ko-KR" altLang="en-US" spc="-100"/>
          </a:p>
        </p:txBody>
      </p:sp>
      <p:pic>
        <p:nvPicPr>
          <p:cNvPr id="1026" name="Picture 2" descr="어르신 복지시설 &amp;#39;경로당&amp;#39;이 변하고 있다. - 시니어신문">
            <a:extLst>
              <a:ext uri="{FF2B5EF4-FFF2-40B4-BE49-F238E27FC236}">
                <a16:creationId xmlns:a16="http://schemas.microsoft.com/office/drawing/2014/main" id="{04656B12-74F9-4C36-8C97-6EAFD1ED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" y="861774"/>
            <a:ext cx="5427754" cy="36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약 </a:t>
            </a:r>
            <a:r>
              <a:rPr lang="en-US" altLang="ko-KR" sz="1600" b="1" spc="-100" dirty="0">
                <a:solidFill>
                  <a:srgbClr val="5643E2"/>
                </a:solidFill>
              </a:rPr>
              <a:t>13%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31625"/>
            <a:ext cx="11311542" cy="307777"/>
            <a:chOff x="477962" y="331625"/>
            <a:chExt cx="11311542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65504" y="33949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3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건축법에 의한  *노유자시설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한양신명조"/>
                </a:endParaRPr>
              </a:p>
              <a:p>
                <a:endParaRPr lang="ko-KR" altLang="en-US" sz="1400" spc="-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4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현행</a:t>
            </a:r>
            <a:r>
              <a:rPr lang="en-US" altLang="ko-KR" sz="2400" spc="-100" dirty="0">
                <a:solidFill>
                  <a:srgbClr val="525252"/>
                </a:solidFill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주거지와 떨어진 위치</a:t>
            </a:r>
            <a:endParaRPr lang="en-US" altLang="ko-KR" spc="-100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경로당 이용률</a:t>
            </a:r>
            <a:endParaRPr lang="en-US" altLang="ko-KR" spc="-100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지역의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고령인구 밀집도</a:t>
            </a:r>
            <a:endParaRPr lang="en-US" altLang="ko-KR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</a:rPr>
              <a:t>  </a:t>
            </a:r>
            <a:r>
              <a:rPr lang="ko-KR" altLang="en-US" sz="2400" spc="-100" dirty="0"/>
              <a:t>설비와 관련된 사항만 고려하여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접근성을 전혀 고려하지 않는다</a:t>
            </a:r>
            <a:r>
              <a:rPr lang="ko-KR" altLang="en-US" sz="2400" spc="-1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B6BEF-76F1-46F3-AE37-769C929CC70F}"/>
              </a:ext>
            </a:extLst>
          </p:cNvPr>
          <p:cNvSpPr txBox="1"/>
          <p:nvPr/>
        </p:nvSpPr>
        <p:spPr>
          <a:xfrm>
            <a:off x="7750904" y="5969902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*노유자시설</a:t>
            </a:r>
            <a:r>
              <a:rPr lang="en-US" altLang="ko-KR" sz="1000" dirty="0"/>
              <a:t>: </a:t>
            </a:r>
            <a:r>
              <a:rPr lang="ko-KR" altLang="en-US" sz="1000" dirty="0"/>
              <a:t>노약자</a:t>
            </a:r>
            <a:r>
              <a:rPr lang="en-US" altLang="ko-KR" sz="1000" dirty="0"/>
              <a:t>, </a:t>
            </a:r>
            <a:r>
              <a:rPr lang="ko-KR" altLang="en-US" sz="1000" dirty="0"/>
              <a:t>아동 등을 위한 시설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59DF63-FAC2-4CFF-A66C-1EAC0E88B466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94374"/>
            <a:ext cx="11264651" cy="345028"/>
            <a:chOff x="477962" y="294374"/>
            <a:chExt cx="11264651" cy="34502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0ACCCD"/>
                  </a:solidFill>
                </a:rPr>
                <a:t>제안 방법의 개요</a:t>
              </a:r>
              <a:endParaRPr lang="ko-KR" altLang="en-US" sz="1400" spc="-1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18613" y="294374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4</a:t>
            </a:fld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5456169" y="785838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537126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80DE0A7D-3409-4C9C-8782-7D5672ACFE52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96E019A6-6DD3-474C-B3C7-9197F38ABE3E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BE9CD777-6658-4F8A-9DCE-1C6AB76AB96D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0E91B148-5330-4648-A79C-431827D77418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20449"/>
            <a:ext cx="11198545" cy="318953"/>
            <a:chOff x="477962" y="320449"/>
            <a:chExt cx="11198545" cy="3189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ACCCD"/>
                  </a:solidFill>
                </a:rPr>
                <a:t>분석 절차의 개요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141044" y="320449"/>
              <a:ext cx="153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054B-1C64-4F0D-8951-FAA2D020523C}"/>
              </a:ext>
            </a:extLst>
          </p:cNvPr>
          <p:cNvSpPr txBox="1"/>
          <p:nvPr/>
        </p:nvSpPr>
        <p:spPr>
          <a:xfrm>
            <a:off x="1485889" y="1490559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Step1.</a:t>
            </a:r>
          </a:p>
          <a:p>
            <a:r>
              <a:rPr lang="ko-KR" altLang="en-US" spc="-100" dirty="0"/>
              <a:t>고령인구 밀집지역 및 경로당 수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F2DBE-4166-4080-9591-766C84C6B4D7}"/>
              </a:ext>
            </a:extLst>
          </p:cNvPr>
          <p:cNvSpPr txBox="1"/>
          <p:nvPr/>
        </p:nvSpPr>
        <p:spPr>
          <a:xfrm>
            <a:off x="6972289" y="146054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Step2.</a:t>
            </a:r>
          </a:p>
          <a:p>
            <a:r>
              <a:rPr lang="ko-KR" altLang="en-US" spc="-100" dirty="0"/>
              <a:t>기존 경로당의 이용률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40D07-7A6F-4AE4-949E-317714E58055}"/>
              </a:ext>
            </a:extLst>
          </p:cNvPr>
          <p:cNvSpPr txBox="1"/>
          <p:nvPr/>
        </p:nvSpPr>
        <p:spPr>
          <a:xfrm>
            <a:off x="1592569" y="472111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Step4.</a:t>
            </a:r>
          </a:p>
          <a:p>
            <a:r>
              <a:rPr lang="ko-KR" altLang="en-US" dirty="0"/>
              <a:t>이동 수단과 거리에 따른</a:t>
            </a:r>
            <a:r>
              <a:rPr lang="ko-KR" altLang="en-US" spc="-100" dirty="0"/>
              <a:t> 접근성 파악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26A5E-8976-43FD-88EE-4A5DBAB9BE53}"/>
              </a:ext>
            </a:extLst>
          </p:cNvPr>
          <p:cNvSpPr txBox="1"/>
          <p:nvPr/>
        </p:nvSpPr>
        <p:spPr>
          <a:xfrm>
            <a:off x="6997689" y="4751128"/>
            <a:ext cx="4241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2C207B9D-A0E0-471A-8846-50D9BAFD315C}"/>
              </a:ext>
            </a:extLst>
          </p:cNvPr>
          <p:cNvSpPr/>
          <p:nvPr/>
        </p:nvSpPr>
        <p:spPr>
          <a:xfrm>
            <a:off x="2590800" y="289046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117-42DD-45C6-ABC5-FEFFEAF618AD}"/>
              </a:ext>
            </a:extLst>
          </p:cNvPr>
          <p:cNvSpPr txBox="1"/>
          <p:nvPr/>
        </p:nvSpPr>
        <p:spPr>
          <a:xfrm>
            <a:off x="3353307" y="3115835"/>
            <a:ext cx="58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643E2"/>
                </a:solidFill>
              </a:rPr>
              <a:t>OpenStreetMap </a:t>
            </a:r>
            <a:r>
              <a:rPr lang="ko-KR" altLang="en-US" sz="2400" b="1" dirty="0">
                <a:solidFill>
                  <a:srgbClr val="5643E2"/>
                </a:solidFill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0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</a:rPr>
              <a:t>Step1 – </a:t>
            </a:r>
            <a:r>
              <a:rPr lang="ko-KR" altLang="en-US" sz="1400" dirty="0">
                <a:solidFill>
                  <a:srgbClr val="366CDD"/>
                </a:solidFill>
              </a:rPr>
              <a:t>고령인구 밀집 지역 및 경로당 수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141044" y="320449"/>
            <a:ext cx="1572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dirty="0" err="1">
                <a:solidFill>
                  <a:srgbClr val="366CDD"/>
                </a:solidFill>
              </a:rPr>
              <a:t>Dev_Day</a:t>
            </a:r>
            <a:endParaRPr lang="ko-KR" altLang="en-US" sz="1200" dirty="0">
              <a:solidFill>
                <a:srgbClr val="366CDD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인구 데이터</a:t>
            </a:r>
            <a:endParaRPr lang="en-US" altLang="ko-KR" spc="-100" dirty="0"/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구 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 </a:t>
            </a:r>
            <a:endParaRPr lang="en-US" altLang="ko-KR" spc="-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/>
              <a:t>행정 동 </a:t>
            </a:r>
            <a:r>
              <a:rPr lang="ko-KR" altLang="en-US" spc="-100" dirty="0"/>
              <a:t>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</a:t>
            </a:r>
            <a:endParaRPr lang="en-US" altLang="ko-KR" spc="-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object 54">
            <a:extLst>
              <a:ext uri="{FF2B5EF4-FFF2-40B4-BE49-F238E27FC236}">
                <a16:creationId xmlns:a16="http://schemas.microsoft.com/office/drawing/2014/main" id="{37A6D1A1-AF0F-4625-88DC-7247F739B3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758" y="1695482"/>
            <a:ext cx="597408" cy="890015"/>
          </a:xfrm>
          <a:prstGeom prst="rect">
            <a:avLst/>
          </a:prstGeom>
        </p:spPr>
      </p:pic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데이터</a:t>
            </a:r>
            <a:endParaRPr lang="en-US" altLang="ko-KR" spc="-100" dirty="0"/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각 경로당 주소</a:t>
            </a:r>
            <a:endParaRPr lang="en-US" altLang="ko-KR" spc="-100" dirty="0"/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5C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동 단위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수</a:t>
            </a:r>
            <a:endParaRPr lang="en-US" altLang="ko-KR" spc="-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Menlo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8" name="object 60">
            <a:extLst>
              <a:ext uri="{FF2B5EF4-FFF2-40B4-BE49-F238E27FC236}">
                <a16:creationId xmlns:a16="http://schemas.microsoft.com/office/drawing/2014/main" id="{629A6259-8EBA-451F-8D9C-FFFA06FF17D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676" y="4744700"/>
            <a:ext cx="603504" cy="89001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772043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3629100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19342" y="329009"/>
            <a:ext cx="48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</a:rPr>
              <a:t>시니어 센터가 시급하게 필요한 지역의 최적 입지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287000" y="291874"/>
            <a:ext cx="175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spc="-100" dirty="0" err="1">
                <a:solidFill>
                  <a:srgbClr val="366CDD"/>
                </a:solidFill>
              </a:rPr>
              <a:t>Dev_Day</a:t>
            </a:r>
            <a:endParaRPr lang="ko-KR" altLang="en-US" sz="1200" spc="-100" dirty="0">
              <a:solidFill>
                <a:srgbClr val="366CDD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7</a:t>
            </a:fld>
            <a:endParaRPr lang="ko-KR" altLang="en-US" spc="-100"/>
          </a:p>
        </p:txBody>
      </p:sp>
      <p:pic>
        <p:nvPicPr>
          <p:cNvPr id="29" name="그림 2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19DC3F-99D8-45E0-B73E-3D4B2831F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847" r="18027" b="37990"/>
          <a:stretch/>
        </p:blipFill>
        <p:spPr>
          <a:xfrm>
            <a:off x="924342" y="858126"/>
            <a:ext cx="3647659" cy="5493898"/>
          </a:xfrm>
          <a:prstGeom prst="rect">
            <a:avLst/>
          </a:prstGeom>
        </p:spPr>
      </p:pic>
      <p:pic>
        <p:nvPicPr>
          <p:cNvPr id="30" name="그림 29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9E1D8141-CFEF-401F-A985-187B6E6F9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t="43000" r="726" b="12000"/>
          <a:stretch/>
        </p:blipFill>
        <p:spPr>
          <a:xfrm>
            <a:off x="5094579" y="3573898"/>
            <a:ext cx="5714999" cy="276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C93CB2-C482-4E7B-8A87-1D83CF245A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66051" b="-1"/>
          <a:stretch/>
        </p:blipFill>
        <p:spPr>
          <a:xfrm>
            <a:off x="7620000" y="836702"/>
            <a:ext cx="3189579" cy="26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2D2787F-A375-43F7-8301-E5AF9EADB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0479" r="2193" b="25587"/>
          <a:stretch/>
        </p:blipFill>
        <p:spPr>
          <a:xfrm>
            <a:off x="5056479" y="836702"/>
            <a:ext cx="2302714" cy="2552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AE67F-3832-4EDC-9CB7-4BABFD75D387}"/>
              </a:ext>
            </a:extLst>
          </p:cNvPr>
          <p:cNvSpPr/>
          <p:nvPr/>
        </p:nvSpPr>
        <p:spPr>
          <a:xfrm>
            <a:off x="11010900" y="990653"/>
            <a:ext cx="247650" cy="5105400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B2B6-4828-4209-8006-ECD46F859421}"/>
              </a:ext>
            </a:extLst>
          </p:cNvPr>
          <p:cNvSpPr txBox="1"/>
          <p:nvPr/>
        </p:nvSpPr>
        <p:spPr>
          <a:xfrm>
            <a:off x="11175726" y="989955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2B5F-655D-40FF-AA15-B9573CEF9669}"/>
              </a:ext>
            </a:extLst>
          </p:cNvPr>
          <p:cNvSpPr txBox="1"/>
          <p:nvPr/>
        </p:nvSpPr>
        <p:spPr>
          <a:xfrm>
            <a:off x="11175725" y="5726721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24357-26F5-45F5-8280-482BADAC34C0}"/>
              </a:ext>
            </a:extLst>
          </p:cNvPr>
          <p:cNvSpPr txBox="1"/>
          <p:nvPr/>
        </p:nvSpPr>
        <p:spPr>
          <a:xfrm>
            <a:off x="11175725" y="1840763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FF9A-3094-456A-BEDD-8E1ABC7D87FE}"/>
              </a:ext>
            </a:extLst>
          </p:cNvPr>
          <p:cNvSpPr txBox="1"/>
          <p:nvPr/>
        </p:nvSpPr>
        <p:spPr>
          <a:xfrm>
            <a:off x="11175725" y="2530452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3">
            <a:extLst>
              <a:ext uri="{FF2B5EF4-FFF2-40B4-BE49-F238E27FC236}">
                <a16:creationId xmlns:a16="http://schemas.microsoft.com/office/drawing/2014/main" id="{46FD7649-74A1-48F6-B2AF-75A525425B94}"/>
              </a:ext>
            </a:extLst>
          </p:cNvPr>
          <p:cNvSpPr/>
          <p:nvPr/>
        </p:nvSpPr>
        <p:spPr>
          <a:xfrm>
            <a:off x="838200" y="1288774"/>
            <a:ext cx="10515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20449"/>
            <a:ext cx="11415682" cy="318953"/>
            <a:chOff x="477963" y="320449"/>
            <a:chExt cx="11415682" cy="3189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Step1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7000" y="320449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8</a:t>
            </a:fld>
            <a:endParaRPr lang="ko-KR" altLang="en-US" spc="-100"/>
          </a:p>
        </p:txBody>
      </p:sp>
      <p:sp>
        <p:nvSpPr>
          <p:cNvPr id="24" name="object 23" hidden="1">
            <a:extLst>
              <a:ext uri="{FF2B5EF4-FFF2-40B4-BE49-F238E27FC236}">
                <a16:creationId xmlns:a16="http://schemas.microsoft.com/office/drawing/2014/main" id="{1C5DE5FC-8648-43FB-97CB-7489709CA03E}"/>
              </a:ext>
            </a:extLst>
          </p:cNvPr>
          <p:cNvSpPr/>
          <p:nvPr/>
        </p:nvSpPr>
        <p:spPr>
          <a:xfrm>
            <a:off x="1295400" y="113531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/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𝑟𝑒𝑔𝑖𝑠𝑡𝑒𝑑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𝑢𝑠𝑒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𝑟𝑒𝑔𝑖𝑠𝑡𝑒𝑑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blipFill>
                <a:blip r:embed="rId9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/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𝑝𝑟𝑜𝑝𝑒𝑟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e>
                            <m:sub>
                              <m:r>
                                <a:rPr lang="ko-KR" altLang="en-US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행정동</m:t>
                              </m:r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행정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동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𝑜𝑛𝑒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022E8B-2EC3-4352-8954-4CAF96259BDA}"/>
              </a:ext>
            </a:extLst>
          </p:cNvPr>
          <p:cNvSpPr txBox="1"/>
          <p:nvPr/>
        </p:nvSpPr>
        <p:spPr>
          <a:xfrm>
            <a:off x="1177877" y="1493417"/>
            <a:ext cx="98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/>
              <a:t>각 행정 동 단위 설치된 경로당 수에 대해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증설의 필요성 분석을</a:t>
            </a:r>
            <a:r>
              <a:rPr lang="ko-KR" altLang="en-US" sz="2400" spc="-100" dirty="0"/>
              <a:t> 위해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적절한 경로당 수를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21A5-21C5-4446-95A8-91F975ECEF90}"/>
              </a:ext>
            </a:extLst>
          </p:cNvPr>
          <p:cNvSpPr txBox="1"/>
          <p:nvPr/>
        </p:nvSpPr>
        <p:spPr>
          <a:xfrm>
            <a:off x="4688717" y="2825290"/>
            <a:ext cx="2895602" cy="646331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현재 설치된 경로당 기준 </a:t>
            </a:r>
            <a:endParaRPr lang="en-US" altLang="ko-KR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pc="-100" dirty="0"/>
              <a:t>적절한 경로당 수</a:t>
            </a:r>
            <a:endParaRPr lang="en-US" altLang="ko-KR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C235-18B0-4F51-9AE4-5A61208ADE29}"/>
              </a:ext>
            </a:extLst>
          </p:cNvPr>
          <p:cNvSpPr txBox="1"/>
          <p:nvPr/>
        </p:nvSpPr>
        <p:spPr>
          <a:xfrm>
            <a:off x="2802252" y="4785898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있다</a:t>
            </a:r>
          </a:p>
        </p:txBody>
      </p:sp>
      <p:pic>
        <p:nvPicPr>
          <p:cNvPr id="1028" name="Picture 4" descr="split Icon 406083">
            <a:extLst>
              <a:ext uri="{FF2B5EF4-FFF2-40B4-BE49-F238E27FC236}">
                <a16:creationId xmlns:a16="http://schemas.microsoft.com/office/drawing/2014/main" id="{EABFDFF6-0ABF-49FD-8D01-3F60564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37" y="3347713"/>
            <a:ext cx="1565325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7B32-9E54-444A-8701-C8D89C26EB43}"/>
              </a:ext>
            </a:extLst>
          </p:cNvPr>
          <p:cNvSpPr txBox="1"/>
          <p:nvPr/>
        </p:nvSpPr>
        <p:spPr>
          <a:xfrm>
            <a:off x="6818000" y="4781152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없다</a:t>
            </a:r>
          </a:p>
        </p:txBody>
      </p:sp>
      <p:pic>
        <p:nvPicPr>
          <p:cNvPr id="2050" name="Picture 2" descr="Up Down Icon 3812643">
            <a:extLst>
              <a:ext uri="{FF2B5EF4-FFF2-40B4-BE49-F238E27FC236}">
                <a16:creationId xmlns:a16="http://schemas.microsoft.com/office/drawing/2014/main" id="{3BA69F5F-92A5-4D50-9613-86DF1636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2" y="3527725"/>
            <a:ext cx="478856" cy="4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 Icon 4410729">
            <a:extLst>
              <a:ext uri="{FF2B5EF4-FFF2-40B4-BE49-F238E27FC236}">
                <a16:creationId xmlns:a16="http://schemas.microsoft.com/office/drawing/2014/main" id="{4D736E6A-7594-46AE-B7A3-958D92E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4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 Icon 4410730">
            <a:extLst>
              <a:ext uri="{FF2B5EF4-FFF2-40B4-BE49-F238E27FC236}">
                <a16:creationId xmlns:a16="http://schemas.microsoft.com/office/drawing/2014/main" id="{5B21A079-9A9E-4288-946E-E870BB83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</TotalTime>
  <Words>1898</Words>
  <Application>Microsoft Office PowerPoint</Application>
  <PresentationFormat>와이드스크린</PresentationFormat>
  <Paragraphs>380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Menlo</vt:lpstr>
      <vt:lpstr>맑은 고딕</vt:lpstr>
      <vt:lpstr>한양신명조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요구사항</vt:lpstr>
      <vt:lpstr>요구사항</vt:lpstr>
      <vt:lpstr>참고사항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 정현</cp:lastModifiedBy>
  <cp:revision>60</cp:revision>
  <dcterms:created xsi:type="dcterms:W3CDTF">2021-11-11T05:07:07Z</dcterms:created>
  <dcterms:modified xsi:type="dcterms:W3CDTF">2022-04-16T05:38:39Z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