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3" r:id="rId3"/>
    <p:sldId id="257" r:id="rId4"/>
    <p:sldId id="258" r:id="rId5"/>
    <p:sldId id="261" r:id="rId6"/>
    <p:sldId id="259" r:id="rId7"/>
    <p:sldId id="265" r:id="rId8"/>
    <p:sldId id="260" r:id="rId9"/>
    <p:sldId id="264" r:id="rId10"/>
    <p:sldId id="262" r:id="rId11"/>
    <p:sldId id="266" r:id="rId12"/>
    <p:sldId id="271" r:id="rId13"/>
    <p:sldId id="272" r:id="rId14"/>
    <p:sldId id="273" r:id="rId15"/>
    <p:sldId id="274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6" autoAdjust="0"/>
    <p:restoredTop sz="70807" autoAdjust="0"/>
  </p:normalViewPr>
  <p:slideViewPr>
    <p:cSldViewPr snapToGrid="0">
      <p:cViewPr varScale="1">
        <p:scale>
          <a:sx n="58" d="100"/>
          <a:sy n="58" d="100"/>
        </p:scale>
        <p:origin x="81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49CC6-F528-4BE1-8853-1822F72AAB42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BAD84-FD8D-44DF-839C-76EF4E440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4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Objec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</a:t>
            </a:r>
            <a:r>
              <a:rPr lang="en-US" baseline="0" dirty="0"/>
              <a:t> Users(hands up)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78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https://github.com/Microsoft/TypeScript/blob/master/doc/spec.md</a:t>
            </a:r>
          </a:p>
          <a:p>
            <a:r>
              <a:rPr lang="en-US" dirty="0"/>
              <a:t>http://www.ecma-international.org/ecma-262/6.0/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Constructor: Returns a reference to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The Object constructor creates an object wrapper."/>
              </a:rPr>
              <a:t>Object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 that created the instance's prototype 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guys(hands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up)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Prototype: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 the addition of properties to all objects of type Object 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guys(hands up)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10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https://github.com/Microsoft/TypeScript/blob/master/doc/spec.md</a:t>
            </a:r>
          </a:p>
          <a:p>
            <a:r>
              <a:rPr lang="en-US" dirty="0"/>
              <a:t>http://www.ecma-international.org/ecma-262/6.0/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01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</a:t>
            </a:r>
            <a:r>
              <a:rPr lang="en-US" dirty="0" err="1"/>
              <a:t>gusess</a:t>
            </a:r>
            <a:r>
              <a:rPr lang="en-US" dirty="0"/>
              <a:t> (hands</a:t>
            </a:r>
            <a:r>
              <a:rPr lang="en-US" baseline="0" dirty="0"/>
              <a:t> up) </a:t>
            </a:r>
            <a:r>
              <a:rPr lang="en-US" baseline="0" dirty="0" err="1"/>
              <a:t>es</a:t>
            </a:r>
            <a:r>
              <a:rPr lang="en-US" baseline="0" dirty="0"/>
              <a:t> 6</a:t>
            </a:r>
            <a:endParaRPr lang="en-US" dirty="0"/>
          </a:p>
          <a:p>
            <a:r>
              <a:rPr lang="en-US" dirty="0"/>
              <a:t>Salsa language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96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</a:t>
            </a:r>
            <a:r>
              <a:rPr lang="en-US" dirty="0" err="1"/>
              <a:t>gusess</a:t>
            </a:r>
            <a:r>
              <a:rPr lang="en-US" dirty="0"/>
              <a:t> (hands</a:t>
            </a:r>
            <a:r>
              <a:rPr lang="en-US" baseline="0" dirty="0"/>
              <a:t> up) </a:t>
            </a:r>
            <a:r>
              <a:rPr lang="en-US" baseline="0" dirty="0" err="1"/>
              <a:t>es</a:t>
            </a:r>
            <a:r>
              <a:rPr lang="en-US" baseline="0" dirty="0"/>
              <a:t> 6</a:t>
            </a:r>
            <a:endParaRPr lang="en-US" dirty="0"/>
          </a:p>
          <a:p>
            <a:r>
              <a:rPr lang="en-US" dirty="0"/>
              <a:t>Salsa language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27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</a:t>
            </a:r>
            <a:r>
              <a:rPr lang="en-US" dirty="0" err="1"/>
              <a:t>gusess</a:t>
            </a:r>
            <a:r>
              <a:rPr lang="en-US" dirty="0"/>
              <a:t> (hands</a:t>
            </a:r>
            <a:r>
              <a:rPr lang="en-US" baseline="0" dirty="0"/>
              <a:t> up) </a:t>
            </a:r>
            <a:r>
              <a:rPr lang="en-US" baseline="0" dirty="0" err="1"/>
              <a:t>es</a:t>
            </a:r>
            <a:r>
              <a:rPr lang="en-US" baseline="0" dirty="0"/>
              <a:t> 6</a:t>
            </a:r>
            <a:endParaRPr lang="en-US" dirty="0"/>
          </a:p>
          <a:p>
            <a:r>
              <a:rPr lang="en-US" dirty="0"/>
              <a:t>Salsa language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76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http://www.typescriptlang.org/index.html#download-links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code(hands up)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http://alm.tools/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91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http://www.typescriptlang.org/index.html#download-links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code(hands up)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http://alm.tools/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7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http://www.typescriptlang.org/index.html#download-links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code(hands up)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http://alm.tools/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21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http://www.typescriptlang.org/index.html#download-links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code(hands up)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http://alm.tools/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7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</a:t>
            </a:r>
            <a:r>
              <a:rPr lang="en-US" baseline="0" dirty="0"/>
              <a:t> Users(hands up)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8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https://github.com/Microsoft/TypeScript</a:t>
            </a:r>
          </a:p>
          <a:p>
            <a:r>
              <a:rPr lang="en-US" dirty="0"/>
              <a:t>Strict superset of JavaScript</a:t>
            </a:r>
          </a:p>
          <a:p>
            <a:r>
              <a:rPr lang="en-US" dirty="0"/>
              <a:t>Strongly-typed</a:t>
            </a:r>
          </a:p>
          <a:p>
            <a:r>
              <a:rPr lang="en-US" dirty="0"/>
              <a:t>ECMAScript6 oriented</a:t>
            </a:r>
          </a:p>
          <a:p>
            <a:r>
              <a:rPr lang="en-US" dirty="0"/>
              <a:t>Produces valid ES3, ES5 or ES6 code</a:t>
            </a:r>
          </a:p>
          <a:p>
            <a:r>
              <a:rPr lang="en-US" dirty="0"/>
              <a:t>Quick</a:t>
            </a:r>
            <a:r>
              <a:rPr lang="en-US" baseline="0" dirty="0"/>
              <a:t> demo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6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0.8 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October 1, 2012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 at Build April 2, 2014</a:t>
            </a:r>
            <a:endParaRPr lang="en-US" dirty="0"/>
          </a:p>
          <a:p>
            <a:r>
              <a:rPr lang="en-US" dirty="0"/>
              <a:t>https://github.com/Microsoft/TypeScript/wiki/Roadmap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98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http://www.typescriptlang.org/community/friends.html</a:t>
            </a:r>
          </a:p>
          <a:p>
            <a:r>
              <a:rPr lang="en-US" dirty="0" err="1"/>
              <a:t>AtScript</a:t>
            </a:r>
            <a:r>
              <a:rPr lang="en-US" dirty="0"/>
              <a:t> merged</a:t>
            </a:r>
            <a:r>
              <a:rPr lang="en-US" baseline="0" dirty="0"/>
              <a:t> with typescript 2015 march</a:t>
            </a:r>
            <a:endParaRPr lang="en-US" dirty="0"/>
          </a:p>
          <a:p>
            <a:r>
              <a:rPr lang="en-US" dirty="0"/>
              <a:t>https://blogs.office.com/2016/05/04/the-sharepoint-framework-an-open-and-connected-platform/</a:t>
            </a:r>
          </a:p>
          <a:p>
            <a:r>
              <a:rPr lang="en-US" dirty="0"/>
              <a:t>Sharepoint Workbench</a:t>
            </a:r>
          </a:p>
          <a:p>
            <a:r>
              <a:rPr lang="en-US" dirty="0"/>
              <a:t>Alternative</a:t>
            </a:r>
            <a:r>
              <a:rPr lang="en-US" baseline="0" dirty="0"/>
              <a:t> to </a:t>
            </a:r>
            <a:r>
              <a:rPr lang="en-US" baseline="0" dirty="0" err="1"/>
              <a:t>CoffeeScript</a:t>
            </a:r>
            <a:r>
              <a:rPr lang="en-US" baseline="0" dirty="0"/>
              <a:t>/Dart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12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Anders Hejlsberg</a:t>
            </a:r>
          </a:p>
          <a:p>
            <a:r>
              <a:rPr lang="en-US" dirty="0"/>
              <a:t>Build2016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9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JavaScript</a:t>
            </a:r>
            <a:r>
              <a:rPr lang="en-US" baseline="0" dirty="0"/>
              <a:t> feels About Typescript.</a:t>
            </a:r>
          </a:p>
          <a:p>
            <a:r>
              <a:rPr lang="en-US" baseline="0" dirty="0"/>
              <a:t>Babel(hands up)</a:t>
            </a:r>
          </a:p>
          <a:p>
            <a:r>
              <a:rPr lang="en-US" dirty="0"/>
              <a:t>https://babeljs.io/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70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http://www.typescriptlang.org/index.html#download-links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code(hands up)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http://alm.tools/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64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https://github.com/Microsoft/TypeScript/blob/master/doc/spec.md</a:t>
            </a:r>
          </a:p>
          <a:p>
            <a:r>
              <a:rPr lang="en-US" dirty="0"/>
              <a:t>http://www.ecma-international.org/ecma-262/6.0/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primitive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types 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number, string,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null type and undefined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3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1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9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1" y="91547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8" y="32280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7" y="609603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39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1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1" y="3843867"/>
            <a:ext cx="8304211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0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87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9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733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3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11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766734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70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46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3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3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3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685802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4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4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1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5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6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4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0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801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3" y="914400"/>
            <a:ext cx="3280975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3" y="2777067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6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4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5"/>
            <a:ext cx="2981859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2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2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2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7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87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1084634"/>
            <a:ext cx="8236052" cy="2290863"/>
          </a:xfrm>
        </p:spPr>
        <p:txBody>
          <a:bodyPr/>
          <a:lstStyle/>
          <a:p>
            <a:r>
              <a:rPr lang="en-US" dirty="0"/>
              <a:t>Getting started with typescript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033" y="3375496"/>
            <a:ext cx="6400800" cy="194733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that scales…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27269" y="5322830"/>
            <a:ext cx="2768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Chandima Ranaweera</a:t>
            </a:r>
          </a:p>
          <a:p>
            <a:r>
              <a:rPr lang="en-US" dirty="0"/>
              <a:t>Engineer</a:t>
            </a:r>
          </a:p>
        </p:txBody>
      </p:sp>
    </p:spTree>
    <p:extLst>
      <p:ext uri="{BB962C8B-B14F-4D97-AF65-F5344CB8AC3E}">
        <p14:creationId xmlns:p14="http://schemas.microsoft.com/office/powerpoint/2010/main" val="17017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 features</a:t>
            </a:r>
            <a:endParaRPr lang="en-US" dirty="0"/>
          </a:p>
        </p:txBody>
      </p:sp>
      <p:pic>
        <p:nvPicPr>
          <p:cNvPr id="5" name="Picture 4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84212" y="1459305"/>
            <a:ext cx="7520007" cy="2068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version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2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framework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"Angular"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myFramework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framework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version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release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version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version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name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framework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err1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release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sz="2000" b="1" u="wavy" dirty="0">
                <a:solidFill>
                  <a:srgbClr val="839496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id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err2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u="wavy" dirty="0">
                <a:solidFill>
                  <a:srgbClr val="839496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version</a:t>
            </a:r>
            <a:r>
              <a:rPr lang="en-US" sz="2000" u="wavy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u="wavy" dirty="0">
                <a:solidFill>
                  <a:srgbClr val="D33682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+</a:t>
            </a:r>
            <a:r>
              <a:rPr lang="en-US" sz="2000" u="wavy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u="wavy" dirty="0">
                <a:solidFill>
                  <a:srgbClr val="839496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release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65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 features</a:t>
            </a:r>
            <a:endParaRPr lang="en-US" dirty="0"/>
          </a:p>
        </p:txBody>
      </p:sp>
      <p:pic>
        <p:nvPicPr>
          <p:cNvPr id="5" name="Picture 4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11934" y="408296"/>
            <a:ext cx="7529625" cy="49988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string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Date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string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constructor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string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Date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 </a:t>
            </a: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							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string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getDescription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`${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 will be presented by`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+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   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`${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 on ${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getHours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}`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77877" y="432279"/>
            <a:ext cx="5138774" cy="12777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talk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'Chandima Ranaweera'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Date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'Getting Started with Typescript'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2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 features</a:t>
            </a:r>
            <a:endParaRPr lang="en-US" dirty="0"/>
          </a:p>
        </p:txBody>
      </p:sp>
      <p:pic>
        <p:nvPicPr>
          <p:cNvPr id="5" name="Picture 4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11934" y="408296"/>
            <a:ext cx="7656263" cy="3879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prototype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getDescription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" will be presented by"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+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" on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getHours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}());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77877" y="432279"/>
            <a:ext cx="5138774" cy="12777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talk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'Chandima Ranaweera'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Date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'Getting Started with Typescript'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216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 features</a:t>
            </a:r>
            <a:endParaRPr lang="en-US" dirty="0"/>
          </a:p>
        </p:txBody>
      </p:sp>
      <p:pic>
        <p:nvPicPr>
          <p:cNvPr id="5" name="Picture 4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11934" y="408296"/>
            <a:ext cx="7402989" cy="3879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constructor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getDescription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`${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 will be presented by`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+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   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`${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 on ${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getHours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}`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77877" y="432279"/>
            <a:ext cx="5138774" cy="12777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talk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'Chandima Ranaweera'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Date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'Getting Started with Typescript'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48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 features</a:t>
            </a:r>
            <a:endParaRPr lang="en-US" dirty="0"/>
          </a:p>
        </p:txBody>
      </p:sp>
      <p:pic>
        <p:nvPicPr>
          <p:cNvPr id="5" name="Picture 4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11934" y="408296"/>
            <a:ext cx="4996881" cy="33890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IRunnable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run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void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IRunnable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run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console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log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'thread started'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77877" y="432279"/>
            <a:ext cx="5138774" cy="3253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Thread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Thread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prototype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console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log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'thread started'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Thread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}());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664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 features</a:t>
            </a:r>
            <a:endParaRPr lang="en-US" dirty="0"/>
          </a:p>
        </p:txBody>
      </p:sp>
      <p:pic>
        <p:nvPicPr>
          <p:cNvPr id="5" name="Picture 4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11934" y="408296"/>
            <a:ext cx="4996881" cy="447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Presenter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string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[];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constructor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string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[])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present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   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setTimeout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(()=&gt;{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       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alert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[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0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]);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1000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 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77877" y="432279"/>
            <a:ext cx="5138774" cy="39315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Presenter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Presenter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Presenter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prototype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present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_this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setTimeout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   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alert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_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[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0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]);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1000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Presenter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}());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97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376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Q/A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108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http://www.typescriptlang.org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https://angular.io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http://alm.tools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https://blogs.office.com/2016/05/04/the-sharepoint-framework-an-open-and-connected-platform</a:t>
            </a: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690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Email:	cranaweera@virtusapolaris.com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GitHub: 	https://github.com/chan4lk/k-talk</a:t>
            </a: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29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119" y="1084634"/>
            <a:ext cx="8236052" cy="2290863"/>
          </a:xfrm>
        </p:spPr>
        <p:txBody>
          <a:bodyPr/>
          <a:lstStyle/>
          <a:p>
            <a:pPr algn="ctr"/>
            <a:r>
              <a:rPr lang="en-US" cap="none" dirty="0" err="1"/>
              <a:t>npm</a:t>
            </a:r>
            <a:r>
              <a:rPr lang="en-US" cap="none" dirty="0"/>
              <a:t> install –g typescript</a:t>
            </a:r>
          </a:p>
        </p:txBody>
      </p:sp>
      <p:pic>
        <p:nvPicPr>
          <p:cNvPr id="6" name="Picture 5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63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What is Typescript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Why Typescript?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 Features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Demo</a:t>
            </a: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59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 typed superset of JavaScript that compiles to plain JavaScript.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Any browser. Any host. Any OS. Open Source.</a:t>
            </a: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19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Designed by Microsoft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Author: Anders Hejlsberg (C#, Delphi, Turbo Pascal)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First appeared: October 1, 2012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License: Apache License 2.0</a:t>
            </a: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78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Why typescript?</a:t>
            </a:r>
            <a:endParaRPr lang="en-US" dirty="0"/>
          </a:p>
        </p:txBody>
      </p:sp>
      <p:pic>
        <p:nvPicPr>
          <p:cNvPr id="1040" name="Picture 16" descr="https://raw.githubusercontent.com/angular/angular.io/master/public/resources/images/logos/angular2/angul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57" y="601869"/>
            <a:ext cx="3912427" cy="391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www.sosp.fr/wp-content/uploads/2013/09/sharepoint2013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29" y="1823647"/>
            <a:ext cx="5715000" cy="181927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7" name="Picture 16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42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The feature gap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605472" y="2294560"/>
            <a:ext cx="1573389" cy="1567396"/>
            <a:chOff x="8101855" y="2009972"/>
            <a:chExt cx="1604939" cy="2800108"/>
          </a:xfrm>
        </p:grpSpPr>
        <p:cxnSp>
          <p:nvCxnSpPr>
            <p:cNvPr id="105" name="Straight Connector 104"/>
            <p:cNvCxnSpPr/>
            <p:nvPr/>
          </p:nvCxnSpPr>
          <p:spPr>
            <a:xfrm flipH="1">
              <a:off x="8904325" y="2009972"/>
              <a:ext cx="3883" cy="1501336"/>
            </a:xfrm>
            <a:prstGeom prst="line">
              <a:avLst/>
            </a:prstGeom>
            <a:ln w="38100"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101855" y="3419296"/>
              <a:ext cx="1604939" cy="1390784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State of</a:t>
              </a:r>
              <a:b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</a:br>
              <a: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the art JS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783225" y="2316731"/>
            <a:ext cx="1428899" cy="1534838"/>
            <a:chOff x="6055494" y="1997231"/>
            <a:chExt cx="1457550" cy="2786520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6788290" y="1997231"/>
              <a:ext cx="8742" cy="1494582"/>
            </a:xfrm>
            <a:prstGeom prst="line">
              <a:avLst/>
            </a:prstGeom>
            <a:ln w="3810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6055494" y="3370357"/>
              <a:ext cx="1457550" cy="1413394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State of server JS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37325" y="2304384"/>
            <a:ext cx="1425011" cy="1560502"/>
            <a:chOff x="1874070" y="2016284"/>
            <a:chExt cx="1453585" cy="2806292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600680" y="2016284"/>
              <a:ext cx="11286" cy="1501337"/>
            </a:xfrm>
            <a:prstGeom prst="line">
              <a:avLst/>
            </a:prstGeom>
            <a:ln w="3810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1874070" y="3422563"/>
              <a:ext cx="1453585" cy="140001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State of</a:t>
              </a:r>
              <a:b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</a:br>
              <a: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web JS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1448089" y="3766822"/>
            <a:ext cx="8772031" cy="2027188"/>
            <a:chOff x="3598723" y="4747616"/>
            <a:chExt cx="8947927" cy="2067836"/>
          </a:xfrm>
        </p:grpSpPr>
        <p:sp>
          <p:nvSpPr>
            <p:cNvPr id="131" name="Right Brace 130"/>
            <p:cNvSpPr/>
            <p:nvPr/>
          </p:nvSpPr>
          <p:spPr>
            <a:xfrm rot="5400000">
              <a:off x="7546437" y="3909711"/>
              <a:ext cx="1052500" cy="3359643"/>
            </a:xfrm>
            <a:prstGeom prst="rightBrace">
              <a:avLst>
                <a:gd name="adj1" fmla="val 34297"/>
                <a:gd name="adj2" fmla="val 50000"/>
              </a:avLst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896364">
                <a:defRPr/>
              </a:pPr>
              <a:endParaRPr lang="en-US" sz="1765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598723" y="6187594"/>
              <a:ext cx="8947927" cy="627858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JavaScript feature gap </a:t>
              </a:r>
            </a:p>
          </p:txBody>
        </p:sp>
        <p:sp>
          <p:nvSpPr>
            <p:cNvPr id="144" name="Right Arrow 143"/>
            <p:cNvSpPr/>
            <p:nvPr/>
          </p:nvSpPr>
          <p:spPr bwMode="auto">
            <a:xfrm>
              <a:off x="4322674" y="4747616"/>
              <a:ext cx="1894614" cy="1069215"/>
            </a:xfrm>
            <a:prstGeom prst="rightArrow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3" tIns="89643" rIns="33620" bIns="33620" rtlCol="0" anchor="b" anchorCtr="0"/>
            <a:lstStyle/>
            <a:p>
              <a:pPr algn="ctr" defTabSz="914016">
                <a:defRPr/>
              </a:pPr>
              <a:r>
                <a:rPr lang="en-US" sz="1568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Target</a:t>
              </a:r>
            </a:p>
            <a:p>
              <a:pPr algn="ctr" defTabSz="914016">
                <a:defRPr/>
              </a:pPr>
              <a:endParaRPr lang="en-US" sz="883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7" name="Left Arrow 146"/>
            <p:cNvSpPr/>
            <p:nvPr/>
          </p:nvSpPr>
          <p:spPr bwMode="auto">
            <a:xfrm>
              <a:off x="9947704" y="4747616"/>
              <a:ext cx="1841431" cy="1048319"/>
            </a:xfrm>
            <a:prstGeom prst="leftArrow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3" tIns="89643" rIns="33620" bIns="33620" rtlCol="0" anchor="b" anchorCtr="0"/>
            <a:lstStyle/>
            <a:p>
              <a:pPr algn="ctr" defTabSz="914016">
                <a:defRPr/>
              </a:pPr>
              <a:r>
                <a:rPr lang="en-US" sz="1568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Productivity</a:t>
              </a:r>
            </a:p>
            <a:p>
              <a:pPr algn="ctr" defTabSz="914016">
                <a:defRPr/>
              </a:pPr>
              <a:endParaRPr lang="en-US" sz="784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2153" y="963833"/>
            <a:ext cx="10092296" cy="1729309"/>
            <a:chOff x="876569" y="415568"/>
            <a:chExt cx="10294668" cy="1763984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560637" y="1784287"/>
              <a:ext cx="86106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2702651" y="1327087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680466" y="1338394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8580438" y="1327087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0246451" y="1327087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452783" y="1327087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728054" y="1327087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76569" y="1385433"/>
              <a:ext cx="1582716" cy="794119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r"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JavaScript</a:t>
              </a:r>
              <a:b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</a:br>
              <a: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Evolution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348746" y="945553"/>
              <a:ext cx="761999" cy="51699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ES3</a:t>
              </a:r>
              <a:endParaRPr lang="en-US" sz="2353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303837" y="946089"/>
              <a:ext cx="761999" cy="51699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ES5</a:t>
              </a:r>
              <a:endParaRPr lang="en-US" sz="2353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 rot="18302700">
              <a:off x="8189245" y="750331"/>
              <a:ext cx="1042104" cy="51699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ES2016</a:t>
              </a:r>
              <a:endParaRPr lang="en-US" sz="2353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 rot="18302700">
              <a:off x="9096385" y="695174"/>
              <a:ext cx="1076207" cy="51699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ES2017</a:t>
              </a:r>
              <a:endParaRPr lang="en-US" sz="2353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 rot="18302700">
              <a:off x="9939783" y="730190"/>
              <a:ext cx="1091308" cy="51699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ES2018</a:t>
              </a:r>
              <a:endParaRPr lang="en-US" sz="2353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 rot="18302700">
              <a:off x="7259539" y="720902"/>
              <a:ext cx="1113998" cy="51699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ES2015</a:t>
              </a:r>
              <a:endParaRPr lang="en-US" sz="2353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02119" y="5965257"/>
            <a:ext cx="1663968" cy="53408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44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rPr>
              <a:t>March 2015</a:t>
            </a:r>
            <a:endParaRPr lang="en-US" sz="2353" dirty="0">
              <a:solidFill>
                <a:schemeClr val="tx2">
                  <a:lumMod val="20000"/>
                  <a:lumOff val="80000"/>
                </a:schemeClr>
              </a:solidFill>
              <a:latin typeface="Segoe U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1834" y="5965257"/>
            <a:ext cx="1874239" cy="53408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44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rPr>
              <a:t>March 2016</a:t>
            </a:r>
            <a:endParaRPr lang="en-US" sz="2353" dirty="0">
              <a:solidFill>
                <a:schemeClr val="tx2">
                  <a:lumMod val="20000"/>
                  <a:lumOff val="80000"/>
                </a:schemeClr>
              </a:solidFill>
              <a:latin typeface="Segoe UI"/>
            </a:endParaRPr>
          </a:p>
        </p:txBody>
      </p:sp>
      <p:pic>
        <p:nvPicPr>
          <p:cNvPr id="34" name="Picture 3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46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7861E-7 -2.41943E-6 L 0.11425 0.0027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6" y="13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9122E-7 -4.35315E-6 L 0.11144 -0.0036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5" y="-18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346E-6 1.44803E-6 L 0.10952 -0.0020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2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8443E-6 -4.21698E-6 L 0.11463 0.0034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1" y="15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Typescript Vs.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71594"/>
            <a:ext cx="12192000" cy="811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9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Visual Studio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VS Code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Sublime Text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ALM</a:t>
            </a: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09895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751</Words>
  <Application>Microsoft Office PowerPoint</Application>
  <PresentationFormat>Widescreen</PresentationFormat>
  <Paragraphs>226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Gothic</vt:lpstr>
      <vt:lpstr>Consolas</vt:lpstr>
      <vt:lpstr>Iskoola Pota</vt:lpstr>
      <vt:lpstr>Segoe UI</vt:lpstr>
      <vt:lpstr>Wingdings 3</vt:lpstr>
      <vt:lpstr>Slice</vt:lpstr>
      <vt:lpstr>Getting started with typescript</vt:lpstr>
      <vt:lpstr>npm install –g typescript</vt:lpstr>
      <vt:lpstr>Overview</vt:lpstr>
      <vt:lpstr>Typescript</vt:lpstr>
      <vt:lpstr>Typescript</vt:lpstr>
      <vt:lpstr>Why typescript?</vt:lpstr>
      <vt:lpstr>The feature gap</vt:lpstr>
      <vt:lpstr>Typescript Vs. JavaScript</vt:lpstr>
      <vt:lpstr>Tooling</vt:lpstr>
      <vt:lpstr>Language features</vt:lpstr>
      <vt:lpstr>Language features</vt:lpstr>
      <vt:lpstr>Language features</vt:lpstr>
      <vt:lpstr>Language features</vt:lpstr>
      <vt:lpstr>Language features</vt:lpstr>
      <vt:lpstr>Language features</vt:lpstr>
      <vt:lpstr>Demo</vt:lpstr>
      <vt:lpstr>Q/A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Chandima Ranaweera</dc:creator>
  <cp:lastModifiedBy>Chandima Ranaweera</cp:lastModifiedBy>
  <cp:revision>28</cp:revision>
  <dcterms:created xsi:type="dcterms:W3CDTF">2016-07-16T02:53:39Z</dcterms:created>
  <dcterms:modified xsi:type="dcterms:W3CDTF">2016-07-16T07:30:42Z</dcterms:modified>
</cp:coreProperties>
</file>