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954825"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SGS9skhzdzX7WA6RnAPGrmv3g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832A81-5333-49C3-9EFB-11E345702394}">
  <a:tblStyle styleId="{90832A81-5333-49C3-9EFB-11E34570239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1:notes"/>
          <p:cNvSpPr txBox="1"/>
          <p:nvPr>
            <p:ph idx="1" type="body"/>
          </p:nvPr>
        </p:nvSpPr>
        <p:spPr>
          <a:xfrm>
            <a:off x="695520" y="4421880"/>
            <a:ext cx="5563080" cy="4188240"/>
          </a:xfrm>
          <a:prstGeom prst="rect">
            <a:avLst/>
          </a:prstGeom>
          <a:noFill/>
          <a:ln>
            <a:noFill/>
          </a:ln>
        </p:spPr>
        <p:txBody>
          <a:bodyPr anchorCtr="0" anchor="t" bIns="46425" lIns="92875" spcFirstLastPara="1" rIns="92875" wrap="square" tIns="46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114" name="Google Shape;114;p1:notes"/>
          <p:cNvSpPr/>
          <p:nvPr/>
        </p:nvSpPr>
        <p:spPr>
          <a:xfrm>
            <a:off x="3939480" y="8841960"/>
            <a:ext cx="301320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ef9766bb0_0_44: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74" name="Google Shape;174;g11ef9766bb0_0_4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ef9766bb0_0_54: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1" name="Google Shape;181;g11ef9766bb0_0_5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ef9766bb0_0_64: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8" name="Google Shape;188;g11ef9766bb0_0_6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f67dbc1e8_0_4: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6" name="Google Shape;196;g11f67dbc1e8_0_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f67dbc1e8_0_13: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4" name="Google Shape;204;g11f67dbc1e8_0_13: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f67dbc1e8_0_23: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2" name="Google Shape;212;g11f67dbc1e8_0_23: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f67dbc1e8_0_34: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20" name="Google Shape;220;g11f67dbc1e8_0_3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f67dbc1e8_0_45: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28" name="Google Shape;228;g11f67dbc1e8_0_4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f67dbc1e8_0_72: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36" name="Google Shape;236;g11f67dbc1e8_0_7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42" name="Google Shape;242;p2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2" name="Google Shape;122;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f67dbc1e8_0_57: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48" name="Google Shape;248;g11f67dbc1e8_0_57: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f67dbc1e8_0_66: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f67dbc1e8_0_66: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5" name="Google Shape;255;g11f67dbc1e8_0_66: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8" name="Google Shape;128;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ef9766bb0_0_21: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35" name="Google Shape;135;g11ef9766bb0_0_2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2" name="Google Shape;142;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8" name="Google Shape;148;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4" name="Google Shape;154;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ef9766bb0_0_34: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67" name="Google Shape;167;g11ef9766bb0_0_3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4"/>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37"/>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7"/>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37"/>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38"/>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38"/>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38"/>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39"/>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39"/>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39"/>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39"/>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39"/>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39"/>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4" name="Shape 64"/>
        <p:cNvGrpSpPr/>
        <p:nvPr/>
      </p:nvGrpSpPr>
      <p:grpSpPr>
        <a:xfrm>
          <a:off x="0" y="0"/>
          <a:ext cx="0" cy="0"/>
          <a:chOff x="0" y="0"/>
          <a:chExt cx="0" cy="0"/>
        </a:xfrm>
      </p:grpSpPr>
      <p:sp>
        <p:nvSpPr>
          <p:cNvPr id="65" name="Google Shape;65;p51"/>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1"/>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7" name="Shape 67"/>
        <p:cNvGrpSpPr/>
        <p:nvPr/>
      </p:nvGrpSpPr>
      <p:grpSpPr>
        <a:xfrm>
          <a:off x="0" y="0"/>
          <a:ext cx="0" cy="0"/>
          <a:chOff x="0" y="0"/>
          <a:chExt cx="0" cy="0"/>
        </a:xfrm>
      </p:grpSpPr>
      <p:sp>
        <p:nvSpPr>
          <p:cNvPr id="68" name="Google Shape;68;p52"/>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2"/>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0" name="Shape 70"/>
        <p:cNvGrpSpPr/>
        <p:nvPr/>
      </p:nvGrpSpPr>
      <p:grpSpPr>
        <a:xfrm>
          <a:off x="0" y="0"/>
          <a:ext cx="0" cy="0"/>
          <a:chOff x="0" y="0"/>
          <a:chExt cx="0" cy="0"/>
        </a:xfrm>
      </p:grpSpPr>
      <p:sp>
        <p:nvSpPr>
          <p:cNvPr id="71" name="Google Shape;71;p53"/>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3"/>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53"/>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54"/>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6" name="Shape 76"/>
        <p:cNvGrpSpPr/>
        <p:nvPr/>
      </p:nvGrpSpPr>
      <p:grpSpPr>
        <a:xfrm>
          <a:off x="0" y="0"/>
          <a:ext cx="0" cy="0"/>
          <a:chOff x="0" y="0"/>
          <a:chExt cx="0" cy="0"/>
        </a:xfrm>
      </p:grpSpPr>
      <p:sp>
        <p:nvSpPr>
          <p:cNvPr id="77" name="Google Shape;77;p55"/>
          <p:cNvSpPr txBox="1"/>
          <p:nvPr>
            <p:ph idx="1" type="subTitle"/>
          </p:nvPr>
        </p:nvSpPr>
        <p:spPr>
          <a:xfrm>
            <a:off x="685800" y="2292480"/>
            <a:ext cx="7771680" cy="53096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56"/>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56"/>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56"/>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57"/>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6" name="Google Shape;86;p5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7" name="Google Shape;87;p57"/>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58"/>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1" name="Google Shape;91;p5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58"/>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3" name="Shape 93"/>
        <p:cNvGrpSpPr/>
        <p:nvPr/>
      </p:nvGrpSpPr>
      <p:grpSpPr>
        <a:xfrm>
          <a:off x="0" y="0"/>
          <a:ext cx="0" cy="0"/>
          <a:chOff x="0" y="0"/>
          <a:chExt cx="0" cy="0"/>
        </a:xfrm>
      </p:grpSpPr>
      <p:sp>
        <p:nvSpPr>
          <p:cNvPr id="94" name="Google Shape;94;p59"/>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9"/>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6" name="Google Shape;96;p59"/>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7" name="Shape 97"/>
        <p:cNvGrpSpPr/>
        <p:nvPr/>
      </p:nvGrpSpPr>
      <p:grpSpPr>
        <a:xfrm>
          <a:off x="0" y="0"/>
          <a:ext cx="0" cy="0"/>
          <a:chOff x="0" y="0"/>
          <a:chExt cx="0" cy="0"/>
        </a:xfrm>
      </p:grpSpPr>
      <p:sp>
        <p:nvSpPr>
          <p:cNvPr id="98" name="Google Shape;98;p60"/>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6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0" name="Google Shape;100;p6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1" name="Google Shape;101;p60"/>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60"/>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3" name="Shape 103"/>
        <p:cNvGrpSpPr/>
        <p:nvPr/>
      </p:nvGrpSpPr>
      <p:grpSpPr>
        <a:xfrm>
          <a:off x="0" y="0"/>
          <a:ext cx="0" cy="0"/>
          <a:chOff x="0" y="0"/>
          <a:chExt cx="0" cy="0"/>
        </a:xfrm>
      </p:grpSpPr>
      <p:sp>
        <p:nvSpPr>
          <p:cNvPr id="104" name="Google Shape;104;p61"/>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1"/>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61"/>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61"/>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61"/>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9" name="Google Shape;109;p61"/>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0" name="Google Shape;110;p61"/>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30"/>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0"/>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31"/>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3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2"/>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33"/>
          <p:cNvSpPr txBox="1"/>
          <p:nvPr>
            <p:ph idx="1" type="subTitle"/>
          </p:nvPr>
        </p:nvSpPr>
        <p:spPr>
          <a:xfrm>
            <a:off x="685800" y="2292480"/>
            <a:ext cx="7771680" cy="53096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34"/>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34"/>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34"/>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35"/>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3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35"/>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36"/>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36"/>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685800" y="2292480"/>
            <a:ext cx="7771680" cy="11451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2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ieeexplore.ieee.org/document/9249914" TargetMode="External"/><Relationship Id="rId4" Type="http://schemas.openxmlformats.org/officeDocument/2006/relationships/hyperlink" Target="https://ieeexplore.ieee.org/document/8858693" TargetMode="External"/><Relationship Id="rId5" Type="http://schemas.openxmlformats.org/officeDocument/2006/relationships/hyperlink" Target="https://ieeexplore.ieee.org/document/8949265" TargetMode="External"/><Relationship Id="rId6" Type="http://schemas.openxmlformats.org/officeDocument/2006/relationships/hyperlink" Target="https://ieeexplore.ieee.org/document/85158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ieeexplore.ieee.org/document/9213587" TargetMode="External"/><Relationship Id="rId4" Type="http://schemas.openxmlformats.org/officeDocument/2006/relationships/hyperlink" Target="https://ieeexplore.ieee.org/document/7563020" TargetMode="External"/><Relationship Id="rId5" Type="http://schemas.openxmlformats.org/officeDocument/2006/relationships/hyperlink" Target="https://ieeexplore.ieee.org/document/9301929" TargetMode="External"/><Relationship Id="rId6" Type="http://schemas.openxmlformats.org/officeDocument/2006/relationships/hyperlink" Target="https://ieeexplore.ieee.org/document/923093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eeexplore.ieee.org/xpl/conhome/8501351/proceeding" TargetMode="External"/><Relationship Id="rId4" Type="http://schemas.openxmlformats.org/officeDocument/2006/relationships/hyperlink" Target="https://ieeexplore.ieee.org/xpl/conhome/9249766/proceeding" TargetMode="External"/><Relationship Id="rId5" Type="http://schemas.openxmlformats.org/officeDocument/2006/relationships/hyperlink" Target="https://ieeexplore.ieee.org/author/37086601634" TargetMode="External"/><Relationship Id="rId6" Type="http://schemas.openxmlformats.org/officeDocument/2006/relationships/hyperlink" Target="https://ieeexplore.ieee.org/author/37297729000" TargetMode="External"/></Relationships>
</file>

<file path=ppt/slides/_rels/slide4.xml.rels><?xml version="1.0" encoding="UTF-8" standalone="yes"?><Relationships xmlns="http://schemas.openxmlformats.org/package/2006/relationships"><Relationship Id="rId10" Type="http://schemas.openxmlformats.org/officeDocument/2006/relationships/hyperlink" Target="https://ieeexplore.ieee.org/author/37373355600"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eeexplore.ieee.org/xpl/conhome/9210148/proceeding" TargetMode="External"/><Relationship Id="rId4" Type="http://schemas.openxmlformats.org/officeDocument/2006/relationships/hyperlink" Target="https://ieeexplore.ieee.org/author/37086616358" TargetMode="External"/><Relationship Id="rId9" Type="http://schemas.openxmlformats.org/officeDocument/2006/relationships/hyperlink" Target="https://ieeexplore.ieee.org/author/37086013641" TargetMode="External"/><Relationship Id="rId5" Type="http://schemas.openxmlformats.org/officeDocument/2006/relationships/hyperlink" Target="https://ieeexplore.ieee.org/author/37088525005" TargetMode="External"/><Relationship Id="rId6" Type="http://schemas.openxmlformats.org/officeDocument/2006/relationships/hyperlink" Target="https://ieeexplore.ieee.org/author/37088506810" TargetMode="External"/><Relationship Id="rId7" Type="http://schemas.openxmlformats.org/officeDocument/2006/relationships/hyperlink" Target="https://ieeexplore.ieee.org/xpl/conhome/8972037/proceeding" TargetMode="External"/><Relationship Id="rId8" Type="http://schemas.openxmlformats.org/officeDocument/2006/relationships/hyperlink" Target="https://ieeexplore.ieee.org/author/385540709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p:nvPr/>
        </p:nvSpPr>
        <p:spPr>
          <a:xfrm>
            <a:off x="504150" y="2593350"/>
            <a:ext cx="8135700" cy="11553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800"/>
              <a:buFont typeface="Arial"/>
              <a:buNone/>
            </a:pPr>
            <a:r>
              <a:rPr b="1" lang="en-IN" sz="2400">
                <a:solidFill>
                  <a:schemeClr val="dk1"/>
                </a:solidFill>
                <a:latin typeface="Times New Roman"/>
                <a:ea typeface="Times New Roman"/>
                <a:cs typeface="Times New Roman"/>
                <a:sym typeface="Times New Roman"/>
              </a:rPr>
              <a:t>Smart Delivery Box based on TensorFlow Object Detection and Recognition API</a:t>
            </a:r>
            <a:endParaRPr b="1" sz="24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lang="en-IN" sz="2400">
                <a:solidFill>
                  <a:schemeClr val="dk1"/>
                </a:solidFill>
                <a:latin typeface="Times New Roman"/>
                <a:ea typeface="Times New Roman"/>
                <a:cs typeface="Times New Roman"/>
                <a:sym typeface="Times New Roman"/>
              </a:rPr>
              <a:t>Paper ID : </a:t>
            </a:r>
            <a:r>
              <a:rPr b="1" lang="en-IN" sz="2400">
                <a:solidFill>
                  <a:schemeClr val="dk1"/>
                </a:solidFill>
                <a:latin typeface="Times New Roman"/>
                <a:ea typeface="Times New Roman"/>
                <a:cs typeface="Times New Roman"/>
                <a:sym typeface="Times New Roman"/>
              </a:rPr>
              <a:t>ICCET 22033</a:t>
            </a:r>
            <a:endParaRPr b="1" sz="2400">
              <a:solidFill>
                <a:schemeClr val="dk1"/>
              </a:solidFill>
              <a:latin typeface="Times New Roman"/>
              <a:ea typeface="Times New Roman"/>
              <a:cs typeface="Times New Roman"/>
              <a:sym typeface="Times New Roman"/>
            </a:endParaRPr>
          </a:p>
        </p:txBody>
      </p:sp>
      <p:sp>
        <p:nvSpPr>
          <p:cNvPr id="117" name="Google Shape;117;p1"/>
          <p:cNvSpPr/>
          <p:nvPr/>
        </p:nvSpPr>
        <p:spPr>
          <a:xfrm>
            <a:off x="518195" y="4017175"/>
            <a:ext cx="8330100" cy="2588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1" lang="en-IN" sz="2400" u="sng">
                <a:solidFill>
                  <a:schemeClr val="dk1"/>
                </a:solidFill>
                <a:latin typeface="Times New Roman"/>
                <a:ea typeface="Times New Roman"/>
                <a:cs typeface="Times New Roman"/>
                <a:sym typeface="Times New Roman"/>
              </a:rPr>
              <a:t>A</a:t>
            </a:r>
            <a:r>
              <a:rPr b="1" i="0" lang="en-IN" sz="2400" u="sng" cap="none" strike="noStrike">
                <a:solidFill>
                  <a:schemeClr val="dk1"/>
                </a:solidFill>
                <a:latin typeface="Times New Roman"/>
                <a:ea typeface="Times New Roman"/>
                <a:cs typeface="Times New Roman"/>
                <a:sym typeface="Times New Roman"/>
              </a:rPr>
              <a:t>uthors</a:t>
            </a:r>
            <a:r>
              <a:rPr b="1" i="0" lang="en-IN" sz="2400" u="none" cap="none" strike="noStrike">
                <a:solidFill>
                  <a:schemeClr val="dk1"/>
                </a:solidFill>
                <a:latin typeface="Times New Roman"/>
                <a:ea typeface="Times New Roman"/>
                <a:cs typeface="Times New Roman"/>
                <a:sym typeface="Times New Roman"/>
              </a:rPr>
              <a:t>:</a:t>
            </a:r>
            <a:endParaRPr b="1" i="0" sz="2400" u="none" cap="none" strike="noStrike">
              <a:solidFill>
                <a:schemeClr val="dk1"/>
              </a:solidFill>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rgbClr val="000000"/>
              </a:buClr>
              <a:buSzPts val="2600"/>
              <a:buFont typeface="Arial"/>
              <a:buNone/>
            </a:pPr>
            <a:r>
              <a:rPr lang="en-IN" sz="2400">
                <a:solidFill>
                  <a:schemeClr val="dk1"/>
                </a:solidFill>
                <a:latin typeface="Times New Roman"/>
                <a:ea typeface="Times New Roman"/>
                <a:cs typeface="Times New Roman"/>
                <a:sym typeface="Times New Roman"/>
              </a:rPr>
              <a:t>Dr.B.Muthusenthil     </a:t>
            </a:r>
            <a:r>
              <a:rPr i="0" lang="en-IN" sz="2400" u="none" cap="none" strike="noStrike">
                <a:solidFill>
                  <a:schemeClr val="dk1"/>
                </a:solidFill>
                <a:latin typeface="Times New Roman"/>
                <a:ea typeface="Times New Roman"/>
                <a:cs typeface="Times New Roman"/>
                <a:sym typeface="Times New Roman"/>
              </a:rPr>
              <a:t>-</a:t>
            </a:r>
            <a:r>
              <a:rPr lang="en-IN" sz="2400">
                <a:solidFill>
                  <a:schemeClr val="dk1"/>
                </a:solidFill>
                <a:latin typeface="Times New Roman"/>
                <a:ea typeface="Times New Roman"/>
                <a:cs typeface="Times New Roman"/>
                <a:sym typeface="Times New Roman"/>
              </a:rPr>
              <a:t> Associate Professor</a:t>
            </a:r>
            <a:r>
              <a:rPr i="0" lang="en-IN" sz="2400" u="none" cap="none" strike="noStrike">
                <a:solidFill>
                  <a:schemeClr val="dk1"/>
                </a:solidFill>
                <a:latin typeface="Times New Roman"/>
                <a:ea typeface="Times New Roman"/>
                <a:cs typeface="Times New Roman"/>
                <a:sym typeface="Times New Roman"/>
              </a:rPr>
              <a:t>	</a:t>
            </a:r>
            <a:endParaRPr i="0" sz="2400" u="none" cap="none" strike="noStrike">
              <a:solidFill>
                <a:schemeClr val="dk1"/>
              </a:solidFill>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rgbClr val="000000"/>
              </a:buClr>
              <a:buSzPts val="2600"/>
              <a:buFont typeface="Arial"/>
              <a:buNone/>
            </a:pPr>
            <a:r>
              <a:rPr lang="en-IN" sz="2400">
                <a:solidFill>
                  <a:schemeClr val="dk1"/>
                </a:solidFill>
                <a:latin typeface="Times New Roman"/>
                <a:ea typeface="Times New Roman"/>
                <a:cs typeface="Times New Roman"/>
                <a:sym typeface="Times New Roman"/>
              </a:rPr>
              <a:t>Dr.V.Dhanakoti          </a:t>
            </a:r>
            <a:r>
              <a:rPr i="0" lang="en-IN" sz="2400" u="none" cap="none" strike="noStrike">
                <a:solidFill>
                  <a:schemeClr val="dk1"/>
                </a:solidFill>
                <a:latin typeface="Times New Roman"/>
                <a:ea typeface="Times New Roman"/>
                <a:cs typeface="Times New Roman"/>
                <a:sym typeface="Times New Roman"/>
              </a:rPr>
              <a:t>-</a:t>
            </a:r>
            <a:r>
              <a:rPr lang="en-IN" sz="2400">
                <a:solidFill>
                  <a:schemeClr val="dk1"/>
                </a:solidFill>
                <a:latin typeface="Times New Roman"/>
                <a:ea typeface="Times New Roman"/>
                <a:cs typeface="Times New Roman"/>
                <a:sym typeface="Times New Roman"/>
              </a:rPr>
              <a:t> </a:t>
            </a:r>
            <a:r>
              <a:rPr lang="en-IN" sz="2400">
                <a:solidFill>
                  <a:schemeClr val="dk1"/>
                </a:solidFill>
                <a:latin typeface="Times New Roman"/>
                <a:ea typeface="Times New Roman"/>
                <a:cs typeface="Times New Roman"/>
                <a:sym typeface="Times New Roman"/>
              </a:rPr>
              <a:t>Associate Professor</a:t>
            </a:r>
            <a:endParaRPr i="0" sz="2400" u="none" cap="none" strike="noStrike">
              <a:solidFill>
                <a:schemeClr val="dk1"/>
              </a:solidFill>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rgbClr val="000000"/>
              </a:buClr>
              <a:buSzPts val="2600"/>
              <a:buFont typeface="Arial"/>
              <a:buNone/>
            </a:pPr>
            <a:r>
              <a:rPr lang="en-IN" sz="2400">
                <a:solidFill>
                  <a:schemeClr val="dk1"/>
                </a:solidFill>
                <a:latin typeface="Times New Roman"/>
                <a:ea typeface="Times New Roman"/>
                <a:cs typeface="Times New Roman"/>
                <a:sym typeface="Times New Roman"/>
              </a:rPr>
              <a:t>Dr.M.Mayuranathan  </a:t>
            </a:r>
            <a:r>
              <a:rPr i="0" lang="en-IN" sz="2400" u="none" cap="none" strike="noStrike">
                <a:solidFill>
                  <a:schemeClr val="dk1"/>
                </a:solidFill>
                <a:latin typeface="Times New Roman"/>
                <a:ea typeface="Times New Roman"/>
                <a:cs typeface="Times New Roman"/>
                <a:sym typeface="Times New Roman"/>
              </a:rPr>
              <a:t>-</a:t>
            </a:r>
            <a:r>
              <a:rPr lang="en-IN" sz="2400">
                <a:solidFill>
                  <a:schemeClr val="dk1"/>
                </a:solidFill>
                <a:latin typeface="Times New Roman"/>
                <a:ea typeface="Times New Roman"/>
                <a:cs typeface="Times New Roman"/>
                <a:sym typeface="Times New Roman"/>
              </a:rPr>
              <a:t> </a:t>
            </a:r>
            <a:r>
              <a:rPr lang="en-IN" sz="2400">
                <a:solidFill>
                  <a:schemeClr val="dk1"/>
                </a:solidFill>
                <a:latin typeface="Times New Roman"/>
                <a:ea typeface="Times New Roman"/>
                <a:cs typeface="Times New Roman"/>
                <a:sym typeface="Times New Roman"/>
              </a:rPr>
              <a:t>Associate Professor</a:t>
            </a:r>
            <a:r>
              <a:rPr i="0" lang="en-IN" sz="2400" u="none" cap="none" strike="noStrike">
                <a:solidFill>
                  <a:schemeClr val="dk1"/>
                </a:solidFill>
                <a:latin typeface="Times New Roman"/>
                <a:ea typeface="Times New Roman"/>
                <a:cs typeface="Times New Roman"/>
                <a:sym typeface="Times New Roman"/>
              </a:rPr>
              <a:t> </a:t>
            </a:r>
            <a:endParaRPr i="0" sz="2400" u="none" cap="none" strike="noStrike">
              <a:solidFill>
                <a:schemeClr val="dk1"/>
              </a:solidFill>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rgbClr val="000000"/>
              </a:buClr>
              <a:buSzPts val="2600"/>
              <a:buFont typeface="Arial"/>
              <a:buNone/>
            </a:pPr>
            <a:r>
              <a:rPr lang="en-IN" sz="2400">
                <a:solidFill>
                  <a:schemeClr val="dk1"/>
                </a:solidFill>
                <a:latin typeface="Times New Roman"/>
                <a:ea typeface="Times New Roman"/>
                <a:cs typeface="Times New Roman"/>
                <a:sym typeface="Times New Roman"/>
              </a:rPr>
              <a:t>T.S.Ramachandran    - CSE Student</a:t>
            </a:r>
            <a:endParaRPr sz="2400">
              <a:solidFill>
                <a:schemeClr val="dk1"/>
              </a:solidFill>
              <a:latin typeface="Times New Roman"/>
              <a:ea typeface="Times New Roman"/>
              <a:cs typeface="Times New Roman"/>
              <a:sym typeface="Times New Roman"/>
            </a:endParaRPr>
          </a:p>
        </p:txBody>
      </p:sp>
      <p:pic>
        <p:nvPicPr>
          <p:cNvPr id="118" name="Google Shape;118;p1"/>
          <p:cNvPicPr preferRelativeResize="0"/>
          <p:nvPr/>
        </p:nvPicPr>
        <p:blipFill rotWithShape="1">
          <a:blip r:embed="rId3">
            <a:alphaModFix/>
          </a:blip>
          <a:srcRect b="0" l="0" r="0" t="0"/>
          <a:stretch/>
        </p:blipFill>
        <p:spPr>
          <a:xfrm>
            <a:off x="756000" y="138960"/>
            <a:ext cx="7479000" cy="913680"/>
          </a:xfrm>
          <a:prstGeom prst="rect">
            <a:avLst/>
          </a:prstGeom>
          <a:noFill/>
          <a:ln>
            <a:noFill/>
          </a:ln>
        </p:spPr>
      </p:pic>
      <p:sp>
        <p:nvSpPr>
          <p:cNvPr id="119" name="Google Shape;119;p1"/>
          <p:cNvSpPr/>
          <p:nvPr/>
        </p:nvSpPr>
        <p:spPr>
          <a:xfrm>
            <a:off x="756000" y="1143350"/>
            <a:ext cx="7955700" cy="1344000"/>
          </a:xfrm>
          <a:prstGeom prst="rect">
            <a:avLst/>
          </a:prstGeom>
          <a:noFill/>
          <a:ln>
            <a:noFill/>
          </a:ln>
        </p:spPr>
        <p:txBody>
          <a:bodyPr anchorCtr="0" anchor="t" bIns="91425" lIns="90000" spcFirstLastPara="1" rIns="90000" wrap="square" tIns="91425">
            <a:noAutofit/>
          </a:bodyPr>
          <a:lstStyle/>
          <a:p>
            <a:pPr indent="0" lvl="0" marL="139700" rtl="0" algn="ctr">
              <a:lnSpc>
                <a:spcPct val="115000"/>
              </a:lnSpc>
              <a:spcBef>
                <a:spcPts val="0"/>
              </a:spcBef>
              <a:spcAft>
                <a:spcPts val="0"/>
              </a:spcAft>
              <a:buClr>
                <a:schemeClr val="dk1"/>
              </a:buClr>
              <a:buSzPts val="1100"/>
              <a:buFont typeface="Arial"/>
              <a:buNone/>
            </a:pPr>
            <a:r>
              <a:rPr b="1" lang="en-IN" sz="3000" u="sng">
                <a:solidFill>
                  <a:srgbClr val="222222"/>
                </a:solidFill>
                <a:highlight>
                  <a:srgbClr val="FFFFFF"/>
                </a:highlight>
                <a:latin typeface="Times New Roman"/>
                <a:ea typeface="Times New Roman"/>
                <a:cs typeface="Times New Roman"/>
                <a:sym typeface="Times New Roman"/>
              </a:rPr>
              <a:t>Tenth International Conference on Contemporary Engineering and Technology</a:t>
            </a:r>
            <a:endParaRPr b="1" sz="3000" u="sng">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ef9766bb0_0_44"/>
          <p:cNvSpPr/>
          <p:nvPr/>
        </p:nvSpPr>
        <p:spPr>
          <a:xfrm>
            <a:off x="457500" y="257500"/>
            <a:ext cx="8229000" cy="642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Automated Python script</a:t>
            </a:r>
            <a:endParaRPr b="1" i="0" sz="3000" u="sng" cap="none" strike="noStrike">
              <a:solidFill>
                <a:srgbClr val="000000"/>
              </a:solidFill>
              <a:latin typeface="Times New Roman"/>
              <a:ea typeface="Times New Roman"/>
              <a:cs typeface="Times New Roman"/>
              <a:sym typeface="Times New Roman"/>
            </a:endParaRPr>
          </a:p>
        </p:txBody>
      </p:sp>
      <p:sp>
        <p:nvSpPr>
          <p:cNvPr id="177" name="Google Shape;177;g11ef9766bb0_0_44"/>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Fig. 3 Code for Automated Python script</a:t>
            </a:r>
            <a:r>
              <a:rPr lang="en-IN" sz="1200">
                <a:solidFill>
                  <a:schemeClr val="dk1"/>
                </a:solidFill>
                <a:latin typeface="Times New Roman"/>
                <a:ea typeface="Times New Roman"/>
                <a:cs typeface="Times New Roman"/>
                <a:sym typeface="Times New Roman"/>
              </a:rPr>
              <a:t> </a:t>
            </a:r>
            <a:endParaRPr sz="1800"/>
          </a:p>
        </p:txBody>
      </p:sp>
      <p:pic>
        <p:nvPicPr>
          <p:cNvPr id="178" name="Google Shape;178;g11ef9766bb0_0_44"/>
          <p:cNvPicPr preferRelativeResize="0"/>
          <p:nvPr/>
        </p:nvPicPr>
        <p:blipFill>
          <a:blip r:embed="rId3">
            <a:alphaModFix/>
          </a:blip>
          <a:stretch>
            <a:fillRect/>
          </a:stretch>
        </p:blipFill>
        <p:spPr>
          <a:xfrm>
            <a:off x="1673725" y="1011574"/>
            <a:ext cx="5553350" cy="505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1ef9766bb0_0_54"/>
          <p:cNvSpPr/>
          <p:nvPr/>
        </p:nvSpPr>
        <p:spPr>
          <a:xfrm>
            <a:off x="457500" y="257500"/>
            <a:ext cx="8229000" cy="642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Android Application</a:t>
            </a:r>
            <a:endParaRPr b="1" i="0" sz="3000" u="sng" cap="none" strike="noStrike">
              <a:solidFill>
                <a:srgbClr val="000000"/>
              </a:solidFill>
              <a:latin typeface="Times New Roman"/>
              <a:ea typeface="Times New Roman"/>
              <a:cs typeface="Times New Roman"/>
              <a:sym typeface="Times New Roman"/>
            </a:endParaRPr>
          </a:p>
        </p:txBody>
      </p:sp>
      <p:sp>
        <p:nvSpPr>
          <p:cNvPr id="184" name="Google Shape;184;g11ef9766bb0_0_54"/>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Fig. 4 Code for Android Application</a:t>
            </a:r>
            <a:endParaRPr sz="1800"/>
          </a:p>
        </p:txBody>
      </p:sp>
      <p:pic>
        <p:nvPicPr>
          <p:cNvPr id="185" name="Google Shape;185;g11ef9766bb0_0_54"/>
          <p:cNvPicPr preferRelativeResize="0"/>
          <p:nvPr/>
        </p:nvPicPr>
        <p:blipFill>
          <a:blip r:embed="rId3">
            <a:alphaModFix/>
          </a:blip>
          <a:stretch>
            <a:fillRect/>
          </a:stretch>
        </p:blipFill>
        <p:spPr>
          <a:xfrm>
            <a:off x="457497" y="899496"/>
            <a:ext cx="7801025" cy="535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1ef9766bb0_0_64"/>
          <p:cNvSpPr/>
          <p:nvPr/>
        </p:nvSpPr>
        <p:spPr>
          <a:xfrm>
            <a:off x="457500" y="257500"/>
            <a:ext cx="8229000" cy="642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FLOWCHART</a:t>
            </a:r>
            <a:endParaRPr b="1" i="0" sz="3000" u="sng" cap="none" strike="noStrike">
              <a:solidFill>
                <a:srgbClr val="000000"/>
              </a:solidFill>
              <a:latin typeface="Times New Roman"/>
              <a:ea typeface="Times New Roman"/>
              <a:cs typeface="Times New Roman"/>
              <a:sym typeface="Times New Roman"/>
            </a:endParaRPr>
          </a:p>
        </p:txBody>
      </p:sp>
      <p:sp>
        <p:nvSpPr>
          <p:cNvPr id="191" name="Google Shape;191;g11ef9766bb0_0_64"/>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Fig. 5.1 Flowchart for Smart post box</a:t>
            </a:r>
            <a:endParaRPr sz="1800"/>
          </a:p>
        </p:txBody>
      </p:sp>
      <p:pic>
        <p:nvPicPr>
          <p:cNvPr id="192" name="Google Shape;192;g11ef9766bb0_0_64"/>
          <p:cNvPicPr preferRelativeResize="0"/>
          <p:nvPr/>
        </p:nvPicPr>
        <p:blipFill rotWithShape="1">
          <a:blip r:embed="rId3">
            <a:alphaModFix/>
          </a:blip>
          <a:srcRect b="51750" l="-104480" r="104480" t="-4246"/>
          <a:stretch/>
        </p:blipFill>
        <p:spPr>
          <a:xfrm>
            <a:off x="152400" y="1051900"/>
            <a:ext cx="2798800" cy="2611976"/>
          </a:xfrm>
          <a:prstGeom prst="rect">
            <a:avLst/>
          </a:prstGeom>
          <a:noFill/>
          <a:ln>
            <a:noFill/>
          </a:ln>
        </p:spPr>
      </p:pic>
      <p:pic>
        <p:nvPicPr>
          <p:cNvPr id="193" name="Google Shape;193;g11ef9766bb0_0_64"/>
          <p:cNvPicPr preferRelativeResize="0"/>
          <p:nvPr/>
        </p:nvPicPr>
        <p:blipFill rotWithShape="1">
          <a:blip r:embed="rId3">
            <a:alphaModFix/>
          </a:blip>
          <a:srcRect b="47503" l="3527" r="14806" t="0"/>
          <a:stretch/>
        </p:blipFill>
        <p:spPr>
          <a:xfrm>
            <a:off x="1628875" y="838875"/>
            <a:ext cx="7456900" cy="518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1f67dbc1e8_0_4"/>
          <p:cNvSpPr/>
          <p:nvPr/>
        </p:nvSpPr>
        <p:spPr>
          <a:xfrm>
            <a:off x="457500" y="257500"/>
            <a:ext cx="8229000" cy="642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FLOWCHART</a:t>
            </a:r>
            <a:endParaRPr b="1" i="0" sz="3000" u="sng" cap="none" strike="noStrike">
              <a:solidFill>
                <a:srgbClr val="000000"/>
              </a:solidFill>
              <a:latin typeface="Times New Roman"/>
              <a:ea typeface="Times New Roman"/>
              <a:cs typeface="Times New Roman"/>
              <a:sym typeface="Times New Roman"/>
            </a:endParaRPr>
          </a:p>
        </p:txBody>
      </p:sp>
      <p:sp>
        <p:nvSpPr>
          <p:cNvPr id="199" name="Google Shape;199;g11f67dbc1e8_0_4"/>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Fig. 5.2 Flowchart for Smart post box</a:t>
            </a:r>
            <a:endParaRPr sz="1800"/>
          </a:p>
        </p:txBody>
      </p:sp>
      <p:pic>
        <p:nvPicPr>
          <p:cNvPr id="200" name="Google Shape;200;g11f67dbc1e8_0_4"/>
          <p:cNvPicPr preferRelativeResize="0"/>
          <p:nvPr/>
        </p:nvPicPr>
        <p:blipFill rotWithShape="1">
          <a:blip r:embed="rId3">
            <a:alphaModFix/>
          </a:blip>
          <a:srcRect b="51750" l="-104480" r="104480" t="-4246"/>
          <a:stretch/>
        </p:blipFill>
        <p:spPr>
          <a:xfrm>
            <a:off x="152400" y="1051900"/>
            <a:ext cx="2798800" cy="2611976"/>
          </a:xfrm>
          <a:prstGeom prst="rect">
            <a:avLst/>
          </a:prstGeom>
          <a:noFill/>
          <a:ln>
            <a:noFill/>
          </a:ln>
        </p:spPr>
      </p:pic>
      <p:pic>
        <p:nvPicPr>
          <p:cNvPr id="201" name="Google Shape;201;g11f67dbc1e8_0_4"/>
          <p:cNvPicPr preferRelativeResize="0"/>
          <p:nvPr/>
        </p:nvPicPr>
        <p:blipFill rotWithShape="1">
          <a:blip r:embed="rId3">
            <a:alphaModFix/>
          </a:blip>
          <a:srcRect b="0" l="0" r="0" t="52496"/>
          <a:stretch/>
        </p:blipFill>
        <p:spPr>
          <a:xfrm>
            <a:off x="457500" y="958225"/>
            <a:ext cx="8229000" cy="528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1f67dbc1e8_0_13"/>
          <p:cNvSpPr/>
          <p:nvPr/>
        </p:nvSpPr>
        <p:spPr>
          <a:xfrm>
            <a:off x="457500" y="257500"/>
            <a:ext cx="8229000" cy="642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RECEIVER MODULE</a:t>
            </a:r>
            <a:endParaRPr b="1" i="0" sz="3000" u="sng" cap="none" strike="noStrike">
              <a:solidFill>
                <a:srgbClr val="000000"/>
              </a:solidFill>
              <a:latin typeface="Times New Roman"/>
              <a:ea typeface="Times New Roman"/>
              <a:cs typeface="Times New Roman"/>
              <a:sym typeface="Times New Roman"/>
            </a:endParaRPr>
          </a:p>
        </p:txBody>
      </p:sp>
      <p:sp>
        <p:nvSpPr>
          <p:cNvPr id="207" name="Google Shape;207;g11f67dbc1e8_0_13"/>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Fig. 6 Receiver model</a:t>
            </a:r>
            <a:endParaRPr sz="1800"/>
          </a:p>
        </p:txBody>
      </p:sp>
      <p:pic>
        <p:nvPicPr>
          <p:cNvPr id="208" name="Google Shape;208;g11f67dbc1e8_0_13"/>
          <p:cNvPicPr preferRelativeResize="0"/>
          <p:nvPr/>
        </p:nvPicPr>
        <p:blipFill rotWithShape="1">
          <a:blip r:embed="rId3">
            <a:alphaModFix/>
          </a:blip>
          <a:srcRect b="51750" l="-104480" r="104480" t="-4246"/>
          <a:stretch/>
        </p:blipFill>
        <p:spPr>
          <a:xfrm>
            <a:off x="152400" y="1051900"/>
            <a:ext cx="2798800" cy="2611976"/>
          </a:xfrm>
          <a:prstGeom prst="rect">
            <a:avLst/>
          </a:prstGeom>
          <a:noFill/>
          <a:ln>
            <a:noFill/>
          </a:ln>
        </p:spPr>
      </p:pic>
      <p:pic>
        <p:nvPicPr>
          <p:cNvPr descr="C:\Users\rocky\OneDrive\Pictures\100CANON\IMG_3736 (2).JPG" id="209" name="Google Shape;209;g11f67dbc1e8_0_13"/>
          <p:cNvPicPr preferRelativeResize="0"/>
          <p:nvPr/>
        </p:nvPicPr>
        <p:blipFill>
          <a:blip r:embed="rId4">
            <a:alphaModFix/>
          </a:blip>
          <a:stretch>
            <a:fillRect/>
          </a:stretch>
        </p:blipFill>
        <p:spPr>
          <a:xfrm>
            <a:off x="979976" y="1583797"/>
            <a:ext cx="7305375" cy="363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f67dbc1e8_0_23"/>
          <p:cNvSpPr/>
          <p:nvPr/>
        </p:nvSpPr>
        <p:spPr>
          <a:xfrm>
            <a:off x="457500" y="257500"/>
            <a:ext cx="8229000" cy="642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Object detection smart delivery box</a:t>
            </a:r>
            <a:endParaRPr b="1" i="0" sz="3000" u="sng" cap="none" strike="noStrike">
              <a:solidFill>
                <a:srgbClr val="000000"/>
              </a:solidFill>
              <a:latin typeface="Times New Roman"/>
              <a:ea typeface="Times New Roman"/>
              <a:cs typeface="Times New Roman"/>
              <a:sym typeface="Times New Roman"/>
            </a:endParaRPr>
          </a:p>
        </p:txBody>
      </p:sp>
      <p:sp>
        <p:nvSpPr>
          <p:cNvPr id="215" name="Google Shape;215;g11f67dbc1e8_0_23"/>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Fig. 6 Object detection smart delivery box</a:t>
            </a:r>
            <a:endParaRPr sz="1800"/>
          </a:p>
        </p:txBody>
      </p:sp>
      <p:pic>
        <p:nvPicPr>
          <p:cNvPr id="216" name="Google Shape;216;g11f67dbc1e8_0_23"/>
          <p:cNvPicPr preferRelativeResize="0"/>
          <p:nvPr/>
        </p:nvPicPr>
        <p:blipFill rotWithShape="1">
          <a:blip r:embed="rId3">
            <a:alphaModFix/>
          </a:blip>
          <a:srcRect b="51750" l="-104480" r="104480" t="-4246"/>
          <a:stretch/>
        </p:blipFill>
        <p:spPr>
          <a:xfrm>
            <a:off x="152400" y="1051900"/>
            <a:ext cx="2798800" cy="2611976"/>
          </a:xfrm>
          <a:prstGeom prst="rect">
            <a:avLst/>
          </a:prstGeom>
          <a:noFill/>
          <a:ln>
            <a:noFill/>
          </a:ln>
        </p:spPr>
      </p:pic>
      <p:pic>
        <p:nvPicPr>
          <p:cNvPr descr="C:\Users\rocky\OneDrive\Pictures\100CANON\IMG_3754 (2).JPG" id="217" name="Google Shape;217;g11f67dbc1e8_0_23"/>
          <p:cNvPicPr preferRelativeResize="0"/>
          <p:nvPr/>
        </p:nvPicPr>
        <p:blipFill>
          <a:blip r:embed="rId4">
            <a:alphaModFix/>
          </a:blip>
          <a:stretch>
            <a:fillRect/>
          </a:stretch>
        </p:blipFill>
        <p:spPr>
          <a:xfrm>
            <a:off x="1528175" y="1051900"/>
            <a:ext cx="5896345" cy="491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1f67dbc1e8_0_34"/>
          <p:cNvSpPr/>
          <p:nvPr/>
        </p:nvSpPr>
        <p:spPr>
          <a:xfrm>
            <a:off x="457500" y="257500"/>
            <a:ext cx="8229000" cy="642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Android application login activity</a:t>
            </a:r>
            <a:endParaRPr b="1" i="0" sz="3000" u="sng" cap="none" strike="noStrike">
              <a:solidFill>
                <a:srgbClr val="000000"/>
              </a:solidFill>
              <a:latin typeface="Times New Roman"/>
              <a:ea typeface="Times New Roman"/>
              <a:cs typeface="Times New Roman"/>
              <a:sym typeface="Times New Roman"/>
            </a:endParaRPr>
          </a:p>
        </p:txBody>
      </p:sp>
      <p:sp>
        <p:nvSpPr>
          <p:cNvPr id="223" name="Google Shape;223;g11f67dbc1e8_0_34"/>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Fig. 7 Android application login activity</a:t>
            </a:r>
            <a:endParaRPr sz="1800"/>
          </a:p>
        </p:txBody>
      </p:sp>
      <p:pic>
        <p:nvPicPr>
          <p:cNvPr id="224" name="Google Shape;224;g11f67dbc1e8_0_34"/>
          <p:cNvPicPr preferRelativeResize="0"/>
          <p:nvPr/>
        </p:nvPicPr>
        <p:blipFill rotWithShape="1">
          <a:blip r:embed="rId3">
            <a:alphaModFix/>
          </a:blip>
          <a:srcRect b="51750" l="-104480" r="104480" t="-4246"/>
          <a:stretch/>
        </p:blipFill>
        <p:spPr>
          <a:xfrm>
            <a:off x="152400" y="1051900"/>
            <a:ext cx="2798800" cy="2611976"/>
          </a:xfrm>
          <a:prstGeom prst="rect">
            <a:avLst/>
          </a:prstGeom>
          <a:noFill/>
          <a:ln>
            <a:noFill/>
          </a:ln>
        </p:spPr>
      </p:pic>
      <p:pic>
        <p:nvPicPr>
          <p:cNvPr descr="app2.jpg" id="225" name="Google Shape;225;g11f67dbc1e8_0_34"/>
          <p:cNvPicPr preferRelativeResize="0"/>
          <p:nvPr/>
        </p:nvPicPr>
        <p:blipFill>
          <a:blip r:embed="rId4">
            <a:alphaModFix/>
          </a:blip>
          <a:stretch>
            <a:fillRect/>
          </a:stretch>
        </p:blipFill>
        <p:spPr>
          <a:xfrm>
            <a:off x="3022390" y="899500"/>
            <a:ext cx="2974511" cy="528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1f67dbc1e8_0_45"/>
          <p:cNvSpPr/>
          <p:nvPr/>
        </p:nvSpPr>
        <p:spPr>
          <a:xfrm>
            <a:off x="457500" y="257500"/>
            <a:ext cx="8229000" cy="642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Android application login activity</a:t>
            </a:r>
            <a:endParaRPr b="1" i="0" sz="3000" u="sng" cap="none" strike="noStrike">
              <a:solidFill>
                <a:srgbClr val="000000"/>
              </a:solidFill>
              <a:latin typeface="Times New Roman"/>
              <a:ea typeface="Times New Roman"/>
              <a:cs typeface="Times New Roman"/>
              <a:sym typeface="Times New Roman"/>
            </a:endParaRPr>
          </a:p>
        </p:txBody>
      </p:sp>
      <p:sp>
        <p:nvSpPr>
          <p:cNvPr id="231" name="Google Shape;231;g11f67dbc1e8_0_45"/>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Fig. 8 Android application main activity</a:t>
            </a:r>
            <a:endParaRPr sz="1800"/>
          </a:p>
        </p:txBody>
      </p:sp>
      <p:pic>
        <p:nvPicPr>
          <p:cNvPr id="232" name="Google Shape;232;g11f67dbc1e8_0_45"/>
          <p:cNvPicPr preferRelativeResize="0"/>
          <p:nvPr/>
        </p:nvPicPr>
        <p:blipFill rotWithShape="1">
          <a:blip r:embed="rId3">
            <a:alphaModFix/>
          </a:blip>
          <a:srcRect b="51750" l="-104480" r="104480" t="-4246"/>
          <a:stretch/>
        </p:blipFill>
        <p:spPr>
          <a:xfrm>
            <a:off x="152400" y="1051900"/>
            <a:ext cx="2798800" cy="2611976"/>
          </a:xfrm>
          <a:prstGeom prst="rect">
            <a:avLst/>
          </a:prstGeom>
          <a:noFill/>
          <a:ln>
            <a:noFill/>
          </a:ln>
        </p:spPr>
      </p:pic>
      <p:pic>
        <p:nvPicPr>
          <p:cNvPr descr="C:\Users\rocky\AppData\Local\Microsoft\Windows\INetCache\Content.Word\Screenshot_20200306-111627.jpg" id="233" name="Google Shape;233;g11f67dbc1e8_0_45"/>
          <p:cNvPicPr preferRelativeResize="0"/>
          <p:nvPr/>
        </p:nvPicPr>
        <p:blipFill>
          <a:blip r:embed="rId4">
            <a:alphaModFix/>
          </a:blip>
          <a:stretch>
            <a:fillRect/>
          </a:stretch>
        </p:blipFill>
        <p:spPr>
          <a:xfrm>
            <a:off x="3026319" y="899500"/>
            <a:ext cx="2966982" cy="528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1f67dbc1e8_0_72"/>
          <p:cNvSpPr/>
          <p:nvPr/>
        </p:nvSpPr>
        <p:spPr>
          <a:xfrm>
            <a:off x="0" y="235440"/>
            <a:ext cx="9144000" cy="11073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959"/>
              <a:buFont typeface="Arial"/>
              <a:buNone/>
            </a:pPr>
            <a:r>
              <a:rPr b="1" lang="en-IN" sz="3000" u="sng">
                <a:latin typeface="Times New Roman"/>
                <a:ea typeface="Times New Roman"/>
                <a:cs typeface="Times New Roman"/>
                <a:sym typeface="Times New Roman"/>
              </a:rPr>
              <a:t>FUTURE SCOPE</a:t>
            </a:r>
            <a:endParaRPr b="1" i="0" sz="3000" u="sng" cap="none" strike="noStrike">
              <a:solidFill>
                <a:srgbClr val="000000"/>
              </a:solidFill>
              <a:latin typeface="Times New Roman"/>
              <a:ea typeface="Times New Roman"/>
              <a:cs typeface="Times New Roman"/>
              <a:sym typeface="Times New Roman"/>
            </a:endParaRPr>
          </a:p>
        </p:txBody>
      </p:sp>
      <p:sp>
        <p:nvSpPr>
          <p:cNvPr id="239" name="Google Shape;239;g11f67dbc1e8_0_72"/>
          <p:cNvSpPr/>
          <p:nvPr/>
        </p:nvSpPr>
        <p:spPr>
          <a:xfrm>
            <a:off x="360500" y="1122125"/>
            <a:ext cx="8291400" cy="4612800"/>
          </a:xfrm>
          <a:prstGeom prst="rect">
            <a:avLst/>
          </a:prstGeom>
          <a:noFill/>
          <a:ln>
            <a:noFill/>
          </a:ln>
        </p:spPr>
        <p:txBody>
          <a:bodyPr anchorCtr="0" anchor="ctr" bIns="45000" lIns="90000" spcFirstLastPara="1" rIns="90000" wrap="square" tIns="45000">
            <a:noAutofit/>
          </a:bodyPr>
          <a:lstStyle/>
          <a:p>
            <a:pPr indent="0" lvl="0" marL="26280" marR="0" rtl="0" algn="just">
              <a:lnSpc>
                <a:spcPct val="100000"/>
              </a:lnSpc>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This product has an added feature of sanitizing the packages with the help of UV light which ensures that the package is free from any kind of germs. This acts as an added advantage to the users from communicating any infections through the packages thereby making their online shopping experience stress-free. It also has a feature of voice interaction that enables the user to speak with the delivery person from a remote position.</a:t>
            </a:r>
            <a:endParaRPr sz="2400">
              <a:solidFill>
                <a:schemeClr val="dk1"/>
              </a:solidFill>
              <a:latin typeface="Times New Roman"/>
              <a:ea typeface="Times New Roman"/>
              <a:cs typeface="Times New Roman"/>
              <a:sym typeface="Times New Roman"/>
            </a:endParaRPr>
          </a:p>
          <a:p>
            <a:pPr indent="0" lvl="0" marL="26280" marR="0" rtl="0" algn="just">
              <a:lnSpc>
                <a:spcPct val="100000"/>
              </a:lnSpc>
              <a:spcBef>
                <a:spcPts val="0"/>
              </a:spcBef>
              <a:spcAft>
                <a:spcPts val="0"/>
              </a:spcAft>
              <a:buClr>
                <a:srgbClr val="000000"/>
              </a:buClr>
              <a:buSzPts val="1288"/>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p:nvPr/>
        </p:nvSpPr>
        <p:spPr>
          <a:xfrm>
            <a:off x="179715" y="237600"/>
            <a:ext cx="8675400" cy="9669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Clr>
                <a:schemeClr val="dk1"/>
              </a:buClr>
              <a:buSzPts val="4400"/>
              <a:buFont typeface="Arial"/>
              <a:buNone/>
            </a:pPr>
            <a:r>
              <a:rPr b="1" lang="en-IN" sz="3000" u="sng">
                <a:solidFill>
                  <a:schemeClr val="dk1"/>
                </a:solidFill>
                <a:latin typeface="Times New Roman"/>
                <a:ea typeface="Times New Roman"/>
                <a:cs typeface="Times New Roman"/>
                <a:sym typeface="Times New Roman"/>
              </a:rPr>
              <a:t>REFERENCES</a:t>
            </a:r>
            <a:endParaRPr b="1" sz="3000" u="sng">
              <a:solidFill>
                <a:schemeClr val="dk1"/>
              </a:solidFill>
              <a:latin typeface="Times New Roman"/>
              <a:ea typeface="Times New Roman"/>
              <a:cs typeface="Times New Roman"/>
              <a:sym typeface="Times New Roman"/>
            </a:endParaRPr>
          </a:p>
        </p:txBody>
      </p:sp>
      <p:sp>
        <p:nvSpPr>
          <p:cNvPr id="245" name="Google Shape;245;p21"/>
          <p:cNvSpPr/>
          <p:nvPr/>
        </p:nvSpPr>
        <p:spPr>
          <a:xfrm>
            <a:off x="242275" y="1265052"/>
            <a:ext cx="8313900" cy="5240700"/>
          </a:xfrm>
          <a:prstGeom prst="rect">
            <a:avLst/>
          </a:prstGeom>
          <a:noFill/>
          <a:ln>
            <a:noFill/>
          </a:ln>
        </p:spPr>
        <p:txBody>
          <a:bodyPr anchorCtr="0" anchor="t" bIns="45000" lIns="90000" spcFirstLastPara="1" rIns="90000" wrap="square" tIns="45000">
            <a:noAutofit/>
          </a:bodyPr>
          <a:lstStyle/>
          <a:p>
            <a:pPr indent="-342900" lvl="0" marL="457200" marR="0" rtl="0" algn="l">
              <a:lnSpc>
                <a:spcPct val="100000"/>
              </a:lnSpc>
              <a:spcBef>
                <a:spcPts val="0"/>
              </a:spcBef>
              <a:spcAft>
                <a:spcPts val="0"/>
              </a:spcAft>
              <a:buSzPts val="1800"/>
              <a:buFont typeface="Times New Roman"/>
              <a:buChar char="●"/>
            </a:pPr>
            <a:r>
              <a:rPr lang="en-IN" sz="1800">
                <a:solidFill>
                  <a:schemeClr val="dk1"/>
                </a:solidFill>
                <a:latin typeface="Times New Roman"/>
                <a:ea typeface="Times New Roman"/>
                <a:cs typeface="Times New Roman"/>
                <a:sym typeface="Times New Roman"/>
              </a:rPr>
              <a:t>Irfan Kilic; Galip Aydin ― Traffic Sign Detection And Recognition Using TensorFlow’ s Object Detection </a:t>
            </a:r>
            <a:r>
              <a:rPr lang="en-IN" sz="1800">
                <a:solidFill>
                  <a:schemeClr val="dk1"/>
                </a:solidFill>
                <a:latin typeface="Times New Roman"/>
                <a:ea typeface="Times New Roman"/>
                <a:cs typeface="Times New Roman"/>
                <a:sym typeface="Times New Roman"/>
              </a:rPr>
              <a:t>AP</a:t>
            </a:r>
            <a:r>
              <a:rPr lang="en-IN" sz="1800">
                <a:solidFill>
                  <a:schemeClr val="dk1"/>
                </a:solidFill>
                <a:latin typeface="Times New Roman"/>
                <a:ea typeface="Times New Roman"/>
                <a:cs typeface="Times New Roman"/>
                <a:sym typeface="Times New Roman"/>
              </a:rPr>
              <a:t>I With A New Benchmark Dataset DOI:</a:t>
            </a:r>
            <a:r>
              <a:rPr lang="en-IN" sz="1800">
                <a:solidFill>
                  <a:schemeClr val="dk1"/>
                </a:solidFill>
                <a:latin typeface="Times New Roman"/>
                <a:ea typeface="Times New Roman"/>
                <a:cs typeface="Times New Roman"/>
                <a:sym typeface="Times New Roman"/>
              </a:rPr>
              <a:t>1</a:t>
            </a:r>
            <a:r>
              <a:rPr lang="en-IN" sz="1800">
                <a:solidFill>
                  <a:schemeClr val="dk1"/>
                </a:solidFill>
                <a:latin typeface="Times New Roman"/>
                <a:ea typeface="Times New Roman"/>
                <a:cs typeface="Times New Roman"/>
                <a:sym typeface="Times New Roman"/>
              </a:rPr>
              <a:t>0.1109/ICEE49691.2020.9249914 Available:</a:t>
            </a:r>
            <a:r>
              <a:rPr lang="en-IN" sz="1800" u="sng">
                <a:solidFill>
                  <a:schemeClr val="hlink"/>
                </a:solidFill>
                <a:latin typeface="Times New Roman"/>
                <a:ea typeface="Times New Roman"/>
                <a:cs typeface="Times New Roman"/>
                <a:sym typeface="Times New Roman"/>
                <a:hlinkClick r:id="rId3"/>
              </a:rPr>
              <a:t>https://ieeexplore.ieee.org/document/9249914</a:t>
            </a: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IN" sz="1800">
                <a:solidFill>
                  <a:schemeClr val="dk1"/>
                </a:solidFill>
                <a:latin typeface="Times New Roman"/>
                <a:ea typeface="Times New Roman"/>
                <a:cs typeface="Times New Roman"/>
                <a:sym typeface="Times New Roman"/>
              </a:rPr>
              <a:t>Yunxia Ju; Xichang Wang; Xiangxi Chen ―Research on OMR Recognition Based on Convolutional Neural Network TensorFlow Platform DOI:10.1109/ICMTMA.2019.00157 Available:</a:t>
            </a:r>
            <a:r>
              <a:rPr lang="en-IN" sz="1800" u="sng">
                <a:solidFill>
                  <a:schemeClr val="hlink"/>
                </a:solidFill>
                <a:latin typeface="Times New Roman"/>
                <a:ea typeface="Times New Roman"/>
                <a:cs typeface="Times New Roman"/>
                <a:sym typeface="Times New Roman"/>
                <a:hlinkClick r:id="rId4"/>
              </a:rPr>
              <a:t>https://ieeexplore.ieee.org/document/8858693</a:t>
            </a: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IN" sz="1800">
                <a:solidFill>
                  <a:schemeClr val="dk1"/>
                </a:solidFill>
                <a:latin typeface="Times New Roman"/>
                <a:ea typeface="Times New Roman"/>
                <a:cs typeface="Times New Roman"/>
                <a:sym typeface="Times New Roman"/>
              </a:rPr>
              <a:t>Cheng-Hsiung Hsieh; Dung-Ching Lin; Cheng-Jia Wang; Zong-Ting Chen; Jiun-Jian Liaw ― Real-Time Car Detection and Driving Safety Alarm System With Google TensorFlow Object Detection API DOI:10.1109/ICMLC48188.2019.8949265 Available:</a:t>
            </a:r>
            <a:r>
              <a:rPr lang="en-IN" sz="1800" u="sng">
                <a:solidFill>
                  <a:schemeClr val="hlink"/>
                </a:solidFill>
                <a:latin typeface="Times New Roman"/>
                <a:ea typeface="Times New Roman"/>
                <a:cs typeface="Times New Roman"/>
                <a:sym typeface="Times New Roman"/>
                <a:hlinkClick r:id="rId5"/>
              </a:rPr>
              <a:t>https://ieeexplore.ieee.org/document/8949265</a:t>
            </a: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IN" sz="1800">
                <a:solidFill>
                  <a:schemeClr val="dk1"/>
                </a:solidFill>
                <a:latin typeface="Times New Roman"/>
                <a:ea typeface="Times New Roman"/>
                <a:cs typeface="Times New Roman"/>
                <a:sym typeface="Times New Roman"/>
              </a:rPr>
              <a:t>Fatma Salih; Mysoon S.A. Omer ― Raspberry pi as a Video Server DOI:10.1109/ICCCEEE.2018.8515817 Available:</a:t>
            </a:r>
            <a:r>
              <a:rPr lang="en-IN" sz="1800" u="sng">
                <a:solidFill>
                  <a:schemeClr val="hlink"/>
                </a:solidFill>
                <a:latin typeface="Times New Roman"/>
                <a:ea typeface="Times New Roman"/>
                <a:cs typeface="Times New Roman"/>
                <a:sym typeface="Times New Roman"/>
                <a:hlinkClick r:id="rId6"/>
              </a:rPr>
              <a:t>https://ieeexplore.ieee.org/document/8515817</a:t>
            </a: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
          <p:cNvSpPr/>
          <p:nvPr/>
        </p:nvSpPr>
        <p:spPr>
          <a:xfrm>
            <a:off x="685800" y="644400"/>
            <a:ext cx="7791840" cy="764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959"/>
              <a:buFont typeface="Arial"/>
              <a:buNone/>
            </a:pPr>
            <a:r>
              <a:rPr b="1" i="0" lang="en-IN" sz="3000" u="sng" cap="none" strike="noStrike">
                <a:solidFill>
                  <a:srgbClr val="000000"/>
                </a:solidFill>
                <a:latin typeface="Times New Roman"/>
                <a:ea typeface="Times New Roman"/>
                <a:cs typeface="Times New Roman"/>
                <a:sym typeface="Times New Roman"/>
              </a:rPr>
              <a:t>OBJECTIVES</a:t>
            </a:r>
            <a:endParaRPr b="1" i="0" sz="3000" u="sng" cap="none" strike="noStrike">
              <a:solidFill>
                <a:srgbClr val="000000"/>
              </a:solidFill>
              <a:latin typeface="Times New Roman"/>
              <a:ea typeface="Times New Roman"/>
              <a:cs typeface="Times New Roman"/>
              <a:sym typeface="Times New Roman"/>
            </a:endParaRPr>
          </a:p>
        </p:txBody>
      </p:sp>
      <p:sp>
        <p:nvSpPr>
          <p:cNvPr id="125" name="Google Shape;125;p2"/>
          <p:cNvSpPr/>
          <p:nvPr/>
        </p:nvSpPr>
        <p:spPr>
          <a:xfrm>
            <a:off x="685800" y="1523873"/>
            <a:ext cx="7923900" cy="48402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69179" lvl="0" marL="457200" marR="0" rtl="0" algn="just">
              <a:lnSpc>
                <a:spcPct val="100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To detect the object in the delivery box using machine learning and indicate the users using Receiver module with built-in speaker and display, Android application to access the smart delivery box.</a:t>
            </a:r>
            <a:endParaRPr sz="2400">
              <a:solidFill>
                <a:schemeClr val="dk1"/>
              </a:solidFill>
              <a:latin typeface="Times New Roman"/>
              <a:ea typeface="Times New Roman"/>
              <a:cs typeface="Times New Roman"/>
              <a:sym typeface="Times New Roman"/>
            </a:endParaRPr>
          </a:p>
          <a:p>
            <a:pPr indent="-469179" lvl="0" marL="457200" marR="0" rtl="0" algn="just">
              <a:lnSpc>
                <a:spcPct val="100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To create the platform for users to remotely open the delivery box with the help of an Android application. To recognize the package and mails the picture of the package to user. To display the name of the package and tells what package is delivered.</a:t>
            </a:r>
            <a:endParaRPr sz="2400">
              <a:solidFill>
                <a:schemeClr val="dk1"/>
              </a:solidFill>
              <a:latin typeface="Times New Roman"/>
              <a:ea typeface="Times New Roman"/>
              <a:cs typeface="Times New Roman"/>
              <a:sym typeface="Times New Roman"/>
            </a:endParaRPr>
          </a:p>
          <a:p>
            <a:pPr indent="0" lvl="0" marL="2628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1f67dbc1e8_0_57"/>
          <p:cNvSpPr/>
          <p:nvPr/>
        </p:nvSpPr>
        <p:spPr>
          <a:xfrm>
            <a:off x="179715" y="237600"/>
            <a:ext cx="8675400" cy="9669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None/>
            </a:pPr>
            <a:r>
              <a:rPr b="1" lang="en-IN" sz="3000" u="sng">
                <a:solidFill>
                  <a:schemeClr val="dk1"/>
                </a:solidFill>
                <a:latin typeface="Times New Roman"/>
                <a:ea typeface="Times New Roman"/>
                <a:cs typeface="Times New Roman"/>
                <a:sym typeface="Times New Roman"/>
              </a:rPr>
              <a:t>REFERENCES</a:t>
            </a:r>
            <a:endParaRPr b="1" sz="3000" u="sng">
              <a:solidFill>
                <a:schemeClr val="dk1"/>
              </a:solidFill>
              <a:latin typeface="Times New Roman"/>
              <a:ea typeface="Times New Roman"/>
              <a:cs typeface="Times New Roman"/>
              <a:sym typeface="Times New Roman"/>
            </a:endParaRPr>
          </a:p>
        </p:txBody>
      </p:sp>
      <p:sp>
        <p:nvSpPr>
          <p:cNvPr id="251" name="Google Shape;251;g11f67dbc1e8_0_57"/>
          <p:cNvSpPr/>
          <p:nvPr/>
        </p:nvSpPr>
        <p:spPr>
          <a:xfrm>
            <a:off x="242275" y="1265052"/>
            <a:ext cx="8313900" cy="5240700"/>
          </a:xfrm>
          <a:prstGeom prst="rect">
            <a:avLst/>
          </a:prstGeom>
          <a:noFill/>
          <a:ln>
            <a:noFill/>
          </a:ln>
        </p:spPr>
        <p:txBody>
          <a:bodyPr anchorCtr="0" anchor="t" bIns="45000" lIns="90000" spcFirstLastPara="1" rIns="90000" wrap="square" tIns="45000">
            <a:noAutofit/>
          </a:bodyPr>
          <a:lstStyle/>
          <a:p>
            <a:pPr indent="-342900" lvl="0" marL="457200" marR="0" rtl="0" algn="l">
              <a:lnSpc>
                <a:spcPct val="100000"/>
              </a:lnSpc>
              <a:spcBef>
                <a:spcPts val="0"/>
              </a:spcBef>
              <a:spcAft>
                <a:spcPts val="0"/>
              </a:spcAft>
              <a:buSzPts val="1800"/>
              <a:buFont typeface="Times New Roman"/>
              <a:buChar char="●"/>
            </a:pPr>
            <a:r>
              <a:rPr lang="en-IN" sz="1800">
                <a:solidFill>
                  <a:schemeClr val="dk1"/>
                </a:solidFill>
                <a:latin typeface="Times New Roman"/>
                <a:ea typeface="Times New Roman"/>
                <a:cs typeface="Times New Roman"/>
                <a:sym typeface="Times New Roman"/>
              </a:rPr>
              <a:t>Ying Li; Junxin Cheng; Xin Wang ― An Optophone Based on Raspberry Pi and Android Wireless Communication          DOI:10.1109/AEECA49918.2020.9213587 Available:</a:t>
            </a:r>
            <a:r>
              <a:rPr lang="en-IN" sz="1800" u="sng">
                <a:solidFill>
                  <a:schemeClr val="hlink"/>
                </a:solidFill>
                <a:latin typeface="Times New Roman"/>
                <a:ea typeface="Times New Roman"/>
                <a:cs typeface="Times New Roman"/>
                <a:sym typeface="Times New Roman"/>
                <a:hlinkClick r:id="rId3"/>
              </a:rPr>
              <a:t>https://ieeexplore.ieee.org/document/9213587</a:t>
            </a: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IN" sz="1800">
                <a:solidFill>
                  <a:schemeClr val="dk1"/>
                </a:solidFill>
                <a:latin typeface="Times New Roman"/>
                <a:ea typeface="Times New Roman"/>
                <a:cs typeface="Times New Roman"/>
                <a:sym typeface="Times New Roman"/>
              </a:rPr>
              <a:t>Tussanai Parthornratt ; Natchaphon Burapanonte; Wisarute Gunjarueg ― People identification and counting system using raspberry Pi					DOI:10.1109/ELINFOCOM.2016.7563020 Available:</a:t>
            </a:r>
            <a:r>
              <a:rPr lang="en-IN" sz="1800" u="sng">
                <a:solidFill>
                  <a:schemeClr val="hlink"/>
                </a:solidFill>
                <a:latin typeface="Times New Roman"/>
                <a:ea typeface="Times New Roman"/>
                <a:cs typeface="Times New Roman"/>
                <a:sym typeface="Times New Roman"/>
                <a:hlinkClick r:id="rId4"/>
              </a:rPr>
              <a:t>https://ieeexplore.ieee.org/document/7563020</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IN" sz="1800">
                <a:solidFill>
                  <a:schemeClr val="dk1"/>
                </a:solidFill>
                <a:latin typeface="Times New Roman"/>
                <a:ea typeface="Times New Roman"/>
                <a:cs typeface="Times New Roman"/>
                <a:sym typeface="Times New Roman"/>
              </a:rPr>
              <a:t>Yi-Chen Lee; Ching-Min Lee ― Real-Time Smart Home Surveillance System of Based on Raspberry Pi 					DOI:10.1109/ECICE50847.2020.9301929 Available:</a:t>
            </a:r>
            <a:r>
              <a:rPr lang="en-IN" sz="1800" u="sng">
                <a:solidFill>
                  <a:schemeClr val="hlink"/>
                </a:solidFill>
                <a:latin typeface="Times New Roman"/>
                <a:ea typeface="Times New Roman"/>
                <a:cs typeface="Times New Roman"/>
                <a:sym typeface="Times New Roman"/>
                <a:hlinkClick r:id="rId5"/>
              </a:rPr>
              <a:t>https://ieeexplore.ieee.org/document/9301929</a:t>
            </a:r>
            <a:endParaRPr sz="180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IN" sz="1800">
                <a:solidFill>
                  <a:schemeClr val="dk1"/>
                </a:solidFill>
                <a:latin typeface="Times New Roman"/>
                <a:ea typeface="Times New Roman"/>
                <a:cs typeface="Times New Roman"/>
                <a:sym typeface="Times New Roman"/>
              </a:rPr>
              <a:t>Md. Tobibul Islam; Mohiuddin Ahmad; Akash Shingha Bappy ― Real-Time Family Member Recognition Using Raspberry Pi for Visually Impaired People DOI: 10.1109/TENSYMP50017.2020.9230937 Available:</a:t>
            </a:r>
            <a:r>
              <a:rPr lang="en-IN" sz="1800" u="sng">
                <a:solidFill>
                  <a:schemeClr val="hlink"/>
                </a:solidFill>
                <a:latin typeface="Times New Roman"/>
                <a:ea typeface="Times New Roman"/>
                <a:cs typeface="Times New Roman"/>
                <a:sym typeface="Times New Roman"/>
                <a:hlinkClick r:id="rId6"/>
              </a:rPr>
              <a:t>https://ieeexplore.ieee.org/document/9230937</a:t>
            </a: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1f67dbc1e8_0_66"/>
          <p:cNvSpPr txBox="1"/>
          <p:nvPr>
            <p:ph type="title"/>
          </p:nvPr>
        </p:nvSpPr>
        <p:spPr>
          <a:xfrm>
            <a:off x="685800" y="2292480"/>
            <a:ext cx="7771800" cy="114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sz="5000">
                <a:latin typeface="Times New Roman"/>
                <a:ea typeface="Times New Roman"/>
                <a:cs typeface="Times New Roman"/>
                <a:sym typeface="Times New Roman"/>
              </a:rPr>
              <a:t>THANK YOU</a:t>
            </a:r>
            <a:endParaRPr b="1" sz="5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p:nvPr/>
        </p:nvSpPr>
        <p:spPr>
          <a:xfrm>
            <a:off x="341640" y="36720"/>
            <a:ext cx="8407440" cy="40824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1" lang="en-IN" sz="3000" u="sng">
                <a:latin typeface="Times New Roman"/>
                <a:ea typeface="Times New Roman"/>
                <a:cs typeface="Times New Roman"/>
                <a:sym typeface="Times New Roman"/>
              </a:rPr>
              <a:t>LITERATURE SURVEY</a:t>
            </a:r>
            <a:r>
              <a:rPr i="0" lang="en-IN" sz="3000" u="none" cap="none" strike="noStrike">
                <a:solidFill>
                  <a:srgbClr val="000000"/>
                </a:solidFill>
                <a:latin typeface="Times New Roman"/>
                <a:ea typeface="Times New Roman"/>
                <a:cs typeface="Times New Roman"/>
                <a:sym typeface="Times New Roman"/>
              </a:rPr>
              <a:t>	</a:t>
            </a:r>
            <a:endParaRPr i="0" sz="3000" u="none" cap="none" strike="noStrike">
              <a:solidFill>
                <a:srgbClr val="000000"/>
              </a:solidFill>
              <a:latin typeface="Times New Roman"/>
              <a:ea typeface="Times New Roman"/>
              <a:cs typeface="Times New Roman"/>
              <a:sym typeface="Times New Roman"/>
            </a:endParaRPr>
          </a:p>
        </p:txBody>
      </p:sp>
      <p:sp>
        <p:nvSpPr>
          <p:cNvPr id="131" name="Google Shape;131;p3"/>
          <p:cNvSpPr/>
          <p:nvPr/>
        </p:nvSpPr>
        <p:spPr>
          <a:xfrm>
            <a:off x="647280" y="1617840"/>
            <a:ext cx="7124400" cy="40201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32" name="Google Shape;132;p3"/>
          <p:cNvGraphicFramePr/>
          <p:nvPr/>
        </p:nvGraphicFramePr>
        <p:xfrm>
          <a:off x="368275" y="1325865"/>
          <a:ext cx="3000000" cy="3000000"/>
        </p:xfrm>
        <a:graphic>
          <a:graphicData uri="http://schemas.openxmlformats.org/drawingml/2006/table">
            <a:tbl>
              <a:tblPr>
                <a:noFill/>
                <a:tableStyleId>{90832A81-5333-49C3-9EFB-11E345702394}</a:tableStyleId>
              </a:tblPr>
              <a:tblGrid>
                <a:gridCol w="535050"/>
                <a:gridCol w="1372250"/>
                <a:gridCol w="1342600"/>
                <a:gridCol w="2547175"/>
                <a:gridCol w="2610375"/>
              </a:tblGrid>
              <a:tr h="485150">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S.No</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Year</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Author</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Transaction Title</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Objectives</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r>
              <a:tr h="1787400">
                <a:tc>
                  <a:txBody>
                    <a:bodyPr/>
                    <a:lstStyle/>
                    <a:p>
                      <a:pPr indent="0" lvl="0" marL="0" marR="0" rtl="0" algn="ctr">
                        <a:lnSpc>
                          <a:spcPct val="100000"/>
                        </a:lnSpc>
                        <a:spcBef>
                          <a:spcPts val="0"/>
                        </a:spcBef>
                        <a:spcAft>
                          <a:spcPts val="0"/>
                        </a:spcAft>
                        <a:buClr>
                          <a:srgbClr val="000000"/>
                        </a:buClr>
                        <a:buSzPts val="1300"/>
                        <a:buFont typeface="Arial"/>
                        <a:buNone/>
                      </a:pPr>
                      <a:r>
                        <a:rPr lang="en-IN" sz="1200" cap="none" strike="noStrike">
                          <a:solidFill>
                            <a:schemeClr val="dk1"/>
                          </a:solidFill>
                          <a:latin typeface="Times New Roman"/>
                          <a:ea typeface="Times New Roman"/>
                          <a:cs typeface="Times New Roman"/>
                          <a:sym typeface="Times New Roman"/>
                        </a:rPr>
                        <a:t>1</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dk1"/>
                          </a:solidFill>
                          <a:latin typeface="Times New Roman"/>
                          <a:ea typeface="Times New Roman"/>
                          <a:cs typeface="Times New Roman"/>
                          <a:sym typeface="Times New Roman"/>
                        </a:rPr>
                        <a:t>12-14 Aug. 2018</a:t>
                      </a:r>
                      <a:endParaRPr sz="1200"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IN" sz="1200">
                          <a:solidFill>
                            <a:schemeClr val="dk1"/>
                          </a:solidFill>
                          <a:latin typeface="Times New Roman"/>
                          <a:ea typeface="Times New Roman"/>
                          <a:cs typeface="Times New Roman"/>
                          <a:sym typeface="Times New Roman"/>
                        </a:rPr>
                        <a:t> </a:t>
                      </a:r>
                      <a:r>
                        <a:rPr lang="en-IN" sz="1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2018 International Conference on Computer, Control, Electrical, and Electronics Engineering (ICCCEEE)</a:t>
                      </a:r>
                      <a:endParaRPr sz="1200"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IN" sz="1200">
                          <a:solidFill>
                            <a:schemeClr val="dk1"/>
                          </a:solidFill>
                          <a:latin typeface="Times New Roman"/>
                          <a:ea typeface="Times New Roman"/>
                          <a:cs typeface="Times New Roman"/>
                          <a:sym typeface="Times New Roman"/>
                        </a:rPr>
                        <a:t>Fatma Salih; Mysoon S.A. Omer</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c>
                  <a:txBody>
                    <a:bodyPr/>
                    <a:lstStyle/>
                    <a:p>
                      <a:pPr indent="0" lvl="0" marL="0" rtl="0" algn="just">
                        <a:lnSpc>
                          <a:spcPct val="115000"/>
                        </a:lnSpc>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Raspberry pi as a Video Server</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rPr lang="en-IN" sz="1200" cap="none" strike="noStrike">
                          <a:solidFill>
                            <a:schemeClr val="dk1"/>
                          </a:solidFill>
                          <a:latin typeface="Times New Roman"/>
                          <a:ea typeface="Times New Roman"/>
                          <a:cs typeface="Times New Roman"/>
                          <a:sym typeface="Times New Roman"/>
                        </a:rPr>
                        <a:t> </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c>
                  <a:txBody>
                    <a:bodyPr/>
                    <a:lstStyle/>
                    <a:p>
                      <a:pPr indent="0" lvl="0" marL="0" marR="0" rtl="0" algn="just">
                        <a:lnSpc>
                          <a:spcPct val="100000"/>
                        </a:lnSpc>
                        <a:spcBef>
                          <a:spcPts val="0"/>
                        </a:spcBef>
                        <a:spcAft>
                          <a:spcPts val="0"/>
                        </a:spcAft>
                        <a:buClr>
                          <a:srgbClr val="000000"/>
                        </a:buClr>
                        <a:buSzPts val="1300"/>
                        <a:buFont typeface="Arial"/>
                        <a:buNone/>
                      </a:pPr>
                      <a:r>
                        <a:rPr lang="en-IN" sz="1200">
                          <a:solidFill>
                            <a:schemeClr val="dk1"/>
                          </a:solidFill>
                          <a:latin typeface="Times New Roman"/>
                          <a:ea typeface="Times New Roman"/>
                          <a:cs typeface="Times New Roman"/>
                          <a:sym typeface="Times New Roman"/>
                        </a:rPr>
                        <a:t>This system finds somehow solutions for high cost and complex video server systems as well as the mass storage used for such systems. This system uses a video stream of 800 × 400 at 24 frames per second. This paper recommends expanding the project to a WAN network.</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r>
              <a:tr h="1554475">
                <a:tc>
                  <a:txBody>
                    <a:bodyPr/>
                    <a:lstStyle/>
                    <a:p>
                      <a:pPr indent="0" lvl="0" marL="0" marR="0" rtl="0" algn="ctr">
                        <a:lnSpc>
                          <a:spcPct val="100000"/>
                        </a:lnSpc>
                        <a:spcBef>
                          <a:spcPts val="0"/>
                        </a:spcBef>
                        <a:spcAft>
                          <a:spcPts val="0"/>
                        </a:spcAft>
                        <a:buClr>
                          <a:srgbClr val="000000"/>
                        </a:buClr>
                        <a:buSzPts val="1300"/>
                        <a:buFont typeface="Arial"/>
                        <a:buNone/>
                      </a:pPr>
                      <a:r>
                        <a:rPr lang="en-IN" sz="1200" cap="none" strike="noStrike">
                          <a:solidFill>
                            <a:schemeClr val="dk1"/>
                          </a:solidFill>
                          <a:latin typeface="Times New Roman"/>
                          <a:ea typeface="Times New Roman"/>
                          <a:cs typeface="Times New Roman"/>
                          <a:sym typeface="Times New Roman"/>
                        </a:rPr>
                        <a:t>2</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dk1"/>
                          </a:solidFill>
                          <a:latin typeface="Times New Roman"/>
                          <a:ea typeface="Times New Roman"/>
                          <a:cs typeface="Times New Roman"/>
                          <a:sym typeface="Times New Roman"/>
                        </a:rPr>
                        <a:t>25-27 Sept. 2020</a:t>
                      </a:r>
                      <a:endParaRPr sz="1200"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IN" sz="12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2020 International Conference on Electrical Engineering (ICEE)</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IN" sz="12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Irfan Kilic</a:t>
                      </a:r>
                      <a:r>
                        <a:rPr lang="en-IN" sz="1200">
                          <a:solidFill>
                            <a:schemeClr val="dk1"/>
                          </a:solidFill>
                          <a:latin typeface="Times New Roman"/>
                          <a:ea typeface="Times New Roman"/>
                          <a:cs typeface="Times New Roman"/>
                          <a:sym typeface="Times New Roman"/>
                        </a:rPr>
                        <a:t>; </a:t>
                      </a:r>
                      <a:r>
                        <a:rPr lang="en-IN" sz="12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Galip Aydin</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c>
                  <a:txBody>
                    <a:bodyPr/>
                    <a:lstStyle/>
                    <a:p>
                      <a:pPr indent="0" lvl="0" marL="0" rtl="0" algn="just">
                        <a:lnSpc>
                          <a:spcPct val="115000"/>
                        </a:lnSpc>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Traffic Sign Detection And Recognition Using TensorFlow’ s Object Detection API</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200">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c>
                  <a:txBody>
                    <a:bodyPr/>
                    <a:lstStyle/>
                    <a:p>
                      <a:pPr indent="0" lvl="0" marL="0" marR="0" rtl="0" algn="just">
                        <a:lnSpc>
                          <a:spcPct val="100000"/>
                        </a:lnSpc>
                        <a:spcBef>
                          <a:spcPts val="0"/>
                        </a:spcBef>
                        <a:spcAft>
                          <a:spcPts val="0"/>
                        </a:spcAft>
                        <a:buClr>
                          <a:srgbClr val="000000"/>
                        </a:buClr>
                        <a:buSzPts val="1300"/>
                        <a:buFont typeface="Arial"/>
                        <a:buNone/>
                      </a:pPr>
                      <a:r>
                        <a:rPr lang="en-IN" sz="1200">
                          <a:solidFill>
                            <a:schemeClr val="dk1"/>
                          </a:solidFill>
                          <a:latin typeface="Times New Roman"/>
                          <a:ea typeface="Times New Roman"/>
                          <a:cs typeface="Times New Roman"/>
                          <a:sym typeface="Times New Roman"/>
                        </a:rPr>
                        <a:t>TensorFlow</a:t>
                      </a:r>
                      <a:r>
                        <a:rPr lang="en-IN" sz="1200">
                          <a:solidFill>
                            <a:schemeClr val="dk1"/>
                          </a:solidFill>
                          <a:latin typeface="Times New Roman"/>
                          <a:ea typeface="Times New Roman"/>
                          <a:cs typeface="Times New Roman"/>
                          <a:sym typeface="Times New Roman"/>
                        </a:rPr>
                        <a:t> Object Detection API used in Turkey traffic sign detection and recognition of the aid intended traffic signs. A dataset suitable for </a:t>
                      </a:r>
                      <a:r>
                        <a:rPr lang="en-IN" sz="1200">
                          <a:solidFill>
                            <a:schemeClr val="dk1"/>
                          </a:solidFill>
                          <a:latin typeface="Times New Roman"/>
                          <a:ea typeface="Times New Roman"/>
                          <a:cs typeface="Times New Roman"/>
                          <a:sym typeface="Times New Roman"/>
                        </a:rPr>
                        <a:t>TensorFlow</a:t>
                      </a:r>
                      <a:r>
                        <a:rPr lang="en-IN" sz="1200">
                          <a:solidFill>
                            <a:schemeClr val="dk1"/>
                          </a:solidFill>
                          <a:latin typeface="Times New Roman"/>
                          <a:ea typeface="Times New Roman"/>
                          <a:cs typeface="Times New Roman"/>
                          <a:sym typeface="Times New Roman"/>
                        </a:rPr>
                        <a:t> Object Detection API has been prepared for traffic signs by using photographs in different traffic and weather conditions. </a:t>
                      </a:r>
                      <a:endParaRPr sz="1200"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1ef9766bb0_0_21"/>
          <p:cNvSpPr/>
          <p:nvPr/>
        </p:nvSpPr>
        <p:spPr>
          <a:xfrm>
            <a:off x="341640" y="36720"/>
            <a:ext cx="8407500" cy="4083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1" lang="en-IN" sz="3000" u="sng">
                <a:latin typeface="Times New Roman"/>
                <a:ea typeface="Times New Roman"/>
                <a:cs typeface="Times New Roman"/>
                <a:sym typeface="Times New Roman"/>
              </a:rPr>
              <a:t>LITERATURE SURVEY</a:t>
            </a:r>
            <a:r>
              <a:rPr i="0" lang="en-IN" sz="3000" u="none" cap="none" strike="noStrike">
                <a:solidFill>
                  <a:srgbClr val="000000"/>
                </a:solidFill>
                <a:latin typeface="Times New Roman"/>
                <a:ea typeface="Times New Roman"/>
                <a:cs typeface="Times New Roman"/>
                <a:sym typeface="Times New Roman"/>
              </a:rPr>
              <a:t>	</a:t>
            </a:r>
            <a:endParaRPr i="0" sz="3000" u="none" cap="none" strike="noStrike">
              <a:solidFill>
                <a:srgbClr val="000000"/>
              </a:solidFill>
              <a:latin typeface="Times New Roman"/>
              <a:ea typeface="Times New Roman"/>
              <a:cs typeface="Times New Roman"/>
              <a:sym typeface="Times New Roman"/>
            </a:endParaRPr>
          </a:p>
        </p:txBody>
      </p:sp>
      <p:sp>
        <p:nvSpPr>
          <p:cNvPr id="138" name="Google Shape;138;g11ef9766bb0_0_21"/>
          <p:cNvSpPr/>
          <p:nvPr/>
        </p:nvSpPr>
        <p:spPr>
          <a:xfrm>
            <a:off x="647280" y="1617840"/>
            <a:ext cx="7124400" cy="40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39" name="Google Shape;139;g11ef9766bb0_0_21"/>
          <p:cNvGraphicFramePr/>
          <p:nvPr/>
        </p:nvGraphicFramePr>
        <p:xfrm>
          <a:off x="256825" y="1341828"/>
          <a:ext cx="3000000" cy="3000000"/>
        </p:xfrm>
        <a:graphic>
          <a:graphicData uri="http://schemas.openxmlformats.org/drawingml/2006/table">
            <a:tbl>
              <a:tblPr>
                <a:noFill/>
                <a:tableStyleId>{90832A81-5333-49C3-9EFB-11E345702394}</a:tableStyleId>
              </a:tblPr>
              <a:tblGrid>
                <a:gridCol w="545850"/>
                <a:gridCol w="1399975"/>
                <a:gridCol w="1369675"/>
                <a:gridCol w="2598575"/>
                <a:gridCol w="2663075"/>
              </a:tblGrid>
              <a:tr h="485150">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S.No</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Year</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Author</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Transaction Title</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IN" sz="1500" cap="none" strike="noStrike">
                          <a:solidFill>
                            <a:schemeClr val="dk1"/>
                          </a:solidFill>
                          <a:latin typeface="Times New Roman"/>
                          <a:ea typeface="Times New Roman"/>
                          <a:cs typeface="Times New Roman"/>
                          <a:sym typeface="Times New Roman"/>
                        </a:rPr>
                        <a:t>Objectives</a:t>
                      </a:r>
                      <a:endParaRPr b="1" sz="15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F81BD"/>
                    </a:solidFill>
                  </a:tcPr>
                </a:tc>
              </a:tr>
              <a:tr h="2103125">
                <a:tc>
                  <a:txBody>
                    <a:bodyPr/>
                    <a:lstStyle/>
                    <a:p>
                      <a:pPr indent="0" lvl="0" marL="0" marR="0" rtl="0" algn="ctr">
                        <a:lnSpc>
                          <a:spcPct val="100000"/>
                        </a:lnSpc>
                        <a:spcBef>
                          <a:spcPts val="0"/>
                        </a:spcBef>
                        <a:spcAft>
                          <a:spcPts val="0"/>
                        </a:spcAft>
                        <a:buClr>
                          <a:srgbClr val="000000"/>
                        </a:buClr>
                        <a:buSzPts val="1300"/>
                        <a:buFont typeface="Arial"/>
                        <a:buNone/>
                      </a:pPr>
                      <a:r>
                        <a:rPr lang="en-IN" sz="1200" cap="none" strike="noStrike">
                          <a:solidFill>
                            <a:schemeClr val="dk1"/>
                          </a:solidFill>
                          <a:latin typeface="Times New Roman"/>
                          <a:ea typeface="Times New Roman"/>
                          <a:cs typeface="Times New Roman"/>
                          <a:sym typeface="Times New Roman"/>
                        </a:rPr>
                        <a:t>3</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dk1"/>
                          </a:solidFill>
                          <a:latin typeface="Times New Roman"/>
                          <a:ea typeface="Times New Roman"/>
                          <a:cs typeface="Times New Roman"/>
                          <a:sym typeface="Times New Roman"/>
                        </a:rPr>
                        <a:t>25-27 Aug. 2020</a:t>
                      </a:r>
                      <a:endParaRPr sz="1200"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IN" sz="1200">
                          <a:solidFill>
                            <a:schemeClr val="dk1"/>
                          </a:solidFill>
                          <a:latin typeface="Times New Roman"/>
                          <a:ea typeface="Times New Roman"/>
                          <a:cs typeface="Times New Roman"/>
                          <a:sym typeface="Times New Roman"/>
                        </a:rPr>
                        <a:t> </a:t>
                      </a:r>
                      <a:r>
                        <a:rPr lang="en-IN" sz="1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2020 IEEE International Conference on Advances in Electrical Engineering and Computer Applications( AEECA)</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IN" sz="12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Ying Li</a:t>
                      </a:r>
                      <a:r>
                        <a:rPr lang="en-IN" sz="1200">
                          <a:solidFill>
                            <a:schemeClr val="dk1"/>
                          </a:solidFill>
                          <a:latin typeface="Times New Roman"/>
                          <a:ea typeface="Times New Roman"/>
                          <a:cs typeface="Times New Roman"/>
                          <a:sym typeface="Times New Roman"/>
                        </a:rPr>
                        <a:t>; </a:t>
                      </a:r>
                      <a:r>
                        <a:rPr lang="en-IN" sz="12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Junxin Cheng</a:t>
                      </a:r>
                      <a:r>
                        <a:rPr lang="en-IN" sz="1200">
                          <a:solidFill>
                            <a:schemeClr val="dk1"/>
                          </a:solidFill>
                          <a:latin typeface="Times New Roman"/>
                          <a:ea typeface="Times New Roman"/>
                          <a:cs typeface="Times New Roman"/>
                          <a:sym typeface="Times New Roman"/>
                        </a:rPr>
                        <a:t>; </a:t>
                      </a:r>
                      <a:r>
                        <a:rPr lang="en-IN" sz="12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Xin Wang</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c>
                  <a:txBody>
                    <a:bodyPr/>
                    <a:lstStyle/>
                    <a:p>
                      <a:pPr indent="0" lvl="0" marL="0" rtl="0" algn="just">
                        <a:lnSpc>
                          <a:spcPct val="115000"/>
                        </a:lnSpc>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An Optophone Based on Raspberry Pi and Android Wireless Communication</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c>
                  <a:txBody>
                    <a:bodyPr/>
                    <a:lstStyle/>
                    <a:p>
                      <a:pPr indent="0" lvl="0" marL="0" marR="0" rtl="0" algn="just">
                        <a:lnSpc>
                          <a:spcPct val="100000"/>
                        </a:lnSpc>
                        <a:spcBef>
                          <a:spcPts val="0"/>
                        </a:spcBef>
                        <a:spcAft>
                          <a:spcPts val="0"/>
                        </a:spcAft>
                        <a:buClr>
                          <a:srgbClr val="000000"/>
                        </a:buClr>
                        <a:buSzPts val="1300"/>
                        <a:buFont typeface="Arial"/>
                        <a:buNone/>
                      </a:pPr>
                      <a:r>
                        <a:rPr lang="en-IN" sz="1200">
                          <a:solidFill>
                            <a:schemeClr val="dk1"/>
                          </a:solidFill>
                          <a:latin typeface="Times New Roman"/>
                          <a:ea typeface="Times New Roman"/>
                          <a:cs typeface="Times New Roman"/>
                          <a:sym typeface="Times New Roman"/>
                        </a:rPr>
                        <a:t>CSI camera to the raspberry PI interface to complete the image acquisition of physical paper reading materials and connected the playback device to the Raspberry Pi audio interface to provide users with reading services. The Android app communicates with the Raspberry Pi to control the Raspberry Pi's actions, including recognizing images to generate text.</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7E7"/>
                    </a:solidFill>
                  </a:tcPr>
                </a:tc>
              </a:tr>
              <a:tr h="1737375">
                <a:tc>
                  <a:txBody>
                    <a:bodyPr/>
                    <a:lstStyle/>
                    <a:p>
                      <a:pPr indent="0" lvl="0" marL="0" marR="0" rtl="0" algn="ctr">
                        <a:lnSpc>
                          <a:spcPct val="100000"/>
                        </a:lnSpc>
                        <a:spcBef>
                          <a:spcPts val="0"/>
                        </a:spcBef>
                        <a:spcAft>
                          <a:spcPts val="0"/>
                        </a:spcAft>
                        <a:buClr>
                          <a:srgbClr val="000000"/>
                        </a:buClr>
                        <a:buSzPts val="1300"/>
                        <a:buFont typeface="Arial"/>
                        <a:buNone/>
                      </a:pPr>
                      <a:r>
                        <a:rPr lang="en-IN" sz="1200" cap="none" strike="noStrike">
                          <a:solidFill>
                            <a:schemeClr val="dk1"/>
                          </a:solidFill>
                          <a:latin typeface="Times New Roman"/>
                          <a:ea typeface="Times New Roman"/>
                          <a:cs typeface="Times New Roman"/>
                          <a:sym typeface="Times New Roman"/>
                        </a:rPr>
                        <a:t>4</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a:solidFill>
                            <a:schemeClr val="dk1"/>
                          </a:solidFill>
                          <a:latin typeface="Times New Roman"/>
                          <a:ea typeface="Times New Roman"/>
                          <a:cs typeface="Times New Roman"/>
                          <a:sym typeface="Times New Roman"/>
                        </a:rPr>
                        <a:t>  18-21 Nov. 2019</a:t>
                      </a:r>
                      <a:endParaRPr sz="1200"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IN" sz="12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2019 6th International Conference on Electric Vehicular Technology (ICEVT)</a:t>
                      </a:r>
                      <a:br>
                        <a:rPr lang="en-IN" sz="1200" cap="none" strike="noStrike">
                          <a:solidFill>
                            <a:schemeClr val="dk1"/>
                          </a:solidFill>
                          <a:latin typeface="Times New Roman"/>
                          <a:ea typeface="Times New Roman"/>
                          <a:cs typeface="Times New Roman"/>
                          <a:sym typeface="Times New Roman"/>
                        </a:rPr>
                      </a:br>
                      <a:endParaRPr sz="1200"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IN" sz="1200">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Mochammad Ariyanto</a:t>
                      </a:r>
                      <a:r>
                        <a:rPr lang="en-IN" sz="1200">
                          <a:solidFill>
                            <a:schemeClr val="dk1"/>
                          </a:solidFill>
                          <a:latin typeface="Times New Roman"/>
                          <a:ea typeface="Times New Roman"/>
                          <a:cs typeface="Times New Roman"/>
                          <a:sym typeface="Times New Roman"/>
                        </a:rPr>
                        <a:t>; </a:t>
                      </a:r>
                      <a:r>
                        <a:rPr lang="en-IN" sz="1200">
                          <a:solidFill>
                            <a:schemeClr val="dk1"/>
                          </a:solidFill>
                          <a:uFill>
                            <a:noFill/>
                          </a:uFill>
                          <a:latin typeface="Times New Roman"/>
                          <a:ea typeface="Times New Roman"/>
                          <a:cs typeface="Times New Roman"/>
                          <a:sym typeface="Times New Roman"/>
                          <a:hlinkClick r:id="rId9">
                            <a:extLst>
                              <a:ext uri="{A12FA001-AC4F-418D-AE19-62706E023703}">
                                <ahyp:hlinkClr val="tx"/>
                              </a:ext>
                            </a:extLst>
                          </a:hlinkClick>
                        </a:rPr>
                        <a:t>Ismoyo Haryanto</a:t>
                      </a:r>
                      <a:r>
                        <a:rPr lang="en-IN" sz="1200">
                          <a:solidFill>
                            <a:schemeClr val="dk1"/>
                          </a:solidFill>
                          <a:latin typeface="Times New Roman"/>
                          <a:ea typeface="Times New Roman"/>
                          <a:cs typeface="Times New Roman"/>
                          <a:sym typeface="Times New Roman"/>
                        </a:rPr>
                        <a:t>; </a:t>
                      </a:r>
                      <a:r>
                        <a:rPr lang="en-IN" sz="1200">
                          <a:solidFill>
                            <a:schemeClr val="dk1"/>
                          </a:solidFill>
                          <a:uFill>
                            <a:noFill/>
                          </a:uFill>
                          <a:latin typeface="Times New Roman"/>
                          <a:ea typeface="Times New Roman"/>
                          <a:cs typeface="Times New Roman"/>
                          <a:sym typeface="Times New Roman"/>
                          <a:hlinkClick r:id="rId10">
                            <a:extLst>
                              <a:ext uri="{A12FA001-AC4F-418D-AE19-62706E023703}">
                                <ahyp:hlinkClr val="tx"/>
                              </a:ext>
                            </a:extLst>
                          </a:hlinkClick>
                        </a:rPr>
                        <a:t>Joga Dharma Setiawan</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c>
                  <a:txBody>
                    <a:bodyPr/>
                    <a:lstStyle/>
                    <a:p>
                      <a:pPr indent="0" lvl="0" marL="0" rtl="0" algn="just">
                        <a:lnSpc>
                          <a:spcPct val="115000"/>
                        </a:lnSpc>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Real-Time Image Processing Method Using Raspberry Pi for a Car Model</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br>
                        <a:rPr lang="en-IN" sz="1200" cap="none" strike="noStrike">
                          <a:solidFill>
                            <a:schemeClr val="dk1"/>
                          </a:solidFill>
                          <a:latin typeface="Times New Roman"/>
                          <a:ea typeface="Times New Roman"/>
                          <a:cs typeface="Times New Roman"/>
                          <a:sym typeface="Times New Roman"/>
                        </a:rPr>
                      </a:b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200" cap="none" strike="noStrike">
                          <a:solidFill>
                            <a:schemeClr val="dk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Image processing methods are selected to detect edge, line, corner, and traffic light color of the road model. The algorithms are developed in Simulink diagram block and embedded into Raspberry Pi using Simulink Support Package for Raspberry Pi Hardware.</a:t>
                      </a:r>
                      <a:endParaRPr sz="1200" cap="none" strike="noStrike">
                        <a:solidFill>
                          <a:schemeClr val="dk1"/>
                        </a:solidFill>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CF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p:nvPr/>
        </p:nvSpPr>
        <p:spPr>
          <a:xfrm>
            <a:off x="0" y="235440"/>
            <a:ext cx="9144000" cy="11073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959"/>
              <a:buFont typeface="Arial"/>
              <a:buNone/>
            </a:pPr>
            <a:r>
              <a:rPr b="1" i="0" lang="en-IN" sz="3000" u="sng" cap="none" strike="noStrike">
                <a:solidFill>
                  <a:srgbClr val="000000"/>
                </a:solidFill>
                <a:latin typeface="Times New Roman"/>
                <a:ea typeface="Times New Roman"/>
                <a:cs typeface="Times New Roman"/>
                <a:sym typeface="Times New Roman"/>
              </a:rPr>
              <a:t>ABSTRACT</a:t>
            </a:r>
            <a:endParaRPr b="1" i="0" sz="3000" u="sng" cap="none" strike="noStrike">
              <a:solidFill>
                <a:srgbClr val="000000"/>
              </a:solidFill>
              <a:latin typeface="Times New Roman"/>
              <a:ea typeface="Times New Roman"/>
              <a:cs typeface="Times New Roman"/>
              <a:sym typeface="Times New Roman"/>
            </a:endParaRPr>
          </a:p>
        </p:txBody>
      </p:sp>
      <p:sp>
        <p:nvSpPr>
          <p:cNvPr id="145" name="Google Shape;145;p4"/>
          <p:cNvSpPr/>
          <p:nvPr/>
        </p:nvSpPr>
        <p:spPr>
          <a:xfrm>
            <a:off x="360500" y="1122125"/>
            <a:ext cx="8291400" cy="4612800"/>
          </a:xfrm>
          <a:prstGeom prst="rect">
            <a:avLst/>
          </a:prstGeom>
          <a:noFill/>
          <a:ln>
            <a:noFill/>
          </a:ln>
        </p:spPr>
        <p:txBody>
          <a:bodyPr anchorCtr="0" anchor="ctr" bIns="45000" lIns="90000" spcFirstLastPara="1" rIns="90000" wrap="square" tIns="45000">
            <a:noAutofit/>
          </a:bodyPr>
          <a:lstStyle/>
          <a:p>
            <a:pPr indent="0" lvl="0" marL="26280" marR="0" rtl="0" algn="just">
              <a:lnSpc>
                <a:spcPct val="100000"/>
              </a:lnSpc>
              <a:spcBef>
                <a:spcPts val="0"/>
              </a:spcBef>
              <a:spcAft>
                <a:spcPts val="0"/>
              </a:spcAft>
              <a:buClr>
                <a:srgbClr val="000000"/>
              </a:buClr>
              <a:buSzPts val="1288"/>
              <a:buFont typeface="Arial"/>
              <a:buNone/>
            </a:pPr>
            <a:r>
              <a:rPr lang="en-IN" sz="2400">
                <a:solidFill>
                  <a:schemeClr val="dk1"/>
                </a:solidFill>
                <a:latin typeface="Times New Roman"/>
                <a:ea typeface="Times New Roman"/>
                <a:cs typeface="Times New Roman"/>
                <a:sym typeface="Times New Roman"/>
              </a:rPr>
              <a:t>The Object Detection Smart Delivery box operates on raspberry pi with two cameras, one camera that takes a picture of the delivery person and sends it to the user so that the user can remotely open the delivery box with the help of an android application. Another camera which is placed inside the box scans the package, recognizes it with help of “TensorFlow object detection API” and mails the picture of the package to the user. Receiver module displays the name of the package and tells what package is delivered. The user can also use Google assistant voice command to open or close the Object Detection Smart Delivery box.</a:t>
            </a:r>
            <a:endParaRPr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p:nvPr/>
        </p:nvSpPr>
        <p:spPr>
          <a:xfrm>
            <a:off x="460440" y="550460"/>
            <a:ext cx="8080800" cy="1084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3000" u="sng" cap="none" strike="noStrike">
                <a:solidFill>
                  <a:srgbClr val="000000"/>
                </a:solidFill>
                <a:latin typeface="Times New Roman"/>
                <a:ea typeface="Times New Roman"/>
                <a:cs typeface="Times New Roman"/>
                <a:sym typeface="Times New Roman"/>
              </a:rPr>
              <a:t>PROPOSED SYSTEM</a:t>
            </a:r>
            <a:endParaRPr b="1" i="0" sz="3000" u="sng" cap="none" strike="noStrike">
              <a:solidFill>
                <a:srgbClr val="000000"/>
              </a:solidFill>
              <a:latin typeface="Times New Roman"/>
              <a:ea typeface="Times New Roman"/>
              <a:cs typeface="Times New Roman"/>
              <a:sym typeface="Times New Roman"/>
            </a:endParaRPr>
          </a:p>
        </p:txBody>
      </p:sp>
      <p:sp>
        <p:nvSpPr>
          <p:cNvPr id="151" name="Google Shape;151;p7"/>
          <p:cNvSpPr/>
          <p:nvPr/>
        </p:nvSpPr>
        <p:spPr>
          <a:xfrm>
            <a:off x="628200" y="1584360"/>
            <a:ext cx="8205480" cy="484848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lang="en-IN" sz="2200">
                <a:solidFill>
                  <a:schemeClr val="dk1"/>
                </a:solidFill>
                <a:latin typeface="Times New Roman"/>
                <a:ea typeface="Times New Roman"/>
                <a:cs typeface="Times New Roman"/>
                <a:sym typeface="Times New Roman"/>
              </a:rPr>
              <a:t>In Object Detection Smart Delivery Box, The delivery boy delivers products such as Newspaper, Food Package, Online shopping package, Milk etc. The Pi-camera, which is fixed inside the delivery box scans the package, recognizes it with help of “TensorFlow object detection API” and mails the picture of the package to the user. Receiver module, gets data from the Raspberry Pi through radio waves, speaker that tells the user what package is delivered, 16X2 LCD Display module displays the details of the package. The user can also use Google assistant voice command to open or close the Smart Delivery box. The android application consists of User Login and activity consists of two buttons, one to open the door and another to close the door. The top of the activity screen displays the current status of the Smart box door and the bottom of the screen displays the log files.</a:t>
            </a:r>
            <a:endParaRPr sz="2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p:nvPr/>
        </p:nvSpPr>
        <p:spPr>
          <a:xfrm>
            <a:off x="549510" y="343805"/>
            <a:ext cx="7773600" cy="1069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000"/>
              <a:buFont typeface="Arial"/>
              <a:buNone/>
            </a:pPr>
            <a:r>
              <a:rPr b="1" i="0" lang="en-IN" sz="3000" u="sng" cap="none" strike="noStrike">
                <a:solidFill>
                  <a:srgbClr val="000000"/>
                </a:solidFill>
                <a:latin typeface="Times New Roman"/>
                <a:ea typeface="Times New Roman"/>
                <a:cs typeface="Times New Roman"/>
                <a:sym typeface="Times New Roman"/>
              </a:rPr>
              <a:t>PROGRAMMING LANGUAGES</a:t>
            </a:r>
            <a:endParaRPr b="1" i="0" sz="3000" u="sng" cap="none" strike="noStrike">
              <a:solidFill>
                <a:srgbClr val="000000"/>
              </a:solidFill>
              <a:latin typeface="Times New Roman"/>
              <a:ea typeface="Times New Roman"/>
              <a:cs typeface="Times New Roman"/>
              <a:sym typeface="Times New Roman"/>
            </a:endParaRPr>
          </a:p>
        </p:txBody>
      </p:sp>
      <p:sp>
        <p:nvSpPr>
          <p:cNvPr id="157" name="Google Shape;157;p9"/>
          <p:cNvSpPr/>
          <p:nvPr/>
        </p:nvSpPr>
        <p:spPr>
          <a:xfrm>
            <a:off x="281150" y="1413000"/>
            <a:ext cx="8636400" cy="5104500"/>
          </a:xfrm>
          <a:prstGeom prst="rect">
            <a:avLst/>
          </a:prstGeom>
          <a:noFill/>
          <a:ln>
            <a:noFill/>
          </a:ln>
        </p:spPr>
        <p:txBody>
          <a:bodyPr anchorCtr="0" anchor="t" bIns="45000" lIns="90000" spcFirstLastPara="1" rIns="90000" wrap="square" tIns="45000">
            <a:noAutofit/>
          </a:bodyPr>
          <a:lstStyle/>
          <a:p>
            <a:pPr indent="-355600" lvl="0" marL="457200" marR="0" rtl="0" algn="just">
              <a:lnSpc>
                <a:spcPct val="100000"/>
              </a:lnSpc>
              <a:spcBef>
                <a:spcPts val="0"/>
              </a:spcBef>
              <a:spcAft>
                <a:spcPts val="0"/>
              </a:spcAft>
              <a:buClr>
                <a:schemeClr val="dk1"/>
              </a:buClr>
              <a:buSzPts val="2000"/>
              <a:buFont typeface="Times New Roman"/>
              <a:buAutoNum type="arabicParenR"/>
            </a:pPr>
            <a:r>
              <a:rPr b="1" lang="en-IN" sz="2000">
                <a:solidFill>
                  <a:schemeClr val="dk1"/>
                </a:solidFill>
                <a:latin typeface="Times New Roman"/>
                <a:ea typeface="Times New Roman"/>
                <a:cs typeface="Times New Roman"/>
                <a:sym typeface="Times New Roman"/>
              </a:rPr>
              <a:t>TensorFlow Object Detection API: </a:t>
            </a:r>
            <a:r>
              <a:rPr lang="en-IN" sz="2000">
                <a:solidFill>
                  <a:schemeClr val="dk1"/>
                </a:solidFill>
                <a:latin typeface="Times New Roman"/>
                <a:ea typeface="Times New Roman"/>
                <a:cs typeface="Times New Roman"/>
                <a:sym typeface="Times New Roman"/>
              </a:rPr>
              <a:t>TensorFlow is developed for deep learning.ssd_mobilenet_v1_coco architecture runs on Raspberry Pi 4 to perform object detection on live video feeds from a Pi-camera or USB webcam and it is used to train neural networks to identify specific objects.</a:t>
            </a:r>
            <a:endParaRPr sz="20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arenR"/>
            </a:pPr>
            <a:r>
              <a:rPr b="1" lang="en-IN" sz="2000">
                <a:solidFill>
                  <a:schemeClr val="dk1"/>
                </a:solidFill>
                <a:latin typeface="Times New Roman"/>
                <a:ea typeface="Times New Roman"/>
                <a:cs typeface="Times New Roman"/>
                <a:sym typeface="Times New Roman"/>
              </a:rPr>
              <a:t>Automated Python script: </a:t>
            </a:r>
            <a:r>
              <a:rPr lang="en-IN" sz="2000">
                <a:solidFill>
                  <a:schemeClr val="dk1"/>
                </a:solidFill>
                <a:latin typeface="Times New Roman"/>
                <a:ea typeface="Times New Roman"/>
                <a:cs typeface="Times New Roman"/>
                <a:sym typeface="Times New Roman"/>
              </a:rPr>
              <a:t>This script will start then the package is placed inside the box. It takes the picture of the package with “fswebcam” and sends it to TensorFlow API for product recognition. If the package in the box is recognized by TensorFlow, it sends a mail to the user with the name of the package.</a:t>
            </a:r>
            <a:endParaRPr sz="20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AutoNum type="arabicParenR"/>
            </a:pPr>
            <a:r>
              <a:rPr b="1" lang="en-IN" sz="2000">
                <a:solidFill>
                  <a:schemeClr val="dk1"/>
                </a:solidFill>
                <a:latin typeface="Times New Roman"/>
                <a:ea typeface="Times New Roman"/>
                <a:cs typeface="Times New Roman"/>
                <a:sym typeface="Times New Roman"/>
              </a:rPr>
              <a:t>Android application:</a:t>
            </a:r>
            <a:r>
              <a:rPr lang="en-IN" sz="2000">
                <a:solidFill>
                  <a:schemeClr val="dk1"/>
                </a:solidFill>
                <a:latin typeface="Times New Roman"/>
                <a:ea typeface="Times New Roman"/>
                <a:cs typeface="Times New Roman"/>
                <a:sym typeface="Times New Roman"/>
              </a:rPr>
              <a:t> It consists of two activities namely the first activity consists of User Login screen which is integrated with Firebase authenticator. The second activity consists of two buttons, one to open the door and another to close the door. The top of the screen displays the curren</a:t>
            </a:r>
            <a:r>
              <a:rPr lang="en-IN" sz="2000">
                <a:solidFill>
                  <a:schemeClr val="dk1"/>
                </a:solidFill>
                <a:latin typeface="Times New Roman"/>
                <a:ea typeface="Times New Roman"/>
                <a:cs typeface="Times New Roman"/>
                <a:sym typeface="Times New Roman"/>
              </a:rPr>
              <a:t>t </a:t>
            </a:r>
            <a:r>
              <a:rPr lang="en-IN" sz="2000">
                <a:solidFill>
                  <a:schemeClr val="dk1"/>
                </a:solidFill>
                <a:latin typeface="Times New Roman"/>
                <a:ea typeface="Times New Roman"/>
                <a:cs typeface="Times New Roman"/>
                <a:sym typeface="Times New Roman"/>
              </a:rPr>
              <a:t>status of the Smart box door and the bottom of the screen displays the log files.</a:t>
            </a:r>
            <a:endParaRPr sz="2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p:nvPr/>
        </p:nvSpPr>
        <p:spPr>
          <a:xfrm>
            <a:off x="457500" y="334750"/>
            <a:ext cx="8229000" cy="7896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ARCHITECTURE</a:t>
            </a:r>
            <a:endParaRPr b="1" i="0" sz="3000" u="sng" cap="none" strike="noStrike">
              <a:solidFill>
                <a:srgbClr val="000000"/>
              </a:solidFill>
              <a:latin typeface="Times New Roman"/>
              <a:ea typeface="Times New Roman"/>
              <a:cs typeface="Times New Roman"/>
              <a:sym typeface="Times New Roman"/>
            </a:endParaRPr>
          </a:p>
        </p:txBody>
      </p:sp>
      <p:pic>
        <p:nvPicPr>
          <p:cNvPr descr="C:\Users\rocky\OneDrive\Desktop\SMARTBOX.jpg" id="163" name="Google Shape;163;p11"/>
          <p:cNvPicPr preferRelativeResize="0"/>
          <p:nvPr/>
        </p:nvPicPr>
        <p:blipFill>
          <a:blip r:embed="rId3">
            <a:alphaModFix/>
          </a:blip>
          <a:stretch>
            <a:fillRect/>
          </a:stretch>
        </p:blipFill>
        <p:spPr>
          <a:xfrm>
            <a:off x="304950" y="1740275"/>
            <a:ext cx="8534100" cy="3860039"/>
          </a:xfrm>
          <a:prstGeom prst="rect">
            <a:avLst/>
          </a:prstGeom>
          <a:noFill/>
          <a:ln>
            <a:noFill/>
          </a:ln>
        </p:spPr>
      </p:pic>
      <p:sp>
        <p:nvSpPr>
          <p:cNvPr id="164" name="Google Shape;164;p11"/>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Fig. 1 Proposed system of Object Detection Smart delivery Box</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ef9766bb0_0_34"/>
          <p:cNvSpPr/>
          <p:nvPr/>
        </p:nvSpPr>
        <p:spPr>
          <a:xfrm>
            <a:off x="457500" y="334750"/>
            <a:ext cx="8229000" cy="7896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lang="en-IN" sz="3000" u="sng">
                <a:latin typeface="Times New Roman"/>
                <a:ea typeface="Times New Roman"/>
                <a:cs typeface="Times New Roman"/>
                <a:sym typeface="Times New Roman"/>
              </a:rPr>
              <a:t>TensorFlow Object Detection API</a:t>
            </a:r>
            <a:endParaRPr b="1" i="0" sz="3000" u="sng" cap="none" strike="noStrike">
              <a:solidFill>
                <a:srgbClr val="000000"/>
              </a:solidFill>
              <a:latin typeface="Times New Roman"/>
              <a:ea typeface="Times New Roman"/>
              <a:cs typeface="Times New Roman"/>
              <a:sym typeface="Times New Roman"/>
            </a:endParaRPr>
          </a:p>
        </p:txBody>
      </p:sp>
      <p:sp>
        <p:nvSpPr>
          <p:cNvPr id="170" name="Google Shape;170;g11ef9766bb0_0_34"/>
          <p:cNvSpPr txBox="1"/>
          <p:nvPr/>
        </p:nvSpPr>
        <p:spPr>
          <a:xfrm>
            <a:off x="2100000" y="6179925"/>
            <a:ext cx="49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Fig. 2 TensorFlow 2.0 on Raspberry pi with Pi-cam </a:t>
            </a:r>
            <a:endParaRPr sz="1800"/>
          </a:p>
        </p:txBody>
      </p:sp>
      <p:pic>
        <p:nvPicPr>
          <p:cNvPr descr="C:\Users\Admin\Downloads\IMG_20200130_195816 (2).jpg" id="171" name="Google Shape;171;g11ef9766bb0_0_34"/>
          <p:cNvPicPr preferRelativeResize="0"/>
          <p:nvPr/>
        </p:nvPicPr>
        <p:blipFill>
          <a:blip r:embed="rId3">
            <a:alphaModFix/>
          </a:blip>
          <a:stretch>
            <a:fillRect/>
          </a:stretch>
        </p:blipFill>
        <p:spPr>
          <a:xfrm rot="10800000">
            <a:off x="777675" y="1265825"/>
            <a:ext cx="7754050" cy="423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