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7" r:id="rId7"/>
    <p:sldId id="264" r:id="rId8"/>
    <p:sldId id="268" r:id="rId9"/>
    <p:sldId id="259" r:id="rId10"/>
    <p:sldId id="270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93934-A09F-4CFF-B16B-F5F346B7F8FB}">
          <p14:sldIdLst>
            <p14:sldId id="256"/>
            <p14:sldId id="260"/>
            <p14:sldId id="261"/>
            <p14:sldId id="262"/>
            <p14:sldId id="263"/>
            <p14:sldId id="267"/>
            <p14:sldId id="264"/>
            <p14:sldId id="268"/>
            <p14:sldId id="259"/>
            <p14:sldId id="270"/>
            <p14:sldId id="266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94" autoAdjust="0"/>
  </p:normalViewPr>
  <p:slideViewPr>
    <p:cSldViewPr snapToGrid="0">
      <p:cViewPr>
        <p:scale>
          <a:sx n="63" d="100"/>
          <a:sy n="63" d="100"/>
        </p:scale>
        <p:origin x="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134-2D60-4340-9379-36FA7B2E90A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71BFE-E14A-435D-B529-059817B9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Pendulum: oscillate from side to side </a:t>
            </a:r>
            <a:r>
              <a:rPr lang="en-US" dirty="0" err="1"/>
              <a:t>thorugh</a:t>
            </a:r>
            <a:r>
              <a:rPr lang="en-US" dirty="0"/>
              <a:t> its equilibrium position- oscillations are attributed to interconversion between potential and </a:t>
            </a:r>
            <a:r>
              <a:rPr lang="en-US" dirty="0" err="1"/>
              <a:t>kenetic</a:t>
            </a:r>
            <a:r>
              <a:rPr lang="en-US" dirty="0"/>
              <a:t> energy. </a:t>
            </a:r>
          </a:p>
          <a:p>
            <a:r>
              <a:rPr lang="en-US" dirty="0"/>
              <a:t>Oscillating chemical reactions look like this but the 2</a:t>
            </a:r>
            <a:r>
              <a:rPr lang="en-US" baseline="30000" dirty="0"/>
              <a:t>nd</a:t>
            </a:r>
            <a:r>
              <a:rPr lang="en-US" dirty="0"/>
              <a:t> law of thermodynamics state that once a reaction reaches equilibrium it can’t deviate from that spontaneously. </a:t>
            </a:r>
          </a:p>
          <a:p>
            <a:endParaRPr lang="en-US" dirty="0"/>
          </a:p>
          <a:p>
            <a:r>
              <a:rPr lang="en-US" dirty="0"/>
              <a:t>Grandfather Clock: hands of the clock go around repeatedly but the energy stored in elevation of weights decrease continuously </a:t>
            </a:r>
          </a:p>
          <a:p>
            <a:r>
              <a:rPr lang="en-US" dirty="0"/>
              <a:t>In oscillating chemical reaction. Concentrations of some components of the reaction mixture pass repeatedly through the same value but the energy releasing reaction that drives the oscillations proceeds continuously toward completion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71BFE-E14A-435D-B529-059817B9D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71BFE-E14A-435D-B529-059817B9DA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second order</a:t>
            </a:r>
          </a:p>
          <a:p>
            <a:r>
              <a:rPr lang="en-US" dirty="0"/>
              <a:t>B is first order</a:t>
            </a:r>
          </a:p>
          <a:p>
            <a:r>
              <a:rPr lang="en-US" dirty="0"/>
              <a:t>Rate constant quantifies the rate of a reaction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Reaction orders can be determined only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71BFE-E14A-435D-B529-059817B9DA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46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00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3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science/biology/cellular-respiration-and-fermentation/pyruvate-oxidation-and-the-citric-acid-cycle/a/the-citric-acid-cycle" TargetMode="External"/><Relationship Id="rId2" Type="http://schemas.openxmlformats.org/officeDocument/2006/relationships/hyperlink" Target="https://www.chem.wisc.edu/deptfiles/genchem/demonstrations/Gen_Chem_Pages/12kineticpage/briggs-rauscher_reaction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148F-EBB5-4163-884D-69A500F9B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Oscillating Chemical Reactions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1C92D-AE36-413B-A880-706F71117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Asela Chandrasinghe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EE5EF-A092-4B87-AE97-E66F36A07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676275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A7E9-F597-4C4D-A219-0B29C7C4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model Relate to the Briggs-</a:t>
            </a:r>
            <a:r>
              <a:rPr lang="en-US" dirty="0" err="1"/>
              <a:t>Rausher</a:t>
            </a:r>
            <a:r>
              <a:rPr lang="en-US" dirty="0"/>
              <a:t> (BR) reaction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974-D14A-486F-8385-75D2F422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 reaction has a 16 step reaction mechanism</a:t>
            </a:r>
          </a:p>
          <a:p>
            <a:r>
              <a:rPr lang="en-US" dirty="0"/>
              <a:t>I</a:t>
            </a:r>
            <a:r>
              <a:rPr lang="en-US" baseline="-25000" dirty="0"/>
              <a:t>2</a:t>
            </a:r>
            <a:r>
              <a:rPr lang="en-US" dirty="0"/>
              <a:t> and I</a:t>
            </a:r>
            <a:r>
              <a:rPr lang="en-US" baseline="30000" dirty="0"/>
              <a:t>- </a:t>
            </a:r>
            <a:r>
              <a:rPr lang="en-US" dirty="0"/>
              <a:t>are the key reactants that parallel chemical x and y (</a:t>
            </a:r>
            <a:r>
              <a:rPr lang="en-US" dirty="0" err="1"/>
              <a:t>Shakhashiri</a:t>
            </a:r>
            <a:r>
              <a:rPr lang="en-US" dirty="0"/>
              <a:t>, 1985)</a:t>
            </a:r>
          </a:p>
          <a:p>
            <a:pPr lvl="1"/>
            <a:r>
              <a:rPr lang="en-US" dirty="0"/>
              <a:t>[I</a:t>
            </a:r>
            <a:r>
              <a:rPr lang="en-US" baseline="-25000" dirty="0"/>
              <a:t>2</a:t>
            </a:r>
            <a:r>
              <a:rPr lang="en-US" dirty="0"/>
              <a:t> ]  and amber color increases rapidly when [I</a:t>
            </a:r>
            <a:r>
              <a:rPr lang="en-US" baseline="30000" dirty="0"/>
              <a:t>- </a:t>
            </a:r>
            <a:r>
              <a:rPr lang="en-US" dirty="0"/>
              <a:t>] are high</a:t>
            </a:r>
          </a:p>
          <a:p>
            <a:pPr lvl="1"/>
            <a:r>
              <a:rPr lang="en-US" dirty="0"/>
              <a:t>[I</a:t>
            </a:r>
            <a:r>
              <a:rPr lang="en-US" baseline="30000" dirty="0"/>
              <a:t>- </a:t>
            </a:r>
            <a:r>
              <a:rPr lang="en-US" dirty="0"/>
              <a:t>] increases as [I</a:t>
            </a:r>
            <a:r>
              <a:rPr lang="en-US" baseline="-25000" dirty="0"/>
              <a:t>2</a:t>
            </a:r>
            <a:r>
              <a:rPr lang="en-US" dirty="0"/>
              <a:t> ] are high which causes [I</a:t>
            </a:r>
            <a:r>
              <a:rPr lang="en-US" baseline="30000" dirty="0"/>
              <a:t>- </a:t>
            </a:r>
            <a:r>
              <a:rPr lang="en-US" dirty="0"/>
              <a:t>] to react with starch and make blue/black color </a:t>
            </a:r>
          </a:p>
          <a:p>
            <a:r>
              <a:rPr lang="en-US" dirty="0"/>
              <a:t>Steps of the mechanism are different order reactions that plays key role (</a:t>
            </a:r>
            <a:r>
              <a:rPr lang="en-US" dirty="0" err="1"/>
              <a:t>Shakhashiri</a:t>
            </a:r>
            <a:r>
              <a:rPr lang="en-US" dirty="0"/>
              <a:t>, 1985)</a:t>
            </a:r>
          </a:p>
        </p:txBody>
      </p:sp>
    </p:spTree>
    <p:extLst>
      <p:ext uri="{BB962C8B-B14F-4D97-AF65-F5344CB8AC3E}">
        <p14:creationId xmlns:p14="http://schemas.microsoft.com/office/powerpoint/2010/main" val="350231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3C17-344E-4206-8062-A901AC8B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5AA4-6A27-40CA-958E-743E0C94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https://www.chem.wisc.edu/deptfiles/genchem/demonstrations/Gen_Chem_Pages/12kineticpage/briggs-rauscher_reaction.htm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https://www.khanacademy.org/science/biology/cellular-respiration-and-fermentation/pyruvate-oxidation-and-the-citric-acid-cycle/a/the-citric-acid-cycle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32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6070-A9F9-49E7-9583-FB726BF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249D-F773-406B-A3DC-794A24F9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Shakhashiri</a:t>
            </a:r>
            <a:r>
              <a:rPr lang="en-US" dirty="0"/>
              <a:t>, B. Z.</a:t>
            </a:r>
            <a:r>
              <a:rPr lang="en-US" i="1" dirty="0"/>
              <a:t> Chemical demonstrations: A handbook for teachers of chemistry; </a:t>
            </a:r>
            <a:r>
              <a:rPr lang="en-US" dirty="0" err="1"/>
              <a:t>Univ</a:t>
            </a:r>
            <a:r>
              <a:rPr lang="en-US" dirty="0"/>
              <a:t> of Wisconsin Press: 1985; Vol. 2.</a:t>
            </a:r>
          </a:p>
        </p:txBody>
      </p:sp>
    </p:spTree>
    <p:extLst>
      <p:ext uri="{BB962C8B-B14F-4D97-AF65-F5344CB8AC3E}">
        <p14:creationId xmlns:p14="http://schemas.microsoft.com/office/powerpoint/2010/main" val="95911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A64-8882-4A96-97D6-334B19D4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Oscillating Chemical Reaction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A22C-C3FE-4468-BCB2-EBF0398B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Mixture of chemicals where concentrations of one or more compounds  exhibit periodic changes</a:t>
            </a:r>
          </a:p>
          <a:p>
            <a:r>
              <a:rPr lang="en-US" dirty="0"/>
              <a:t>How does this obey laws of thermodynamics?</a:t>
            </a:r>
          </a:p>
          <a:p>
            <a:pPr lvl="1"/>
            <a:r>
              <a:rPr lang="en-US" dirty="0"/>
              <a:t>Has to be an open system</a:t>
            </a:r>
          </a:p>
          <a:p>
            <a:pPr lvl="1"/>
            <a:r>
              <a:rPr lang="en-US" dirty="0"/>
              <a:t>Far from equilibrium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Briggs-Rauscher reaction</a:t>
            </a:r>
          </a:p>
          <a:p>
            <a:pPr lvl="1"/>
            <a:r>
              <a:rPr lang="en-US" dirty="0" err="1"/>
              <a:t>Kreb’s</a:t>
            </a:r>
            <a:r>
              <a:rPr lang="en-US" dirty="0"/>
              <a:t> cycle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7836A-031C-44E0-8524-09052A1AD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20" y="4012886"/>
            <a:ext cx="3104392" cy="21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5AB7-99CC-483E-A29F-27A5661E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C69D-58DA-4EB2-BB21-9E68E57C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Basics:</a:t>
            </a:r>
          </a:p>
          <a:p>
            <a:pPr lvl="1"/>
            <a:r>
              <a:rPr lang="en-US" dirty="0"/>
              <a:t>Mixture is far from equilibrium</a:t>
            </a:r>
          </a:p>
          <a:p>
            <a:pPr lvl="1"/>
            <a:r>
              <a:rPr lang="en-US" dirty="0"/>
              <a:t>Reaction follows at least 2 different pathways that switch between each other</a:t>
            </a:r>
          </a:p>
          <a:p>
            <a:pPr lvl="1"/>
            <a:r>
              <a:rPr lang="en-US" dirty="0"/>
              <a:t>Pathway 1 produces species consumed by pathway 2</a:t>
            </a:r>
          </a:p>
          <a:p>
            <a:pPr lvl="2"/>
            <a:r>
              <a:rPr lang="en-US" dirty="0"/>
              <a:t>What triggers switch between pathways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3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33B2-F55A-4D17-ACAA-685D3744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Oscillating Reaction- </a:t>
            </a:r>
            <a:r>
              <a:rPr lang="en-US" dirty="0" err="1"/>
              <a:t>Brusselator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1B582-64DA-481E-AFD5-9722F6D3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137" y="3067050"/>
            <a:ext cx="2724150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4C1F7-3AD5-41C4-ADE5-C0131236E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12" y="1828800"/>
            <a:ext cx="2362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8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E6E1-EA44-4B5D-A705-3AC0E0EC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Brusselator</a:t>
            </a:r>
            <a:r>
              <a:rPr lang="en-US" dirty="0"/>
              <a:t>-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CA71-7AF5-4E29-8B1C-D2C56B2EF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[x] (the concentration of chemical X in Molarity)</a:t>
            </a:r>
          </a:p>
          <a:p>
            <a:r>
              <a:rPr lang="en-US" dirty="0"/>
              <a:t>y = [y] (the concentration of chemical Y in Molarity)</a:t>
            </a:r>
          </a:p>
          <a:p>
            <a:r>
              <a:rPr lang="en-US" dirty="0"/>
              <a:t>t= time (in seconds)</a:t>
            </a:r>
          </a:p>
          <a:p>
            <a:r>
              <a:rPr lang="en-US" dirty="0"/>
              <a:t>a and b are positive constants</a:t>
            </a:r>
          </a:p>
          <a:p>
            <a:pPr lvl="1"/>
            <a:r>
              <a:rPr lang="en-US" dirty="0"/>
              <a:t>a has units of s</a:t>
            </a:r>
            <a:r>
              <a:rPr lang="en-US" baseline="30000" dirty="0"/>
              <a:t>-1</a:t>
            </a:r>
            <a:r>
              <a:rPr lang="en-US" dirty="0"/>
              <a:t>M</a:t>
            </a:r>
            <a:r>
              <a:rPr lang="en-US" baseline="30000" dirty="0"/>
              <a:t>-1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 has units of s</a:t>
            </a:r>
            <a:r>
              <a:rPr lang="en-US" baseline="30000" dirty="0"/>
              <a:t>-1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and b are rate constants</a:t>
            </a:r>
          </a:p>
          <a:p>
            <a:pPr lvl="1"/>
            <a:endParaRPr lang="en-US" dirty="0"/>
          </a:p>
          <a:p>
            <a:r>
              <a:rPr lang="en-US" dirty="0"/>
              <a:t>Assume far from equilibrium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216A2-4E5A-4450-B084-066B5DD5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4017510"/>
            <a:ext cx="3800475" cy="16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CB52-5810-4E20-800C-09866643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 and </a:t>
            </a:r>
            <a:r>
              <a:rPr lang="en-US" dirty="0" err="1"/>
              <a:t>Brusselator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577F0-1EAE-4D0C-BDB4-8AA33454B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t_ initial=0  to  </a:t>
                </a:r>
                <a:r>
                  <a:rPr lang="en-US" dirty="0" err="1"/>
                  <a:t>t_final</a:t>
                </a:r>
                <a:r>
                  <a:rPr lang="en-US" dirty="0"/>
                  <a:t> = 50</a:t>
                </a:r>
              </a:p>
              <a:p>
                <a:r>
                  <a:rPr lang="en-US" dirty="0"/>
                  <a:t>N= 100,000 </a:t>
                </a:r>
              </a:p>
              <a:p>
                <a:pPr lvl="1"/>
                <a:r>
                  <a:rPr lang="en-US" dirty="0"/>
                  <a:t>Number of steps between initial t to final 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𝑖𝑛𝑖𝑡𝑎𝑙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Size of each step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577F0-1EAE-4D0C-BDB4-8AA33454B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A09C24-3B50-490A-99AA-AF928A6E1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285" y="2133600"/>
            <a:ext cx="3700002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7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F232-5ED1-407C-A795-7CE40C50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Brusselator</a:t>
            </a:r>
            <a:r>
              <a:rPr lang="en-US" dirty="0"/>
              <a:t>- Changing Initial [x] and [y]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44E4E7-D8DA-4708-87C0-CD820D5A7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188"/>
          <a:stretch/>
        </p:blipFill>
        <p:spPr>
          <a:xfrm>
            <a:off x="6536521" y="576025"/>
            <a:ext cx="5114149" cy="30910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B6FAA1-1573-43AE-AADD-4097FD621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16724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b="1" dirty="0"/>
              <a:t>= [x]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b="1" dirty="0"/>
              <a:t> = [y]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0D4E8-9DAF-4F8A-9614-52B249F8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96" y="3924137"/>
            <a:ext cx="4278725" cy="2686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077B3-AF1A-4694-BED9-7282569B7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80" y="3827282"/>
            <a:ext cx="4568832" cy="28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3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9B8B-DC7F-4D3F-AE86-F16F965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Point of Equilibrium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B298-05B4-49CC-8CA1-2C3E82B56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Equilibrium = rate of change is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Set dx/</a:t>
            </a:r>
            <a:r>
              <a:rPr lang="en-US" sz="1400" dirty="0" err="1"/>
              <a:t>dt</a:t>
            </a:r>
            <a:r>
              <a:rPr lang="en-US" sz="1400" dirty="0"/>
              <a:t> and </a:t>
            </a:r>
            <a:r>
              <a:rPr lang="en-US" sz="1400" dirty="0" err="1"/>
              <a:t>dy</a:t>
            </a:r>
            <a:r>
              <a:rPr lang="en-US" sz="1400" dirty="0"/>
              <a:t>/</a:t>
            </a:r>
            <a:r>
              <a:rPr lang="en-US" sz="1400" dirty="0" err="1"/>
              <a:t>dt</a:t>
            </a:r>
            <a:r>
              <a:rPr lang="en-US" sz="1400" dirty="0"/>
              <a:t> to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Solve for x and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X=1 and y= b/a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8B74D-90D7-4F69-8839-1FC58D303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423" y="4250530"/>
            <a:ext cx="3630988" cy="1610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9A158E-6BD4-4EAD-964E-361C0547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934244"/>
            <a:ext cx="4429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5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2740BFC-89D0-46E0-9570-0AEF7CE3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357313"/>
            <a:ext cx="8877300" cy="41433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E5E39B-8634-48B9-A2A6-16BE9BA50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371600"/>
            <a:ext cx="8877300" cy="411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55B759-465F-413D-A94C-F4B95635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8" y="1371600"/>
            <a:ext cx="8924925" cy="411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8732E8-2FD0-49E4-B8CD-7B9EB760C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588" y="1371600"/>
            <a:ext cx="8886825" cy="411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0D5957-F3F0-4395-95D1-931792DB7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588" y="1371600"/>
            <a:ext cx="8886825" cy="4114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38BC9F-7F07-477C-BF27-FC242DAB4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063" y="1371600"/>
            <a:ext cx="8905875" cy="411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50D8DB-27CB-4B1A-A901-8E3F35281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7825" y="1376363"/>
            <a:ext cx="8896350" cy="4105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9E2344A-5BAB-48A9-B5AB-53A9CCE6E8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2113" y="1376363"/>
            <a:ext cx="8867775" cy="41052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949991-FFD0-4EFB-9E93-0D01E32582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7825" y="1371600"/>
            <a:ext cx="8896350" cy="411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A37617-15CC-43E3-B7E6-48301D8CB9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7350" y="1371600"/>
            <a:ext cx="8877300" cy="411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5290A32-B907-44A6-9850-77BD66C3A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3538" y="1371600"/>
            <a:ext cx="8924925" cy="411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3F7794-FD74-4125-B409-7F83217C14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38300" y="1366838"/>
            <a:ext cx="8915400" cy="41243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9E77D3-2933-41E7-A497-A6BA01FCE7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2113" y="1371600"/>
            <a:ext cx="8867775" cy="4114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FE510F-99FB-45BD-881A-3BB8BFB15F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3063" y="1371600"/>
            <a:ext cx="8905875" cy="4114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BCE4F5F-7E74-43E7-8050-A23E06A9F2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47825" y="1366838"/>
            <a:ext cx="8896350" cy="4124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1B82C9-3353-4C68-B3A7-FE1991F376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57349" y="1375727"/>
            <a:ext cx="8877300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DF3C4C-46E0-4284-BA69-C0404367E58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76399" y="1375727"/>
            <a:ext cx="8839200" cy="410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C4B8D7-34AD-46C2-9C26-2D20A8011B0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24012" y="1375727"/>
            <a:ext cx="8943975" cy="410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08B36-CEE3-41A7-82EC-70530D91018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66874" y="1370964"/>
            <a:ext cx="885825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E8287-BE1B-45C3-95FE-8B4F61D6710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52587" y="1370964"/>
            <a:ext cx="8886825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B51E6-AF55-48E5-8C9B-141A19F9D93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47824" y="1375727"/>
            <a:ext cx="8896350" cy="410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562F9-12EB-4A26-84E8-BE11221675E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47824" y="1375727"/>
            <a:ext cx="8896350" cy="4105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BEBB93-7F21-4E02-A2EF-AEFBA8072C7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52587" y="1375727"/>
            <a:ext cx="8886825" cy="4105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229F3D-2560-4864-925B-2F1D5C2BF86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47824" y="1370964"/>
            <a:ext cx="8896350" cy="411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6F6D3-935B-4F3F-A85B-28E31705DDE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47824" y="1375727"/>
            <a:ext cx="8896350" cy="4105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B2757A-6752-40B7-B1D5-CCED68D4B96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52587" y="1370964"/>
            <a:ext cx="8886825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92A69-CDC1-45AB-8D80-CAD168B0068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685924" y="1370964"/>
            <a:ext cx="8820150" cy="411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46AC49-9DAD-437D-80A6-93FC0ABB1C2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95449" y="1370964"/>
            <a:ext cx="8801100" cy="411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CA9AB4-D627-4AA8-BA06-EA6979D0C7C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695449" y="1370964"/>
            <a:ext cx="8801100" cy="411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D0DA07-1347-4AD4-BFA0-0905E9A0585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666875" y="1371600"/>
            <a:ext cx="8858250" cy="411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8C3552-64B4-4F23-BC61-4803257319AE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1" r="337"/>
          <a:stretch/>
        </p:blipFill>
        <p:spPr>
          <a:xfrm>
            <a:off x="1625722" y="1375726"/>
            <a:ext cx="8942265" cy="41052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D2E6B4D-671D-4B75-AF8F-0716A47FB5AA}"/>
              </a:ext>
            </a:extLst>
          </p:cNvPr>
          <p:cNvSpPr txBox="1"/>
          <p:nvPr/>
        </p:nvSpPr>
        <p:spPr>
          <a:xfrm>
            <a:off x="1638299" y="5489891"/>
            <a:ext cx="10242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—</a:t>
            </a:r>
            <a:r>
              <a:rPr lang="en-US" dirty="0"/>
              <a:t> = [x]</a:t>
            </a:r>
          </a:p>
          <a:p>
            <a:r>
              <a:rPr lang="en-US" dirty="0">
                <a:solidFill>
                  <a:srgbClr val="0070C0"/>
                </a:solidFill>
              </a:rPr>
              <a:t>— </a:t>
            </a:r>
            <a:r>
              <a:rPr lang="en-US" dirty="0"/>
              <a:t>= [y]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282D14-5843-4C2C-A173-7E2D42D61788}"/>
              </a:ext>
            </a:extLst>
          </p:cNvPr>
          <p:cNvSpPr/>
          <p:nvPr/>
        </p:nvSpPr>
        <p:spPr>
          <a:xfrm>
            <a:off x="2662531" y="5481002"/>
            <a:ext cx="791974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Initial [x] = 0</a:t>
            </a:r>
          </a:p>
          <a:p>
            <a:r>
              <a:rPr lang="en-US" dirty="0"/>
              <a:t>Initial [y] = 0</a:t>
            </a:r>
          </a:p>
          <a:p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DA06437-BDE7-4156-8BFF-403BC94A40A9}"/>
              </a:ext>
            </a:extLst>
          </p:cNvPr>
          <p:cNvSpPr txBox="1">
            <a:spLocks/>
          </p:cNvSpPr>
          <p:nvPr/>
        </p:nvSpPr>
        <p:spPr>
          <a:xfrm>
            <a:off x="1632487" y="444779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Brusselator</a:t>
            </a:r>
            <a:r>
              <a:rPr lang="en-US" dirty="0"/>
              <a:t>- Changing a and b</a:t>
            </a:r>
          </a:p>
        </p:txBody>
      </p:sp>
    </p:spTree>
    <p:extLst>
      <p:ext uri="{BB962C8B-B14F-4D97-AF65-F5344CB8AC3E}">
        <p14:creationId xmlns:p14="http://schemas.microsoft.com/office/powerpoint/2010/main" val="35000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568</TotalTime>
  <Words>543</Words>
  <Application>Microsoft Office PowerPoint</Application>
  <PresentationFormat>Widescreen</PresentationFormat>
  <Paragraphs>73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Wingdings 3</vt:lpstr>
      <vt:lpstr>Wisp</vt:lpstr>
      <vt:lpstr>Modeling Oscillating Chemical Reactions</vt:lpstr>
      <vt:lpstr>What is an Oscillating Chemical Reaction</vt:lpstr>
      <vt:lpstr>Mechanism</vt:lpstr>
      <vt:lpstr>Modeling Oscillating Reaction- Brusselator </vt:lpstr>
      <vt:lpstr>Brusselator- parameters</vt:lpstr>
      <vt:lpstr>Euler’s Method and Brusselator- Boundary conditions</vt:lpstr>
      <vt:lpstr>Brusselator- Changing Initial [x] and [y]</vt:lpstr>
      <vt:lpstr>Point of Equilibrium </vt:lpstr>
      <vt:lpstr>PowerPoint Presentation</vt:lpstr>
      <vt:lpstr>How does the model Relate to the Briggs-Rausher (BR) reaction</vt:lpstr>
      <vt:lpstr>Image References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Oscillating Chemical Reactions</dc:title>
  <dc:creator>Asela Chandrasinghe</dc:creator>
  <cp:lastModifiedBy>Asela Chandrasinghe</cp:lastModifiedBy>
  <cp:revision>35</cp:revision>
  <dcterms:created xsi:type="dcterms:W3CDTF">2018-03-08T23:03:48Z</dcterms:created>
  <dcterms:modified xsi:type="dcterms:W3CDTF">2018-03-09T08:32:09Z</dcterms:modified>
</cp:coreProperties>
</file>