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0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Xcg49PgUW66fef0C01iyolS9u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D370C4-01FF-4ED6-864E-FF24303AF7A2}">
  <a:tblStyle styleId="{72D370C4-01FF-4ED6-864E-FF24303AF7A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닻 내리기 효과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자신의 전화번호 뒷 세자리를 적게 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로마의 멸망 연도를 물어보면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자신이 적은 숫자와 비슷하게 적음을 볼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블라인드 채용이란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채용과정(서류·필기·면접) 에서 편견이 개입되어 불합리한 차별을 야기할 수 있는 출신지, 가족관계, 학력, 외모 등의 항목을 걷어내고 지원자의 실력(직무능력)을 평가하여 인재를 채용 블라인드 채용은 ①‘차별적인 평가요소를 제거’하고, ②‘직무능력을 중심으로 평가’하는 것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면접의 공정성 확보 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8E8E"/>
              </a:buClr>
              <a:buSzPts val="1500"/>
              <a:buNone/>
              <a:defRPr sz="1500">
                <a:solidFill>
                  <a:srgbClr val="8F8E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8E8E"/>
              </a:buClr>
              <a:buSzPts val="1400"/>
              <a:buNone/>
              <a:defRPr sz="1400">
                <a:solidFill>
                  <a:srgbClr val="8F8E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8E8E"/>
              </a:buClr>
              <a:buSzPts val="1200"/>
              <a:buNone/>
              <a:defRPr sz="1200">
                <a:solidFill>
                  <a:srgbClr val="8F8E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8E8E"/>
              </a:buClr>
              <a:buSzPts val="1200"/>
              <a:buNone/>
              <a:defRPr sz="1200">
                <a:solidFill>
                  <a:srgbClr val="8F8E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8E8E"/>
              </a:buClr>
              <a:buSzPts val="1200"/>
              <a:buNone/>
              <a:defRPr sz="1200">
                <a:solidFill>
                  <a:srgbClr val="8F8E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8E8E"/>
              </a:buClr>
              <a:buSzPts val="1200"/>
              <a:buNone/>
              <a:defRPr sz="1200">
                <a:solidFill>
                  <a:srgbClr val="8F8E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8E8E"/>
              </a:buClr>
              <a:buSzPts val="1200"/>
              <a:buNone/>
              <a:defRPr sz="1200">
                <a:solidFill>
                  <a:srgbClr val="8F8E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8E8E"/>
              </a:buClr>
              <a:buSzPts val="1200"/>
              <a:buNone/>
              <a:defRPr sz="12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3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34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25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b="0" i="0" sz="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jp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316526" y="759807"/>
            <a:ext cx="3966732" cy="3569150"/>
            <a:chOff x="330744" y="361950"/>
            <a:chExt cx="5288976" cy="4758867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792720" y="1704417"/>
              <a:ext cx="48270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rgbClr val="B5B5B5"/>
                  </a:solidFill>
                  <a:latin typeface="Arial"/>
                  <a:ea typeface="Arial"/>
                  <a:cs typeface="Arial"/>
                  <a:sym typeface="Arial"/>
                </a:rPr>
                <a:t>Devloper</a:t>
              </a:r>
              <a:endParaRPr b="1" sz="54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rgbClr val="B5B5B5"/>
                  </a:solidFill>
                  <a:latin typeface="Arial"/>
                  <a:ea typeface="Arial"/>
                  <a:cs typeface="Arial"/>
                  <a:sym typeface="Arial"/>
                </a:rPr>
                <a:t>	Basket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rgbClr val="B5B5B5"/>
                  </a:solidFill>
                  <a:latin typeface="Arial"/>
                  <a:ea typeface="Arial"/>
                  <a:cs typeface="Arial"/>
                  <a:sym typeface="Arial"/>
                </a:rPr>
                <a:t>		Desket</a:t>
              </a:r>
              <a:endParaRPr b="1" sz="54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330744" y="361950"/>
              <a:ext cx="4826962" cy="34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Developer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	Basket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		Desket</a:t>
              </a:r>
              <a:endParaRPr b="1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6122194" y="1761023"/>
            <a:ext cx="2532550" cy="1400175"/>
            <a:chOff x="8162925" y="2495550"/>
            <a:chExt cx="3376734" cy="1866900"/>
          </a:xfrm>
        </p:grpSpPr>
        <p:sp>
          <p:nvSpPr>
            <p:cNvPr id="94" name="Google Shape;94;p1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0"/>
          <p:cNvGrpSpPr/>
          <p:nvPr/>
        </p:nvGrpSpPr>
        <p:grpSpPr>
          <a:xfrm>
            <a:off x="5114323" y="126396"/>
            <a:ext cx="4006794" cy="4835939"/>
            <a:chOff x="6181143" y="583198"/>
            <a:chExt cx="5342392" cy="6447919"/>
          </a:xfrm>
        </p:grpSpPr>
        <p:sp>
          <p:nvSpPr>
            <p:cNvPr id="278" name="Google Shape;278;p10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3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3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10"/>
          <p:cNvSpPr txBox="1"/>
          <p:nvPr/>
        </p:nvSpPr>
        <p:spPr>
          <a:xfrm>
            <a:off x="367014" y="1714414"/>
            <a:ext cx="1292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400075" y="2662050"/>
            <a:ext cx="3245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기업 공고 작성하기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10"/>
          <p:cNvCxnSpPr/>
          <p:nvPr/>
        </p:nvCxnSpPr>
        <p:spPr>
          <a:xfrm>
            <a:off x="367014" y="2544366"/>
            <a:ext cx="523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10"/>
          <p:cNvSpPr txBox="1"/>
          <p:nvPr/>
        </p:nvSpPr>
        <p:spPr>
          <a:xfrm>
            <a:off x="3881365" y="2317554"/>
            <a:ext cx="778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기능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1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11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11"/>
          <p:cNvGrpSpPr/>
          <p:nvPr/>
        </p:nvGrpSpPr>
        <p:grpSpPr>
          <a:xfrm>
            <a:off x="891645" y="263864"/>
            <a:ext cx="2207700" cy="495261"/>
            <a:chOff x="1188861" y="351819"/>
            <a:chExt cx="2943600" cy="660348"/>
          </a:xfrm>
        </p:grpSpPr>
        <p:sp>
          <p:nvSpPr>
            <p:cNvPr id="294" name="Google Shape;294;p11"/>
            <p:cNvSpPr txBox="1"/>
            <p:nvPr/>
          </p:nvSpPr>
          <p:spPr>
            <a:xfrm>
              <a:off x="1188881" y="351819"/>
              <a:ext cx="6335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E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 txBox="1"/>
            <p:nvPr/>
          </p:nvSpPr>
          <p:spPr>
            <a:xfrm>
              <a:off x="1188861" y="581367"/>
              <a:ext cx="29436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기업 공고 작성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공고작성 캡처본1.png" id="296" name="Google Shape;2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410" y="1009290"/>
            <a:ext cx="3315955" cy="2703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공고작성 캡처본2.png" id="297" name="Google Shape;2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6622" y="1373149"/>
            <a:ext cx="5115992" cy="23424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1"/>
          <p:cNvSpPr txBox="1"/>
          <p:nvPr/>
        </p:nvSpPr>
        <p:spPr>
          <a:xfrm>
            <a:off x="1049216" y="4010263"/>
            <a:ext cx="165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54444"/>
                </a:solidFill>
                <a:latin typeface="Arial"/>
                <a:ea typeface="Arial"/>
                <a:cs typeface="Arial"/>
                <a:sym typeface="Arial"/>
              </a:rPr>
              <a:t>공고 내용 작성</a:t>
            </a:r>
            <a:endParaRPr sz="1800">
              <a:solidFill>
                <a:srgbClr val="45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5505337" y="3949126"/>
            <a:ext cx="135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54444"/>
                </a:solidFill>
                <a:latin typeface="Arial"/>
                <a:ea typeface="Arial"/>
                <a:cs typeface="Arial"/>
                <a:sym typeface="Arial"/>
              </a:rPr>
              <a:t>인재상 설정</a:t>
            </a:r>
            <a:endParaRPr sz="1800">
              <a:solidFill>
                <a:srgbClr val="45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2"/>
          <p:cNvGrpSpPr/>
          <p:nvPr/>
        </p:nvGrpSpPr>
        <p:grpSpPr>
          <a:xfrm>
            <a:off x="4771409" y="126396"/>
            <a:ext cx="4665628" cy="4835939"/>
            <a:chOff x="5723925" y="583198"/>
            <a:chExt cx="6220838" cy="6447919"/>
          </a:xfrm>
        </p:grpSpPr>
        <p:sp>
          <p:nvSpPr>
            <p:cNvPr id="305" name="Google Shape;305;p12"/>
            <p:cNvSpPr txBox="1"/>
            <p:nvPr/>
          </p:nvSpPr>
          <p:spPr>
            <a:xfrm>
              <a:off x="7367869" y="583198"/>
              <a:ext cx="4576894" cy="644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sz="3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2"/>
            <p:cNvSpPr txBox="1"/>
            <p:nvPr/>
          </p:nvSpPr>
          <p:spPr>
            <a:xfrm>
              <a:off x="5723925" y="583198"/>
              <a:ext cx="4576894" cy="644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sz="3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12"/>
          <p:cNvSpPr txBox="1"/>
          <p:nvPr/>
        </p:nvSpPr>
        <p:spPr>
          <a:xfrm>
            <a:off x="367014" y="1714414"/>
            <a:ext cx="1292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 txBox="1"/>
          <p:nvPr/>
        </p:nvSpPr>
        <p:spPr>
          <a:xfrm>
            <a:off x="400075" y="2662050"/>
            <a:ext cx="2335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구직자 기능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12"/>
          <p:cNvCxnSpPr/>
          <p:nvPr/>
        </p:nvCxnSpPr>
        <p:spPr>
          <a:xfrm>
            <a:off x="367014" y="2544366"/>
            <a:ext cx="523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12"/>
          <p:cNvSpPr txBox="1"/>
          <p:nvPr/>
        </p:nvSpPr>
        <p:spPr>
          <a:xfrm>
            <a:off x="3881365" y="2317554"/>
            <a:ext cx="778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기능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13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13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13"/>
          <p:cNvGrpSpPr/>
          <p:nvPr/>
        </p:nvGrpSpPr>
        <p:grpSpPr>
          <a:xfrm>
            <a:off x="891642" y="263864"/>
            <a:ext cx="2259675" cy="495261"/>
            <a:chOff x="1188855" y="351819"/>
            <a:chExt cx="3012900" cy="660348"/>
          </a:xfrm>
        </p:grpSpPr>
        <p:sp>
          <p:nvSpPr>
            <p:cNvPr id="321" name="Google Shape;321;p13"/>
            <p:cNvSpPr txBox="1"/>
            <p:nvPr/>
          </p:nvSpPr>
          <p:spPr>
            <a:xfrm>
              <a:off x="1188881" y="351819"/>
              <a:ext cx="6591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M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 txBox="1"/>
            <p:nvPr/>
          </p:nvSpPr>
          <p:spPr>
            <a:xfrm>
              <a:off x="1188855" y="581367"/>
              <a:ext cx="3012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구직자 기능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3"/>
          <p:cNvSpPr txBox="1"/>
          <p:nvPr/>
        </p:nvSpPr>
        <p:spPr>
          <a:xfrm>
            <a:off x="2087329" y="998015"/>
            <a:ext cx="135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54444"/>
                </a:solidFill>
                <a:latin typeface="Arial"/>
                <a:ea typeface="Arial"/>
                <a:cs typeface="Arial"/>
                <a:sym typeface="Arial"/>
              </a:rPr>
              <a:t>이력서 작성</a:t>
            </a:r>
            <a:endParaRPr sz="1800">
              <a:solidFill>
                <a:srgbClr val="45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이력서 등록2번.PNG" id="324" name="Google Shape;3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138" y="1459400"/>
            <a:ext cx="4912288" cy="29025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이력서 등록하기 1번.PNG" id="325" name="Google Shape;32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873" y="1537413"/>
            <a:ext cx="3662284" cy="262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14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14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14"/>
          <p:cNvGrpSpPr/>
          <p:nvPr/>
        </p:nvGrpSpPr>
        <p:grpSpPr>
          <a:xfrm>
            <a:off x="891644" y="263864"/>
            <a:ext cx="2009475" cy="495261"/>
            <a:chOff x="1188858" y="351819"/>
            <a:chExt cx="2679300" cy="660348"/>
          </a:xfrm>
        </p:grpSpPr>
        <p:sp>
          <p:nvSpPr>
            <p:cNvPr id="335" name="Google Shape;335;p14"/>
            <p:cNvSpPr txBox="1"/>
            <p:nvPr/>
          </p:nvSpPr>
          <p:spPr>
            <a:xfrm>
              <a:off x="1188881" y="351819"/>
              <a:ext cx="6591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M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4"/>
            <p:cNvSpPr txBox="1"/>
            <p:nvPr/>
          </p:nvSpPr>
          <p:spPr>
            <a:xfrm>
              <a:off x="1188858" y="581367"/>
              <a:ext cx="26793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구직자 기능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구직자가 공고게시판 입장시 1번.png" id="337" name="Google Shape;3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34" y="1201241"/>
            <a:ext cx="5746898" cy="303712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4"/>
          <p:cNvSpPr/>
          <p:nvPr/>
        </p:nvSpPr>
        <p:spPr>
          <a:xfrm>
            <a:off x="542261" y="1395524"/>
            <a:ext cx="948900" cy="19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6619522" y="1617937"/>
            <a:ext cx="18180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54444"/>
                </a:solidFill>
                <a:latin typeface="Arial"/>
                <a:ea typeface="Arial"/>
                <a:cs typeface="Arial"/>
                <a:sym typeface="Arial"/>
              </a:rPr>
              <a:t>공고게시판 </a:t>
            </a:r>
            <a:endParaRPr sz="1800">
              <a:solidFill>
                <a:srgbClr val="45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5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공고게시판중 하나를 클릭해서 들어갔을때 2번 .PNG" id="344" name="Google Shape;3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22" y="812338"/>
            <a:ext cx="6149352" cy="284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15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15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15"/>
          <p:cNvGrpSpPr/>
          <p:nvPr/>
        </p:nvGrpSpPr>
        <p:grpSpPr>
          <a:xfrm>
            <a:off x="891645" y="263864"/>
            <a:ext cx="1848150" cy="495261"/>
            <a:chOff x="1188860" y="351819"/>
            <a:chExt cx="2464200" cy="660348"/>
          </a:xfrm>
        </p:grpSpPr>
        <p:sp>
          <p:nvSpPr>
            <p:cNvPr id="350" name="Google Shape;350;p15"/>
            <p:cNvSpPr txBox="1"/>
            <p:nvPr/>
          </p:nvSpPr>
          <p:spPr>
            <a:xfrm>
              <a:off x="1188881" y="351819"/>
              <a:ext cx="6591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M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 txBox="1"/>
            <p:nvPr/>
          </p:nvSpPr>
          <p:spPr>
            <a:xfrm>
              <a:off x="1188860" y="581367"/>
              <a:ext cx="2464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구직자 기능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15"/>
          <p:cNvSpPr/>
          <p:nvPr/>
        </p:nvSpPr>
        <p:spPr>
          <a:xfrm>
            <a:off x="494414" y="1148317"/>
            <a:ext cx="1411500" cy="19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4049501" y="348053"/>
            <a:ext cx="165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54444"/>
                </a:solidFill>
                <a:latin typeface="Arial"/>
                <a:ea typeface="Arial"/>
                <a:cs typeface="Arial"/>
                <a:sym typeface="Arial"/>
              </a:rPr>
              <a:t>공고 정보 확인</a:t>
            </a:r>
            <a:endParaRPr sz="1800">
              <a:solidFill>
                <a:srgbClr val="45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공고게시판중 하나를 클릭해서 들어갔을때 3번.PNG" id="354" name="Google Shape;35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2232" y="3676857"/>
            <a:ext cx="3189768" cy="13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6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16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6"/>
          <p:cNvGrpSpPr/>
          <p:nvPr/>
        </p:nvGrpSpPr>
        <p:grpSpPr>
          <a:xfrm>
            <a:off x="891646" y="263864"/>
            <a:ext cx="1710900" cy="495261"/>
            <a:chOff x="1188862" y="351819"/>
            <a:chExt cx="2281200" cy="660348"/>
          </a:xfrm>
        </p:grpSpPr>
        <p:sp>
          <p:nvSpPr>
            <p:cNvPr id="364" name="Google Shape;364;p16"/>
            <p:cNvSpPr txBox="1"/>
            <p:nvPr/>
          </p:nvSpPr>
          <p:spPr>
            <a:xfrm>
              <a:off x="1188881" y="351819"/>
              <a:ext cx="6591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M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 txBox="1"/>
            <p:nvPr/>
          </p:nvSpPr>
          <p:spPr>
            <a:xfrm>
              <a:off x="1188862" y="581367"/>
              <a:ext cx="2281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구직자 기능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16"/>
          <p:cNvSpPr txBox="1"/>
          <p:nvPr/>
        </p:nvSpPr>
        <p:spPr>
          <a:xfrm>
            <a:off x="4049500" y="348053"/>
            <a:ext cx="165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54444"/>
                </a:solidFill>
                <a:latin typeface="Arial"/>
                <a:ea typeface="Arial"/>
                <a:cs typeface="Arial"/>
                <a:sym typeface="Arial"/>
              </a:rPr>
              <a:t>기업 정보 확인</a:t>
            </a:r>
            <a:endParaRPr sz="1800">
              <a:solidFill>
                <a:srgbClr val="45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기업정보를확인할때 15번.PNG" id="367" name="Google Shape;3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05830"/>
            <a:ext cx="4328180" cy="2167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기업정보확인할때14번.PNG" id="368" name="Google Shape;3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2" y="3095791"/>
            <a:ext cx="4080379" cy="2047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기업중 하나를 들어가 정보를확인할때13번.PNG" id="369" name="Google Shape;3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214" y="1024184"/>
            <a:ext cx="3866817" cy="198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공고가 마음에들어 지원하기를 눌렀을때4번.png" id="374" name="Google Shape;3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722" y="1375052"/>
            <a:ext cx="6432696" cy="358578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7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17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17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7"/>
          <p:cNvGrpSpPr/>
          <p:nvPr/>
        </p:nvGrpSpPr>
        <p:grpSpPr>
          <a:xfrm>
            <a:off x="891645" y="263864"/>
            <a:ext cx="1848150" cy="495261"/>
            <a:chOff x="1188860" y="351819"/>
            <a:chExt cx="2464200" cy="660348"/>
          </a:xfrm>
        </p:grpSpPr>
        <p:sp>
          <p:nvSpPr>
            <p:cNvPr id="380" name="Google Shape;380;p17"/>
            <p:cNvSpPr txBox="1"/>
            <p:nvPr/>
          </p:nvSpPr>
          <p:spPr>
            <a:xfrm>
              <a:off x="1188881" y="351819"/>
              <a:ext cx="6591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M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7"/>
            <p:cNvSpPr txBox="1"/>
            <p:nvPr/>
          </p:nvSpPr>
          <p:spPr>
            <a:xfrm>
              <a:off x="1188860" y="581367"/>
              <a:ext cx="2464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구직자 기능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7"/>
          <p:cNvSpPr/>
          <p:nvPr/>
        </p:nvSpPr>
        <p:spPr>
          <a:xfrm>
            <a:off x="6036635" y="1794244"/>
            <a:ext cx="414600" cy="21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3510170" y="802594"/>
            <a:ext cx="1061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54444"/>
                </a:solidFill>
                <a:latin typeface="Arial"/>
                <a:ea typeface="Arial"/>
                <a:cs typeface="Arial"/>
                <a:sym typeface="Arial"/>
              </a:rPr>
              <a:t>지원하기</a:t>
            </a:r>
            <a:endParaRPr sz="1800">
              <a:solidFill>
                <a:srgbClr val="45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18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18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18"/>
          <p:cNvGrpSpPr/>
          <p:nvPr/>
        </p:nvGrpSpPr>
        <p:grpSpPr>
          <a:xfrm>
            <a:off x="891646" y="263864"/>
            <a:ext cx="1791450" cy="495261"/>
            <a:chOff x="1188861" y="351819"/>
            <a:chExt cx="2388600" cy="660348"/>
          </a:xfrm>
        </p:grpSpPr>
        <p:sp>
          <p:nvSpPr>
            <p:cNvPr id="393" name="Google Shape;393;p18"/>
            <p:cNvSpPr txBox="1"/>
            <p:nvPr/>
          </p:nvSpPr>
          <p:spPr>
            <a:xfrm>
              <a:off x="1188881" y="351819"/>
              <a:ext cx="6591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M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 txBox="1"/>
            <p:nvPr/>
          </p:nvSpPr>
          <p:spPr>
            <a:xfrm>
              <a:off x="1188861" y="581367"/>
              <a:ext cx="23886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구직자 기능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18"/>
          <p:cNvSpPr txBox="1"/>
          <p:nvPr/>
        </p:nvSpPr>
        <p:spPr>
          <a:xfrm>
            <a:off x="2449574" y="427797"/>
            <a:ext cx="1061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54444"/>
                </a:solidFill>
                <a:latin typeface="Arial"/>
                <a:ea typeface="Arial"/>
                <a:cs typeface="Arial"/>
                <a:sym typeface="Arial"/>
              </a:rPr>
              <a:t>문제풀이</a:t>
            </a:r>
            <a:endParaRPr sz="1800">
              <a:solidFill>
                <a:srgbClr val="45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BTI를 풀때5번.PNG" id="396" name="Google Shape;3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42" y="1498987"/>
            <a:ext cx="2480984" cy="2505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기술 풀때9번.PNG" id="397" name="Google Shape;3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255" y="1475254"/>
            <a:ext cx="2655092" cy="2536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인적성 풀때8번.PNG" id="398" name="Google Shape;3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1033" y="1498010"/>
            <a:ext cx="2721935" cy="242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9"/>
          <p:cNvGrpSpPr/>
          <p:nvPr/>
        </p:nvGrpSpPr>
        <p:grpSpPr>
          <a:xfrm>
            <a:off x="4771409" y="126396"/>
            <a:ext cx="4006794" cy="4835939"/>
            <a:chOff x="5723925" y="583198"/>
            <a:chExt cx="5342392" cy="6447919"/>
          </a:xfrm>
        </p:grpSpPr>
        <p:sp>
          <p:nvSpPr>
            <p:cNvPr id="404" name="Google Shape;404;p19"/>
            <p:cNvSpPr txBox="1"/>
            <p:nvPr/>
          </p:nvSpPr>
          <p:spPr>
            <a:xfrm>
              <a:off x="7367869" y="583198"/>
              <a:ext cx="3698448" cy="644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3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 txBox="1"/>
            <p:nvPr/>
          </p:nvSpPr>
          <p:spPr>
            <a:xfrm>
              <a:off x="5723925" y="583198"/>
              <a:ext cx="3698448" cy="644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3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19"/>
          <p:cNvSpPr txBox="1"/>
          <p:nvPr/>
        </p:nvSpPr>
        <p:spPr>
          <a:xfrm>
            <a:off x="367014" y="1714414"/>
            <a:ext cx="1292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400075" y="2662050"/>
            <a:ext cx="233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기업 피드백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19"/>
          <p:cNvCxnSpPr/>
          <p:nvPr/>
        </p:nvCxnSpPr>
        <p:spPr>
          <a:xfrm>
            <a:off x="367014" y="2544366"/>
            <a:ext cx="523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p19"/>
          <p:cNvSpPr txBox="1"/>
          <p:nvPr/>
        </p:nvSpPr>
        <p:spPr>
          <a:xfrm>
            <a:off x="3881365" y="2317554"/>
            <a:ext cx="778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기능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253500" y="258525"/>
            <a:ext cx="93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159474" y="2675975"/>
            <a:ext cx="8392132" cy="1204086"/>
            <a:chOff x="212647" y="3206545"/>
            <a:chExt cx="10613547" cy="1605448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586180" y="3575889"/>
              <a:ext cx="3541394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동기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목적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3970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5141130" y="3599353"/>
              <a:ext cx="3541394" cy="1212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기업 공고작성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개인 기능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기업 피드백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관리자 질문관리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" name="Google Shape;104;p2"/>
            <p:cNvGrpSpPr/>
            <p:nvPr/>
          </p:nvGrpSpPr>
          <p:grpSpPr>
            <a:xfrm>
              <a:off x="212647" y="3206545"/>
              <a:ext cx="2544238" cy="369300"/>
              <a:chOff x="212647" y="3255875"/>
              <a:chExt cx="2544238" cy="369300"/>
            </a:xfrm>
          </p:grpSpPr>
          <p:sp>
            <p:nvSpPr>
              <p:cNvPr id="105" name="Google Shape;105;p2"/>
              <p:cNvSpPr txBox="1"/>
              <p:nvPr/>
            </p:nvSpPr>
            <p:spPr>
              <a:xfrm>
                <a:off x="212647" y="3255875"/>
                <a:ext cx="67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001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 txBox="1"/>
              <p:nvPr/>
            </p:nvSpPr>
            <p:spPr>
              <a:xfrm>
                <a:off x="757985" y="3255875"/>
                <a:ext cx="1998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목적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>
              <a:off x="2356877" y="3206545"/>
              <a:ext cx="2544252" cy="369344"/>
              <a:chOff x="2356877" y="3206545"/>
              <a:chExt cx="2544252" cy="369344"/>
            </a:xfrm>
          </p:grpSpPr>
          <p:sp>
            <p:nvSpPr>
              <p:cNvPr id="108" name="Google Shape;108;p2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002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 txBox="1"/>
              <p:nvPr/>
            </p:nvSpPr>
            <p:spPr>
              <a:xfrm>
                <a:off x="2902229" y="3206545"/>
                <a:ext cx="1998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 개요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2"/>
            <p:cNvGrpSpPr/>
            <p:nvPr/>
          </p:nvGrpSpPr>
          <p:grpSpPr>
            <a:xfrm>
              <a:off x="4823575" y="3206545"/>
              <a:ext cx="1638514" cy="369312"/>
              <a:chOff x="5265471" y="3207810"/>
              <a:chExt cx="1638514" cy="369312"/>
            </a:xfrm>
          </p:grpSpPr>
          <p:sp>
            <p:nvSpPr>
              <p:cNvPr id="111" name="Google Shape;111;p2"/>
              <p:cNvSpPr txBox="1"/>
              <p:nvPr/>
            </p:nvSpPr>
            <p:spPr>
              <a:xfrm>
                <a:off x="5265471" y="3207822"/>
                <a:ext cx="594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003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 txBox="1"/>
              <p:nvPr/>
            </p:nvSpPr>
            <p:spPr>
              <a:xfrm>
                <a:off x="5810785" y="3207810"/>
                <a:ext cx="1093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2"/>
            <p:cNvGrpSpPr/>
            <p:nvPr/>
          </p:nvGrpSpPr>
          <p:grpSpPr>
            <a:xfrm>
              <a:off x="6787282" y="3206545"/>
              <a:ext cx="2924363" cy="369344"/>
              <a:chOff x="6956206" y="3236640"/>
              <a:chExt cx="2924363" cy="369344"/>
            </a:xfrm>
          </p:grpSpPr>
          <p:sp>
            <p:nvSpPr>
              <p:cNvPr id="114" name="Google Shape;114;p2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004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7501570" y="3236640"/>
                <a:ext cx="2379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시연 및  QnA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" name="Google Shape;116;p2"/>
            <p:cNvSpPr txBox="1"/>
            <p:nvPr/>
          </p:nvSpPr>
          <p:spPr>
            <a:xfrm>
              <a:off x="2730406" y="3590883"/>
              <a:ext cx="3541394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개발환경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ERD </a:t>
              </a:r>
              <a:endParaRPr sz="1100"/>
            </a:p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일정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7284800" y="3622817"/>
              <a:ext cx="3541394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시연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QnA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46050" lvl="0" marL="1397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▪"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 소개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"/>
          <p:cNvSpPr/>
          <p:nvPr/>
        </p:nvSpPr>
        <p:spPr>
          <a:xfrm flipH="1">
            <a:off x="6036599" y="0"/>
            <a:ext cx="3107400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 rot="10800000">
            <a:off x="6036599" y="-84"/>
            <a:ext cx="3107400" cy="5116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"/>
          <p:cNvCxnSpPr/>
          <p:nvPr/>
        </p:nvCxnSpPr>
        <p:spPr>
          <a:xfrm>
            <a:off x="253505" y="543494"/>
            <a:ext cx="103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0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20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20"/>
          <p:cNvGrpSpPr/>
          <p:nvPr/>
        </p:nvGrpSpPr>
        <p:grpSpPr>
          <a:xfrm>
            <a:off x="891643" y="263864"/>
            <a:ext cx="2071575" cy="495261"/>
            <a:chOff x="1188858" y="351819"/>
            <a:chExt cx="2762100" cy="660348"/>
          </a:xfrm>
        </p:grpSpPr>
        <p:sp>
          <p:nvSpPr>
            <p:cNvPr id="420" name="Google Shape;420;p20"/>
            <p:cNvSpPr txBox="1"/>
            <p:nvPr/>
          </p:nvSpPr>
          <p:spPr>
            <a:xfrm>
              <a:off x="1188881" y="351819"/>
              <a:ext cx="6335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E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0"/>
            <p:cNvSpPr txBox="1"/>
            <p:nvPr/>
          </p:nvSpPr>
          <p:spPr>
            <a:xfrm>
              <a:off x="1188858" y="581367"/>
              <a:ext cx="27621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기업 피드백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공고 클릭했을때 1번.PNG" id="422" name="Google Shape;4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1126" y="281763"/>
            <a:ext cx="3961418" cy="2262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공고클릭했을때 2번.PNG" id="423" name="Google Shape;4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9470" y="2544366"/>
            <a:ext cx="4471930" cy="22451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기업이 피드백을 받기위해 마감공고로 왔을때.PNG" id="424" name="Google Shape;4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346" y="1835832"/>
            <a:ext cx="3448843" cy="141706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/>
          <p:nvPr/>
        </p:nvSpPr>
        <p:spPr>
          <a:xfrm>
            <a:off x="7615570" y="510364"/>
            <a:ext cx="287100" cy="18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 txBox="1"/>
          <p:nvPr/>
        </p:nvSpPr>
        <p:spPr>
          <a:xfrm>
            <a:off x="734999" y="3180400"/>
            <a:ext cx="2071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마감 공고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4284919" y="3519377"/>
            <a:ext cx="4335300" cy="20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21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21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21"/>
          <p:cNvGrpSpPr/>
          <p:nvPr/>
        </p:nvGrpSpPr>
        <p:grpSpPr>
          <a:xfrm>
            <a:off x="891641" y="263864"/>
            <a:ext cx="2340225" cy="495261"/>
            <a:chOff x="1188855" y="351819"/>
            <a:chExt cx="3120300" cy="660348"/>
          </a:xfrm>
        </p:grpSpPr>
        <p:sp>
          <p:nvSpPr>
            <p:cNvPr id="437" name="Google Shape;437;p21"/>
            <p:cNvSpPr txBox="1"/>
            <p:nvPr/>
          </p:nvSpPr>
          <p:spPr>
            <a:xfrm>
              <a:off x="1188881" y="351819"/>
              <a:ext cx="6335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E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 txBox="1"/>
            <p:nvPr/>
          </p:nvSpPr>
          <p:spPr>
            <a:xfrm>
              <a:off x="1188855" y="581367"/>
              <a:ext cx="31203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기업 피드백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피드백을 받으러왔을때4번.PNG" id="439" name="Google Shape;4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574" y="2977435"/>
            <a:ext cx="3214634" cy="1837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피드백을받으러왔을때 3번.PNG" id="440" name="Google Shape;4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393" y="830393"/>
            <a:ext cx="3287295" cy="1896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피드백을 다받고 평가하기들어가기전 5번.PNG" id="441" name="Google Shape;44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697667"/>
            <a:ext cx="3859620" cy="207247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1"/>
          <p:cNvSpPr/>
          <p:nvPr/>
        </p:nvSpPr>
        <p:spPr>
          <a:xfrm>
            <a:off x="4572000" y="2623578"/>
            <a:ext cx="287100" cy="18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기업이 직접따로 평가를할때 기술8번.PNG" id="443" name="Google Shape;44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867451"/>
            <a:ext cx="2477386" cy="203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22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0" name="Google Shape;450;p22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891644" y="263864"/>
            <a:ext cx="2659050" cy="495261"/>
            <a:chOff x="1188858" y="351819"/>
            <a:chExt cx="3545400" cy="660348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1188881" y="351819"/>
              <a:ext cx="6335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 E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1188858" y="581367"/>
              <a:ext cx="3545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관리자 질문관리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질문관리게시판에들어갔을때.PNG" id="455" name="Google Shape;4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13" y="1438903"/>
            <a:ext cx="4853762" cy="371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 txBox="1"/>
          <p:nvPr/>
        </p:nvSpPr>
        <p:spPr>
          <a:xfrm>
            <a:off x="367014" y="1714414"/>
            <a:ext cx="1292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004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400075" y="2662050"/>
            <a:ext cx="273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시연 및 QnA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23"/>
          <p:cNvCxnSpPr/>
          <p:nvPr/>
        </p:nvCxnSpPr>
        <p:spPr>
          <a:xfrm>
            <a:off x="367014" y="2544366"/>
            <a:ext cx="523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4" name="Google Shape;464;p23"/>
          <p:cNvSpPr txBox="1"/>
          <p:nvPr/>
        </p:nvSpPr>
        <p:spPr>
          <a:xfrm>
            <a:off x="3881365" y="2317554"/>
            <a:ext cx="34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5016050" y="689945"/>
            <a:ext cx="2500800" cy="34458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3"/>
          <p:cNvSpPr/>
          <p:nvPr/>
        </p:nvSpPr>
        <p:spPr>
          <a:xfrm>
            <a:off x="6414626" y="689945"/>
            <a:ext cx="2500800" cy="3445800"/>
          </a:xfrm>
          <a:prstGeom prst="triangle">
            <a:avLst>
              <a:gd fmla="val 50000" name="adj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"/>
          <p:cNvSpPr/>
          <p:nvPr/>
        </p:nvSpPr>
        <p:spPr>
          <a:xfrm>
            <a:off x="1758442" y="729023"/>
            <a:ext cx="1815300" cy="18153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공고게시판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6859204" y="729023"/>
            <a:ext cx="1815300" cy="1815300"/>
          </a:xfrm>
          <a:prstGeom prst="ellipse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 회원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문제풀이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4266775" y="3120550"/>
            <a:ext cx="1907100" cy="18153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기업 공고</a:t>
            </a:r>
            <a:r>
              <a:rPr lang="ko-KR" sz="1200">
                <a:solidFill>
                  <a:schemeClr val="lt1"/>
                </a:solidFill>
              </a:rPr>
              <a:t> 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피드백 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관리자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1706952" y="3096899"/>
            <a:ext cx="1815300" cy="1815300"/>
          </a:xfrm>
          <a:prstGeom prst="ellips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기업정보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게시판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4169582" y="729023"/>
            <a:ext cx="1815300" cy="18153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 회원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4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24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8" name="Google Shape;478;p24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24"/>
          <p:cNvGrpSpPr/>
          <p:nvPr/>
        </p:nvGrpSpPr>
        <p:grpSpPr>
          <a:xfrm>
            <a:off x="891645" y="263864"/>
            <a:ext cx="1563975" cy="495261"/>
            <a:chOff x="1188860" y="351819"/>
            <a:chExt cx="2085300" cy="660348"/>
          </a:xfrm>
        </p:grpSpPr>
        <p:sp>
          <p:nvSpPr>
            <p:cNvPr id="481" name="Google Shape;481;p24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004 팀원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4"/>
            <p:cNvSpPr txBox="1"/>
            <p:nvPr/>
          </p:nvSpPr>
          <p:spPr>
            <a:xfrm>
              <a:off x="1188860" y="581367"/>
              <a:ext cx="20853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팀원 소개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24"/>
          <p:cNvSpPr txBox="1"/>
          <p:nvPr/>
        </p:nvSpPr>
        <p:spPr>
          <a:xfrm>
            <a:off x="2222681" y="870319"/>
            <a:ext cx="83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이상민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4739463" y="3266454"/>
            <a:ext cx="83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박헌정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4"/>
          <p:cNvSpPr txBox="1"/>
          <p:nvPr/>
        </p:nvSpPr>
        <p:spPr>
          <a:xfrm>
            <a:off x="2159348" y="3242192"/>
            <a:ext cx="83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정희진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4"/>
          <p:cNvSpPr txBox="1"/>
          <p:nvPr/>
        </p:nvSpPr>
        <p:spPr>
          <a:xfrm>
            <a:off x="4667693" y="892838"/>
            <a:ext cx="83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양주엽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4"/>
          <p:cNvSpPr/>
          <p:nvPr/>
        </p:nvSpPr>
        <p:spPr>
          <a:xfrm>
            <a:off x="6924919" y="3091318"/>
            <a:ext cx="1815300" cy="18153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자료조사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 txBox="1"/>
          <p:nvPr/>
        </p:nvSpPr>
        <p:spPr>
          <a:xfrm>
            <a:off x="7389628" y="3261138"/>
            <a:ext cx="83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조유나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4"/>
          <p:cNvSpPr txBox="1"/>
          <p:nvPr/>
        </p:nvSpPr>
        <p:spPr>
          <a:xfrm>
            <a:off x="7333807" y="908684"/>
            <a:ext cx="83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이예찬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367014" y="1714414"/>
            <a:ext cx="1281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00075" y="2662050"/>
            <a:ext cx="353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프로젝트 동기와 목적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3"/>
          <p:cNvCxnSpPr/>
          <p:nvPr/>
        </p:nvCxnSpPr>
        <p:spPr>
          <a:xfrm>
            <a:off x="367014" y="2544366"/>
            <a:ext cx="523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3"/>
          <p:cNvSpPr txBox="1"/>
          <p:nvPr/>
        </p:nvSpPr>
        <p:spPr>
          <a:xfrm>
            <a:off x="3881365" y="2317554"/>
            <a:ext cx="111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동기와 목적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5016050" y="689945"/>
            <a:ext cx="2500800" cy="34458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6414626" y="689945"/>
            <a:ext cx="2500800" cy="3445800"/>
          </a:xfrm>
          <a:prstGeom prst="triangle">
            <a:avLst>
              <a:gd fmla="val 50000" name="adj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4"/>
          <p:cNvCxnSpPr/>
          <p:nvPr/>
        </p:nvCxnSpPr>
        <p:spPr>
          <a:xfrm>
            <a:off x="4572000" y="1291856"/>
            <a:ext cx="0" cy="3014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4"/>
          <p:cNvSpPr txBox="1"/>
          <p:nvPr/>
        </p:nvSpPr>
        <p:spPr>
          <a:xfrm>
            <a:off x="4927939" y="3511324"/>
            <a:ext cx="1762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공정성 확보</a:t>
            </a:r>
            <a:endParaRPr b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4866155" y="3875473"/>
            <a:ext cx="3133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모든 면접자에 대한 면접관의 반복되는 질문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면접시 면접관의 기분에 따른 결과 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4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4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4"/>
          <p:cNvGrpSpPr/>
          <p:nvPr/>
        </p:nvGrpSpPr>
        <p:grpSpPr>
          <a:xfrm>
            <a:off x="891644" y="263864"/>
            <a:ext cx="1990575" cy="495261"/>
            <a:chOff x="1188858" y="351819"/>
            <a:chExt cx="2654100" cy="660348"/>
          </a:xfrm>
        </p:grpSpPr>
        <p:sp>
          <p:nvSpPr>
            <p:cNvPr id="145" name="Google Shape;145;p4"/>
            <p:cNvSpPr txBox="1"/>
            <p:nvPr/>
          </p:nvSpPr>
          <p:spPr>
            <a:xfrm>
              <a:off x="1188881" y="351819"/>
              <a:ext cx="14991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 프로젝트 동기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1188858" y="581367"/>
              <a:ext cx="26541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개인의 판단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4"/>
          <p:cNvGrpSpPr/>
          <p:nvPr/>
        </p:nvGrpSpPr>
        <p:grpSpPr>
          <a:xfrm>
            <a:off x="4940975" y="570705"/>
            <a:ext cx="3400012" cy="2734791"/>
            <a:chOff x="205949" y="1421027"/>
            <a:chExt cx="5797122" cy="4542087"/>
          </a:xfrm>
        </p:grpSpPr>
        <p:pic>
          <p:nvPicPr>
            <p:cNvPr descr="블라인드채용.png" id="148" name="Google Shape;14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677" y="1421027"/>
              <a:ext cx="4356018" cy="2516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i면접.png" id="149" name="Google Shape;14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77321" y="2055340"/>
              <a:ext cx="3125750" cy="3620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i사례.png" id="150" name="Google Shape;15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5949" y="4107640"/>
              <a:ext cx="3031522" cy="18554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채우기 없는 슬픈 얼굴" id="151" name="Google Shape;15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6913" y="2451690"/>
            <a:ext cx="945220" cy="945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채우기 없는 보통 얼굴" id="152" name="Google Shape;15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6275" y="2464047"/>
            <a:ext cx="945220" cy="945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채우기 없는 웃는 얼굴" id="153" name="Google Shape;15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12845" y="1326565"/>
            <a:ext cx="945220" cy="94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5"/>
          <p:cNvGrpSpPr/>
          <p:nvPr/>
        </p:nvGrpSpPr>
        <p:grpSpPr>
          <a:xfrm>
            <a:off x="822295" y="1234078"/>
            <a:ext cx="7499410" cy="1905906"/>
            <a:chOff x="1096393" y="2530533"/>
            <a:chExt cx="9999213" cy="2541208"/>
          </a:xfrm>
        </p:grpSpPr>
        <p:sp>
          <p:nvSpPr>
            <p:cNvPr id="159" name="Google Shape;159;p5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5"/>
          <p:cNvSpPr txBox="1"/>
          <p:nvPr/>
        </p:nvSpPr>
        <p:spPr>
          <a:xfrm>
            <a:off x="1242119" y="2176800"/>
            <a:ext cx="105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인재상 설정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3452775" y="2176800"/>
            <a:ext cx="2162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온라인 면접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및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정보수집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6669525" y="2176800"/>
            <a:ext cx="139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면접결과 피드백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5"/>
          <p:cNvCxnSpPr/>
          <p:nvPr/>
        </p:nvCxnSpPr>
        <p:spPr>
          <a:xfrm>
            <a:off x="2843213" y="2172742"/>
            <a:ext cx="66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5"/>
          <p:cNvCxnSpPr/>
          <p:nvPr/>
        </p:nvCxnSpPr>
        <p:spPr>
          <a:xfrm>
            <a:off x="5643563" y="2187029"/>
            <a:ext cx="66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5"/>
          <p:cNvSpPr txBox="1"/>
          <p:nvPr/>
        </p:nvSpPr>
        <p:spPr>
          <a:xfrm>
            <a:off x="858911" y="3274872"/>
            <a:ext cx="18693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MBTI 성격 검사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Holland 직업 유형 검사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인적성 문제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기술 면접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3637357" y="3274872"/>
            <a:ext cx="196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기업 공고 및 기업 정보 확인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구직자 및 재직자의 추가 기업 정보 작성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공고 지원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기업의 공고에 따라 제공되는 문제 풀이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지원 결과 확인 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6601157" y="3274872"/>
            <a:ext cx="1869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사이트의 알고리즘에 따라 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추천된 인재의 실제 평가 제공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사이트는  피드백을 통해 문제 재설정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5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5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5"/>
          <p:cNvGrpSpPr/>
          <p:nvPr/>
        </p:nvGrpSpPr>
        <p:grpSpPr>
          <a:xfrm>
            <a:off x="891648" y="263864"/>
            <a:ext cx="2927025" cy="495261"/>
            <a:chOff x="1188864" y="351819"/>
            <a:chExt cx="3902700" cy="660348"/>
          </a:xfrm>
        </p:grpSpPr>
        <p:sp>
          <p:nvSpPr>
            <p:cNvPr id="174" name="Google Shape;174;p5"/>
            <p:cNvSpPr txBox="1"/>
            <p:nvPr/>
          </p:nvSpPr>
          <p:spPr>
            <a:xfrm>
              <a:off x="1188881" y="351819"/>
              <a:ext cx="14991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 프로젝트 목적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1188864" y="581367"/>
              <a:ext cx="39027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평가 문제 제공과 피드백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5"/>
          <p:cNvSpPr txBox="1"/>
          <p:nvPr/>
        </p:nvSpPr>
        <p:spPr>
          <a:xfrm>
            <a:off x="1225406" y="1759849"/>
            <a:ext cx="1064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기업</a:t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4039821" y="1759849"/>
            <a:ext cx="1064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구직자</a:t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6836575" y="1751752"/>
            <a:ext cx="1064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기업</a:t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367014" y="1714414"/>
            <a:ext cx="1292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400075" y="2662050"/>
            <a:ext cx="238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개발 환경,일정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6"/>
          <p:cNvCxnSpPr/>
          <p:nvPr/>
        </p:nvCxnSpPr>
        <p:spPr>
          <a:xfrm>
            <a:off x="367014" y="2544366"/>
            <a:ext cx="523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6"/>
          <p:cNvSpPr txBox="1"/>
          <p:nvPr/>
        </p:nvSpPr>
        <p:spPr>
          <a:xfrm>
            <a:off x="3881365" y="2317554"/>
            <a:ext cx="778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5016050" y="689945"/>
            <a:ext cx="2500800" cy="34458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6414626" y="689945"/>
            <a:ext cx="2500800" cy="3445800"/>
          </a:xfrm>
          <a:prstGeom prst="triangle">
            <a:avLst>
              <a:gd fmla="val 50000" name="adj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3664328" y="988425"/>
            <a:ext cx="1815300" cy="18153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4490803" y="1538440"/>
            <a:ext cx="1815300" cy="1815300"/>
          </a:xfrm>
          <a:prstGeom prst="ellipse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4179062" y="2570323"/>
            <a:ext cx="1815300" cy="18153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3190194" y="2570323"/>
            <a:ext cx="1815300" cy="1815300"/>
          </a:xfrm>
          <a:prstGeom prst="ellips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2837854" y="1615288"/>
            <a:ext cx="1815300" cy="18153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7"/>
          <p:cNvGrpSpPr/>
          <p:nvPr/>
        </p:nvGrpSpPr>
        <p:grpSpPr>
          <a:xfrm>
            <a:off x="6413497" y="3322558"/>
            <a:ext cx="1772245" cy="785526"/>
            <a:chOff x="102324" y="3738357"/>
            <a:chExt cx="2362993" cy="1047368"/>
          </a:xfrm>
        </p:grpSpPr>
        <p:sp>
          <p:nvSpPr>
            <p:cNvPr id="201" name="Google Shape;201;p7"/>
            <p:cNvSpPr txBox="1"/>
            <p:nvPr/>
          </p:nvSpPr>
          <p:spPr>
            <a:xfrm>
              <a:off x="102324" y="3738357"/>
              <a:ext cx="11929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개발 툴</a:t>
              </a:r>
              <a:endPara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102325" y="4231727"/>
              <a:ext cx="2362992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SQL Developer</a:t>
              </a:r>
              <a:endParaRPr sz="1100"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Visual Studio Code</a:t>
              </a:r>
              <a:endParaRPr sz="1100"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Eclipse</a:t>
              </a:r>
              <a:endParaRPr sz="1100"/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545089" y="1615776"/>
            <a:ext cx="1772245" cy="916891"/>
            <a:chOff x="102324" y="3738357"/>
            <a:chExt cx="2362993" cy="1222522"/>
          </a:xfrm>
        </p:grpSpPr>
        <p:sp>
          <p:nvSpPr>
            <p:cNvPr id="204" name="Google Shape;204;p7"/>
            <p:cNvSpPr txBox="1"/>
            <p:nvPr/>
          </p:nvSpPr>
          <p:spPr>
            <a:xfrm>
              <a:off x="102324" y="3738357"/>
              <a:ext cx="15007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개발 언어</a:t>
              </a:r>
              <a:endPara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102325" y="4252993"/>
              <a:ext cx="23629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Java8, JSP</a:t>
              </a:r>
              <a:endParaRPr sz="1100"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SQL</a:t>
              </a:r>
              <a:endParaRPr sz="1100"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Html,CSS,JavaScript</a:t>
              </a:r>
              <a:endPara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6" name="Google Shape;206;p7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7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7"/>
          <p:cNvGrpSpPr/>
          <p:nvPr/>
        </p:nvGrpSpPr>
        <p:grpSpPr>
          <a:xfrm>
            <a:off x="891645" y="263864"/>
            <a:ext cx="1597275" cy="495261"/>
            <a:chOff x="1188859" y="351819"/>
            <a:chExt cx="2129700" cy="660348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1188881" y="351819"/>
              <a:ext cx="14991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프로젝트 개요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1188859" y="581367"/>
              <a:ext cx="21297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환경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7"/>
          <p:cNvSpPr txBox="1"/>
          <p:nvPr/>
        </p:nvSpPr>
        <p:spPr>
          <a:xfrm>
            <a:off x="6219928" y="1285233"/>
            <a:ext cx="194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개발 서버 및 환경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6460886" y="1698509"/>
            <a:ext cx="177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웹서버: 아파치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Was : 톰캣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서버데이터베이스 : 오라클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8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8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8"/>
          <p:cNvGrpSpPr/>
          <p:nvPr/>
        </p:nvGrpSpPr>
        <p:grpSpPr>
          <a:xfrm>
            <a:off x="891661" y="263864"/>
            <a:ext cx="1124346" cy="495322"/>
            <a:chOff x="1188881" y="351819"/>
            <a:chExt cx="1499128" cy="660429"/>
          </a:xfrm>
        </p:grpSpPr>
        <p:sp>
          <p:nvSpPr>
            <p:cNvPr id="223" name="Google Shape;223;p8"/>
            <p:cNvSpPr txBox="1"/>
            <p:nvPr/>
          </p:nvSpPr>
          <p:spPr>
            <a:xfrm>
              <a:off x="1188881" y="351819"/>
              <a:ext cx="14991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프로젝트 개요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1188881" y="581361"/>
              <a:ext cx="830677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ERD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rd.png" id="225" name="Google Shape;2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98" y="889687"/>
            <a:ext cx="8091000" cy="37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/>
        </p:nvSpPr>
        <p:spPr>
          <a:xfrm>
            <a:off x="7409255" y="4879181"/>
            <a:ext cx="1682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9"/>
          <p:cNvGrpSpPr/>
          <p:nvPr/>
        </p:nvGrpSpPr>
        <p:grpSpPr>
          <a:xfrm>
            <a:off x="1524676" y="1557420"/>
            <a:ext cx="7470121" cy="228600"/>
            <a:chOff x="1188881" y="2057400"/>
            <a:chExt cx="5554819" cy="304800"/>
          </a:xfrm>
        </p:grpSpPr>
        <p:sp>
          <p:nvSpPr>
            <p:cNvPr id="232" name="Google Shape;232;p9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9D9D9">
                <a:alpha val="6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188881" y="2057400"/>
              <a:ext cx="901201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9"/>
          <p:cNvGrpSpPr/>
          <p:nvPr/>
        </p:nvGrpSpPr>
        <p:grpSpPr>
          <a:xfrm>
            <a:off x="1524676" y="1941964"/>
            <a:ext cx="7470121" cy="228600"/>
            <a:chOff x="1188881" y="2570126"/>
            <a:chExt cx="5554819" cy="304800"/>
          </a:xfrm>
        </p:grpSpPr>
        <p:sp>
          <p:nvSpPr>
            <p:cNvPr id="235" name="Google Shape;235;p9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9D9D9">
                <a:alpha val="6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1459872" y="2570126"/>
              <a:ext cx="1553878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9"/>
          <p:cNvGrpSpPr/>
          <p:nvPr/>
        </p:nvGrpSpPr>
        <p:grpSpPr>
          <a:xfrm>
            <a:off x="1514720" y="2326509"/>
            <a:ext cx="7480675" cy="232227"/>
            <a:chOff x="1175466" y="3082852"/>
            <a:chExt cx="5554819" cy="309636"/>
          </a:xfrm>
        </p:grpSpPr>
        <p:sp>
          <p:nvSpPr>
            <p:cNvPr id="238" name="Google Shape;238;p9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9D9D9">
                <a:alpha val="6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2707485" y="3082852"/>
              <a:ext cx="1556593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1524676" y="2711054"/>
            <a:ext cx="7470121" cy="228600"/>
            <a:chOff x="1188881" y="3595578"/>
            <a:chExt cx="5554819" cy="304800"/>
          </a:xfrm>
        </p:grpSpPr>
        <p:sp>
          <p:nvSpPr>
            <p:cNvPr id="241" name="Google Shape;241;p9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9D9D9">
                <a:alpha val="6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951850" y="3595578"/>
              <a:ext cx="639832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9"/>
          <p:cNvGrpSpPr/>
          <p:nvPr/>
        </p:nvGrpSpPr>
        <p:grpSpPr>
          <a:xfrm>
            <a:off x="1524676" y="3095598"/>
            <a:ext cx="7470121" cy="230413"/>
            <a:chOff x="1188881" y="4108304"/>
            <a:chExt cx="5554819" cy="307218"/>
          </a:xfrm>
        </p:grpSpPr>
        <p:sp>
          <p:nvSpPr>
            <p:cNvPr id="244" name="Google Shape;244;p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9D9D9">
                <a:alpha val="6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229289" y="4108304"/>
              <a:ext cx="598121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9"/>
          <p:cNvGrpSpPr/>
          <p:nvPr/>
        </p:nvGrpSpPr>
        <p:grpSpPr>
          <a:xfrm>
            <a:off x="1524676" y="3480143"/>
            <a:ext cx="7470121" cy="228600"/>
            <a:chOff x="1188881" y="4621030"/>
            <a:chExt cx="5554819" cy="304800"/>
          </a:xfrm>
        </p:grpSpPr>
        <p:sp>
          <p:nvSpPr>
            <p:cNvPr id="247" name="Google Shape;247;p9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9D9D9">
                <a:alpha val="6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845067" y="4621030"/>
              <a:ext cx="1502546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9"/>
          <p:cNvGrpSpPr/>
          <p:nvPr/>
        </p:nvGrpSpPr>
        <p:grpSpPr>
          <a:xfrm>
            <a:off x="1524676" y="3864687"/>
            <a:ext cx="7470121" cy="228600"/>
            <a:chOff x="1188881" y="5133756"/>
            <a:chExt cx="5554819" cy="304800"/>
          </a:xfrm>
        </p:grpSpPr>
        <p:sp>
          <p:nvSpPr>
            <p:cNvPr id="250" name="Google Shape;250;p9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9D9D9">
                <a:alpha val="6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6151406" y="5133756"/>
              <a:ext cx="521097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9"/>
          <p:cNvSpPr/>
          <p:nvPr/>
        </p:nvSpPr>
        <p:spPr>
          <a:xfrm>
            <a:off x="2583890" y="1550950"/>
            <a:ext cx="276900" cy="225000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3820548" y="1951032"/>
            <a:ext cx="276900" cy="225000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5510384" y="2318764"/>
            <a:ext cx="276900" cy="225000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5951545" y="2709681"/>
            <a:ext cx="276900" cy="225000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6276251" y="3096149"/>
            <a:ext cx="276900" cy="225000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8315456" y="3482617"/>
            <a:ext cx="276900" cy="225000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8745054" y="3869086"/>
            <a:ext cx="276900" cy="225000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9"/>
          <p:cNvCxnSpPr/>
          <p:nvPr/>
        </p:nvCxnSpPr>
        <p:spPr>
          <a:xfrm>
            <a:off x="891661" y="204843"/>
            <a:ext cx="7999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9"/>
          <p:cNvSpPr/>
          <p:nvPr/>
        </p:nvSpPr>
        <p:spPr>
          <a:xfrm>
            <a:off x="199360" y="183411"/>
            <a:ext cx="540000" cy="54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367603" y="242433"/>
            <a:ext cx="19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9"/>
          <p:cNvGrpSpPr/>
          <p:nvPr/>
        </p:nvGrpSpPr>
        <p:grpSpPr>
          <a:xfrm>
            <a:off x="891657" y="263872"/>
            <a:ext cx="1531059" cy="495322"/>
            <a:chOff x="1188881" y="351819"/>
            <a:chExt cx="1499128" cy="660429"/>
          </a:xfrm>
        </p:grpSpPr>
        <p:sp>
          <p:nvSpPr>
            <p:cNvPr id="263" name="Google Shape;263;p9"/>
            <p:cNvSpPr txBox="1"/>
            <p:nvPr/>
          </p:nvSpPr>
          <p:spPr>
            <a:xfrm>
              <a:off x="1188881" y="351819"/>
              <a:ext cx="14991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 프로젝트 개요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 txBox="1"/>
            <p:nvPr/>
          </p:nvSpPr>
          <p:spPr>
            <a:xfrm>
              <a:off x="1188881" y="581361"/>
              <a:ext cx="14077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일정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5" name="Google Shape;265;p9"/>
          <p:cNvGraphicFramePr/>
          <p:nvPr/>
        </p:nvGraphicFramePr>
        <p:xfrm>
          <a:off x="1480064" y="1122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{72D370C4-01FF-4ED6-864E-FF24303AF7A2}</a:tableStyleId>
              </a:tblPr>
              <a:tblGrid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  <a:gridCol w="414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7/2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7/3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7/4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7/5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7/6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7/7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7/8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7/9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7/10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7/11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7/12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7/13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7/14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7/15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7/16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7/17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</a:rPr>
                        <a:t>7/18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9"/>
          <p:cNvSpPr txBox="1"/>
          <p:nvPr/>
        </p:nvSpPr>
        <p:spPr>
          <a:xfrm>
            <a:off x="51551" y="2312873"/>
            <a:ext cx="1456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데이터 베이스 설계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245551" y="1950275"/>
            <a:ext cx="145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요구사항 분석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88883" y="2690423"/>
            <a:ext cx="141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 대시보드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594947" y="3065575"/>
            <a:ext cx="115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UI 디자인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569071" y="3456750"/>
            <a:ext cx="137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개발 코딩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607498" y="1524800"/>
            <a:ext cx="110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주제선정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172302" y="3810425"/>
            <a:ext cx="15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테스트 및 종료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2015-01-21T11:35:38Z</dcterms:created>
  <dc:creator>Saebyeol Yu</dc:creator>
</cp:coreProperties>
</file>