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76" r:id="rId3"/>
    <p:sldId id="258" r:id="rId4"/>
    <p:sldId id="277" r:id="rId5"/>
    <p:sldId id="275" r:id="rId6"/>
    <p:sldId id="273" r:id="rId7"/>
    <p:sldId id="280" r:id="rId8"/>
    <p:sldId id="283" r:id="rId9"/>
    <p:sldId id="266" r:id="rId10"/>
    <p:sldId id="267" r:id="rId11"/>
    <p:sldId id="282" r:id="rId12"/>
    <p:sldId id="27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66" d="100"/>
          <a:sy n="66" d="100"/>
        </p:scale>
        <p:origin x="1930" y="7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C406B8A-DD62-484E-9430-EAC28E6DE486}"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70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BC06BEA-0139-4AF7-B91D-F7DADA2530CF}" type="slidenum">
              <a:rPr lang="en-US" altLang="en-US" smtClean="0"/>
              <a:pPr/>
              <a:t>‹#›</a:t>
            </a:fld>
            <a:endParaRPr lang="en-US" altLang="en-US"/>
          </a:p>
        </p:txBody>
      </p:sp>
    </p:spTree>
    <p:extLst>
      <p:ext uri="{BB962C8B-B14F-4D97-AF65-F5344CB8AC3E}">
        <p14:creationId xmlns:p14="http://schemas.microsoft.com/office/powerpoint/2010/main" val="97732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F727F92-11B6-43A2-ADC7-C41AFC923947}" type="slidenum">
              <a:rPr lang="en-US" altLang="en-US" smtClean="0"/>
              <a:pPr/>
              <a:t>‹#›</a:t>
            </a:fld>
            <a:endParaRPr lang="en-US" altLang="en-US"/>
          </a:p>
        </p:txBody>
      </p:sp>
    </p:spTree>
    <p:extLst>
      <p:ext uri="{BB962C8B-B14F-4D97-AF65-F5344CB8AC3E}">
        <p14:creationId xmlns:p14="http://schemas.microsoft.com/office/powerpoint/2010/main" val="336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937B2ED-BB65-45BA-836E-DE85A699A609}" type="slidenum">
              <a:rPr lang="en-US" altLang="en-US" smtClean="0"/>
              <a:pPr/>
              <a:t>‹#›</a:t>
            </a:fld>
            <a:endParaRPr lang="en-US" altLang="en-US"/>
          </a:p>
        </p:txBody>
      </p:sp>
    </p:spTree>
    <p:extLst>
      <p:ext uri="{BB962C8B-B14F-4D97-AF65-F5344CB8AC3E}">
        <p14:creationId xmlns:p14="http://schemas.microsoft.com/office/powerpoint/2010/main" val="219634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46EB3C7-AD13-48FC-B4BF-1191C00B7276}"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77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B81C001-B214-4F77-BD89-659DAF054F9A}" type="slidenum">
              <a:rPr lang="en-US" altLang="en-US" smtClean="0"/>
              <a:pPr/>
              <a:t>‹#›</a:t>
            </a:fld>
            <a:endParaRPr lang="en-US" altLang="en-US"/>
          </a:p>
        </p:txBody>
      </p:sp>
    </p:spTree>
    <p:extLst>
      <p:ext uri="{BB962C8B-B14F-4D97-AF65-F5344CB8AC3E}">
        <p14:creationId xmlns:p14="http://schemas.microsoft.com/office/powerpoint/2010/main" val="346947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0CC87352-BED6-436B-8CAE-A56D686258D3}" type="slidenum">
              <a:rPr lang="en-US" altLang="en-US" smtClean="0"/>
              <a:pPr/>
              <a:t>‹#›</a:t>
            </a:fld>
            <a:endParaRPr lang="en-US" altLang="en-US"/>
          </a:p>
        </p:txBody>
      </p:sp>
    </p:spTree>
    <p:extLst>
      <p:ext uri="{BB962C8B-B14F-4D97-AF65-F5344CB8AC3E}">
        <p14:creationId xmlns:p14="http://schemas.microsoft.com/office/powerpoint/2010/main" val="153370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925C10CF-3A04-47AA-A4BC-2C457E727F29}" type="slidenum">
              <a:rPr lang="en-US" altLang="en-US" smtClean="0"/>
              <a:pPr/>
              <a:t>‹#›</a:t>
            </a:fld>
            <a:endParaRPr lang="en-US" altLang="en-US"/>
          </a:p>
        </p:txBody>
      </p:sp>
    </p:spTree>
    <p:extLst>
      <p:ext uri="{BB962C8B-B14F-4D97-AF65-F5344CB8AC3E}">
        <p14:creationId xmlns:p14="http://schemas.microsoft.com/office/powerpoint/2010/main" val="146260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1AB826DA-5D92-47B5-9527-F4DB09DC7029}" type="slidenum">
              <a:rPr lang="en-US" altLang="en-US" smtClean="0"/>
              <a:pPr/>
              <a:t>‹#›</a:t>
            </a:fld>
            <a:endParaRPr lang="en-US" altLang="en-US"/>
          </a:p>
        </p:txBody>
      </p:sp>
    </p:spTree>
    <p:extLst>
      <p:ext uri="{BB962C8B-B14F-4D97-AF65-F5344CB8AC3E}">
        <p14:creationId xmlns:p14="http://schemas.microsoft.com/office/powerpoint/2010/main" val="386813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5EB099-4614-4E33-8DF7-A7C01B01C289}" type="slidenum">
              <a:rPr lang="en-US" altLang="en-US" smtClean="0"/>
              <a:pPr/>
              <a:t>‹#›</a:t>
            </a:fld>
            <a:endParaRPr lang="en-US" altLang="en-US"/>
          </a:p>
        </p:txBody>
      </p:sp>
    </p:spTree>
    <p:extLst>
      <p:ext uri="{BB962C8B-B14F-4D97-AF65-F5344CB8AC3E}">
        <p14:creationId xmlns:p14="http://schemas.microsoft.com/office/powerpoint/2010/main" val="59875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29E55AB-B1CF-43D3-B5B0-7BACC0CCBC6D}" type="slidenum">
              <a:rPr lang="en-US" altLang="en-US" smtClean="0"/>
              <a:pPr/>
              <a:t>‹#›</a:t>
            </a:fld>
            <a:endParaRPr lang="en-US" altLang="en-US"/>
          </a:p>
        </p:txBody>
      </p:sp>
    </p:spTree>
    <p:extLst>
      <p:ext uri="{BB962C8B-B14F-4D97-AF65-F5344CB8AC3E}">
        <p14:creationId xmlns:p14="http://schemas.microsoft.com/office/powerpoint/2010/main" val="261332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29E55AB-B1CF-43D3-B5B0-7BACC0CCBC6D}" type="slidenum">
              <a:rPr lang="en-US" altLang="en-US" smtClean="0"/>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24892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905474FF-1C9E-97AA-DA35-8C7A76B37367}"/>
              </a:ext>
            </a:extLst>
          </p:cNvPr>
          <p:cNvSpPr>
            <a:spLocks noGrp="1" noChangeArrowheads="1"/>
          </p:cNvSpPr>
          <p:nvPr>
            <p:ph type="subTitle" idx="1"/>
          </p:nvPr>
        </p:nvSpPr>
        <p:spPr>
          <a:xfrm>
            <a:off x="609600" y="1828800"/>
            <a:ext cx="8077200" cy="4724400"/>
          </a:xfrm>
        </p:spPr>
        <p:txBody>
          <a:bodyPr>
            <a:normAutofit lnSpcReduction="10000"/>
          </a:bodyPr>
          <a:lstStyle/>
          <a:p>
            <a:pPr eaLnBrk="1" hangingPunct="1"/>
            <a:r>
              <a:rPr lang="en-US" altLang="en-US" sz="4400" b="1" dirty="0"/>
              <a:t>The N-Queens Problem</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algn="r" eaLnBrk="1" hangingPunct="1"/>
            <a:r>
              <a:rPr lang="en-US" altLang="en-US" sz="2800" dirty="0"/>
              <a:t>Chandan Singh Rajput</a:t>
            </a:r>
          </a:p>
          <a:p>
            <a:pPr algn="r" eaLnBrk="1" hangingPunct="1"/>
            <a:r>
              <a:rPr lang="en-US" altLang="en-US" sz="2800" dirty="0"/>
              <a:t>12220324</a:t>
            </a:r>
            <a:br>
              <a:rPr lang="en-US" altLang="en-US" dirty="0"/>
            </a:br>
            <a:br>
              <a:rPr lang="en-US" altLang="en-US" dirty="0"/>
            </a:br>
            <a:br>
              <a:rPr lang="en-US" altLang="en-US" dirty="0"/>
            </a:br>
            <a:endParaRPr lang="en-US" altLang="en-US" dirty="0"/>
          </a:p>
          <a:p>
            <a:pPr eaLnBrk="1" hangingPunct="1"/>
            <a:endParaRPr lang="en-US" altLang="en-US" sz="2800"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1F121F1-6AB8-31AA-55B3-652AEDB3A5CD}"/>
              </a:ext>
            </a:extLst>
          </p:cNvPr>
          <p:cNvSpPr>
            <a:spLocks noGrp="1" noChangeArrowheads="1"/>
          </p:cNvSpPr>
          <p:nvPr>
            <p:ph type="title"/>
          </p:nvPr>
        </p:nvSpPr>
        <p:spPr/>
        <p:txBody>
          <a:bodyPr/>
          <a:lstStyle/>
          <a:p>
            <a:pPr eaLnBrk="1" hangingPunct="1"/>
            <a:r>
              <a:rPr lang="en-US" altLang="en-US" sz="4000" dirty="0"/>
              <a:t>12 Unique Solutions</a:t>
            </a:r>
            <a:br>
              <a:rPr lang="en-US" altLang="en-US" sz="4000" dirty="0"/>
            </a:br>
            <a:r>
              <a:rPr lang="en-US" altLang="en-US" sz="4000" dirty="0"/>
              <a:t>8-Queens Problem</a:t>
            </a:r>
          </a:p>
        </p:txBody>
      </p:sp>
      <p:pic>
        <p:nvPicPr>
          <p:cNvPr id="5124" name="Picture 6">
            <a:extLst>
              <a:ext uri="{FF2B5EF4-FFF2-40B4-BE49-F238E27FC236}">
                <a16:creationId xmlns:a16="http://schemas.microsoft.com/office/drawing/2014/main" id="{5A255F18-4D43-4824-C1E3-64D2B7794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219" t="44609" r="31250" b="10107"/>
          <a:stretch>
            <a:fillRect/>
          </a:stretch>
        </p:blipFill>
        <p:spPr bwMode="auto">
          <a:xfrm>
            <a:off x="777240" y="1737361"/>
            <a:ext cx="7162800" cy="467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309B-9F6C-B094-779C-FF7C07DD9945}"/>
              </a:ext>
            </a:extLst>
          </p:cNvPr>
          <p:cNvSpPr>
            <a:spLocks noGrp="1"/>
          </p:cNvSpPr>
          <p:nvPr>
            <p:ph type="title"/>
          </p:nvPr>
        </p:nvSpPr>
        <p:spPr/>
        <p:txBody>
          <a:bodyPr/>
          <a:lstStyle/>
          <a:p>
            <a:r>
              <a:rPr lang="en-US" dirty="0"/>
              <a:t>CODE </a:t>
            </a:r>
            <a:endParaRPr lang="en-IN" dirty="0"/>
          </a:p>
        </p:txBody>
      </p:sp>
      <p:sp>
        <p:nvSpPr>
          <p:cNvPr id="3" name="TextBox 2">
            <a:extLst>
              <a:ext uri="{FF2B5EF4-FFF2-40B4-BE49-F238E27FC236}">
                <a16:creationId xmlns:a16="http://schemas.microsoft.com/office/drawing/2014/main" id="{54077A7C-7667-A1E0-8682-166EE2E35D53}"/>
              </a:ext>
            </a:extLst>
          </p:cNvPr>
          <p:cNvSpPr txBox="1"/>
          <p:nvPr/>
        </p:nvSpPr>
        <p:spPr>
          <a:xfrm>
            <a:off x="800100" y="2133600"/>
            <a:ext cx="7924800" cy="3970318"/>
          </a:xfrm>
          <a:prstGeom prst="rect">
            <a:avLst/>
          </a:prstGeom>
          <a:noFill/>
        </p:spPr>
        <p:txBody>
          <a:bodyPr wrap="square" rtlCol="0">
            <a:spAutoFit/>
          </a:bodyPr>
          <a:lstStyle/>
          <a:p>
            <a:endParaRPr lang="en-US" dirty="0"/>
          </a:p>
          <a:p>
            <a:r>
              <a:rPr lang="en-US" dirty="0"/>
              <a:t>My  program efficiently tackles the  n queens problem using a backtracking algorithm. Unlike basic implementations that flood the screen with every possible board configuration, our solution meticulously sifts through permutations to highlight only distinct solutions—where each queen is placed on the chessboard without threatening another. This approach not only ensures clarity but also showcases the elegance of our algorithmic design. With each valid configuration found, our program dynamically updates the board display, offering a clear visualization of each unique solution as it emerges. This feature not only demonstrates the power of backtracking in problem-solving but also enhances user understanding by focusing on meaningful outcomes rather than exhaustive possibilities.</a:t>
            </a:r>
          </a:p>
          <a:p>
            <a:endParaRPr lang="en-US" dirty="0"/>
          </a:p>
          <a:p>
            <a:endParaRPr lang="en-IN" dirty="0"/>
          </a:p>
        </p:txBody>
      </p:sp>
    </p:spTree>
    <p:extLst>
      <p:ext uri="{BB962C8B-B14F-4D97-AF65-F5344CB8AC3E}">
        <p14:creationId xmlns:p14="http://schemas.microsoft.com/office/powerpoint/2010/main" val="264828431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58C9-76A0-B8FC-1775-A7AF808FD508}"/>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91588331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6BB6-9FBA-7780-1E27-1FBE1B2BFA19}"/>
              </a:ext>
            </a:extLst>
          </p:cNvPr>
          <p:cNvSpPr>
            <a:spLocks noGrp="1"/>
          </p:cNvSpPr>
          <p:nvPr>
            <p:ph type="title"/>
          </p:nvPr>
        </p:nvSpPr>
        <p:spPr/>
        <p:txBody>
          <a:bodyPr/>
          <a:lstStyle/>
          <a:p>
            <a:r>
              <a:rPr lang="en-US" dirty="0"/>
              <a:t>Introduction</a:t>
            </a:r>
            <a:br>
              <a:rPr lang="en-US" dirty="0"/>
            </a:br>
            <a:r>
              <a:rPr lang="en-US" dirty="0"/>
              <a:t>Chess and Its Queen</a:t>
            </a:r>
            <a:endParaRPr lang="en-IN" dirty="0"/>
          </a:p>
        </p:txBody>
      </p:sp>
      <p:sp>
        <p:nvSpPr>
          <p:cNvPr id="3" name="Content Placeholder 2">
            <a:extLst>
              <a:ext uri="{FF2B5EF4-FFF2-40B4-BE49-F238E27FC236}">
                <a16:creationId xmlns:a16="http://schemas.microsoft.com/office/drawing/2014/main" id="{ABB07C5F-251A-EC05-0430-A0FA97ADABBF}"/>
              </a:ext>
            </a:extLst>
          </p:cNvPr>
          <p:cNvSpPr>
            <a:spLocks noGrp="1"/>
          </p:cNvSpPr>
          <p:nvPr>
            <p:ph idx="1"/>
          </p:nvPr>
        </p:nvSpPr>
        <p:spPr/>
        <p:txBody>
          <a:bodyPr>
            <a:normAutofit lnSpcReduction="10000"/>
          </a:bodyPr>
          <a:lstStyle/>
          <a:p>
            <a:br>
              <a:rPr lang="en-US" dirty="0"/>
            </a:br>
            <a:r>
              <a:rPr lang="en-US" dirty="0"/>
              <a:t>Chess originated in India around the 6th century AD. It evolved from earlier Indian board games</a:t>
            </a:r>
          </a:p>
          <a:p>
            <a:br>
              <a:rPr lang="en-US" dirty="0"/>
            </a:br>
            <a:r>
              <a:rPr lang="en-US" dirty="0"/>
              <a:t>Chess is a timeless game of strategy and intellect, played on an 8x8 grid where each player commands an army of 16 pieces</a:t>
            </a:r>
          </a:p>
          <a:p>
            <a:endParaRPr lang="en-US" dirty="0"/>
          </a:p>
          <a:p>
            <a:r>
              <a:rPr lang="en-US" dirty="0"/>
              <a:t>The queen in chess moves any number of squares in a straight line horizontally, vertically, or diagonally. This exceptional range makes it a versatile and powerful piece on the board, capable of both attacking and defending effectively.</a:t>
            </a:r>
            <a:br>
              <a:rPr lang="en-US" dirty="0"/>
            </a:br>
            <a:br>
              <a:rPr lang="en-US" dirty="0"/>
            </a:br>
            <a:endParaRPr lang="en-IN" dirty="0"/>
          </a:p>
        </p:txBody>
      </p:sp>
      <p:pic>
        <p:nvPicPr>
          <p:cNvPr id="5" name="Picture 4">
            <a:extLst>
              <a:ext uri="{FF2B5EF4-FFF2-40B4-BE49-F238E27FC236}">
                <a16:creationId xmlns:a16="http://schemas.microsoft.com/office/drawing/2014/main" id="{ECF98A09-68F3-30B9-9845-A1797B5E7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208711"/>
            <a:ext cx="1905000" cy="140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3852100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CE25130-4551-4A44-0E18-AD05552CA8F1}"/>
              </a:ext>
            </a:extLst>
          </p:cNvPr>
          <p:cNvSpPr>
            <a:spLocks noGrp="1" noChangeArrowheads="1"/>
          </p:cNvSpPr>
          <p:nvPr>
            <p:ph type="title"/>
          </p:nvPr>
        </p:nvSpPr>
        <p:spPr/>
        <p:txBody>
          <a:bodyPr/>
          <a:lstStyle/>
          <a:p>
            <a:pPr eaLnBrk="1" hangingPunct="1"/>
            <a:r>
              <a:rPr lang="en-US" altLang="en-US" b="1"/>
              <a:t>N-queens problem</a:t>
            </a:r>
          </a:p>
        </p:txBody>
      </p:sp>
      <p:sp>
        <p:nvSpPr>
          <p:cNvPr id="3075" name="Rectangle 3">
            <a:extLst>
              <a:ext uri="{FF2B5EF4-FFF2-40B4-BE49-F238E27FC236}">
                <a16:creationId xmlns:a16="http://schemas.microsoft.com/office/drawing/2014/main" id="{568E6313-373F-7A60-80FB-B453FEE4BCA2}"/>
              </a:ext>
            </a:extLst>
          </p:cNvPr>
          <p:cNvSpPr>
            <a:spLocks noGrp="1" noChangeArrowheads="1"/>
          </p:cNvSpPr>
          <p:nvPr>
            <p:ph idx="1"/>
          </p:nvPr>
        </p:nvSpPr>
        <p:spPr>
          <a:xfrm>
            <a:off x="809997" y="2222287"/>
            <a:ext cx="7524003" cy="3797513"/>
          </a:xfrm>
        </p:spPr>
        <p:txBody>
          <a:bodyPr>
            <a:normAutofit/>
          </a:bodyPr>
          <a:lstStyle/>
          <a:p>
            <a:r>
              <a:rPr lang="en-US" dirty="0"/>
              <a:t>The N-Queens problem is a classic puzzle where the challenge is to place N queens on an N×N chessboard such that no two queens threaten each other. In other words, no two queens can share the same row, column, or diagonal.</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CE25130-4551-4A44-0E18-AD05552CA8F1}"/>
              </a:ext>
            </a:extLst>
          </p:cNvPr>
          <p:cNvSpPr>
            <a:spLocks noGrp="1" noChangeArrowheads="1"/>
          </p:cNvSpPr>
          <p:nvPr>
            <p:ph type="title"/>
          </p:nvPr>
        </p:nvSpPr>
        <p:spPr/>
        <p:txBody>
          <a:bodyPr/>
          <a:lstStyle/>
          <a:p>
            <a:pPr eaLnBrk="1" hangingPunct="1"/>
            <a:r>
              <a:rPr lang="en-US" altLang="en-US" b="1"/>
              <a:t>N-queens problem</a:t>
            </a:r>
          </a:p>
        </p:txBody>
      </p:sp>
      <p:sp>
        <p:nvSpPr>
          <p:cNvPr id="3075" name="Rectangle 3">
            <a:extLst>
              <a:ext uri="{FF2B5EF4-FFF2-40B4-BE49-F238E27FC236}">
                <a16:creationId xmlns:a16="http://schemas.microsoft.com/office/drawing/2014/main" id="{568E6313-373F-7A60-80FB-B453FEE4BCA2}"/>
              </a:ext>
            </a:extLst>
          </p:cNvPr>
          <p:cNvSpPr>
            <a:spLocks noGrp="1" noChangeArrowheads="1"/>
          </p:cNvSpPr>
          <p:nvPr>
            <p:ph idx="1"/>
          </p:nvPr>
        </p:nvSpPr>
        <p:spPr>
          <a:xfrm>
            <a:off x="809997" y="2222287"/>
            <a:ext cx="7524003" cy="825713"/>
          </a:xfrm>
        </p:spPr>
        <p:txBody>
          <a:bodyPr/>
          <a:lstStyle/>
          <a:p>
            <a:pPr eaLnBrk="1" hangingPunct="1"/>
            <a:r>
              <a:rPr lang="en-US" altLang="en-US" dirty="0"/>
              <a:t>Find a configuration of n queens not attacking each other</a:t>
            </a:r>
          </a:p>
        </p:txBody>
      </p:sp>
      <p:pic>
        <p:nvPicPr>
          <p:cNvPr id="3076" name="Picture 4">
            <a:extLst>
              <a:ext uri="{FF2B5EF4-FFF2-40B4-BE49-F238E27FC236}">
                <a16:creationId xmlns:a16="http://schemas.microsoft.com/office/drawing/2014/main" id="{DE629B73-624F-72AF-D667-8FF8809B7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781" t="28436" r="28906" b="27359"/>
          <a:stretch>
            <a:fillRect/>
          </a:stretch>
        </p:blipFill>
        <p:spPr bwMode="auto">
          <a:xfrm>
            <a:off x="1524000" y="2802424"/>
            <a:ext cx="5867400"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4490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A294A52-2579-EE0C-65B0-5624AC8EAE78}"/>
              </a:ext>
            </a:extLst>
          </p:cNvPr>
          <p:cNvSpPr>
            <a:spLocks noGrp="1" noChangeArrowheads="1"/>
          </p:cNvSpPr>
          <p:nvPr>
            <p:ph type="title"/>
          </p:nvPr>
        </p:nvSpPr>
        <p:spPr/>
        <p:txBody>
          <a:bodyPr/>
          <a:lstStyle/>
          <a:p>
            <a:pPr eaLnBrk="1" hangingPunct="1"/>
            <a:r>
              <a:rPr lang="en-US" altLang="en-US" dirty="0"/>
              <a:t>Backtracking</a:t>
            </a:r>
          </a:p>
        </p:txBody>
      </p:sp>
      <p:sp>
        <p:nvSpPr>
          <p:cNvPr id="17411" name="Rectangle 3">
            <a:extLst>
              <a:ext uri="{FF2B5EF4-FFF2-40B4-BE49-F238E27FC236}">
                <a16:creationId xmlns:a16="http://schemas.microsoft.com/office/drawing/2014/main" id="{DF0827D9-A62D-2D94-D3DB-645ECEDE0EA6}"/>
              </a:ext>
            </a:extLst>
          </p:cNvPr>
          <p:cNvSpPr>
            <a:spLocks noGrp="1" noChangeArrowheads="1"/>
          </p:cNvSpPr>
          <p:nvPr>
            <p:ph idx="1"/>
          </p:nvPr>
        </p:nvSpPr>
        <p:spPr>
          <a:xfrm>
            <a:off x="457200" y="1600200"/>
            <a:ext cx="8229600" cy="4800600"/>
          </a:xfrm>
        </p:spPr>
        <p:txBody>
          <a:bodyPr>
            <a:normAutofit/>
          </a:bodyPr>
          <a:lstStyle/>
          <a:p>
            <a:endParaRPr lang="en-US" sz="2000" dirty="0"/>
          </a:p>
          <a:p>
            <a:r>
              <a:rPr lang="en-US" sz="2000" dirty="0"/>
              <a:t>Backtracking is a general algorithmic technique for solving problems incrementally, one piece at a time, and removing solutions that fail </a:t>
            </a:r>
            <a:endParaRPr lang="en-US" altLang="en-US" sz="2000" dirty="0"/>
          </a:p>
          <a:p>
            <a:pPr eaLnBrk="1" hangingPunct="1">
              <a:lnSpc>
                <a:spcPct val="130000"/>
              </a:lnSpc>
            </a:pPr>
            <a:r>
              <a:rPr lang="en-US" altLang="en-US" sz="2000" dirty="0"/>
              <a:t>place a queen in the top row, then note the column and diagonals it occupies.  </a:t>
            </a:r>
          </a:p>
          <a:p>
            <a:pPr eaLnBrk="1" hangingPunct="1">
              <a:lnSpc>
                <a:spcPct val="130000"/>
              </a:lnSpc>
            </a:pPr>
            <a:r>
              <a:rPr lang="en-US" altLang="en-US" sz="2000" dirty="0"/>
              <a:t>then place a queen in the next row down, taking care not to place it in the same column or diagonal.  Keep track of the occupied columns and diagonals and move on to the next row.  </a:t>
            </a:r>
          </a:p>
          <a:p>
            <a:pPr eaLnBrk="1" hangingPunct="1">
              <a:lnSpc>
                <a:spcPct val="130000"/>
              </a:lnSpc>
            </a:pPr>
            <a:r>
              <a:rPr lang="en-US" altLang="en-US" sz="2000" dirty="0"/>
              <a:t>If no position is open in the next row, we back track to the previous row and move the queen over to the next available spot in its row and the process starts over again. </a:t>
            </a:r>
          </a:p>
        </p:txBody>
      </p:sp>
      <p:pic>
        <p:nvPicPr>
          <p:cNvPr id="3" name="Picture 2">
            <a:extLst>
              <a:ext uri="{FF2B5EF4-FFF2-40B4-BE49-F238E27FC236}">
                <a16:creationId xmlns:a16="http://schemas.microsoft.com/office/drawing/2014/main" id="{1F22F922-AD44-70B3-10C1-54B4E1FD6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76200"/>
            <a:ext cx="2430833" cy="195833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10FE894-69AF-2A20-784D-E5C59F095FCF}"/>
              </a:ext>
            </a:extLst>
          </p:cNvPr>
          <p:cNvSpPr>
            <a:spLocks noGrp="1" noChangeArrowheads="1"/>
          </p:cNvSpPr>
          <p:nvPr>
            <p:ph type="title"/>
          </p:nvPr>
        </p:nvSpPr>
        <p:spPr/>
        <p:txBody>
          <a:bodyPr/>
          <a:lstStyle/>
          <a:p>
            <a:pPr eaLnBrk="1" hangingPunct="1"/>
            <a:r>
              <a:rPr lang="en-US" altLang="en-US"/>
              <a:t>Problems  N &lt; 4</a:t>
            </a:r>
          </a:p>
        </p:txBody>
      </p:sp>
      <p:pic>
        <p:nvPicPr>
          <p:cNvPr id="7171" name="Picture 6">
            <a:extLst>
              <a:ext uri="{FF2B5EF4-FFF2-40B4-BE49-F238E27FC236}">
                <a16:creationId xmlns:a16="http://schemas.microsoft.com/office/drawing/2014/main" id="{3F67A26C-4369-CDEC-C623-98210E67AD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81" t="20833" r="59561" b="28918"/>
          <a:stretch>
            <a:fillRect/>
          </a:stretch>
        </p:blipFill>
        <p:spPr>
          <a:xfrm>
            <a:off x="1524000" y="2274888"/>
            <a:ext cx="1600200" cy="1382712"/>
          </a:xfrm>
          <a:noFill/>
        </p:spPr>
      </p:pic>
      <p:pic>
        <p:nvPicPr>
          <p:cNvPr id="7172" name="Picture 7">
            <a:extLst>
              <a:ext uri="{FF2B5EF4-FFF2-40B4-BE49-F238E27FC236}">
                <a16:creationId xmlns:a16="http://schemas.microsoft.com/office/drawing/2014/main" id="{81C986B9-5DC8-DC92-1970-0F8647412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81" t="20833" r="72180" b="44786"/>
          <a:stretch>
            <a:fillRect/>
          </a:stretch>
        </p:blipFill>
        <p:spPr bwMode="auto">
          <a:xfrm>
            <a:off x="1524000" y="3733800"/>
            <a:ext cx="1600200"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8">
            <a:extLst>
              <a:ext uri="{FF2B5EF4-FFF2-40B4-BE49-F238E27FC236}">
                <a16:creationId xmlns:a16="http://schemas.microsoft.com/office/drawing/2014/main" id="{F8C31312-5CFD-434B-58C3-CC23EFD53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657" t="20833" r="72180" b="59892"/>
          <a:stretch>
            <a:fillRect/>
          </a:stretch>
        </p:blipFill>
        <p:spPr bwMode="auto">
          <a:xfrm>
            <a:off x="1981200" y="5486400"/>
            <a:ext cx="8382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4" name="AutoShape 9">
            <a:extLst>
              <a:ext uri="{FF2B5EF4-FFF2-40B4-BE49-F238E27FC236}">
                <a16:creationId xmlns:a16="http://schemas.microsoft.com/office/drawing/2014/main" id="{6CD90BE7-6F4A-9D60-D2DB-DF144EA24955}"/>
              </a:ext>
            </a:extLst>
          </p:cNvPr>
          <p:cNvSpPr>
            <a:spLocks noChangeArrowheads="1"/>
          </p:cNvSpPr>
          <p:nvPr/>
        </p:nvSpPr>
        <p:spPr bwMode="auto">
          <a:xfrm>
            <a:off x="3581400" y="2667000"/>
            <a:ext cx="914400" cy="609600"/>
          </a:xfrm>
          <a:prstGeom prst="cloudCallout">
            <a:avLst>
              <a:gd name="adj1" fmla="val -79514"/>
              <a:gd name="adj2" fmla="val 2083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3</a:t>
            </a:r>
          </a:p>
        </p:txBody>
      </p:sp>
      <p:sp>
        <p:nvSpPr>
          <p:cNvPr id="7175" name="AutoShape 10">
            <a:extLst>
              <a:ext uri="{FF2B5EF4-FFF2-40B4-BE49-F238E27FC236}">
                <a16:creationId xmlns:a16="http://schemas.microsoft.com/office/drawing/2014/main" id="{3DE1FDE3-4FAE-964C-AF9A-16068CD9E015}"/>
              </a:ext>
            </a:extLst>
          </p:cNvPr>
          <p:cNvSpPr>
            <a:spLocks noChangeArrowheads="1"/>
          </p:cNvSpPr>
          <p:nvPr/>
        </p:nvSpPr>
        <p:spPr bwMode="auto">
          <a:xfrm>
            <a:off x="3505200" y="3962400"/>
            <a:ext cx="914400" cy="609600"/>
          </a:xfrm>
          <a:prstGeom prst="cloudCallout">
            <a:avLst>
              <a:gd name="adj1" fmla="val -79514"/>
              <a:gd name="adj2" fmla="val 2083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2</a:t>
            </a:r>
          </a:p>
        </p:txBody>
      </p:sp>
      <p:sp>
        <p:nvSpPr>
          <p:cNvPr id="7176" name="AutoShape 11">
            <a:extLst>
              <a:ext uri="{FF2B5EF4-FFF2-40B4-BE49-F238E27FC236}">
                <a16:creationId xmlns:a16="http://schemas.microsoft.com/office/drawing/2014/main" id="{A76B581A-5FCA-7ECD-DB00-0F09B132C0E1}"/>
              </a:ext>
            </a:extLst>
          </p:cNvPr>
          <p:cNvSpPr>
            <a:spLocks noChangeArrowheads="1"/>
          </p:cNvSpPr>
          <p:nvPr/>
        </p:nvSpPr>
        <p:spPr bwMode="auto">
          <a:xfrm>
            <a:off x="3505200" y="5410200"/>
            <a:ext cx="914400" cy="609600"/>
          </a:xfrm>
          <a:prstGeom prst="cloudCallout">
            <a:avLst>
              <a:gd name="adj1" fmla="val -79514"/>
              <a:gd name="adj2" fmla="val 2083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1</a:t>
            </a:r>
          </a:p>
        </p:txBody>
      </p:sp>
      <p:sp>
        <p:nvSpPr>
          <p:cNvPr id="7177" name="Text Box 12">
            <a:extLst>
              <a:ext uri="{FF2B5EF4-FFF2-40B4-BE49-F238E27FC236}">
                <a16:creationId xmlns:a16="http://schemas.microsoft.com/office/drawing/2014/main" id="{F2E64141-1214-BE78-6602-C290A915B8F5}"/>
              </a:ext>
            </a:extLst>
          </p:cNvPr>
          <p:cNvSpPr txBox="1">
            <a:spLocks noChangeArrowheads="1"/>
          </p:cNvSpPr>
          <p:nvPr/>
        </p:nvSpPr>
        <p:spPr bwMode="auto">
          <a:xfrm>
            <a:off x="5410200" y="1981200"/>
            <a:ext cx="2590800" cy="78898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N &lt; 4</a:t>
            </a:r>
          </a:p>
          <a:p>
            <a:pPr eaLnBrk="1" hangingPunct="1">
              <a:spcBef>
                <a:spcPct val="50000"/>
              </a:spcBef>
            </a:pPr>
            <a:r>
              <a:rPr lang="en-US" altLang="en-US"/>
              <a:t>Cannot use  N  Queens</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C193F2-B0AD-B6F9-27EE-8B2F45720165}"/>
              </a:ext>
            </a:extLst>
          </p:cNvPr>
          <p:cNvPicPr>
            <a:picLocks noChangeAspect="1"/>
          </p:cNvPicPr>
          <p:nvPr/>
        </p:nvPicPr>
        <p:blipFill>
          <a:blip r:embed="rId2"/>
          <a:stretch>
            <a:fillRect/>
          </a:stretch>
        </p:blipFill>
        <p:spPr>
          <a:xfrm>
            <a:off x="4343400" y="457206"/>
            <a:ext cx="2293541" cy="6400794"/>
          </a:xfrm>
          <a:prstGeom prst="rect">
            <a:avLst/>
          </a:prstGeom>
        </p:spPr>
      </p:pic>
      <p:graphicFrame>
        <p:nvGraphicFramePr>
          <p:cNvPr id="13" name="Table 12">
            <a:extLst>
              <a:ext uri="{FF2B5EF4-FFF2-40B4-BE49-F238E27FC236}">
                <a16:creationId xmlns:a16="http://schemas.microsoft.com/office/drawing/2014/main" id="{4A0C49A6-75B4-CD42-9300-C7F8328A0B4A}"/>
              </a:ext>
            </a:extLst>
          </p:cNvPr>
          <p:cNvGraphicFramePr>
            <a:graphicFrameLocks noGrp="1"/>
          </p:cNvGraphicFramePr>
          <p:nvPr>
            <p:extLst>
              <p:ext uri="{D42A27DB-BD31-4B8C-83A1-F6EECF244321}">
                <p14:modId xmlns:p14="http://schemas.microsoft.com/office/powerpoint/2010/main" val="345498819"/>
              </p:ext>
            </p:extLst>
          </p:nvPr>
        </p:nvGraphicFramePr>
        <p:xfrm>
          <a:off x="457200" y="457206"/>
          <a:ext cx="3886200" cy="6324594"/>
        </p:xfrm>
        <a:graphic>
          <a:graphicData uri="http://schemas.openxmlformats.org/drawingml/2006/table">
            <a:tbl>
              <a:tblPr/>
              <a:tblGrid>
                <a:gridCol w="1943100">
                  <a:extLst>
                    <a:ext uri="{9D8B030D-6E8A-4147-A177-3AD203B41FA5}">
                      <a16:colId xmlns:a16="http://schemas.microsoft.com/office/drawing/2014/main" val="1012108064"/>
                    </a:ext>
                  </a:extLst>
                </a:gridCol>
                <a:gridCol w="1943100">
                  <a:extLst>
                    <a:ext uri="{9D8B030D-6E8A-4147-A177-3AD203B41FA5}">
                      <a16:colId xmlns:a16="http://schemas.microsoft.com/office/drawing/2014/main" val="3649892052"/>
                    </a:ext>
                  </a:extLst>
                </a:gridCol>
              </a:tblGrid>
              <a:tr h="235563">
                <a:tc>
                  <a:txBody>
                    <a:bodyPr/>
                    <a:lstStyle/>
                    <a:p>
                      <a:r>
                        <a:rPr lang="en-IN" sz="700"/>
                        <a:t>n</a:t>
                      </a:r>
                    </a:p>
                  </a:txBody>
                  <a:tcPr marL="34028" marR="34028" marT="17014" marB="17014" anchor="ctr">
                    <a:lnL>
                      <a:noFill/>
                    </a:lnL>
                    <a:lnR>
                      <a:noFill/>
                    </a:lnR>
                    <a:lnT>
                      <a:noFill/>
                    </a:lnT>
                    <a:lnB>
                      <a:noFill/>
                    </a:lnB>
                    <a:solidFill>
                      <a:schemeClr val="bg2"/>
                    </a:solidFill>
                  </a:tcPr>
                </a:tc>
                <a:tc>
                  <a:txBody>
                    <a:bodyPr/>
                    <a:lstStyle/>
                    <a:p>
                      <a:r>
                        <a:rPr lang="en-IN" sz="700"/>
                        <a:t>n!</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94025163"/>
                  </a:ext>
                </a:extLst>
              </a:tr>
              <a:tr h="235563">
                <a:tc>
                  <a:txBody>
                    <a:bodyPr/>
                    <a:lstStyle/>
                    <a:p>
                      <a:r>
                        <a:rPr lang="en-IN" sz="700" dirty="0"/>
                        <a:t>1</a:t>
                      </a:r>
                    </a:p>
                  </a:txBody>
                  <a:tcPr marL="34028" marR="34028" marT="17014" marB="17014" anchor="ctr">
                    <a:lnL>
                      <a:noFill/>
                    </a:lnL>
                    <a:lnR>
                      <a:noFill/>
                    </a:lnR>
                    <a:lnT>
                      <a:noFill/>
                    </a:lnT>
                    <a:lnB>
                      <a:noFill/>
                    </a:lnB>
                    <a:solidFill>
                      <a:schemeClr val="bg2"/>
                    </a:solidFill>
                  </a:tcPr>
                </a:tc>
                <a:tc>
                  <a:txBody>
                    <a:bodyPr/>
                    <a:lstStyle/>
                    <a:p>
                      <a:r>
                        <a:rPr lang="en-IN" sz="700"/>
                        <a:t>1</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2333979067"/>
                  </a:ext>
                </a:extLst>
              </a:tr>
              <a:tr h="235563">
                <a:tc>
                  <a:txBody>
                    <a:bodyPr/>
                    <a:lstStyle/>
                    <a:p>
                      <a:r>
                        <a:rPr lang="en-IN" sz="700"/>
                        <a:t>2</a:t>
                      </a:r>
                    </a:p>
                  </a:txBody>
                  <a:tcPr marL="34028" marR="34028" marT="17014" marB="17014" anchor="ctr">
                    <a:lnL>
                      <a:noFill/>
                    </a:lnL>
                    <a:lnR>
                      <a:noFill/>
                    </a:lnR>
                    <a:lnT>
                      <a:noFill/>
                    </a:lnT>
                    <a:lnB>
                      <a:noFill/>
                    </a:lnB>
                    <a:solidFill>
                      <a:schemeClr val="bg2"/>
                    </a:solidFill>
                  </a:tcPr>
                </a:tc>
                <a:tc>
                  <a:txBody>
                    <a:bodyPr/>
                    <a:lstStyle/>
                    <a:p>
                      <a:r>
                        <a:rPr lang="en-IN" sz="700"/>
                        <a:t>2</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1693874135"/>
                  </a:ext>
                </a:extLst>
              </a:tr>
              <a:tr h="235563">
                <a:tc>
                  <a:txBody>
                    <a:bodyPr/>
                    <a:lstStyle/>
                    <a:p>
                      <a:r>
                        <a:rPr lang="en-IN" sz="700"/>
                        <a:t>3</a:t>
                      </a:r>
                    </a:p>
                  </a:txBody>
                  <a:tcPr marL="34028" marR="34028" marT="17014" marB="17014" anchor="ctr">
                    <a:lnL>
                      <a:noFill/>
                    </a:lnL>
                    <a:lnR>
                      <a:noFill/>
                    </a:lnR>
                    <a:lnT>
                      <a:noFill/>
                    </a:lnT>
                    <a:lnB>
                      <a:noFill/>
                    </a:lnB>
                    <a:solidFill>
                      <a:schemeClr val="bg2"/>
                    </a:solidFill>
                  </a:tcPr>
                </a:tc>
                <a:tc>
                  <a:txBody>
                    <a:bodyPr/>
                    <a:lstStyle/>
                    <a:p>
                      <a:r>
                        <a:rPr lang="en-IN" sz="700"/>
                        <a:t>6</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3208797658"/>
                  </a:ext>
                </a:extLst>
              </a:tr>
              <a:tr h="235563">
                <a:tc>
                  <a:txBody>
                    <a:bodyPr/>
                    <a:lstStyle/>
                    <a:p>
                      <a:r>
                        <a:rPr lang="en-IN" sz="700"/>
                        <a:t>4</a:t>
                      </a:r>
                    </a:p>
                  </a:txBody>
                  <a:tcPr marL="34028" marR="34028" marT="17014" marB="17014" anchor="ctr">
                    <a:lnL>
                      <a:noFill/>
                    </a:lnL>
                    <a:lnR>
                      <a:noFill/>
                    </a:lnR>
                    <a:lnT>
                      <a:noFill/>
                    </a:lnT>
                    <a:lnB>
                      <a:noFill/>
                    </a:lnB>
                    <a:solidFill>
                      <a:schemeClr val="bg2"/>
                    </a:solidFill>
                  </a:tcPr>
                </a:tc>
                <a:tc>
                  <a:txBody>
                    <a:bodyPr/>
                    <a:lstStyle/>
                    <a:p>
                      <a:r>
                        <a:rPr lang="en-IN" sz="700"/>
                        <a:t>24</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1621885331"/>
                  </a:ext>
                </a:extLst>
              </a:tr>
              <a:tr h="235563">
                <a:tc>
                  <a:txBody>
                    <a:bodyPr/>
                    <a:lstStyle/>
                    <a:p>
                      <a:r>
                        <a:rPr lang="en-IN" sz="700"/>
                        <a:t>5</a:t>
                      </a:r>
                    </a:p>
                  </a:txBody>
                  <a:tcPr marL="34028" marR="34028" marT="17014" marB="17014" anchor="ctr">
                    <a:lnL>
                      <a:noFill/>
                    </a:lnL>
                    <a:lnR>
                      <a:noFill/>
                    </a:lnR>
                    <a:lnT>
                      <a:noFill/>
                    </a:lnT>
                    <a:lnB>
                      <a:noFill/>
                    </a:lnB>
                    <a:solidFill>
                      <a:schemeClr val="bg2"/>
                    </a:solidFill>
                  </a:tcPr>
                </a:tc>
                <a:tc>
                  <a:txBody>
                    <a:bodyPr/>
                    <a:lstStyle/>
                    <a:p>
                      <a:r>
                        <a:rPr lang="en-IN" sz="700"/>
                        <a:t>120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3771666139"/>
                  </a:ext>
                </a:extLst>
              </a:tr>
              <a:tr h="235563">
                <a:tc>
                  <a:txBody>
                    <a:bodyPr/>
                    <a:lstStyle/>
                    <a:p>
                      <a:r>
                        <a:rPr lang="en-IN" sz="700" dirty="0"/>
                        <a:t>6</a:t>
                      </a:r>
                    </a:p>
                  </a:txBody>
                  <a:tcPr marL="34028" marR="34028" marT="17014" marB="17014" anchor="ctr">
                    <a:lnL>
                      <a:noFill/>
                    </a:lnL>
                    <a:lnR>
                      <a:noFill/>
                    </a:lnR>
                    <a:lnT>
                      <a:noFill/>
                    </a:lnT>
                    <a:lnB>
                      <a:noFill/>
                    </a:lnB>
                    <a:solidFill>
                      <a:schemeClr val="bg2"/>
                    </a:solidFill>
                  </a:tcPr>
                </a:tc>
                <a:tc>
                  <a:txBody>
                    <a:bodyPr/>
                    <a:lstStyle/>
                    <a:p>
                      <a:r>
                        <a:rPr lang="en-IN" sz="700" dirty="0"/>
                        <a:t>720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2566722334"/>
                  </a:ext>
                </a:extLst>
              </a:tr>
              <a:tr h="235563">
                <a:tc>
                  <a:txBody>
                    <a:bodyPr/>
                    <a:lstStyle/>
                    <a:p>
                      <a:r>
                        <a:rPr lang="en-IN" sz="700"/>
                        <a:t>7</a:t>
                      </a:r>
                    </a:p>
                  </a:txBody>
                  <a:tcPr marL="34028" marR="34028" marT="17014" marB="17014" anchor="ctr">
                    <a:lnL>
                      <a:noFill/>
                    </a:lnL>
                    <a:lnR>
                      <a:noFill/>
                    </a:lnR>
                    <a:lnT>
                      <a:noFill/>
                    </a:lnT>
                    <a:lnB>
                      <a:noFill/>
                    </a:lnB>
                    <a:solidFill>
                      <a:schemeClr val="bg2"/>
                    </a:solidFill>
                  </a:tcPr>
                </a:tc>
                <a:tc>
                  <a:txBody>
                    <a:bodyPr/>
                    <a:lstStyle/>
                    <a:p>
                      <a:r>
                        <a:rPr lang="en-IN" sz="700" dirty="0"/>
                        <a:t>5040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1258829632"/>
                  </a:ext>
                </a:extLst>
              </a:tr>
              <a:tr h="235563">
                <a:tc>
                  <a:txBody>
                    <a:bodyPr/>
                    <a:lstStyle/>
                    <a:p>
                      <a:r>
                        <a:rPr lang="en-IN" sz="700"/>
                        <a:t>8</a:t>
                      </a:r>
                    </a:p>
                  </a:txBody>
                  <a:tcPr marL="34028" marR="34028" marT="17014" marB="17014" anchor="ctr">
                    <a:lnL>
                      <a:noFill/>
                    </a:lnL>
                    <a:lnR>
                      <a:noFill/>
                    </a:lnR>
                    <a:lnT>
                      <a:noFill/>
                    </a:lnT>
                    <a:lnB>
                      <a:noFill/>
                    </a:lnB>
                    <a:solidFill>
                      <a:schemeClr val="bg2"/>
                    </a:solidFill>
                  </a:tcPr>
                </a:tc>
                <a:tc>
                  <a:txBody>
                    <a:bodyPr/>
                    <a:lstStyle/>
                    <a:p>
                      <a:r>
                        <a:rPr lang="en-IN" sz="700" dirty="0"/>
                        <a:t>40 320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3942611851"/>
                  </a:ext>
                </a:extLst>
              </a:tr>
              <a:tr h="199956">
                <a:tc>
                  <a:txBody>
                    <a:bodyPr/>
                    <a:lstStyle/>
                    <a:p>
                      <a:r>
                        <a:rPr lang="en-IN" sz="700"/>
                        <a:t>9</a:t>
                      </a:r>
                    </a:p>
                  </a:txBody>
                  <a:tcPr marL="34028" marR="34028" marT="17014" marB="17014" anchor="ctr">
                    <a:lnL>
                      <a:noFill/>
                    </a:lnL>
                    <a:lnR>
                      <a:noFill/>
                    </a:lnR>
                    <a:lnT>
                      <a:noFill/>
                    </a:lnT>
                    <a:lnB>
                      <a:noFill/>
                    </a:lnB>
                    <a:solidFill>
                      <a:schemeClr val="bg2"/>
                    </a:solidFill>
                  </a:tcPr>
                </a:tc>
                <a:tc>
                  <a:txBody>
                    <a:bodyPr/>
                    <a:lstStyle/>
                    <a:p>
                      <a:r>
                        <a:rPr lang="en-IN" sz="700" dirty="0"/>
                        <a:t>3 62 880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4238886209"/>
                  </a:ext>
                </a:extLst>
              </a:tr>
              <a:tr h="235563">
                <a:tc>
                  <a:txBody>
                    <a:bodyPr/>
                    <a:lstStyle/>
                    <a:p>
                      <a:r>
                        <a:rPr lang="en-IN" sz="700"/>
                        <a:t>10</a:t>
                      </a:r>
                    </a:p>
                  </a:txBody>
                  <a:tcPr marL="34028" marR="34028" marT="17014" marB="17014" anchor="ctr">
                    <a:lnL>
                      <a:noFill/>
                    </a:lnL>
                    <a:lnR>
                      <a:noFill/>
                    </a:lnR>
                    <a:lnT>
                      <a:noFill/>
                    </a:lnT>
                    <a:lnB>
                      <a:noFill/>
                    </a:lnB>
                    <a:solidFill>
                      <a:schemeClr val="bg2"/>
                    </a:solidFill>
                  </a:tcPr>
                </a:tc>
                <a:tc>
                  <a:txBody>
                    <a:bodyPr/>
                    <a:lstStyle/>
                    <a:p>
                      <a:r>
                        <a:rPr lang="en-IN" sz="700" dirty="0"/>
                        <a:t>36 28 800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3806971060"/>
                  </a:ext>
                </a:extLst>
              </a:tr>
              <a:tr h="235563">
                <a:tc>
                  <a:txBody>
                    <a:bodyPr/>
                    <a:lstStyle/>
                    <a:p>
                      <a:r>
                        <a:rPr lang="en-IN" sz="700"/>
                        <a:t>11</a:t>
                      </a:r>
                    </a:p>
                  </a:txBody>
                  <a:tcPr marL="34028" marR="34028" marT="17014" marB="17014" anchor="ctr">
                    <a:lnL>
                      <a:noFill/>
                    </a:lnL>
                    <a:lnR>
                      <a:noFill/>
                    </a:lnR>
                    <a:lnT>
                      <a:noFill/>
                    </a:lnT>
                    <a:lnB>
                      <a:noFill/>
                    </a:lnB>
                    <a:solidFill>
                      <a:schemeClr val="bg2"/>
                    </a:solidFill>
                  </a:tcPr>
                </a:tc>
                <a:tc>
                  <a:txBody>
                    <a:bodyPr/>
                    <a:lstStyle/>
                    <a:p>
                      <a:r>
                        <a:rPr lang="en-IN" sz="700" dirty="0"/>
                        <a:t>39916800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1452592601"/>
                  </a:ext>
                </a:extLst>
              </a:tr>
              <a:tr h="235563">
                <a:tc>
                  <a:txBody>
                    <a:bodyPr/>
                    <a:lstStyle/>
                    <a:p>
                      <a:r>
                        <a:rPr lang="en-IN" sz="700"/>
                        <a:t>12</a:t>
                      </a:r>
                    </a:p>
                  </a:txBody>
                  <a:tcPr marL="34028" marR="34028" marT="17014" marB="17014" anchor="ctr">
                    <a:lnL>
                      <a:noFill/>
                    </a:lnL>
                    <a:lnR>
                      <a:noFill/>
                    </a:lnR>
                    <a:lnT>
                      <a:noFill/>
                    </a:lnT>
                    <a:lnB>
                      <a:noFill/>
                    </a:lnB>
                    <a:solidFill>
                      <a:schemeClr val="bg2"/>
                    </a:solidFill>
                  </a:tcPr>
                </a:tc>
                <a:tc>
                  <a:txBody>
                    <a:bodyPr/>
                    <a:lstStyle/>
                    <a:p>
                      <a:r>
                        <a:rPr lang="en-IN" sz="700"/>
                        <a:t>479001600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1184067400"/>
                  </a:ext>
                </a:extLst>
              </a:tr>
              <a:tr h="235563">
                <a:tc>
                  <a:txBody>
                    <a:bodyPr/>
                    <a:lstStyle/>
                    <a:p>
                      <a:r>
                        <a:rPr lang="en-IN" sz="700" dirty="0"/>
                        <a:t>13</a:t>
                      </a:r>
                    </a:p>
                  </a:txBody>
                  <a:tcPr marL="34028" marR="34028" marT="17014" marB="17014" anchor="ctr">
                    <a:lnL>
                      <a:noFill/>
                    </a:lnL>
                    <a:lnR>
                      <a:noFill/>
                    </a:lnR>
                    <a:lnT>
                      <a:noFill/>
                    </a:lnT>
                    <a:lnB>
                      <a:noFill/>
                    </a:lnB>
                    <a:solidFill>
                      <a:schemeClr val="bg2"/>
                    </a:solidFill>
                  </a:tcPr>
                </a:tc>
                <a:tc>
                  <a:txBody>
                    <a:bodyPr/>
                    <a:lstStyle/>
                    <a:p>
                      <a:r>
                        <a:rPr lang="en-IN" sz="700"/>
                        <a:t>6227020800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2302408633"/>
                  </a:ext>
                </a:extLst>
              </a:tr>
              <a:tr h="235563">
                <a:tc>
                  <a:txBody>
                    <a:bodyPr/>
                    <a:lstStyle/>
                    <a:p>
                      <a:r>
                        <a:rPr lang="en-IN" sz="700"/>
                        <a:t>14</a:t>
                      </a:r>
                    </a:p>
                  </a:txBody>
                  <a:tcPr marL="34028" marR="34028" marT="17014" marB="17014" anchor="ctr">
                    <a:lnL>
                      <a:noFill/>
                    </a:lnL>
                    <a:lnR>
                      <a:noFill/>
                    </a:lnR>
                    <a:lnT>
                      <a:noFill/>
                    </a:lnT>
                    <a:lnB>
                      <a:noFill/>
                    </a:lnB>
                    <a:solidFill>
                      <a:schemeClr val="bg2"/>
                    </a:solidFill>
                  </a:tcPr>
                </a:tc>
                <a:tc>
                  <a:txBody>
                    <a:bodyPr/>
                    <a:lstStyle/>
                    <a:p>
                      <a:r>
                        <a:rPr lang="en-IN" sz="700"/>
                        <a:t>87178291200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4269703776"/>
                  </a:ext>
                </a:extLst>
              </a:tr>
              <a:tr h="235563">
                <a:tc>
                  <a:txBody>
                    <a:bodyPr/>
                    <a:lstStyle/>
                    <a:p>
                      <a:r>
                        <a:rPr lang="en-IN" sz="700" dirty="0"/>
                        <a:t>15</a:t>
                      </a:r>
                    </a:p>
                  </a:txBody>
                  <a:tcPr marL="34028" marR="34028" marT="17014" marB="17014" anchor="ctr">
                    <a:lnL>
                      <a:noFill/>
                    </a:lnL>
                    <a:lnR>
                      <a:noFill/>
                    </a:lnR>
                    <a:lnT>
                      <a:noFill/>
                    </a:lnT>
                    <a:lnB>
                      <a:noFill/>
                    </a:lnB>
                    <a:solidFill>
                      <a:schemeClr val="bg2"/>
                    </a:solidFill>
                  </a:tcPr>
                </a:tc>
                <a:tc>
                  <a:txBody>
                    <a:bodyPr/>
                    <a:lstStyle/>
                    <a:p>
                      <a:r>
                        <a:rPr lang="en-IN" sz="700" dirty="0"/>
                        <a:t>1307674368000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27074435"/>
                  </a:ext>
                </a:extLst>
              </a:tr>
              <a:tr h="235563">
                <a:tc>
                  <a:txBody>
                    <a:bodyPr/>
                    <a:lstStyle/>
                    <a:p>
                      <a:r>
                        <a:rPr lang="en-IN" sz="700"/>
                        <a:t>16</a:t>
                      </a:r>
                    </a:p>
                  </a:txBody>
                  <a:tcPr marL="34028" marR="34028" marT="17014" marB="17014" anchor="ctr">
                    <a:lnL>
                      <a:noFill/>
                    </a:lnL>
                    <a:lnR>
                      <a:noFill/>
                    </a:lnR>
                    <a:lnT>
                      <a:noFill/>
                    </a:lnT>
                    <a:lnB>
                      <a:noFill/>
                    </a:lnB>
                    <a:solidFill>
                      <a:schemeClr val="bg2"/>
                    </a:solidFill>
                  </a:tcPr>
                </a:tc>
                <a:tc>
                  <a:txBody>
                    <a:bodyPr/>
                    <a:lstStyle/>
                    <a:p>
                      <a:r>
                        <a:rPr lang="en-IN" sz="700"/>
                        <a:t>20922789888000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4200503556"/>
                  </a:ext>
                </a:extLst>
              </a:tr>
              <a:tr h="235563">
                <a:tc>
                  <a:txBody>
                    <a:bodyPr/>
                    <a:lstStyle/>
                    <a:p>
                      <a:r>
                        <a:rPr lang="en-IN" sz="700"/>
                        <a:t>17</a:t>
                      </a:r>
                    </a:p>
                  </a:txBody>
                  <a:tcPr marL="34028" marR="34028" marT="17014" marB="17014" anchor="ctr">
                    <a:lnL>
                      <a:noFill/>
                    </a:lnL>
                    <a:lnR>
                      <a:noFill/>
                    </a:lnR>
                    <a:lnT>
                      <a:noFill/>
                    </a:lnT>
                    <a:lnB>
                      <a:noFill/>
                    </a:lnB>
                    <a:solidFill>
                      <a:schemeClr val="bg2"/>
                    </a:solidFill>
                  </a:tcPr>
                </a:tc>
                <a:tc>
                  <a:txBody>
                    <a:bodyPr/>
                    <a:lstStyle/>
                    <a:p>
                      <a:r>
                        <a:rPr lang="en-IN" sz="700"/>
                        <a:t>355687428096000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1833600046"/>
                  </a:ext>
                </a:extLst>
              </a:tr>
              <a:tr h="235563">
                <a:tc>
                  <a:txBody>
                    <a:bodyPr/>
                    <a:lstStyle/>
                    <a:p>
                      <a:r>
                        <a:rPr lang="en-IN" sz="700"/>
                        <a:t>18</a:t>
                      </a:r>
                    </a:p>
                  </a:txBody>
                  <a:tcPr marL="34028" marR="34028" marT="17014" marB="17014" anchor="ctr">
                    <a:lnL>
                      <a:noFill/>
                    </a:lnL>
                    <a:lnR>
                      <a:noFill/>
                    </a:lnR>
                    <a:lnT>
                      <a:noFill/>
                    </a:lnT>
                    <a:lnB>
                      <a:noFill/>
                    </a:lnB>
                    <a:solidFill>
                      <a:schemeClr val="bg2"/>
                    </a:solidFill>
                  </a:tcPr>
                </a:tc>
                <a:tc>
                  <a:txBody>
                    <a:bodyPr/>
                    <a:lstStyle/>
                    <a:p>
                      <a:r>
                        <a:rPr lang="en-IN" sz="700"/>
                        <a:t>6402373705728000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3825154631"/>
                  </a:ext>
                </a:extLst>
              </a:tr>
              <a:tr h="235563">
                <a:tc>
                  <a:txBody>
                    <a:bodyPr/>
                    <a:lstStyle/>
                    <a:p>
                      <a:r>
                        <a:rPr lang="en-IN" sz="700"/>
                        <a:t>19</a:t>
                      </a:r>
                    </a:p>
                  </a:txBody>
                  <a:tcPr marL="34028" marR="34028" marT="17014" marB="17014" anchor="ctr">
                    <a:lnL>
                      <a:noFill/>
                    </a:lnL>
                    <a:lnR>
                      <a:noFill/>
                    </a:lnR>
                    <a:lnT>
                      <a:noFill/>
                    </a:lnT>
                    <a:lnB>
                      <a:noFill/>
                    </a:lnB>
                    <a:solidFill>
                      <a:schemeClr val="bg2"/>
                    </a:solidFill>
                  </a:tcPr>
                </a:tc>
                <a:tc>
                  <a:txBody>
                    <a:bodyPr/>
                    <a:lstStyle/>
                    <a:p>
                      <a:r>
                        <a:rPr lang="en-IN" sz="700"/>
                        <a:t>121645100408832000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3462720557"/>
                  </a:ext>
                </a:extLst>
              </a:tr>
              <a:tr h="235563">
                <a:tc>
                  <a:txBody>
                    <a:bodyPr/>
                    <a:lstStyle/>
                    <a:p>
                      <a:r>
                        <a:rPr lang="en-IN" sz="700"/>
                        <a:t>20</a:t>
                      </a:r>
                    </a:p>
                  </a:txBody>
                  <a:tcPr marL="34028" marR="34028" marT="17014" marB="17014" anchor="ctr">
                    <a:lnL>
                      <a:noFill/>
                    </a:lnL>
                    <a:lnR>
                      <a:noFill/>
                    </a:lnR>
                    <a:lnT>
                      <a:noFill/>
                    </a:lnT>
                    <a:lnB>
                      <a:noFill/>
                    </a:lnB>
                    <a:solidFill>
                      <a:schemeClr val="bg2"/>
                    </a:solidFill>
                  </a:tcPr>
                </a:tc>
                <a:tc>
                  <a:txBody>
                    <a:bodyPr/>
                    <a:lstStyle/>
                    <a:p>
                      <a:r>
                        <a:rPr lang="en-IN" sz="700"/>
                        <a:t>2432902008176640000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1229781304"/>
                  </a:ext>
                </a:extLst>
              </a:tr>
              <a:tr h="235563">
                <a:tc>
                  <a:txBody>
                    <a:bodyPr/>
                    <a:lstStyle/>
                    <a:p>
                      <a:r>
                        <a:rPr lang="en-IN" sz="700"/>
                        <a:t>21</a:t>
                      </a:r>
                    </a:p>
                  </a:txBody>
                  <a:tcPr marL="34028" marR="34028" marT="17014" marB="17014" anchor="ctr">
                    <a:lnL>
                      <a:noFill/>
                    </a:lnL>
                    <a:lnR>
                      <a:noFill/>
                    </a:lnR>
                    <a:lnT>
                      <a:noFill/>
                    </a:lnT>
                    <a:lnB>
                      <a:noFill/>
                    </a:lnB>
                    <a:solidFill>
                      <a:schemeClr val="bg2"/>
                    </a:solidFill>
                  </a:tcPr>
                </a:tc>
                <a:tc>
                  <a:txBody>
                    <a:bodyPr/>
                    <a:lstStyle/>
                    <a:p>
                      <a:r>
                        <a:rPr lang="en-IN" sz="700"/>
                        <a:t>51090942171709440000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3827275769"/>
                  </a:ext>
                </a:extLst>
              </a:tr>
              <a:tr h="235563">
                <a:tc>
                  <a:txBody>
                    <a:bodyPr/>
                    <a:lstStyle/>
                    <a:p>
                      <a:r>
                        <a:rPr lang="en-IN" sz="700"/>
                        <a:t>22</a:t>
                      </a:r>
                    </a:p>
                  </a:txBody>
                  <a:tcPr marL="34028" marR="34028" marT="17014" marB="17014" anchor="ctr">
                    <a:lnL>
                      <a:noFill/>
                    </a:lnL>
                    <a:lnR>
                      <a:noFill/>
                    </a:lnR>
                    <a:lnT>
                      <a:noFill/>
                    </a:lnT>
                    <a:lnB>
                      <a:noFill/>
                    </a:lnB>
                    <a:solidFill>
                      <a:schemeClr val="bg2"/>
                    </a:solidFill>
                  </a:tcPr>
                </a:tc>
                <a:tc>
                  <a:txBody>
                    <a:bodyPr/>
                    <a:lstStyle/>
                    <a:p>
                      <a:r>
                        <a:rPr lang="en-IN" sz="700"/>
                        <a:t>1124000727777607680000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3687797769"/>
                  </a:ext>
                </a:extLst>
              </a:tr>
              <a:tr h="235563">
                <a:tc>
                  <a:txBody>
                    <a:bodyPr/>
                    <a:lstStyle/>
                    <a:p>
                      <a:r>
                        <a:rPr lang="en-IN" sz="700"/>
                        <a:t>23</a:t>
                      </a:r>
                    </a:p>
                  </a:txBody>
                  <a:tcPr marL="34028" marR="34028" marT="17014" marB="17014" anchor="ctr">
                    <a:lnL>
                      <a:noFill/>
                    </a:lnL>
                    <a:lnR>
                      <a:noFill/>
                    </a:lnR>
                    <a:lnT>
                      <a:noFill/>
                    </a:lnT>
                    <a:lnB>
                      <a:noFill/>
                    </a:lnB>
                    <a:solidFill>
                      <a:schemeClr val="bg2"/>
                    </a:solidFill>
                  </a:tcPr>
                </a:tc>
                <a:tc>
                  <a:txBody>
                    <a:bodyPr/>
                    <a:lstStyle/>
                    <a:p>
                      <a:r>
                        <a:rPr lang="en-IN" sz="700"/>
                        <a:t>25852016738884976640000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609703836"/>
                  </a:ext>
                </a:extLst>
              </a:tr>
              <a:tr h="235563">
                <a:tc>
                  <a:txBody>
                    <a:bodyPr/>
                    <a:lstStyle/>
                    <a:p>
                      <a:r>
                        <a:rPr lang="en-IN" sz="700"/>
                        <a:t>24</a:t>
                      </a:r>
                    </a:p>
                  </a:txBody>
                  <a:tcPr marL="34028" marR="34028" marT="17014" marB="17014" anchor="ctr">
                    <a:lnL>
                      <a:noFill/>
                    </a:lnL>
                    <a:lnR>
                      <a:noFill/>
                    </a:lnR>
                    <a:lnT>
                      <a:noFill/>
                    </a:lnT>
                    <a:lnB>
                      <a:noFill/>
                    </a:lnB>
                    <a:solidFill>
                      <a:schemeClr val="bg2"/>
                    </a:solidFill>
                  </a:tcPr>
                </a:tc>
                <a:tc>
                  <a:txBody>
                    <a:bodyPr/>
                    <a:lstStyle/>
                    <a:p>
                      <a:r>
                        <a:rPr lang="en-IN" sz="700"/>
                        <a:t>620448401733239439360000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3391310427"/>
                  </a:ext>
                </a:extLst>
              </a:tr>
              <a:tr h="235563">
                <a:tc>
                  <a:txBody>
                    <a:bodyPr/>
                    <a:lstStyle/>
                    <a:p>
                      <a:r>
                        <a:rPr lang="en-IN" sz="700"/>
                        <a:t>25</a:t>
                      </a:r>
                    </a:p>
                  </a:txBody>
                  <a:tcPr marL="34028" marR="34028" marT="17014" marB="17014" anchor="ctr">
                    <a:lnL>
                      <a:noFill/>
                    </a:lnL>
                    <a:lnR>
                      <a:noFill/>
                    </a:lnR>
                    <a:lnT>
                      <a:noFill/>
                    </a:lnT>
                    <a:lnB>
                      <a:noFill/>
                    </a:lnB>
                    <a:solidFill>
                      <a:schemeClr val="bg2"/>
                    </a:solidFill>
                  </a:tcPr>
                </a:tc>
                <a:tc>
                  <a:txBody>
                    <a:bodyPr/>
                    <a:lstStyle/>
                    <a:p>
                      <a:r>
                        <a:rPr lang="en-IN" sz="700"/>
                        <a:t>15511210043330985984000000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3950623107"/>
                  </a:ext>
                </a:extLst>
              </a:tr>
              <a:tr h="235563">
                <a:tc>
                  <a:txBody>
                    <a:bodyPr/>
                    <a:lstStyle/>
                    <a:p>
                      <a:r>
                        <a:rPr lang="en-IN" sz="700"/>
                        <a:t>26</a:t>
                      </a:r>
                    </a:p>
                  </a:txBody>
                  <a:tcPr marL="34028" marR="34028" marT="17014" marB="17014" anchor="ctr">
                    <a:lnL>
                      <a:noFill/>
                    </a:lnL>
                    <a:lnR>
                      <a:noFill/>
                    </a:lnR>
                    <a:lnT>
                      <a:noFill/>
                    </a:lnT>
                    <a:lnB>
                      <a:noFill/>
                    </a:lnB>
                    <a:solidFill>
                      <a:schemeClr val="bg2"/>
                    </a:solidFill>
                  </a:tcPr>
                </a:tc>
                <a:tc>
                  <a:txBody>
                    <a:bodyPr/>
                    <a:lstStyle/>
                    <a:p>
                      <a:r>
                        <a:rPr lang="en-IN" sz="700" dirty="0"/>
                        <a:t>403291461126605635584000000</a:t>
                      </a:r>
                    </a:p>
                  </a:txBody>
                  <a:tcPr marL="34028" marR="34028" marT="17014" marB="17014" anchor="ctr">
                    <a:lnL>
                      <a:noFill/>
                    </a:lnL>
                    <a:lnR>
                      <a:noFill/>
                    </a:lnR>
                    <a:lnT>
                      <a:noFill/>
                    </a:lnT>
                    <a:lnB>
                      <a:noFill/>
                    </a:lnB>
                    <a:solidFill>
                      <a:schemeClr val="bg2"/>
                    </a:solidFill>
                  </a:tcPr>
                </a:tc>
                <a:extLst>
                  <a:ext uri="{0D108BD9-81ED-4DB2-BD59-A6C34878D82A}">
                    <a16:rowId xmlns:a16="http://schemas.microsoft.com/office/drawing/2014/main" val="669695898"/>
                  </a:ext>
                </a:extLst>
              </a:tr>
            </a:tbl>
          </a:graphicData>
        </a:graphic>
      </p:graphicFrame>
    </p:spTree>
    <p:extLst>
      <p:ext uri="{BB962C8B-B14F-4D97-AF65-F5344CB8AC3E}">
        <p14:creationId xmlns:p14="http://schemas.microsoft.com/office/powerpoint/2010/main" val="98600103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9A18-CDBE-A53A-5225-F93691BD5C06}"/>
              </a:ext>
            </a:extLst>
          </p:cNvPr>
          <p:cNvSpPr>
            <a:spLocks noGrp="1"/>
          </p:cNvSpPr>
          <p:nvPr>
            <p:ph type="title"/>
          </p:nvPr>
        </p:nvSpPr>
        <p:spPr/>
        <p:txBody>
          <a:bodyPr/>
          <a:lstStyle/>
          <a:p>
            <a:r>
              <a:rPr lang="en-US" dirty="0"/>
              <a:t>Why n&lt;=26 only?</a:t>
            </a:r>
            <a:endParaRPr lang="en-IN" dirty="0"/>
          </a:p>
        </p:txBody>
      </p:sp>
      <p:sp>
        <p:nvSpPr>
          <p:cNvPr id="3" name="Content Placeholder 2">
            <a:extLst>
              <a:ext uri="{FF2B5EF4-FFF2-40B4-BE49-F238E27FC236}">
                <a16:creationId xmlns:a16="http://schemas.microsoft.com/office/drawing/2014/main" id="{27C42B9E-3E5A-5910-778B-791CFAC4246D}"/>
              </a:ext>
            </a:extLst>
          </p:cNvPr>
          <p:cNvSpPr>
            <a:spLocks noGrp="1"/>
          </p:cNvSpPr>
          <p:nvPr>
            <p:ph idx="1"/>
          </p:nvPr>
        </p:nvSpPr>
        <p:spPr>
          <a:xfrm>
            <a:off x="685800" y="2023964"/>
            <a:ext cx="7543801" cy="4023360"/>
          </a:xfrm>
        </p:spPr>
        <p:txBody>
          <a:bodyPr/>
          <a:lstStyle/>
          <a:p>
            <a:r>
              <a:rPr lang="en-IN" dirty="0"/>
              <a:t>27!=10,888,869,450,418,352,160,768,000,000.</a:t>
            </a:r>
            <a:br>
              <a:rPr lang="en-IN" dirty="0"/>
            </a:br>
            <a:br>
              <a:rPr lang="en-IN" dirty="0"/>
            </a:br>
            <a:endParaRPr lang="en-IN" dirty="0"/>
          </a:p>
        </p:txBody>
      </p:sp>
      <p:sp>
        <p:nvSpPr>
          <p:cNvPr id="5" name="Rectangle 2">
            <a:extLst>
              <a:ext uri="{FF2B5EF4-FFF2-40B4-BE49-F238E27FC236}">
                <a16:creationId xmlns:a16="http://schemas.microsoft.com/office/drawing/2014/main" id="{F4B7ECB4-6573-A250-E55B-374842E2BD3B}"/>
              </a:ext>
            </a:extLst>
          </p:cNvPr>
          <p:cNvSpPr>
            <a:spLocks noChangeArrowheads="1"/>
          </p:cNvSpPr>
          <p:nvPr/>
        </p:nvSpPr>
        <p:spPr bwMode="auto">
          <a:xfrm rot="10800000" flipV="1">
            <a:off x="457200" y="3020198"/>
            <a:ext cx="725424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Single-threaded Exploration</a:t>
            </a:r>
            <a:r>
              <a:rPr kumimoji="0" lang="en-US" altLang="en-US" sz="1800" b="0" i="0" u="none" strike="noStrike" cap="none" normalizeH="0" baseline="0" dirty="0">
                <a:ln>
                  <a:noFill/>
                </a:ln>
                <a:solidFill>
                  <a:schemeClr val="tx1"/>
                </a:solidFill>
                <a:effectLst/>
                <a:latin typeface="Arial" panose="020B0604020202020204" pitchFamily="34" charset="0"/>
              </a:rPr>
              <a:t>: If one permutation can be processed in 1μs1 \mu s1μs (microsecond), processing all permutations would 27!×10−6 seconds≈3.449×1014 seconds≈10.9 million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Distributed System (1 million processors)</a:t>
            </a:r>
            <a:r>
              <a:rPr kumimoji="0" lang="en-US" altLang="en-US" sz="1800" b="0" i="0" u="none" strike="noStrike" cap="none" normalizeH="0" baseline="0" dirty="0">
                <a:ln>
                  <a:noFill/>
                </a:ln>
                <a:solidFill>
                  <a:schemeClr val="tx1"/>
                </a:solidFill>
                <a:effectLst/>
                <a:latin typeface="Arial" panose="020B0604020202020204" pitchFamily="34" charset="0"/>
              </a:rPr>
              <a:t>: Even with one million processors working in parallel, it would still take: 10.9 </a:t>
            </a:r>
          </a:p>
        </p:txBody>
      </p:sp>
    </p:spTree>
    <p:extLst>
      <p:ext uri="{BB962C8B-B14F-4D97-AF65-F5344CB8AC3E}">
        <p14:creationId xmlns:p14="http://schemas.microsoft.com/office/powerpoint/2010/main" val="118292093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B2A5ADC-0C22-06CB-8E10-5453295E9F1C}"/>
              </a:ext>
            </a:extLst>
          </p:cNvPr>
          <p:cNvSpPr>
            <a:spLocks noGrp="1" noChangeArrowheads="1"/>
          </p:cNvSpPr>
          <p:nvPr>
            <p:ph type="title"/>
          </p:nvPr>
        </p:nvSpPr>
        <p:spPr/>
        <p:txBody>
          <a:bodyPr/>
          <a:lstStyle/>
          <a:p>
            <a:pPr eaLnBrk="1" hangingPunct="1"/>
            <a:r>
              <a:rPr lang="en-US" altLang="en-US"/>
              <a:t>8-Queens Problem</a:t>
            </a:r>
          </a:p>
        </p:txBody>
      </p:sp>
      <p:sp>
        <p:nvSpPr>
          <p:cNvPr id="6147" name="Rectangle 3">
            <a:extLst>
              <a:ext uri="{FF2B5EF4-FFF2-40B4-BE49-F238E27FC236}">
                <a16:creationId xmlns:a16="http://schemas.microsoft.com/office/drawing/2014/main" id="{985407E3-E431-6333-3FB9-CEB5C20A7147}"/>
              </a:ext>
            </a:extLst>
          </p:cNvPr>
          <p:cNvSpPr>
            <a:spLocks noGrp="1" noChangeArrowheads="1"/>
          </p:cNvSpPr>
          <p:nvPr>
            <p:ph idx="1"/>
          </p:nvPr>
        </p:nvSpPr>
        <p:spPr>
          <a:xfrm>
            <a:off x="685800" y="2667000"/>
            <a:ext cx="7524003" cy="3636510"/>
          </a:xfrm>
        </p:spPr>
        <p:txBody>
          <a:bodyPr>
            <a:normAutofit/>
          </a:bodyPr>
          <a:lstStyle/>
          <a:p>
            <a:pPr eaLnBrk="1" hangingPunct="1"/>
            <a:r>
              <a:rPr lang="en-US" altLang="en-US" sz="2800" i="1" dirty="0"/>
              <a:t>There are 92 distinct solutions</a:t>
            </a:r>
          </a:p>
          <a:p>
            <a:pPr eaLnBrk="1" hangingPunct="1"/>
            <a:r>
              <a:rPr lang="en-US" altLang="en-US" sz="2800" i="1" dirty="0"/>
              <a:t>There are 12 unique solutions discounting symmetrical answers </a:t>
            </a:r>
          </a:p>
          <a:p>
            <a:pPr eaLnBrk="1" hangingPunct="1"/>
            <a:r>
              <a:rPr lang="en-US" altLang="en-US" sz="2800" dirty="0"/>
              <a:t>How many solutions for 4-Queens? N-Queens?</a:t>
            </a:r>
            <a:endParaRPr lang="en-US" altLang="en-US" sz="2800" i="1" dirty="0"/>
          </a:p>
          <a:p>
            <a:pPr eaLnBrk="1" hangingPunct="1"/>
            <a:endParaRPr lang="en-US" altLang="en-US" sz="2800" i="1" dirty="0"/>
          </a:p>
          <a:p>
            <a:pPr eaLnBrk="1" hangingPunct="1">
              <a:buFontTx/>
              <a:buNone/>
            </a:pPr>
            <a:endParaRPr lang="en-US" altLang="en-US" sz="2800" i="1" dirty="0"/>
          </a:p>
        </p:txBody>
      </p:sp>
    </p:spTree>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435</TotalTime>
  <Words>574</Words>
  <Application>Microsoft Office PowerPoint</Application>
  <PresentationFormat>On-screen Show (4:3)</PresentationFormat>
  <Paragraphs>95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PowerPoint Presentation</vt:lpstr>
      <vt:lpstr>Introduction Chess and Its Queen</vt:lpstr>
      <vt:lpstr>N-queens problem</vt:lpstr>
      <vt:lpstr>N-queens problem</vt:lpstr>
      <vt:lpstr>Backtracking</vt:lpstr>
      <vt:lpstr>Problems  N &lt; 4</vt:lpstr>
      <vt:lpstr>PowerPoint Presentation</vt:lpstr>
      <vt:lpstr>Why n&lt;=26 only?</vt:lpstr>
      <vt:lpstr>8-Queens Problem</vt:lpstr>
      <vt:lpstr>12 Unique Solutions 8-Queens Problem</vt:lpstr>
      <vt:lpstr>CODE </vt:lpstr>
      <vt:lpstr>THANK YOU!</vt:lpstr>
    </vt:vector>
  </TitlesOfParts>
  <Company>Computer Science, CSU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csu</dc:creator>
  <cp:lastModifiedBy>chandan rajput</cp:lastModifiedBy>
  <cp:revision>46</cp:revision>
  <dcterms:created xsi:type="dcterms:W3CDTF">2006-11-29T01:16:52Z</dcterms:created>
  <dcterms:modified xsi:type="dcterms:W3CDTF">2024-07-12T09:31:12Z</dcterms:modified>
</cp:coreProperties>
</file>