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341" r:id="rId5"/>
    <p:sldId id="343" r:id="rId6"/>
    <p:sldId id="344" r:id="rId7"/>
    <p:sldId id="345" r:id="rId8"/>
    <p:sldId id="306" r:id="rId9"/>
  </p:sldIdLst>
  <p:sldSz cx="9144000" cy="6858000" type="screen4x3"/>
  <p:notesSz cx="6858000" cy="9144000"/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4A43A"/>
    <a:srgbClr val="FF3300"/>
    <a:srgbClr val="FF0000"/>
    <a:srgbClr val="669900"/>
    <a:srgbClr val="FFCC66"/>
    <a:srgbClr val="79EF98"/>
    <a:srgbClr val="ADF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1416" y="72"/>
      </p:cViewPr>
      <p:guideLst>
        <p:guide orient="horz" pos="2136"/>
        <p:guide pos="2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aseline="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EEAEB1-3473-4DBB-9871-96B70364AC81}" type="datetime1"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baseline="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86F8C4-183B-4956-AF6F-A520ADDF12EB}" type="slidenum"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49238"/>
            <a:ext cx="2057400" cy="2506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9238"/>
            <a:ext cx="6019800" cy="2506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49238"/>
            <a:ext cx="2057400" cy="2506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9238"/>
            <a:ext cx="6019800" cy="2506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58800" y="249238"/>
            <a:ext cx="8229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58800" y="939800"/>
            <a:ext cx="8229600" cy="181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Slide Number Placeholder 2"/>
          <p:cNvSpPr>
            <a:spLocks noGrp="1" noChangeArrowheads="1"/>
          </p:cNvSpPr>
          <p:nvPr/>
        </p:nvSpPr>
        <p:spPr bwMode="auto">
          <a:xfrm>
            <a:off x="8623300" y="236538"/>
            <a:ext cx="33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E4F17A-F735-4FB1-9FFD-B552938C996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Lucida Sans" pitchFamily="34" charset="0"/>
                <a:ea typeface="SimSun" panose="02010600030101010101" pitchFamily="2" charset="-122"/>
                <a:cs typeface="+mn-cs"/>
                <a:sym typeface="Lucida Sans" pitchFamily="34" charset="0"/>
              </a:rPr>
            </a:fld>
            <a:endParaRPr kumimoji="0" lang="en-US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Lucida Sans" pitchFamily="34" charset="0"/>
              <a:ea typeface="SimSun" panose="02010600030101010101" pitchFamily="2" charset="-122"/>
              <a:cs typeface="+mn-cs"/>
              <a:sym typeface="Lucida Sans" pitchFamily="34" charset="0"/>
            </a:endParaRP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581025" y="6391275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Internal Confidential                                                                        © Object-Frontier Software Pvt Ltd, 2015                                          Do not duplicate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n-NO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Rev No: 1.0 Rev Dt: 25-Feb-2015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329EB6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9431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»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58800" y="249238"/>
            <a:ext cx="8229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58800" y="939800"/>
            <a:ext cx="8229600" cy="181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052" name="Slide Number Placeholder 2"/>
          <p:cNvSpPr>
            <a:spLocks noGrp="1" noChangeArrowheads="1"/>
          </p:cNvSpPr>
          <p:nvPr/>
        </p:nvSpPr>
        <p:spPr bwMode="auto">
          <a:xfrm>
            <a:off x="8623300" y="236538"/>
            <a:ext cx="33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F9E3A6-6EC1-4F75-8018-98EEFC5577D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Lucida Sans" pitchFamily="34" charset="0"/>
                <a:ea typeface="SimSun" panose="02010600030101010101" pitchFamily="2" charset="-122"/>
                <a:cs typeface="+mn-cs"/>
                <a:sym typeface="Lucida Sans" pitchFamily="34" charset="0"/>
              </a:rPr>
            </a:fld>
            <a:endParaRPr kumimoji="0" lang="en-US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Lucida Sans" pitchFamily="34" charset="0"/>
              <a:ea typeface="SimSun" panose="02010600030101010101" pitchFamily="2" charset="-122"/>
              <a:cs typeface="+mn-cs"/>
              <a:sym typeface="Lucida Sans" pitchFamily="34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581025" y="6391275"/>
            <a:ext cx="822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Internal Confidential                                                                        © Object-Frontier Software Pvt Ltd, 2015                                          Do not duplicate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n-NO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Rev No: 1.0 Rev Dt: 25-Feb-2015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329EB6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9431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»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Slide Number Placeholder 2"/>
          <p:cNvSpPr>
            <a:spLocks noGrp="1"/>
          </p:cNvSpPr>
          <p:nvPr/>
        </p:nvSpPr>
        <p:spPr>
          <a:xfrm>
            <a:off x="8623300" y="236538"/>
            <a:ext cx="3365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9431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»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en-US" sz="900" dirty="0">
                <a:solidFill>
                  <a:srgbClr val="898989"/>
                </a:solidFill>
                <a:latin typeface="Lucida Sans" pitchFamily="34" charset="0"/>
                <a:ea typeface="SimSun" panose="02010600030101010101" pitchFamily="2" charset="-122"/>
                <a:sym typeface="Lucida Sans" pitchFamily="34" charset="0"/>
              </a:rPr>
              <a:t>*</a:t>
            </a:r>
            <a:endParaRPr lang="en-US" altLang="en-US" sz="900" dirty="0">
              <a:solidFill>
                <a:srgbClr val="898989"/>
              </a:solidFill>
              <a:latin typeface="Lucida Sans" pitchFamily="34" charset="0"/>
              <a:ea typeface="SimSun" panose="02010600030101010101" pitchFamily="2" charset="-122"/>
              <a:sym typeface="Lucida Sans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1187450" y="5754688"/>
            <a:ext cx="7772400" cy="625475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algn="r"/>
            <a:r>
              <a:rPr lang="en-US" altLang="zh-CN" dirty="0">
                <a:ea typeface="SimSun" panose="02010600030101010101" pitchFamily="2" charset="-122"/>
              </a:rPr>
              <a:t> Lokesh babu M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100" name="Rectangle 2"/>
          <p:cNvSpPr txBox="1"/>
          <p:nvPr/>
        </p:nvSpPr>
        <p:spPr>
          <a:xfrm>
            <a:off x="1168400" y="6067425"/>
            <a:ext cx="7772400" cy="625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9431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»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en-US" altLang="en-US" sz="2800" dirty="0">
              <a:solidFill>
                <a:srgbClr val="329EB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59435" y="418465"/>
            <a:ext cx="8228965" cy="664845"/>
          </a:xfrm>
          <a:ln/>
        </p:spPr>
        <p:txBody>
          <a:bodyPr vert="horz" wrap="square" lIns="91440" tIns="45720" rIns="91440" bIns="45720" anchor="ctr"/>
          <a:p>
            <a:pPr algn="ctr"/>
            <a:r>
              <a:rPr lang="en-US" altLang="zh-CN" sz="2000" b="1" dirty="0">
                <a:latin typeface="Calibri" panose="020F0502020204030204" pitchFamily="34" charset="0"/>
                <a:ea typeface="SimSun" panose="02010600030101010101" pitchFamily="2" charset="-122"/>
              </a:rPr>
              <a:t>MVP (Nalan Like Application)</a:t>
            </a:r>
            <a:endParaRPr lang="en-US" altLang="zh-CN" sz="2000" b="1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58800" y="1343025"/>
            <a:ext cx="8229600" cy="4748530"/>
          </a:xfrm>
          <a:ln/>
        </p:spPr>
        <p:txBody>
          <a:bodyPr vert="horz" wrap="square" lIns="91440" tIns="45720" rIns="91440" bIns="45720" anchor="t"/>
          <a:p>
            <a:pPr marL="0" indent="0" algn="ctr">
              <a:buNone/>
            </a:pPr>
            <a:r>
              <a:rPr lang="en-US" altLang="en-US" sz="2000" b="1" dirty="0"/>
              <a:t>Agenda</a:t>
            </a:r>
            <a:endParaRPr lang="en-US" altLang="en-US" sz="2000" b="1" dirty="0"/>
          </a:p>
          <a:p>
            <a:pPr>
              <a:buFont typeface="Wingdings" panose="05000000000000000000" charset="0"/>
              <a:buChar char=""/>
            </a:pPr>
            <a:r>
              <a:rPr lang="en-US" altLang="en-US" sz="2000" b="1" dirty="0"/>
              <a:t>Implicit Requirements</a:t>
            </a:r>
            <a:endParaRPr lang="en-US" altLang="en-US" sz="2000" b="1" dirty="0"/>
          </a:p>
          <a:p>
            <a:pPr marL="0" indent="0">
              <a:buFont typeface="Wingdings" panose="05000000000000000000" charset="0"/>
              <a:buNone/>
            </a:pPr>
            <a:endParaRPr lang="en-US" altLang="en-US" sz="2000" b="1" dirty="0"/>
          </a:p>
          <a:p>
            <a:pPr>
              <a:buFont typeface="Wingdings" panose="05000000000000000000" charset="0"/>
              <a:buChar char=""/>
            </a:pPr>
            <a:r>
              <a:rPr lang="en-US" altLang="en-US" sz="2000" b="1" dirty="0"/>
              <a:t>Explicit Requirements</a:t>
            </a:r>
            <a:endParaRPr lang="en-US" altLang="en-US" sz="2000" b="1" dirty="0"/>
          </a:p>
          <a:p>
            <a:pPr marL="0" indent="0">
              <a:buFont typeface="Wingdings" panose="05000000000000000000" charset="0"/>
              <a:buNone/>
            </a:pPr>
            <a:endParaRPr lang="en-US" altLang="en-US" sz="2000" b="1" dirty="0"/>
          </a:p>
          <a:p>
            <a:pPr>
              <a:buFont typeface="Wingdings" panose="05000000000000000000" charset="0"/>
              <a:buChar char=""/>
            </a:pPr>
            <a:r>
              <a:rPr lang="en-US" altLang="en-US" sz="2000" b="1" dirty="0"/>
              <a:t>Technologies used</a:t>
            </a:r>
            <a:endParaRPr lang="en-US" altLang="en-US" sz="2000" b="1" dirty="0"/>
          </a:p>
          <a:p>
            <a:pPr marL="0" indent="0">
              <a:buFont typeface="Wingdings" panose="05000000000000000000" charset="0"/>
              <a:buNone/>
            </a:pPr>
            <a:endParaRPr lang="en-US" altLang="en-US" sz="2000" b="1" dirty="0"/>
          </a:p>
          <a:p>
            <a:pPr>
              <a:buFont typeface="Wingdings" panose="05000000000000000000" charset="0"/>
              <a:buChar char=""/>
            </a:pPr>
            <a:r>
              <a:rPr lang="en-US" altLang="en-US" sz="2000" b="1" dirty="0"/>
              <a:t>Flow Diagarm</a:t>
            </a:r>
            <a:endParaRPr lang="en-US" altLang="en-US" sz="2000" b="1" dirty="0"/>
          </a:p>
          <a:p>
            <a:pPr marL="0" indent="0">
              <a:buFont typeface="Wingdings" panose="05000000000000000000" charset="0"/>
              <a:buNone/>
            </a:pPr>
            <a:endParaRPr lang="en-US" altLang="en-US" sz="2000" b="1" dirty="0"/>
          </a:p>
          <a:p>
            <a:pPr>
              <a:buFont typeface="Wingdings" panose="05000000000000000000" charset="0"/>
              <a:buChar char=""/>
            </a:pPr>
            <a:r>
              <a:rPr lang="en-US" altLang="en-US" sz="2000" b="1" dirty="0"/>
              <a:t>OverView of MVP</a:t>
            </a:r>
            <a:endParaRPr lang="en-US" altLang="en-US" sz="2000" b="1" dirty="0"/>
          </a:p>
          <a:p>
            <a:pPr lvl="2"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 b="1" dirty="0">
                <a:sym typeface="+mn-ea"/>
              </a:rPr>
              <a:t>Implicit Requirements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800" y="939800"/>
            <a:ext cx="8229600" cy="5238750"/>
          </a:xfrm>
        </p:spPr>
        <p:txBody>
          <a:bodyPr/>
          <a:p>
            <a:endParaRPr lang="en-US"/>
          </a:p>
          <a:p>
            <a:r>
              <a:rPr lang="en-US"/>
              <a:t>Create an Employee Database of an organization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Enter the New Joinee employee details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Dashboard to capture the details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View the employee details by HR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Leave Management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 b="1" dirty="0">
                <a:sym typeface="+mn-ea"/>
              </a:rPr>
              <a:t>Explicit Requirements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39800"/>
            <a:ext cx="8229600" cy="5238750"/>
          </a:xfrm>
        </p:spPr>
        <p:txBody>
          <a:bodyPr/>
          <a:p>
            <a:pPr>
              <a:buFont typeface="+mj-lt"/>
              <a:buAutoNum type="romanLcPeriod"/>
            </a:pPr>
            <a:r>
              <a:rPr lang="en-US"/>
              <a:t>Create a scheme for employee with role and add their personal details.</a:t>
            </a:r>
            <a:endParaRPr lang="en-US"/>
          </a:p>
          <a:p>
            <a:pPr>
              <a:buFont typeface="+mj-lt"/>
              <a:buAutoNum type="romanLcPeriod"/>
            </a:pPr>
            <a:r>
              <a:rPr lang="en-US"/>
              <a:t>Sepearate page for employees based on their role (i.e HR login &amp; User Login).</a:t>
            </a:r>
            <a:endParaRPr lang="en-US"/>
          </a:p>
          <a:p>
            <a:pPr>
              <a:buFont typeface="+mj-lt"/>
              <a:buAutoNum type="romanLcPeriod"/>
            </a:pPr>
            <a:r>
              <a:rPr lang="en-US"/>
              <a:t>User can  see his profile and can edit his profile.</a:t>
            </a:r>
            <a:endParaRPr lang="en-US"/>
          </a:p>
          <a:p>
            <a:pPr>
              <a:buFont typeface="+mj-lt"/>
              <a:buAutoNum type="romanLcPeriod"/>
            </a:pPr>
            <a:r>
              <a:rPr lang="en-US"/>
              <a:t>HR has access to view all the user profiles and can edit his own personal details.</a:t>
            </a:r>
            <a:endParaRPr lang="en-US"/>
          </a:p>
          <a:p>
            <a:pPr>
              <a:buFont typeface="+mj-lt"/>
              <a:buAutoNum type="romanLcPeriod"/>
            </a:pPr>
            <a:r>
              <a:rPr lang="en-US"/>
              <a:t>User can apply for leave for a particular period of days initial status should be </a:t>
            </a:r>
            <a:r>
              <a:rPr lang="en-US" b="1"/>
              <a:t>PENDING.</a:t>
            </a:r>
            <a:endParaRPr lang="en-US" b="1"/>
          </a:p>
          <a:p>
            <a:pPr>
              <a:buFont typeface="+mj-lt"/>
              <a:buAutoNum type="romanLcPeriod"/>
            </a:pPr>
            <a:r>
              <a:rPr lang="en-US"/>
              <a:t>All the pending status of each user can be viewwd by HR.</a:t>
            </a:r>
            <a:endParaRPr lang="en-US"/>
          </a:p>
          <a:p>
            <a:pPr>
              <a:buFont typeface="+mj-lt"/>
              <a:buAutoNum type="romanLcPeriod"/>
            </a:pPr>
            <a:r>
              <a:rPr lang="en-US"/>
              <a:t>HR can approve or decline the leave request for the particular user.</a:t>
            </a:r>
            <a:endParaRPr lang="en-US"/>
          </a:p>
          <a:p>
            <a:pPr>
              <a:buFont typeface="+mj-lt"/>
              <a:buAutoNum type="romanLcPeriod"/>
            </a:pPr>
            <a:r>
              <a:rPr lang="en-US"/>
              <a:t> The approval or rejection status </a:t>
            </a:r>
            <a:r>
              <a:rPr lang="en-US">
                <a:sym typeface="+mn-ea"/>
              </a:rPr>
              <a:t>given by HR </a:t>
            </a:r>
            <a:r>
              <a:rPr lang="en-US"/>
              <a:t>should reflect to each particular users. </a:t>
            </a:r>
            <a:endParaRPr lang="en-US"/>
          </a:p>
          <a:p>
            <a:pPr>
              <a:buFont typeface="+mj-lt"/>
              <a:buAutoNum type="romanLcPeriod"/>
            </a:pPr>
            <a:endParaRPr lang="en-US"/>
          </a:p>
          <a:p>
            <a:pPr>
              <a:buFont typeface="+mj-lt"/>
              <a:buAutoNum type="romanLcPeriod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Technologies used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39800"/>
            <a:ext cx="8229600" cy="5408295"/>
          </a:xfrm>
        </p:spPr>
        <p:txBody>
          <a:bodyPr/>
          <a:p>
            <a:r>
              <a:rPr lang="en-US"/>
              <a:t>Core ja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1026" descr="Th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2286000"/>
            <a:ext cx="2820988" cy="183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1027" descr="yo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397250"/>
            <a:ext cx="2441575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Century Gothic"/>
        <a:ea typeface="Calibri"/>
        <a:cs typeface="Calibri"/>
      </a:majorFont>
      <a:minorFont>
        <a:latin typeface="Century Gothic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Century Gothic"/>
        <a:ea typeface="Calibri"/>
        <a:cs typeface="Calibri"/>
      </a:majorFont>
      <a:minorFont>
        <a:latin typeface="Century Gothic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Presentation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Century Gothic</vt:lpstr>
      <vt:lpstr>Lucida Sans</vt:lpstr>
      <vt:lpstr>Lucida Sans Unicode</vt:lpstr>
      <vt:lpstr>Segoe Print</vt:lpstr>
      <vt:lpstr/>
      <vt:lpstr>Arial Unicode MS</vt:lpstr>
      <vt:lpstr>Wingdings</vt:lpstr>
      <vt:lpstr>1_Custom Design</vt:lpstr>
      <vt:lpstr>2_Custom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Arketi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Review Report</dc:title>
  <dc:creator>PMO</dc:creator>
  <dc:subject>Review Meeting</dc:subject>
  <cp:lastModifiedBy>lokesh.m</cp:lastModifiedBy>
  <cp:revision>1713</cp:revision>
  <dcterms:created xsi:type="dcterms:W3CDTF">2010-11-15T16:56:00Z</dcterms:created>
  <dcterms:modified xsi:type="dcterms:W3CDTF">2017-11-10T13:31:00Z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