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2" r:id="rId4"/>
    <p:sldId id="259" r:id="rId5"/>
    <p:sldId id="263" r:id="rId6"/>
    <p:sldId id="264" r:id="rId7"/>
    <p:sldId id="266" r:id="rId8"/>
    <p:sldId id="267" r:id="rId9"/>
    <p:sldId id="265" r:id="rId10"/>
    <p:sldId id="269" r:id="rId11"/>
    <p:sldId id="268" r:id="rId12"/>
    <p:sldId id="270" r:id="rId13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94195120"/>
        <c:axId val="194195512"/>
      </c:barChart>
      <c:catAx>
        <c:axId val="19419512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512"/>
        <c:crosses val="autoZero"/>
        <c:auto val="1"/>
        <c:lblAlgn val="ctr"/>
        <c:lblOffset val="100"/>
        <c:noMultiLvlLbl val="0"/>
      </c:catAx>
      <c:valAx>
        <c:axId val="1941955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he-IL"/>
          </a:p>
        </c:txPr>
        <c:crossAx val="19419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3">
        <a:lumMod val="20000"/>
        <a:lumOff val="80000"/>
        <a:alpha val="80000"/>
      </a:schemeClr>
    </a:solidFill>
    <a:ln>
      <a:noFill/>
    </a:ln>
    <a:effectLst/>
  </c:spPr>
  <c:txPr>
    <a:bodyPr/>
    <a:lstStyle/>
    <a:p>
      <a:pPr>
        <a:defRPr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9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719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19BEBCA7-3BC5-4C36-8265-E6C2CE8C3CE4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ב'/ניסן/תשפ"ה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089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726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EEDC0C31-3BFD-43A2-B8EE-356E8F332F68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089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70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BE2A8E5-AB5D-46CE-A29F-4F36D87E9A80}" type="datetime1">
              <a:rPr lang="he-IL" noProof="0" smtClean="0"/>
              <a:pPr/>
              <a:t>ב'/ניסן/תשפ"ה</a:t>
            </a:fld>
            <a:endParaRPr lang="he-IL" noProof="0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0896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7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87908AF-65BE-457F-9D87-289A548E61FF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1AF7-2058-366D-4EDF-C5F2E2A0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F360DC5-585F-5EE9-84CF-706BB1058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64273A1-A8D9-21DE-D93D-887744EF7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73FD6C2-B34A-DDA2-1579-6A094B741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195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A318-BABF-393E-46DA-E9BCFA675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70D38B6-B7D3-8953-1FB5-52ADA5AC4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B69A31D1-F1F2-6EA1-CDD9-498DE0B02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05BA05A-90BA-F882-89C6-5F04982D8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9892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D8967-C93E-FB9B-A862-BBB5547A1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D1B2B930-8FA1-F70A-CE49-4B3C36E1B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D313ADE4-DE38-89BC-FA58-AF9246171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3E701C1-64C1-2EB6-C82C-7B55F3F10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12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295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he-IL" smtClean="0"/>
              <a:pPr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219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43E7-F47E-5B40-F131-437E3698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25397CE0-B972-0879-8CF1-614C94F70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89086DD5-002B-B5C5-3C7E-9D8977EB0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BBEC1FB-8AFF-B791-5527-78CBA309E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6204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539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5E420-EAE1-19B3-5255-2C908E0ED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49E674E-3228-61CE-92D3-054989AFC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92BF9A0C-0D0A-E9A6-068F-FC34608FF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8D8E3A7-A50A-0734-EFCE-FF494ED64D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7196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DB53E-8DDC-3BF8-D02D-78AC78C37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94FD7B0-9E42-B93B-8990-50058006D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DC9E06FC-1D22-7110-88A8-192305148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7F6816B-1F35-44BE-F4BE-1CFACA037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669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2C4D-2C73-06B2-AD12-24D71EE42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5E08E52D-CB12-12C9-4A72-9586979A4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BF660290-2C94-FA45-9E3B-F42B02FE2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55A12B8-6628-2FD6-BAF7-CF9705B60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9544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7215E-AE72-6BE2-E6BD-BF05904D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092B582-0AFF-37BD-590D-1B6B517CD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4049D2A3-625B-DED8-3757-D07C96804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2EECB75-7A72-43E4-E1AD-CEDCBB29F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15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E21C9-A159-BECC-E688-2B1EB5F93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530A41BA-A3EC-4A5C-632D-FAABFEA07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281C9A9-EA48-CFB3-4CFE-892970099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B8DE067-8C45-05F8-8E92-B557BD020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rtl="1"/>
            <a:fld id="{887908AF-65BE-457F-9D87-289A548E61FF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789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lvl="0" rtl="1">
              <a:spcBef>
                <a:spcPct val="0"/>
              </a:spcBef>
              <a:buNone/>
            </a:pPr>
            <a:endParaRPr lang="he-IL" sz="4400" b="0" cap="none" spc="0" noProof="0" dirty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rtlCol="1" anchor="b"/>
          <a:lstStyle>
            <a:lvl1pPr algn="ctr" rtl="1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 rtlCol="1"/>
          <a:lstStyle>
            <a:lvl1pPr marL="0" indent="0" algn="ctr" rtl="1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000"/>
            </a:lvl2pPr>
            <a:lvl3pPr marL="914400" indent="0" algn="ctr" rtl="1">
              <a:buNone/>
              <a:defRPr sz="1800"/>
            </a:lvl3pPr>
            <a:lvl4pPr marL="1371600" indent="0" algn="ctr" rtl="1">
              <a:buNone/>
              <a:defRPr sz="1600"/>
            </a:lvl4pPr>
            <a:lvl5pPr marL="1828800" indent="0" algn="ctr" rtl="1">
              <a:buNone/>
              <a:defRPr sz="1600"/>
            </a:lvl5pPr>
            <a:lvl6pPr marL="2286000" indent="0" algn="ctr" rtl="1">
              <a:buNone/>
              <a:defRPr sz="1600"/>
            </a:lvl6pPr>
            <a:lvl7pPr marL="2743200" indent="0" algn="ctr" rtl="1">
              <a:buNone/>
              <a:defRPr sz="1600"/>
            </a:lvl7pPr>
            <a:lvl8pPr marL="3200400" indent="0" algn="ctr" rtl="1">
              <a:buNone/>
              <a:defRPr sz="1600"/>
            </a:lvl8pPr>
            <a:lvl9pPr marL="3657600" indent="0" algn="ctr" rtl="1">
              <a:buNone/>
              <a:defRPr sz="1600"/>
            </a:lvl9pPr>
          </a:lstStyle>
          <a:p>
            <a:pPr rtl="1"/>
            <a:r>
              <a:rPr lang="he-IL" noProof="0"/>
              <a:t>לחץ כדי לערוך סגנון כותרת משנה של תבנית בסיס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AB6D63A-5623-4055-8DFE-F78087149EA3}" type="datetime1">
              <a:rPr lang="he-IL" noProof="0" smtClean="0"/>
              <a:pPr/>
              <a:t>ב'/ניסן/תשפ"ה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D068D91-5085-43EA-8734-9AB23AC0958B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V="1">
            <a:off x="838200" y="1825625"/>
            <a:ext cx="10515600" cy="4351338"/>
          </a:xfrm>
        </p:spPr>
        <p:txBody>
          <a:bodyPr vert="eaVert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6CA11067-85F6-4C36-A121-56313DAFF529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 flipV="1">
            <a:off x="838200" y="365125"/>
            <a:ext cx="2628900" cy="5811838"/>
          </a:xfrm>
        </p:spPr>
        <p:txBody>
          <a:bodyPr vert="eaVert"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 flipV="1">
            <a:off x="3627120" y="365125"/>
            <a:ext cx="7734300" cy="5811838"/>
          </a:xfrm>
        </p:spPr>
        <p:txBody>
          <a:bodyPr vert="eaVert"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D2A09FE7-DB13-4F38-BD0E-A1D8C609D847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 rtlCol="1"/>
          <a:lstStyle/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0FFB6C18-4D56-4938-B90B-D61ABF50CB24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1" anchor="b"/>
          <a:lstStyle>
            <a:lvl1pPr algn="r" rtl="1">
              <a:defRPr sz="60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1"/>
          <a:lstStyle>
            <a:lvl1pPr marL="0" indent="0" algn="r" rtl="1">
              <a:buNone/>
              <a:defRPr sz="2400"/>
            </a:lvl1pPr>
            <a:lvl2pPr marL="457200" indent="0" algn="r" rtl="1">
              <a:buNone/>
              <a:defRPr sz="2000"/>
            </a:lvl2pPr>
            <a:lvl3pPr marL="914400" indent="0" algn="r" rtl="1">
              <a:buNone/>
              <a:defRPr sz="18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21DA6C8A-DF1E-43C2-AAD3-C0C5B3A6AEE0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1"/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1800"/>
            </a:lvl4pPr>
            <a:lvl5pPr algn="r" rtl="1">
              <a:defRPr sz="1800"/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1"/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1800"/>
            </a:lvl4pPr>
            <a:lvl5pPr algn="r" rtl="1">
              <a:defRPr sz="1800"/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AEF46DFD-BCAE-4FCE-BBDB-80E66A0B638A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rtlCol="1" anchor="b"/>
          <a:lstStyle>
            <a:lvl1pPr marL="0" indent="0" algn="r" rtl="1">
              <a:lnSpc>
                <a:spcPct val="90000"/>
              </a:lnSpc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rtlCol="1" anchor="b"/>
          <a:lstStyle>
            <a:lvl1pPr marL="0" indent="0" algn="r" rtl="1">
              <a:buNone/>
              <a:defRPr sz="24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 rtlCol="1"/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/>
            </a:lvl8pPr>
            <a:lvl9pPr algn="r" rtl="1">
              <a:defRPr sz="16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7066856F-B185-49BF-BBFA-E11BCB67E26F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0E78F524-D5B5-41B7-BC10-A53A96D13DCF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D51B1188-5717-480C-967D-01C8D7A5223E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4632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9788" y="987425"/>
            <a:ext cx="6172200" cy="4873625"/>
          </a:xfrm>
        </p:spPr>
        <p:txBody>
          <a:bodyPr rtlCol="1"/>
          <a:lstStyle>
            <a:lvl1pPr algn="r" rtl="1">
              <a:defRPr sz="3200"/>
            </a:lvl1pPr>
            <a:lvl2pPr algn="r" rtl="1"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  <a:p>
            <a:pPr lvl="1" rtl="1"/>
            <a:r>
              <a:rPr lang="he-IL" noProof="0"/>
              <a:t>רמה שנייה</a:t>
            </a:r>
          </a:p>
          <a:p>
            <a:pPr lvl="2" rtl="1"/>
            <a:r>
              <a:rPr lang="he-IL" noProof="0"/>
              <a:t>רמה שלישית</a:t>
            </a:r>
          </a:p>
          <a:p>
            <a:pPr lvl="3" rtl="1"/>
            <a:r>
              <a:rPr lang="he-IL" noProof="0"/>
              <a:t>רמה רביעית</a:t>
            </a:r>
          </a:p>
          <a:p>
            <a:pPr lvl="4" rtl="1"/>
            <a:r>
              <a:rPr lang="he-IL" noProof="0"/>
              <a:t>רמה חמישית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446328" y="2101850"/>
            <a:ext cx="3932237" cy="3759200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D62FF866-2FA6-49AF-B693-227842B64CCD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446328" y="457200"/>
            <a:ext cx="3932237" cy="1600200"/>
          </a:xfrm>
        </p:spPr>
        <p:txBody>
          <a:bodyPr rtlCol="1" anchor="b"/>
          <a:lstStyle>
            <a:lvl1pPr algn="r" rtl="1">
              <a:defRPr sz="3200"/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  <a:endParaRPr lang="he-IL" noProof="0" dirty="0"/>
          </a:p>
        </p:txBody>
      </p:sp>
      <p:sp>
        <p:nvSpPr>
          <p:cNvPr id="3" name="מציין מיקום של תמונה 2" descr="מציין מיקום ריק להוספת תמונה. לחץ על מציין המיקום ובחר את התמונה שברצונך להוסיף"/>
          <p:cNvSpPr>
            <a:spLocks noGrp="1"/>
          </p:cNvSpPr>
          <p:nvPr>
            <p:ph type="pic" idx="1"/>
          </p:nvPr>
        </p:nvSpPr>
        <p:spPr>
          <a:xfrm>
            <a:off x="839788" y="987425"/>
            <a:ext cx="6172200" cy="4873625"/>
          </a:xfrm>
        </p:spPr>
        <p:txBody>
          <a:bodyPr rtlCol="1"/>
          <a:lstStyle>
            <a:lvl1pPr marL="0" indent="0" algn="r" rtl="1">
              <a:buNone/>
              <a:defRPr sz="3200"/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he-IL" noProof="0"/>
              <a:t>לחץ על הסמל כדי להוסיף תמונה</a:t>
            </a:r>
            <a:endParaRPr lang="he-IL" noProof="0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446328" y="2101850"/>
            <a:ext cx="3932237" cy="3759200"/>
          </a:xfrm>
        </p:spPr>
        <p:txBody>
          <a:bodyPr rtlCol="1"/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400"/>
            </a:lvl2pPr>
            <a:lvl3pPr marL="914400" indent="0" algn="r" rtl="1">
              <a:buNone/>
              <a:defRPr sz="1200"/>
            </a:lvl3pPr>
            <a:lvl4pPr marL="1371600" indent="0" algn="r" rtl="1">
              <a:buNone/>
              <a:defRPr sz="1000"/>
            </a:lvl4pPr>
            <a:lvl5pPr marL="1828800" indent="0" algn="r" rtl="1">
              <a:buNone/>
              <a:defRPr sz="1000"/>
            </a:lvl5pPr>
            <a:lvl6pPr marL="2286000" indent="0" algn="r" rtl="1">
              <a:buNone/>
              <a:defRPr sz="1000"/>
            </a:lvl6pPr>
            <a:lvl7pPr marL="2743200" indent="0" algn="r" rtl="1">
              <a:buNone/>
              <a:defRPr sz="1000"/>
            </a:lvl7pPr>
            <a:lvl8pPr marL="3200400" indent="0" algn="r" rtl="1">
              <a:buNone/>
              <a:defRPr sz="1000"/>
            </a:lvl8pPr>
            <a:lvl9pPr marL="3657600" indent="0" algn="r" rtl="1">
              <a:buNone/>
              <a:defRPr sz="1000"/>
            </a:lvl9pPr>
          </a:lstStyle>
          <a:p>
            <a:pPr lvl="0" rtl="1"/>
            <a:r>
              <a:rPr lang="he-IL" noProof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rtl="1"/>
            <a:fld id="{EDF3313A-EB44-41C7-A891-20AE89A885CB}" type="datetime1">
              <a:rPr lang="he-IL" noProof="0" smtClean="0"/>
              <a:t>ב'/ניסן/תשפ"ה</a:t>
            </a:fld>
            <a:endParaRPr lang="he-IL" noProof="0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r>
              <a:rPr lang="he-IL" noProof="0" dirty="0"/>
              <a:t>הוסף כותרת תחתונה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FD068D91-5085-43EA-8734-9AB23AC0958B}" type="slidenum">
              <a:rPr lang="he-IL" noProof="0" smtClean="0"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08482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B048DB-D909-441A-AA40-DEB0D8A0D3D7}" type="datetime1">
              <a:rPr lang="he-IL" smtClean="0"/>
              <a:t>ב'/ניסן/תשפ"ה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 dirty="0"/>
              <a:t>הוסף כותרת תחתונה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4201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D068D91-5085-43EA-8734-9AB23AC0958B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400" rtl="1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r" defTabSz="914400" rtl="1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he-IL" dirty="0"/>
              <a:t>מעקב </a:t>
            </a:r>
            <a:r>
              <a:rPr lang="he-IL" dirty="0" err="1"/>
              <a:t>פרוייקט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 rtlCol="1"/>
          <a:lstStyle/>
          <a:p>
            <a:pPr rtl="1"/>
            <a:r>
              <a:rPr lang="he-IL" dirty="0"/>
              <a:t>חני מורגנבסר</a:t>
            </a:r>
          </a:p>
        </p:txBody>
      </p:sp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719E-066F-AD30-655D-CE65F9939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B85E16CE-E6F6-33A3-ACBF-13E3B78614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שלב 9 – זיהוי סוג התו לפי משך הזמן</a:t>
            </a:r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5AEAAACA-19A3-2E6A-38DB-08553D8F26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תמונה 3">
            <a:extLst>
              <a:ext uri="{FF2B5EF4-FFF2-40B4-BE49-F238E27FC236}">
                <a16:creationId xmlns:a16="http://schemas.microsoft.com/office/drawing/2014/main" id="{40E33928-0755-9528-0CE5-F9C829E50A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71327" y="1876716"/>
            <a:ext cx="6363371" cy="43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479D-845B-F46A-60ED-6EBD23738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2612E71F-3B8B-663C-E51E-4263C7C508C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שלב 10 – כתיבת התווים לקובץ מסודר</a:t>
            </a:r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1A790AF6-FEC5-60BA-9464-046CBE5417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825F824C-A7EF-5441-0BEC-B4ED2F1AEE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928" r="802" b="1"/>
          <a:stretch/>
        </p:blipFill>
        <p:spPr>
          <a:xfrm>
            <a:off x="3599732" y="2645820"/>
            <a:ext cx="4754558" cy="4113034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2C3E10A-FD9F-0588-8D72-16442D2B373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1548" y="2063929"/>
            <a:ext cx="7497221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17D4-6201-8614-B929-5B57404C2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A3F1904E-2E2F-7239-C57C-BD260B5C95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תודה להשם!!!</a:t>
            </a:r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53F3437F-C9A8-49D2-832B-54896FB623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041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>
            <a:normAutofit fontScale="90000"/>
          </a:bodyPr>
          <a:lstStyle/>
          <a:p>
            <a:pPr rtl="1"/>
            <a:r>
              <a:rPr lang="he-IL" sz="3600" dirty="0"/>
              <a:t>שלב 1 – העלאת קובץ שמע והמרתו לקובץ מונו (אם יש צורך)</a:t>
            </a:r>
            <a:br>
              <a:rPr lang="en-US" dirty="0"/>
            </a:br>
            <a:r>
              <a:rPr lang="he-IL" sz="2000" dirty="0"/>
              <a:t>המשתמש בוחר קובץ אודיו (למשל קובץ </a:t>
            </a:r>
            <a:r>
              <a:rPr lang="en-US" sz="2000" dirty="0"/>
              <a:t> WAV </a:t>
            </a:r>
            <a:r>
              <a:rPr lang="he-IL" sz="2000" dirty="0"/>
              <a:t>או </a:t>
            </a:r>
            <a:r>
              <a:rPr lang="en-US" sz="2000" dirty="0"/>
              <a:t> .( MP3</a:t>
            </a:r>
            <a:endParaRPr lang="he-IL" dirty="0"/>
          </a:p>
        </p:txBody>
      </p:sp>
      <p:graphicFrame>
        <p:nvGraphicFramePr>
          <p:cNvPr id="5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97066B52-DAC8-49F5-3D40-35169F1BA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194533"/>
              </p:ext>
            </p:extLst>
          </p:nvPr>
        </p:nvGraphicFramePr>
        <p:xfrm>
          <a:off x="826593" y="187315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מציין מיקום תוכן 1">
            <a:extLst>
              <a:ext uri="{FF2B5EF4-FFF2-40B4-BE49-F238E27FC236}">
                <a16:creationId xmlns:a16="http://schemas.microsoft.com/office/drawing/2014/main" id="{25783118-EBAD-B59C-A764-97031AE69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9680" y="2056039"/>
            <a:ext cx="7216833" cy="3916635"/>
          </a:xfrm>
          <a:prstGeom prst="rect">
            <a:avLst/>
          </a:prstGeom>
          <a:ln w="19050">
            <a:noFill/>
          </a:ln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15D445AC-1C47-77BE-1093-6B9E262D127B}"/>
              </a:ext>
            </a:extLst>
          </p:cNvPr>
          <p:cNvSpPr/>
          <p:nvPr/>
        </p:nvSpPr>
        <p:spPr>
          <a:xfrm>
            <a:off x="5510733" y="3813493"/>
            <a:ext cx="2033385" cy="6257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AB5E4E8-79BE-5EE9-C76F-18B1530D43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8739" y="2056039"/>
            <a:ext cx="2231228" cy="944856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499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F2B78-A534-DF66-E6FF-C54EA99C4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8030F4D6-E0D6-ACA1-0BCB-38D15D0E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rtl="1"/>
            <a:r>
              <a:rPr lang="he-IL" dirty="0"/>
              <a:t>שלב 2 – החלת </a:t>
            </a:r>
            <a:r>
              <a:rPr lang="en-US" dirty="0"/>
              <a:t>FFT</a:t>
            </a:r>
            <a:r>
              <a:rPr lang="he-IL" dirty="0"/>
              <a:t> על קובץ השמע</a:t>
            </a:r>
            <a:br>
              <a:rPr lang="en-US" dirty="0"/>
            </a:br>
            <a:r>
              <a:rPr lang="he-IL" sz="2000" dirty="0"/>
              <a:t>החלת </a:t>
            </a:r>
            <a:r>
              <a:rPr lang="en-US" sz="2000" dirty="0"/>
              <a:t> FFT </a:t>
            </a:r>
            <a:r>
              <a:rPr lang="he-IL" sz="2000" dirty="0"/>
              <a:t>על כל חלון זמן: כל חלון הופך לספקטרום תדרים</a:t>
            </a:r>
            <a:endParaRPr lang="he-IL" dirty="0"/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92A67CE5-4F5D-167E-55C7-7F67477A7B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תמונה 3">
            <a:extLst>
              <a:ext uri="{FF2B5EF4-FFF2-40B4-BE49-F238E27FC236}">
                <a16:creationId xmlns:a16="http://schemas.microsoft.com/office/drawing/2014/main" id="{3E43D0DE-401A-0B4D-E3A9-0105C4848D1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3979" y="1848343"/>
            <a:ext cx="548716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/>
          <p:cNvSpPr>
            <a:spLocks noGrp="1"/>
          </p:cNvSpPr>
          <p:nvPr>
            <p:ph type="title"/>
          </p:nvPr>
        </p:nvSpPr>
        <p:spPr/>
        <p:txBody>
          <a:bodyPr rtlCol="1">
            <a:normAutofit fontScale="90000"/>
          </a:bodyPr>
          <a:lstStyle/>
          <a:p>
            <a:pPr rtl="1"/>
            <a:r>
              <a:rPr lang="he-IL" dirty="0"/>
              <a:t>שלב 3 - יצירת </a:t>
            </a:r>
            <a:r>
              <a:rPr lang="he-IL" dirty="0" err="1"/>
              <a:t>ספקטוגרמה</a:t>
            </a:r>
            <a:br>
              <a:rPr lang="en-US" dirty="0"/>
            </a:br>
            <a:r>
              <a:rPr lang="he-IL" sz="2200" dirty="0" err="1"/>
              <a:t>הספקטוגרמה</a:t>
            </a:r>
            <a:r>
              <a:rPr lang="he-IL" sz="2200" dirty="0"/>
              <a:t> מציגה את התדרים השונים של הצלילים לאורך זמן ומספקת תמונה ויזואלית שמאפשרת להבין את המבנה הספקטרלי של הצלילים שנשמעים.</a:t>
            </a:r>
            <a:endParaRPr lang="he-IL" dirty="0"/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505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9905D6B7-48C1-B306-C0F2-25B38E88B6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6487" y="1825625"/>
            <a:ext cx="543953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5002-D5D7-6595-1770-5D27509D7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02C46E5D-AC4C-F873-3CAB-831F3E11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rtl="1"/>
            <a:r>
              <a:rPr lang="he-IL" dirty="0"/>
              <a:t>שלב 4 – ביצוע </a:t>
            </a:r>
            <a:r>
              <a:rPr lang="he-IL" dirty="0" err="1"/>
              <a:t>סינטזה</a:t>
            </a:r>
            <a:r>
              <a:rPr lang="he-IL" dirty="0"/>
              <a:t> על קובץ השמע</a:t>
            </a:r>
            <a:br>
              <a:rPr lang="en-US" dirty="0"/>
            </a:br>
            <a:r>
              <a:rPr lang="he-IL" sz="1800" dirty="0"/>
              <a:t>הגרף </a:t>
            </a:r>
            <a:r>
              <a:rPr lang="he-IL" altLang="he-IL" sz="1800" dirty="0"/>
              <a:t>מציג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800" dirty="0"/>
              <a:t>את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800" dirty="0"/>
              <a:t>הגל הסינתטי שנוצר, כאשר ייצרנו אותו עבור כל מקטע זמן על פי התדר הדומיננטי שנמצא</a:t>
            </a:r>
            <a:endParaRPr lang="he-IL" sz="2000" dirty="0"/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C3465E85-571A-9091-DA69-E0451D930D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D54EB00E-B833-CD70-DA60-69D9D507AFF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89" b="47626"/>
          <a:stretch/>
        </p:blipFill>
        <p:spPr>
          <a:xfrm>
            <a:off x="7358198" y="2452312"/>
            <a:ext cx="3735301" cy="1569764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445C6AA-BA01-D40D-DF5A-F902ACF838F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1192" y="1928139"/>
            <a:ext cx="4314547" cy="110146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A7CA720-5EA6-33E3-C945-537FF825DAB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8501" y="3129180"/>
            <a:ext cx="4228675" cy="107151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5735FC9-737D-A3D6-B9DF-3BB87C841B4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9327" y="4321778"/>
            <a:ext cx="6226689" cy="16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DD08-AC28-603F-A17B-DF0B02089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133AAAD3-A1EA-EA54-A21C-27349458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 fontScale="90000"/>
          </a:bodyPr>
          <a:lstStyle/>
          <a:p>
            <a:pPr rtl="1"/>
            <a:r>
              <a:rPr lang="he-IL" dirty="0"/>
              <a:t>שלב 5 – מציאת תדרים דומיננטיים</a:t>
            </a:r>
            <a:br>
              <a:rPr lang="en-US" dirty="0"/>
            </a:br>
            <a:r>
              <a:rPr lang="he-IL" sz="2200" dirty="0"/>
              <a:t>הגרף </a:t>
            </a:r>
            <a:r>
              <a:rPr lang="he-IL" altLang="he-IL" sz="2200" dirty="0"/>
              <a:t>מציג את התדרים הדומיננטיים לאורך הזמן. כל נקודה בגרף מייצגת את התדר הדומיננטי במקטע הזמן המתאים</a:t>
            </a:r>
            <a:endParaRPr lang="he-IL" sz="2200" dirty="0"/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B9431972-8410-0614-C0CA-1F4E9BAE7F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A0B80369-B701-37CA-F009-C21E74D10D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6821"/>
          <a:stretch/>
        </p:blipFill>
        <p:spPr>
          <a:xfrm>
            <a:off x="6361901" y="1937313"/>
            <a:ext cx="4347557" cy="186546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6820883-265B-6CDA-4B55-664A8FBA61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2542" y="2072250"/>
            <a:ext cx="3987233" cy="163661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A7137E3-2A6B-4692-E214-A4F4BCC7A0B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2337" y="3888632"/>
            <a:ext cx="8207326" cy="22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740A-E70B-586B-2AD3-A17F7EDEB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E32D7038-15D3-9738-2963-A1BF52EF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 fontScale="90000"/>
          </a:bodyPr>
          <a:lstStyle/>
          <a:p>
            <a:r>
              <a:rPr lang="he-IL" dirty="0"/>
              <a:t>שלב 6 – זיהוי תווים</a:t>
            </a:r>
            <a:br>
              <a:rPr lang="en-US" dirty="0"/>
            </a:br>
            <a:r>
              <a:rPr lang="he-IL" altLang="he-IL" sz="2200" dirty="0"/>
              <a:t>התו נמצא באמצעות השוואה לתדרים הקרובים ביותר. אם המגניטודה גבוהה יותר מהסף שנקבע, אנו מזהים תו ומציגים את הזמן, התו והתדר</a:t>
            </a:r>
            <a:r>
              <a:rPr kumimoji="0" lang="he-IL" altLang="he-IL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he-IL" dirty="0"/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2E30D510-2A56-EF48-928C-2E23157F54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תמונה 2">
            <a:extLst>
              <a:ext uri="{FF2B5EF4-FFF2-40B4-BE49-F238E27FC236}">
                <a16:creationId xmlns:a16="http://schemas.microsoft.com/office/drawing/2014/main" id="{4FE72223-8DED-2AF9-CA2F-86AF0700B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12154" y="1825625"/>
            <a:ext cx="5773162" cy="41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DBA1E-B97A-0585-0148-B1100372F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AE547FA2-069A-91C4-B467-D00B7D0D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>
            <a:normAutofit fontScale="90000"/>
          </a:bodyPr>
          <a:lstStyle/>
          <a:p>
            <a:r>
              <a:rPr lang="he-IL" dirty="0"/>
              <a:t>שלב 7 – דחיסת תווים</a:t>
            </a:r>
            <a:br>
              <a:rPr lang="en-US" dirty="0"/>
            </a:br>
            <a:r>
              <a:rPr lang="he-IL" altLang="he-IL" sz="2200" dirty="0"/>
              <a:t>אחרי שמזוהים התווים, אנו מחדשים את השמות ומעבדים אותם בצורה דחוסה, אם יש שינוי בתו, נשמור את התו ואת משך הזמן שלו.</a:t>
            </a:r>
            <a:endParaRPr lang="he-IL" dirty="0"/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F561165E-F735-1672-0BEF-29B05B2E8E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0245378B-6FE4-534A-C302-A82874A2F6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8877" y="1892980"/>
            <a:ext cx="6592032" cy="421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563E-E41B-8246-1F42-784D19DE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 title="פריסת כותרת ותוכן עם תרשים">
            <a:extLst>
              <a:ext uri="{FF2B5EF4-FFF2-40B4-BE49-F238E27FC236}">
                <a16:creationId xmlns:a16="http://schemas.microsoft.com/office/drawing/2014/main" id="{24E8B317-292E-E382-A910-8BDB6F8308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שלב 8 – איחוד התווים</a:t>
            </a:r>
            <a:br>
              <a:rPr lang="en-US" dirty="0"/>
            </a:br>
            <a:r>
              <a:rPr lang="he-IL" altLang="he-IL" sz="2000" dirty="0"/>
              <a:t>תווים שאורכם קטן מדי מאוחדים עם תו קודם (אם הם תואמים).</a:t>
            </a:r>
            <a:endParaRPr lang="he-IL" dirty="0"/>
          </a:p>
        </p:txBody>
      </p:sp>
      <p:graphicFrame>
        <p:nvGraphicFramePr>
          <p:cNvPr id="6" name="מציין מיקום תוכן 5" descr="תרשים טורים מקובץ באשכולות המציג את הערכים של 3 סדרות עבור 4 קטגוריות.">
            <a:extLst>
              <a:ext uri="{FF2B5EF4-FFF2-40B4-BE49-F238E27FC236}">
                <a16:creationId xmlns:a16="http://schemas.microsoft.com/office/drawing/2014/main" id="{77BA1B47-8215-1FEB-A1FC-AC0C841FBD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72C5688B-013D-5E85-715C-F81CB9231A7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8059" y="1825625"/>
            <a:ext cx="6306792" cy="405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8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תבנית בעיצוב של נייר תווים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208340_TF03460577" id="{FC6ED304-057F-4A8C-A207-F6D521AAE856}" vid="{409D7053-A019-49FE-905C-F47A6AC66841}"/>
    </a:ext>
  </a:extLst>
</a:theme>
</file>

<file path=ppt/theme/theme2.xml><?xml version="1.0" encoding="utf-8"?>
<a:theme xmlns:a="http://schemas.openxmlformats.org/drawingml/2006/main" name="ערכת נושא של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שקופיות בעיצוב של נייר תווים</Template>
  <TotalTime>34</TotalTime>
  <Words>244</Words>
  <Application>Microsoft Office PowerPoint</Application>
  <PresentationFormat>מסך רחב</PresentationFormat>
  <Paragraphs>25</Paragraphs>
  <Slides>12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5" baseType="lpstr">
      <vt:lpstr>Arial</vt:lpstr>
      <vt:lpstr>Tahoma</vt:lpstr>
      <vt:lpstr>תבנית בעיצוב של נייר תווים</vt:lpstr>
      <vt:lpstr>מעקב פרוייקט</vt:lpstr>
      <vt:lpstr>שלב 1 – העלאת קובץ שמע והמרתו לקובץ מונו (אם יש צורך) המשתמש בוחר קובץ אודיו (למשל קובץ  WAV או  .( MP3</vt:lpstr>
      <vt:lpstr>שלב 2 – החלת FFT על קובץ השמע החלת  FFT על כל חלון זמן: כל חלון הופך לספקטרום תדרים</vt:lpstr>
      <vt:lpstr>שלב 3 - יצירת ספקטוגרמה הספקטוגרמה מציגה את התדרים השונים של הצלילים לאורך זמן ומספקת תמונה ויזואלית שמאפשרת להבין את המבנה הספקטרלי של הצלילים שנשמעים.</vt:lpstr>
      <vt:lpstr>שלב 4 – ביצוע סינטזה על קובץ השמע הגרף מציג את הגל הסינתטי שנוצר, כאשר ייצרנו אותו עבור כל מקטע זמן על פי התדר הדומיננטי שנמצא</vt:lpstr>
      <vt:lpstr>שלב 5 – מציאת תדרים דומיננטיים הגרף מציג את התדרים הדומיננטיים לאורך הזמן. כל נקודה בגרף מייצגת את התדר הדומיננטי במקטע הזמן המתאים</vt:lpstr>
      <vt:lpstr>שלב 6 – זיהוי תווים התו נמצא באמצעות השוואה לתדרים הקרובים ביותר. אם המגניטודה גבוהה יותר מהסף שנקבע, אנו מזהים תו ומציגים את הזמן, התו והתדר.</vt:lpstr>
      <vt:lpstr>שלב 7 – דחיסת תווים אחרי שמזוהים התווים, אנו מחדשים את השמות ומעבדים אותם בצורה דחוסה, אם יש שינוי בתו, נשמור את התו ואת משך הזמן שלו.</vt:lpstr>
      <vt:lpstr>שלב 8 – איחוד התווים תווים שאורכם קטן מדי מאוחדים עם תו קודם (אם הם תואמים).</vt:lpstr>
      <vt:lpstr>שלב 9 – זיהוי סוג התו לפי משך הזמן</vt:lpstr>
      <vt:lpstr>שלב 10 – כתיבת התווים לקובץ מסודר</vt:lpstr>
      <vt:lpstr>תודה להשם!!!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2025-03-31T11:20:32Z</dcterms:created>
  <dcterms:modified xsi:type="dcterms:W3CDTF">2025-03-31T11:56:35Z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