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mbria" panose="02040503050406030204" pitchFamily="18" charset="0"/>
      <p:regular r:id="rId16"/>
      <p:bold r:id="rId17"/>
      <p:italic r:id="rId18"/>
      <p:boldItalic r:id="rId19"/>
    </p:embeddedFont>
    <p:embeddedFont>
      <p:font typeface="Impact" panose="020B0806030902050204" pitchFamily="34" charset="0"/>
      <p:regular r:id="rId20"/>
    </p:embeddedFont>
    <p:embeddedFont>
      <p:font typeface="Libre Franklin Medium"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6" y="17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L="914400" marR="0" lvl="1"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2pPr>
            <a:lvl3pPr marL="1371600" marR="0" lvl="2"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3pPr>
            <a:lvl4pPr marL="1828800" marR="0" lvl="3"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4pPr>
            <a:lvl5pPr marL="2286000" marR="0" lvl="4"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5pPr>
            <a:lvl6pPr marL="2743200" marR="0" lvl="5"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6pPr>
            <a:lvl7pPr marL="3200400" marR="0" lvl="6"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7pPr>
            <a:lvl8pPr marL="3657600" marR="0" lvl="7"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8pPr>
            <a:lvl9pPr marL="4114800" marR="0" lvl="8"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ibre Franklin Medium"/>
                <a:ea typeface="Libre Franklin Medium"/>
                <a:cs typeface="Libre Franklin Medium"/>
                <a:sym typeface="Libre Franklin Medium"/>
              </a:rPr>
              <a:t>‹#›</a:t>
            </a:fld>
            <a:endParaRPr sz="1200" b="0" i="0" u="none" strike="noStrike" cap="none">
              <a:solidFill>
                <a:schemeClr val="dk1"/>
              </a:solidFill>
              <a:latin typeface="Libre Franklin Medium"/>
              <a:ea typeface="Libre Franklin Medium"/>
              <a:cs typeface="Libre Franklin Medium"/>
              <a:sym typeface="Libre Franklin Medium"/>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820da418f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820da418f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7820da418f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820da418f_7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820da418f_7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7820da418f_7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820da418f_3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820da418f_3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7820da418f_3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820da418f_7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820da418f_7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7820da418f_7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820da418f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820da418f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400" dirty="0"/>
              <a:t>Note: Three-point attempts only indicate the number of shots taken, and does not indicate the number of shots that actually go into the basket.  We can see here that simply shooting more threes - regardless of whether or not they actually result in points - is already a viable strategy (although making the shots is always a bonus).</a:t>
            </a:r>
            <a:endParaRPr dirty="0"/>
          </a:p>
        </p:txBody>
      </p:sp>
      <p:sp>
        <p:nvSpPr>
          <p:cNvPr id="107" name="Google Shape;107;g7820da418f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820da418f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820da418f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 saw in the previous visualization that the NBA as a whole committed to increasing the number of fraction of shots taken from behind the three point line, but it took a while for the </a:t>
            </a:r>
            <a:endParaRPr dirty="0"/>
          </a:p>
        </p:txBody>
      </p:sp>
      <p:sp>
        <p:nvSpPr>
          <p:cNvPr id="120" name="Google Shape;120;g7820da418f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820da418f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820da418f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7820da418f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820da418f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820da418f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7820da418f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820da418f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820da418f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7820da418f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820da418f_3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820da418f_3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7820da418f_3_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820da418f_3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820da418f_3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7820da418f_3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638800" y="304801"/>
            <a:ext cx="5486400" cy="25145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638800" y="2895600"/>
            <a:ext cx="5486400" cy="9144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Clr>
                <a:srgbClr val="F5C09F"/>
              </a:buClr>
              <a:buSzPts val="2400"/>
              <a:buNone/>
              <a:defRPr sz="2400">
                <a:solidFill>
                  <a:srgbClr val="F5C09F"/>
                </a:solidFill>
              </a:defRPr>
            </a:lvl1pPr>
            <a:lvl2pPr lvl="1" algn="ctr">
              <a:lnSpc>
                <a:spcPct val="90000"/>
              </a:lnSpc>
              <a:spcBef>
                <a:spcPts val="1200"/>
              </a:spcBef>
              <a:spcAft>
                <a:spcPts val="0"/>
              </a:spcAft>
              <a:buClr>
                <a:schemeClr val="lt1"/>
              </a:buClr>
              <a:buSzPts val="2000"/>
              <a:buNone/>
              <a:defRPr sz="2000"/>
            </a:lvl2pPr>
            <a:lvl3pPr lvl="2" algn="ctr">
              <a:lnSpc>
                <a:spcPct val="90000"/>
              </a:lnSpc>
              <a:spcBef>
                <a:spcPts val="600"/>
              </a:spcBef>
              <a:spcAft>
                <a:spcPts val="0"/>
              </a:spcAft>
              <a:buClr>
                <a:schemeClr val="lt1"/>
              </a:buClr>
              <a:buSzPts val="1800"/>
              <a:buNone/>
              <a:defRPr sz="1800"/>
            </a:lvl3pPr>
            <a:lvl4pPr lvl="3" algn="ctr">
              <a:lnSpc>
                <a:spcPct val="90000"/>
              </a:lnSpc>
              <a:spcBef>
                <a:spcPts val="600"/>
              </a:spcBef>
              <a:spcAft>
                <a:spcPts val="0"/>
              </a:spcAft>
              <a:buClr>
                <a:schemeClr val="lt1"/>
              </a:buClr>
              <a:buSzPts val="1600"/>
              <a:buNone/>
              <a:defRPr sz="1600"/>
            </a:lvl4pPr>
            <a:lvl5pPr lvl="4" algn="ctr">
              <a:lnSpc>
                <a:spcPct val="90000"/>
              </a:lnSpc>
              <a:spcBef>
                <a:spcPts val="600"/>
              </a:spcBef>
              <a:spcAft>
                <a:spcPts val="0"/>
              </a:spcAft>
              <a:buClr>
                <a:schemeClr val="lt1"/>
              </a:buClr>
              <a:buSzPts val="1600"/>
              <a:buNone/>
              <a:defRPr sz="1600"/>
            </a:lvl5pPr>
            <a:lvl6pPr lvl="5" algn="ctr">
              <a:lnSpc>
                <a:spcPct val="90000"/>
              </a:lnSpc>
              <a:spcBef>
                <a:spcPts val="600"/>
              </a:spcBef>
              <a:spcAft>
                <a:spcPts val="0"/>
              </a:spcAft>
              <a:buClr>
                <a:schemeClr val="lt1"/>
              </a:buClr>
              <a:buSzPts val="1600"/>
              <a:buNone/>
              <a:defRPr sz="1600"/>
            </a:lvl6pPr>
            <a:lvl7pPr lvl="6" algn="ctr">
              <a:lnSpc>
                <a:spcPct val="90000"/>
              </a:lnSpc>
              <a:spcBef>
                <a:spcPts val="600"/>
              </a:spcBef>
              <a:spcAft>
                <a:spcPts val="0"/>
              </a:spcAft>
              <a:buClr>
                <a:schemeClr val="lt1"/>
              </a:buClr>
              <a:buSzPts val="1600"/>
              <a:buNone/>
              <a:defRPr sz="1600"/>
            </a:lvl7pPr>
            <a:lvl8pPr lvl="7" algn="ctr">
              <a:lnSpc>
                <a:spcPct val="90000"/>
              </a:lnSpc>
              <a:spcBef>
                <a:spcPts val="600"/>
              </a:spcBef>
              <a:spcAft>
                <a:spcPts val="0"/>
              </a:spcAft>
              <a:buClr>
                <a:schemeClr val="lt1"/>
              </a:buClr>
              <a:buSzPts val="1600"/>
              <a:buNone/>
              <a:defRPr sz="1600"/>
            </a:lvl8pPr>
            <a:lvl9pPr lvl="8" algn="ctr">
              <a:lnSpc>
                <a:spcPct val="90000"/>
              </a:lnSpc>
              <a:spcBef>
                <a:spcPts val="600"/>
              </a:spcBef>
              <a:spcAft>
                <a:spcPts val="0"/>
              </a:spcAft>
              <a:buClr>
                <a:schemeClr val="lt1"/>
              </a:buClr>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txBox="1">
            <a:spLocks noGrp="1"/>
          </p:cNvSpPr>
          <p:nvPr>
            <p:ph type="body" idx="1"/>
          </p:nvPr>
        </p:nvSpPr>
        <p:spPr>
          <a:xfrm rot="5400000">
            <a:off x="3924300" y="-1181100"/>
            <a:ext cx="4343400" cy="10058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68" name="Google Shape;68;p11"/>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1"/>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rot="5400000">
            <a:off x="7383463" y="2278062"/>
            <a:ext cx="5654675" cy="1828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txBox="1">
            <a:spLocks noGrp="1"/>
          </p:cNvSpPr>
          <p:nvPr>
            <p:ph type="body" idx="1"/>
          </p:nvPr>
        </p:nvSpPr>
        <p:spPr>
          <a:xfrm rot="5400000">
            <a:off x="2239962" y="-808038"/>
            <a:ext cx="5654675" cy="8001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74" name="Google Shape;74;p12"/>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descr="An empty placeholder to add an image. Click on the placeholder and select the image that you wish to add"/>
          <p:cNvSpPr>
            <a:spLocks noGrp="1"/>
          </p:cNvSpPr>
          <p:nvPr>
            <p:ph type="pic" idx="2"/>
          </p:nvPr>
        </p:nvSpPr>
        <p:spPr>
          <a:xfrm>
            <a:off x="0" y="0"/>
            <a:ext cx="7239000" cy="6858000"/>
          </a:xfrm>
          <a:prstGeom prst="rect">
            <a:avLst/>
          </a:prstGeom>
          <a:solidFill>
            <a:schemeClr val="dk1"/>
          </a:solidFill>
          <a:ln>
            <a:noFill/>
          </a:ln>
        </p:spPr>
        <p:txBody>
          <a:bodyPr spcFirstLastPara="1" wrap="square" lIns="91425" tIns="365750" rIns="91425" bIns="45700" anchor="t" anchorCtr="0">
            <a:noAutofit/>
          </a:bodyPr>
          <a:lstStyle>
            <a:lvl1pPr marR="0" lvl="0" algn="ctr" rtl="0">
              <a:lnSpc>
                <a:spcPct val="90000"/>
              </a:lnSpc>
              <a:spcBef>
                <a:spcPts val="1800"/>
              </a:spcBef>
              <a:spcAft>
                <a:spcPts val="0"/>
              </a:spcAft>
              <a:buClr>
                <a:schemeClr val="lt1"/>
              </a:buClr>
              <a:buSzPts val="2400"/>
              <a:buFont typeface="Arial"/>
              <a:buNone/>
              <a:defRPr sz="2400" b="0" i="0" u="none" strike="noStrike" cap="none">
                <a:solidFill>
                  <a:schemeClr val="lt1"/>
                </a:solidFill>
                <a:latin typeface="Libre Franklin Medium"/>
                <a:ea typeface="Libre Franklin Medium"/>
                <a:cs typeface="Libre Franklin Medium"/>
                <a:sym typeface="Libre Franklin Medium"/>
              </a:defRPr>
            </a:lvl1pPr>
            <a:lvl2pPr marR="0" lvl="1" algn="l" rtl="0">
              <a:lnSpc>
                <a:spcPct val="90000"/>
              </a:lnSpc>
              <a:spcBef>
                <a:spcPts val="1200"/>
              </a:spcBef>
              <a:spcAft>
                <a:spcPts val="0"/>
              </a:spcAft>
              <a:buClr>
                <a:schemeClr val="lt1"/>
              </a:buClr>
              <a:buSzPts val="2800"/>
              <a:buFont typeface="Arial"/>
              <a:buNone/>
              <a:defRPr sz="2800" b="0" i="0" u="none" strike="noStrike" cap="none">
                <a:solidFill>
                  <a:schemeClr val="lt1"/>
                </a:solidFill>
                <a:latin typeface="Libre Franklin Medium"/>
                <a:ea typeface="Libre Franklin Medium"/>
                <a:cs typeface="Libre Franklin Medium"/>
                <a:sym typeface="Libre Franklin Medium"/>
              </a:defRPr>
            </a:lvl2pPr>
            <a:lvl3pPr marR="0" lvl="2" algn="l" rtl="0">
              <a:lnSpc>
                <a:spcPct val="90000"/>
              </a:lnSpc>
              <a:spcBef>
                <a:spcPts val="600"/>
              </a:spcBef>
              <a:spcAft>
                <a:spcPts val="0"/>
              </a:spcAft>
              <a:buClr>
                <a:schemeClr val="lt1"/>
              </a:buClr>
              <a:buSzPts val="2400"/>
              <a:buFont typeface="Arial"/>
              <a:buNone/>
              <a:defRPr sz="2400" b="0" i="0" u="none" strike="noStrike" cap="none">
                <a:solidFill>
                  <a:schemeClr val="lt1"/>
                </a:solidFill>
                <a:latin typeface="Libre Franklin Medium"/>
                <a:ea typeface="Libre Franklin Medium"/>
                <a:cs typeface="Libre Franklin Medium"/>
                <a:sym typeface="Libre Franklin Medium"/>
              </a:defRPr>
            </a:lvl3pPr>
            <a:lvl4pPr marR="0" lvl="3"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Medium"/>
                <a:ea typeface="Libre Franklin Medium"/>
                <a:cs typeface="Libre Franklin Medium"/>
                <a:sym typeface="Libre Franklin Medium"/>
              </a:defRPr>
            </a:lvl4pPr>
            <a:lvl5pPr marR="0" lvl="4"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Medium"/>
                <a:ea typeface="Libre Franklin Medium"/>
                <a:cs typeface="Libre Franklin Medium"/>
                <a:sym typeface="Libre Franklin Medium"/>
              </a:defRPr>
            </a:lvl5pPr>
            <a:lvl6pPr marR="0" lvl="5"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Medium"/>
                <a:ea typeface="Libre Franklin Medium"/>
                <a:cs typeface="Libre Franklin Medium"/>
                <a:sym typeface="Libre Franklin Medium"/>
              </a:defRPr>
            </a:lvl6pPr>
            <a:lvl7pPr marR="0" lvl="6"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Medium"/>
                <a:ea typeface="Libre Franklin Medium"/>
                <a:cs typeface="Libre Franklin Medium"/>
                <a:sym typeface="Libre Franklin Medium"/>
              </a:defRPr>
            </a:lvl7pPr>
            <a:lvl8pPr marR="0" lvl="7"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Medium"/>
                <a:ea typeface="Libre Franklin Medium"/>
                <a:cs typeface="Libre Franklin Medium"/>
                <a:sym typeface="Libre Franklin Medium"/>
              </a:defRPr>
            </a:lvl8pPr>
            <a:lvl9pPr marR="0" lvl="8" algn="l" rtl="0">
              <a:lnSpc>
                <a:spcPct val="90000"/>
              </a:lnSpc>
              <a:spcBef>
                <a:spcPts val="600"/>
              </a:spcBef>
              <a:spcAft>
                <a:spcPts val="0"/>
              </a:spcAft>
              <a:buClr>
                <a:schemeClr val="lt1"/>
              </a:buClr>
              <a:buSzPts val="2000"/>
              <a:buFont typeface="Arial"/>
              <a:buNone/>
              <a:defRPr sz="2000" b="0" i="0" u="none" strike="noStrike" cap="none">
                <a:solidFill>
                  <a:schemeClr val="lt1"/>
                </a:solidFill>
                <a:latin typeface="Libre Franklin Medium"/>
                <a:ea typeface="Libre Franklin Medium"/>
                <a:cs typeface="Libre Franklin Medium"/>
                <a:sym typeface="Libre Franklin Medium"/>
              </a:defRPr>
            </a:lvl9pPr>
          </a:lstStyle>
          <a:p>
            <a:endParaRPr/>
          </a:p>
        </p:txBody>
      </p:sp>
      <p:sp>
        <p:nvSpPr>
          <p:cNvPr id="21" name="Google Shape;21;p3"/>
          <p:cNvSpPr txBox="1">
            <a:spLocks noGrp="1"/>
          </p:cNvSpPr>
          <p:nvPr>
            <p:ph type="body" idx="1"/>
          </p:nvPr>
        </p:nvSpPr>
        <p:spPr>
          <a:xfrm>
            <a:off x="7924801" y="3124200"/>
            <a:ext cx="3657600" cy="28956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Clr>
                <a:schemeClr val="lt1"/>
              </a:buClr>
              <a:buSzPts val="2400"/>
              <a:buNone/>
              <a:defRPr sz="2400"/>
            </a:lvl1pPr>
            <a:lvl2pPr marL="914400" lvl="1" indent="-228600" algn="l">
              <a:lnSpc>
                <a:spcPct val="90000"/>
              </a:lnSpc>
              <a:spcBef>
                <a:spcPts val="1200"/>
              </a:spcBef>
              <a:spcAft>
                <a:spcPts val="0"/>
              </a:spcAft>
              <a:buClr>
                <a:schemeClr val="lt1"/>
              </a:buClr>
              <a:buSzPts val="1400"/>
              <a:buNone/>
              <a:defRPr sz="1400"/>
            </a:lvl2pPr>
            <a:lvl3pPr marL="1371600" lvl="2" indent="-228600" algn="l">
              <a:lnSpc>
                <a:spcPct val="90000"/>
              </a:lnSpc>
              <a:spcBef>
                <a:spcPts val="600"/>
              </a:spcBef>
              <a:spcAft>
                <a:spcPts val="0"/>
              </a:spcAft>
              <a:buClr>
                <a:schemeClr val="lt1"/>
              </a:buClr>
              <a:buSzPts val="1200"/>
              <a:buNone/>
              <a:defRPr sz="1200"/>
            </a:lvl3pPr>
            <a:lvl4pPr marL="1828800" lvl="3" indent="-228600" algn="l">
              <a:lnSpc>
                <a:spcPct val="90000"/>
              </a:lnSpc>
              <a:spcBef>
                <a:spcPts val="600"/>
              </a:spcBef>
              <a:spcAft>
                <a:spcPts val="0"/>
              </a:spcAft>
              <a:buClr>
                <a:schemeClr val="lt1"/>
              </a:buClr>
              <a:buSzPts val="1000"/>
              <a:buNone/>
              <a:defRPr sz="1000"/>
            </a:lvl4pPr>
            <a:lvl5pPr marL="2286000" lvl="4" indent="-228600" algn="l">
              <a:lnSpc>
                <a:spcPct val="90000"/>
              </a:lnSpc>
              <a:spcBef>
                <a:spcPts val="600"/>
              </a:spcBef>
              <a:spcAft>
                <a:spcPts val="0"/>
              </a:spcAft>
              <a:buClr>
                <a:schemeClr val="lt1"/>
              </a:buClr>
              <a:buSzPts val="1000"/>
              <a:buNone/>
              <a:defRPr sz="1000"/>
            </a:lvl5pPr>
            <a:lvl6pPr marL="2743200" lvl="5" indent="-228600" algn="l">
              <a:lnSpc>
                <a:spcPct val="90000"/>
              </a:lnSpc>
              <a:spcBef>
                <a:spcPts val="600"/>
              </a:spcBef>
              <a:spcAft>
                <a:spcPts val="0"/>
              </a:spcAft>
              <a:buClr>
                <a:schemeClr val="lt1"/>
              </a:buClr>
              <a:buSzPts val="1000"/>
              <a:buNone/>
              <a:defRPr sz="1000"/>
            </a:lvl6pPr>
            <a:lvl7pPr marL="3200400" lvl="6" indent="-228600" algn="l">
              <a:lnSpc>
                <a:spcPct val="90000"/>
              </a:lnSpc>
              <a:spcBef>
                <a:spcPts val="600"/>
              </a:spcBef>
              <a:spcAft>
                <a:spcPts val="0"/>
              </a:spcAft>
              <a:buClr>
                <a:schemeClr val="lt1"/>
              </a:buClr>
              <a:buSzPts val="1000"/>
              <a:buNone/>
              <a:defRPr sz="1000"/>
            </a:lvl7pPr>
            <a:lvl8pPr marL="3657600" lvl="7" indent="-228600" algn="l">
              <a:lnSpc>
                <a:spcPct val="90000"/>
              </a:lnSpc>
              <a:spcBef>
                <a:spcPts val="600"/>
              </a:spcBef>
              <a:spcAft>
                <a:spcPts val="0"/>
              </a:spcAft>
              <a:buClr>
                <a:schemeClr val="lt1"/>
              </a:buClr>
              <a:buSzPts val="1000"/>
              <a:buNone/>
              <a:defRPr sz="1000"/>
            </a:lvl8pPr>
            <a:lvl9pPr marL="4114800" lvl="8" indent="-228600" algn="l">
              <a:lnSpc>
                <a:spcPct val="90000"/>
              </a:lnSpc>
              <a:spcBef>
                <a:spcPts val="600"/>
              </a:spcBef>
              <a:spcAft>
                <a:spcPts val="0"/>
              </a:spcAft>
              <a:buClr>
                <a:schemeClr val="lt1"/>
              </a:buClr>
              <a:buSzPts val="1000"/>
              <a:buNone/>
              <a:defRPr sz="1000"/>
            </a:lvl9pPr>
          </a:lstStyle>
          <a:p>
            <a:endParaRPr/>
          </a:p>
        </p:txBody>
      </p:sp>
      <p:sp>
        <p:nvSpPr>
          <p:cNvPr id="22" name="Google Shape;22;p3"/>
          <p:cNvSpPr/>
          <p:nvPr/>
        </p:nvSpPr>
        <p:spPr>
          <a:xfrm>
            <a:off x="7239000" y="0"/>
            <a:ext cx="228600" cy="685800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26" name="Google Shape;26;p4"/>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5"/>
          <p:cNvSpPr/>
          <p:nvPr/>
        </p:nvSpPr>
        <p:spPr>
          <a:xfrm>
            <a:off x="0" y="0"/>
            <a:ext cx="7467600" cy="685800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Medium"/>
              <a:ea typeface="Libre Franklin Medium"/>
              <a:cs typeface="Libre Franklin Medium"/>
              <a:sym typeface="Libre Franklin Medium"/>
            </a:endParaRPr>
          </a:p>
        </p:txBody>
      </p:sp>
      <p:sp>
        <p:nvSpPr>
          <p:cNvPr id="31" name="Google Shape;31;p5"/>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609600" y="838200"/>
            <a:ext cx="6172200" cy="5181601"/>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800"/>
              </a:spcBef>
              <a:spcAft>
                <a:spcPts val="0"/>
              </a:spcAft>
              <a:buClr>
                <a:schemeClr val="lt1"/>
              </a:buClr>
              <a:buSzPts val="2400"/>
              <a:buChar char="•"/>
              <a:defRPr sz="2400"/>
            </a:lvl1pPr>
            <a:lvl2pPr marL="914400" lvl="1" indent="-355600" algn="l">
              <a:lnSpc>
                <a:spcPct val="90000"/>
              </a:lnSpc>
              <a:spcBef>
                <a:spcPts val="1200"/>
              </a:spcBef>
              <a:spcAft>
                <a:spcPts val="0"/>
              </a:spcAft>
              <a:buClr>
                <a:schemeClr val="lt1"/>
              </a:buClr>
              <a:buSzPts val="2000"/>
              <a:buChar char="•"/>
              <a:defRPr sz="2000"/>
            </a:lvl2pPr>
            <a:lvl3pPr marL="1371600" lvl="2" indent="-342900" algn="l">
              <a:lnSpc>
                <a:spcPct val="90000"/>
              </a:lnSpc>
              <a:spcBef>
                <a:spcPts val="600"/>
              </a:spcBef>
              <a:spcAft>
                <a:spcPts val="0"/>
              </a:spcAft>
              <a:buClr>
                <a:schemeClr val="lt1"/>
              </a:buClr>
              <a:buSzPts val="1800"/>
              <a:buChar char="•"/>
              <a:defRPr sz="1800"/>
            </a:lvl3pPr>
            <a:lvl4pPr marL="1828800" lvl="3" indent="-330200" algn="l">
              <a:lnSpc>
                <a:spcPct val="90000"/>
              </a:lnSpc>
              <a:spcBef>
                <a:spcPts val="600"/>
              </a:spcBef>
              <a:spcAft>
                <a:spcPts val="0"/>
              </a:spcAft>
              <a:buClr>
                <a:schemeClr val="lt1"/>
              </a:buClr>
              <a:buSzPts val="1600"/>
              <a:buChar char="•"/>
              <a:defRPr sz="1600"/>
            </a:lvl4pPr>
            <a:lvl5pPr marL="2286000" lvl="4" indent="-330200" algn="l">
              <a:lnSpc>
                <a:spcPct val="90000"/>
              </a:lnSpc>
              <a:spcBef>
                <a:spcPts val="600"/>
              </a:spcBef>
              <a:spcAft>
                <a:spcPts val="0"/>
              </a:spcAft>
              <a:buClr>
                <a:schemeClr val="lt1"/>
              </a:buClr>
              <a:buSzPts val="1600"/>
              <a:buChar char="•"/>
              <a:defRPr sz="1600"/>
            </a:lvl5pPr>
            <a:lvl6pPr marL="2743200" lvl="5" indent="-355600" algn="l">
              <a:lnSpc>
                <a:spcPct val="90000"/>
              </a:lnSpc>
              <a:spcBef>
                <a:spcPts val="600"/>
              </a:spcBef>
              <a:spcAft>
                <a:spcPts val="0"/>
              </a:spcAft>
              <a:buClr>
                <a:schemeClr val="lt1"/>
              </a:buClr>
              <a:buSzPts val="2000"/>
              <a:buChar char="•"/>
              <a:defRPr sz="2000"/>
            </a:lvl6pPr>
            <a:lvl7pPr marL="3200400" lvl="6" indent="-355600" algn="l">
              <a:lnSpc>
                <a:spcPct val="90000"/>
              </a:lnSpc>
              <a:spcBef>
                <a:spcPts val="600"/>
              </a:spcBef>
              <a:spcAft>
                <a:spcPts val="0"/>
              </a:spcAft>
              <a:buClr>
                <a:schemeClr val="lt1"/>
              </a:buClr>
              <a:buSzPts val="2000"/>
              <a:buChar char="•"/>
              <a:defRPr sz="2000"/>
            </a:lvl7pPr>
            <a:lvl8pPr marL="3657600" lvl="7" indent="-355600" algn="l">
              <a:lnSpc>
                <a:spcPct val="90000"/>
              </a:lnSpc>
              <a:spcBef>
                <a:spcPts val="600"/>
              </a:spcBef>
              <a:spcAft>
                <a:spcPts val="0"/>
              </a:spcAft>
              <a:buClr>
                <a:schemeClr val="lt1"/>
              </a:buClr>
              <a:buSzPts val="2000"/>
              <a:buChar char="•"/>
              <a:defRPr sz="2000"/>
            </a:lvl8pPr>
            <a:lvl9pPr marL="4114800" lvl="8" indent="-355600" algn="l">
              <a:lnSpc>
                <a:spcPct val="90000"/>
              </a:lnSpc>
              <a:spcBef>
                <a:spcPts val="600"/>
              </a:spcBef>
              <a:spcAft>
                <a:spcPts val="0"/>
              </a:spcAft>
              <a:buClr>
                <a:schemeClr val="lt1"/>
              </a:buClr>
              <a:buSzPts val="2000"/>
              <a:buChar char="•"/>
              <a:defRPr sz="2000"/>
            </a:lvl9pPr>
          </a:lstStyle>
          <a:p>
            <a:endParaRPr/>
          </a:p>
        </p:txBody>
      </p:sp>
      <p:sp>
        <p:nvSpPr>
          <p:cNvPr id="33" name="Google Shape;33;p5"/>
          <p:cNvSpPr txBox="1">
            <a:spLocks noGrp="1"/>
          </p:cNvSpPr>
          <p:nvPr>
            <p:ph type="body" idx="2"/>
          </p:nvPr>
        </p:nvSpPr>
        <p:spPr>
          <a:xfrm>
            <a:off x="7924802" y="3124200"/>
            <a:ext cx="3657600" cy="28956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Clr>
                <a:schemeClr val="lt1"/>
              </a:buClr>
              <a:buSzPts val="2400"/>
              <a:buNone/>
              <a:defRPr sz="2400"/>
            </a:lvl1pPr>
            <a:lvl2pPr marL="914400" lvl="1" indent="-228600" algn="l">
              <a:lnSpc>
                <a:spcPct val="90000"/>
              </a:lnSpc>
              <a:spcBef>
                <a:spcPts val="1200"/>
              </a:spcBef>
              <a:spcAft>
                <a:spcPts val="0"/>
              </a:spcAft>
              <a:buClr>
                <a:schemeClr val="lt1"/>
              </a:buClr>
              <a:buSzPts val="1400"/>
              <a:buNone/>
              <a:defRPr sz="1400"/>
            </a:lvl2pPr>
            <a:lvl3pPr marL="1371600" lvl="2" indent="-228600" algn="l">
              <a:lnSpc>
                <a:spcPct val="90000"/>
              </a:lnSpc>
              <a:spcBef>
                <a:spcPts val="600"/>
              </a:spcBef>
              <a:spcAft>
                <a:spcPts val="0"/>
              </a:spcAft>
              <a:buClr>
                <a:schemeClr val="lt1"/>
              </a:buClr>
              <a:buSzPts val="1200"/>
              <a:buNone/>
              <a:defRPr sz="1200"/>
            </a:lvl3pPr>
            <a:lvl4pPr marL="1828800" lvl="3" indent="-228600" algn="l">
              <a:lnSpc>
                <a:spcPct val="90000"/>
              </a:lnSpc>
              <a:spcBef>
                <a:spcPts val="600"/>
              </a:spcBef>
              <a:spcAft>
                <a:spcPts val="0"/>
              </a:spcAft>
              <a:buClr>
                <a:schemeClr val="lt1"/>
              </a:buClr>
              <a:buSzPts val="1000"/>
              <a:buNone/>
              <a:defRPr sz="1000"/>
            </a:lvl4pPr>
            <a:lvl5pPr marL="2286000" lvl="4" indent="-228600" algn="l">
              <a:lnSpc>
                <a:spcPct val="90000"/>
              </a:lnSpc>
              <a:spcBef>
                <a:spcPts val="600"/>
              </a:spcBef>
              <a:spcAft>
                <a:spcPts val="0"/>
              </a:spcAft>
              <a:buClr>
                <a:schemeClr val="lt1"/>
              </a:buClr>
              <a:buSzPts val="1000"/>
              <a:buNone/>
              <a:defRPr sz="1000"/>
            </a:lvl5pPr>
            <a:lvl6pPr marL="2743200" lvl="5" indent="-228600" algn="l">
              <a:lnSpc>
                <a:spcPct val="90000"/>
              </a:lnSpc>
              <a:spcBef>
                <a:spcPts val="600"/>
              </a:spcBef>
              <a:spcAft>
                <a:spcPts val="0"/>
              </a:spcAft>
              <a:buClr>
                <a:schemeClr val="lt1"/>
              </a:buClr>
              <a:buSzPts val="1000"/>
              <a:buNone/>
              <a:defRPr sz="1000"/>
            </a:lvl6pPr>
            <a:lvl7pPr marL="3200400" lvl="6" indent="-228600" algn="l">
              <a:lnSpc>
                <a:spcPct val="90000"/>
              </a:lnSpc>
              <a:spcBef>
                <a:spcPts val="600"/>
              </a:spcBef>
              <a:spcAft>
                <a:spcPts val="0"/>
              </a:spcAft>
              <a:buClr>
                <a:schemeClr val="lt1"/>
              </a:buClr>
              <a:buSzPts val="1000"/>
              <a:buNone/>
              <a:defRPr sz="1000"/>
            </a:lvl7pPr>
            <a:lvl8pPr marL="3657600" lvl="7" indent="-228600" algn="l">
              <a:lnSpc>
                <a:spcPct val="90000"/>
              </a:lnSpc>
              <a:spcBef>
                <a:spcPts val="600"/>
              </a:spcBef>
              <a:spcAft>
                <a:spcPts val="0"/>
              </a:spcAft>
              <a:buClr>
                <a:schemeClr val="lt1"/>
              </a:buClr>
              <a:buSzPts val="1000"/>
              <a:buNone/>
              <a:defRPr sz="1000"/>
            </a:lvl8pPr>
            <a:lvl9pPr marL="4114800" lvl="8" indent="-228600" algn="l">
              <a:lnSpc>
                <a:spcPct val="90000"/>
              </a:lnSpc>
              <a:spcBef>
                <a:spcPts val="600"/>
              </a:spcBef>
              <a:spcAft>
                <a:spcPts val="0"/>
              </a:spcAft>
              <a:buClr>
                <a:schemeClr val="lt1"/>
              </a:buClr>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1066800" y="1676401"/>
            <a:ext cx="4846320" cy="434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37" name="Google Shape;37;p6"/>
          <p:cNvSpPr txBox="1">
            <a:spLocks noGrp="1"/>
          </p:cNvSpPr>
          <p:nvPr>
            <p:ph type="body" idx="2"/>
          </p:nvPr>
        </p:nvSpPr>
        <p:spPr>
          <a:xfrm>
            <a:off x="6278880" y="1676401"/>
            <a:ext cx="4846320" cy="434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38" name="Google Shape;38;p6"/>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060450" y="1676401"/>
            <a:ext cx="10058400" cy="1752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1060450" y="3581400"/>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Clr>
                <a:schemeClr val="lt1"/>
              </a:buClr>
              <a:buSzPts val="2400"/>
              <a:buNone/>
              <a:defRPr sz="2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600"/>
              </a:spcBef>
              <a:spcAft>
                <a:spcPts val="0"/>
              </a:spcAft>
              <a:buClr>
                <a:schemeClr val="lt1"/>
              </a:buClr>
              <a:buSzPts val="1800"/>
              <a:buNone/>
              <a:defRPr sz="1800">
                <a:solidFill>
                  <a:schemeClr val="lt1"/>
                </a:solidFill>
              </a:defRPr>
            </a:lvl3pPr>
            <a:lvl4pPr marL="1828800" lvl="3" indent="-228600" algn="l">
              <a:lnSpc>
                <a:spcPct val="90000"/>
              </a:lnSpc>
              <a:spcBef>
                <a:spcPts val="600"/>
              </a:spcBef>
              <a:spcAft>
                <a:spcPts val="0"/>
              </a:spcAft>
              <a:buClr>
                <a:schemeClr val="lt1"/>
              </a:buClr>
              <a:buSzPts val="1600"/>
              <a:buNone/>
              <a:defRPr sz="1600">
                <a:solidFill>
                  <a:schemeClr val="lt1"/>
                </a:solidFill>
              </a:defRPr>
            </a:lvl4pPr>
            <a:lvl5pPr marL="2286000" lvl="4" indent="-228600" algn="l">
              <a:lnSpc>
                <a:spcPct val="90000"/>
              </a:lnSpc>
              <a:spcBef>
                <a:spcPts val="600"/>
              </a:spcBef>
              <a:spcAft>
                <a:spcPts val="0"/>
              </a:spcAft>
              <a:buClr>
                <a:schemeClr val="lt1"/>
              </a:buClr>
              <a:buSzPts val="1600"/>
              <a:buNone/>
              <a:defRPr sz="1600">
                <a:solidFill>
                  <a:schemeClr val="lt1"/>
                </a:solidFill>
              </a:defRPr>
            </a:lvl5pPr>
            <a:lvl6pPr marL="2743200" lvl="5" indent="-228600" algn="l">
              <a:lnSpc>
                <a:spcPct val="90000"/>
              </a:lnSpc>
              <a:spcBef>
                <a:spcPts val="600"/>
              </a:spcBef>
              <a:spcAft>
                <a:spcPts val="0"/>
              </a:spcAft>
              <a:buClr>
                <a:schemeClr val="lt1"/>
              </a:buClr>
              <a:buSzPts val="1600"/>
              <a:buNone/>
              <a:defRPr sz="1600">
                <a:solidFill>
                  <a:schemeClr val="lt1"/>
                </a:solidFill>
              </a:defRPr>
            </a:lvl6pPr>
            <a:lvl7pPr marL="3200400" lvl="6" indent="-228600" algn="l">
              <a:lnSpc>
                <a:spcPct val="90000"/>
              </a:lnSpc>
              <a:spcBef>
                <a:spcPts val="600"/>
              </a:spcBef>
              <a:spcAft>
                <a:spcPts val="0"/>
              </a:spcAft>
              <a:buClr>
                <a:schemeClr val="lt1"/>
              </a:buClr>
              <a:buSzPts val="1600"/>
              <a:buNone/>
              <a:defRPr sz="1600">
                <a:solidFill>
                  <a:schemeClr val="lt1"/>
                </a:solidFill>
              </a:defRPr>
            </a:lvl7pPr>
            <a:lvl8pPr marL="3657600" lvl="7" indent="-228600" algn="l">
              <a:lnSpc>
                <a:spcPct val="90000"/>
              </a:lnSpc>
              <a:spcBef>
                <a:spcPts val="600"/>
              </a:spcBef>
              <a:spcAft>
                <a:spcPts val="0"/>
              </a:spcAft>
              <a:buClr>
                <a:schemeClr val="lt1"/>
              </a:buClr>
              <a:buSzPts val="1600"/>
              <a:buNone/>
              <a:defRPr sz="1600">
                <a:solidFill>
                  <a:schemeClr val="lt1"/>
                </a:solidFill>
              </a:defRPr>
            </a:lvl8pPr>
            <a:lvl9pPr marL="4114800" lvl="8" indent="-228600" algn="l">
              <a:lnSpc>
                <a:spcPct val="90000"/>
              </a:lnSpc>
              <a:spcBef>
                <a:spcPts val="600"/>
              </a:spcBef>
              <a:spcAft>
                <a:spcPts val="0"/>
              </a:spcAft>
              <a:buClr>
                <a:schemeClr val="lt1"/>
              </a:buClr>
              <a:buSzPts val="1600"/>
              <a:buNone/>
              <a:defRPr sz="1600">
                <a:solidFill>
                  <a:schemeClr val="lt1"/>
                </a:solidFill>
              </a:defRPr>
            </a:lvl9pPr>
          </a:lstStyle>
          <a:p>
            <a:endParaRPr/>
          </a:p>
        </p:txBody>
      </p:sp>
      <p:sp>
        <p:nvSpPr>
          <p:cNvPr id="44" name="Google Shape;44;p7"/>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1066800" y="1681163"/>
            <a:ext cx="4846320" cy="82391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800"/>
              </a:spcBef>
              <a:spcAft>
                <a:spcPts val="0"/>
              </a:spcAft>
              <a:buClr>
                <a:srgbClr val="E78544"/>
              </a:buClr>
              <a:buSzPts val="2400"/>
              <a:buNone/>
              <a:defRPr sz="2400" b="0">
                <a:solidFill>
                  <a:srgbClr val="E78544"/>
                </a:solidFill>
              </a:defRPr>
            </a:lvl1pPr>
            <a:lvl2pPr marL="914400" lvl="1" indent="-228600" algn="l">
              <a:lnSpc>
                <a:spcPct val="90000"/>
              </a:lnSpc>
              <a:spcBef>
                <a:spcPts val="1200"/>
              </a:spcBef>
              <a:spcAft>
                <a:spcPts val="0"/>
              </a:spcAft>
              <a:buClr>
                <a:schemeClr val="lt1"/>
              </a:buClr>
              <a:buSzPts val="2000"/>
              <a:buNone/>
              <a:defRPr sz="2000" b="1"/>
            </a:lvl2pPr>
            <a:lvl3pPr marL="1371600" lvl="2" indent="-228600" algn="l">
              <a:lnSpc>
                <a:spcPct val="90000"/>
              </a:lnSpc>
              <a:spcBef>
                <a:spcPts val="600"/>
              </a:spcBef>
              <a:spcAft>
                <a:spcPts val="0"/>
              </a:spcAft>
              <a:buClr>
                <a:schemeClr val="lt1"/>
              </a:buClr>
              <a:buSzPts val="1800"/>
              <a:buNone/>
              <a:defRPr sz="1800" b="1"/>
            </a:lvl3pPr>
            <a:lvl4pPr marL="1828800" lvl="3" indent="-228600" algn="l">
              <a:lnSpc>
                <a:spcPct val="90000"/>
              </a:lnSpc>
              <a:spcBef>
                <a:spcPts val="600"/>
              </a:spcBef>
              <a:spcAft>
                <a:spcPts val="0"/>
              </a:spcAft>
              <a:buClr>
                <a:schemeClr val="lt1"/>
              </a:buClr>
              <a:buSzPts val="1600"/>
              <a:buNone/>
              <a:defRPr sz="1600" b="1"/>
            </a:lvl4pPr>
            <a:lvl5pPr marL="2286000" lvl="4" indent="-228600" algn="l">
              <a:lnSpc>
                <a:spcPct val="90000"/>
              </a:lnSpc>
              <a:spcBef>
                <a:spcPts val="600"/>
              </a:spcBef>
              <a:spcAft>
                <a:spcPts val="0"/>
              </a:spcAft>
              <a:buClr>
                <a:schemeClr val="lt1"/>
              </a:buClr>
              <a:buSzPts val="1600"/>
              <a:buNone/>
              <a:defRPr sz="1600" b="1"/>
            </a:lvl5pPr>
            <a:lvl6pPr marL="2743200" lvl="5" indent="-228600" algn="l">
              <a:lnSpc>
                <a:spcPct val="90000"/>
              </a:lnSpc>
              <a:spcBef>
                <a:spcPts val="600"/>
              </a:spcBef>
              <a:spcAft>
                <a:spcPts val="0"/>
              </a:spcAft>
              <a:buClr>
                <a:schemeClr val="lt1"/>
              </a:buClr>
              <a:buSzPts val="1600"/>
              <a:buNone/>
              <a:defRPr sz="1600" b="1"/>
            </a:lvl6pPr>
            <a:lvl7pPr marL="3200400" lvl="6" indent="-228600" algn="l">
              <a:lnSpc>
                <a:spcPct val="90000"/>
              </a:lnSpc>
              <a:spcBef>
                <a:spcPts val="600"/>
              </a:spcBef>
              <a:spcAft>
                <a:spcPts val="0"/>
              </a:spcAft>
              <a:buClr>
                <a:schemeClr val="lt1"/>
              </a:buClr>
              <a:buSzPts val="1600"/>
              <a:buNone/>
              <a:defRPr sz="1600" b="1"/>
            </a:lvl7pPr>
            <a:lvl8pPr marL="3657600" lvl="7" indent="-228600" algn="l">
              <a:lnSpc>
                <a:spcPct val="90000"/>
              </a:lnSpc>
              <a:spcBef>
                <a:spcPts val="600"/>
              </a:spcBef>
              <a:spcAft>
                <a:spcPts val="0"/>
              </a:spcAft>
              <a:buClr>
                <a:schemeClr val="lt1"/>
              </a:buClr>
              <a:buSzPts val="1600"/>
              <a:buNone/>
              <a:defRPr sz="1600" b="1"/>
            </a:lvl8pPr>
            <a:lvl9pPr marL="4114800" lvl="8" indent="-228600" algn="l">
              <a:lnSpc>
                <a:spcPct val="90000"/>
              </a:lnSpc>
              <a:spcBef>
                <a:spcPts val="600"/>
              </a:spcBef>
              <a:spcAft>
                <a:spcPts val="0"/>
              </a:spcAft>
              <a:buClr>
                <a:schemeClr val="lt1"/>
              </a:buClr>
              <a:buSzPts val="1600"/>
              <a:buNone/>
              <a:defRPr sz="1600" b="1"/>
            </a:lvl9pPr>
          </a:lstStyle>
          <a:p>
            <a:endParaRPr/>
          </a:p>
        </p:txBody>
      </p:sp>
      <p:sp>
        <p:nvSpPr>
          <p:cNvPr id="50" name="Google Shape;50;p8"/>
          <p:cNvSpPr txBox="1">
            <a:spLocks noGrp="1"/>
          </p:cNvSpPr>
          <p:nvPr>
            <p:ph type="body" idx="2"/>
          </p:nvPr>
        </p:nvSpPr>
        <p:spPr>
          <a:xfrm>
            <a:off x="1066800" y="2505075"/>
            <a:ext cx="4846320" cy="3514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51" name="Google Shape;51;p8"/>
          <p:cNvSpPr txBox="1">
            <a:spLocks noGrp="1"/>
          </p:cNvSpPr>
          <p:nvPr>
            <p:ph type="body" idx="3"/>
          </p:nvPr>
        </p:nvSpPr>
        <p:spPr>
          <a:xfrm>
            <a:off x="6278880" y="1681163"/>
            <a:ext cx="4846320" cy="82391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800"/>
              </a:spcBef>
              <a:spcAft>
                <a:spcPts val="0"/>
              </a:spcAft>
              <a:buClr>
                <a:srgbClr val="E78544"/>
              </a:buClr>
              <a:buSzPts val="2400"/>
              <a:buNone/>
              <a:defRPr sz="2400" b="0">
                <a:solidFill>
                  <a:srgbClr val="E78544"/>
                </a:solidFill>
              </a:defRPr>
            </a:lvl1pPr>
            <a:lvl2pPr marL="914400" lvl="1" indent="-228600" algn="l">
              <a:lnSpc>
                <a:spcPct val="90000"/>
              </a:lnSpc>
              <a:spcBef>
                <a:spcPts val="1200"/>
              </a:spcBef>
              <a:spcAft>
                <a:spcPts val="0"/>
              </a:spcAft>
              <a:buClr>
                <a:schemeClr val="lt1"/>
              </a:buClr>
              <a:buSzPts val="2000"/>
              <a:buNone/>
              <a:defRPr sz="2000" b="1"/>
            </a:lvl2pPr>
            <a:lvl3pPr marL="1371600" lvl="2" indent="-228600" algn="l">
              <a:lnSpc>
                <a:spcPct val="90000"/>
              </a:lnSpc>
              <a:spcBef>
                <a:spcPts val="600"/>
              </a:spcBef>
              <a:spcAft>
                <a:spcPts val="0"/>
              </a:spcAft>
              <a:buClr>
                <a:schemeClr val="lt1"/>
              </a:buClr>
              <a:buSzPts val="1800"/>
              <a:buNone/>
              <a:defRPr sz="1800" b="1"/>
            </a:lvl3pPr>
            <a:lvl4pPr marL="1828800" lvl="3" indent="-228600" algn="l">
              <a:lnSpc>
                <a:spcPct val="90000"/>
              </a:lnSpc>
              <a:spcBef>
                <a:spcPts val="600"/>
              </a:spcBef>
              <a:spcAft>
                <a:spcPts val="0"/>
              </a:spcAft>
              <a:buClr>
                <a:schemeClr val="lt1"/>
              </a:buClr>
              <a:buSzPts val="1600"/>
              <a:buNone/>
              <a:defRPr sz="1600" b="1"/>
            </a:lvl4pPr>
            <a:lvl5pPr marL="2286000" lvl="4" indent="-228600" algn="l">
              <a:lnSpc>
                <a:spcPct val="90000"/>
              </a:lnSpc>
              <a:spcBef>
                <a:spcPts val="600"/>
              </a:spcBef>
              <a:spcAft>
                <a:spcPts val="0"/>
              </a:spcAft>
              <a:buClr>
                <a:schemeClr val="lt1"/>
              </a:buClr>
              <a:buSzPts val="1600"/>
              <a:buNone/>
              <a:defRPr sz="1600" b="1"/>
            </a:lvl5pPr>
            <a:lvl6pPr marL="2743200" lvl="5" indent="-228600" algn="l">
              <a:lnSpc>
                <a:spcPct val="90000"/>
              </a:lnSpc>
              <a:spcBef>
                <a:spcPts val="600"/>
              </a:spcBef>
              <a:spcAft>
                <a:spcPts val="0"/>
              </a:spcAft>
              <a:buClr>
                <a:schemeClr val="lt1"/>
              </a:buClr>
              <a:buSzPts val="1600"/>
              <a:buNone/>
              <a:defRPr sz="1600" b="1"/>
            </a:lvl6pPr>
            <a:lvl7pPr marL="3200400" lvl="6" indent="-228600" algn="l">
              <a:lnSpc>
                <a:spcPct val="90000"/>
              </a:lnSpc>
              <a:spcBef>
                <a:spcPts val="600"/>
              </a:spcBef>
              <a:spcAft>
                <a:spcPts val="0"/>
              </a:spcAft>
              <a:buClr>
                <a:schemeClr val="lt1"/>
              </a:buClr>
              <a:buSzPts val="1600"/>
              <a:buNone/>
              <a:defRPr sz="1600" b="1"/>
            </a:lvl7pPr>
            <a:lvl8pPr marL="3657600" lvl="7" indent="-228600" algn="l">
              <a:lnSpc>
                <a:spcPct val="90000"/>
              </a:lnSpc>
              <a:spcBef>
                <a:spcPts val="600"/>
              </a:spcBef>
              <a:spcAft>
                <a:spcPts val="0"/>
              </a:spcAft>
              <a:buClr>
                <a:schemeClr val="lt1"/>
              </a:buClr>
              <a:buSzPts val="1600"/>
              <a:buNone/>
              <a:defRPr sz="1600" b="1"/>
            </a:lvl8pPr>
            <a:lvl9pPr marL="4114800" lvl="8" indent="-228600" algn="l">
              <a:lnSpc>
                <a:spcPct val="90000"/>
              </a:lnSpc>
              <a:spcBef>
                <a:spcPts val="600"/>
              </a:spcBef>
              <a:spcAft>
                <a:spcPts val="0"/>
              </a:spcAft>
              <a:buClr>
                <a:schemeClr val="lt1"/>
              </a:buClr>
              <a:buSzPts val="1600"/>
              <a:buNone/>
              <a:defRPr sz="1600" b="1"/>
            </a:lvl9pPr>
          </a:lstStyle>
          <a:p>
            <a:endParaRPr/>
          </a:p>
        </p:txBody>
      </p:sp>
      <p:sp>
        <p:nvSpPr>
          <p:cNvPr id="52" name="Google Shape;52;p8"/>
          <p:cNvSpPr txBox="1">
            <a:spLocks noGrp="1"/>
          </p:cNvSpPr>
          <p:nvPr>
            <p:ph type="body" idx="4"/>
          </p:nvPr>
        </p:nvSpPr>
        <p:spPr>
          <a:xfrm>
            <a:off x="6278880" y="2505075"/>
            <a:ext cx="4846320" cy="3514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53" name="Google Shape;53;p8"/>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0"/>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3600"/>
              <a:buFont typeface="Impact"/>
              <a:buNone/>
              <a:defRPr sz="3600" b="0" i="0" u="none" strike="noStrike" cap="none">
                <a:solidFill>
                  <a:schemeClr val="l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800"/>
              </a:spcBef>
              <a:spcAft>
                <a:spcPts val="0"/>
              </a:spcAft>
              <a:buClr>
                <a:schemeClr val="lt1"/>
              </a:buClr>
              <a:buSzPts val="2400"/>
              <a:buFont typeface="Arial"/>
              <a:buChar char="•"/>
              <a:defRPr sz="2400" b="0" i="0" u="none" strike="noStrike" cap="none">
                <a:solidFill>
                  <a:schemeClr val="lt1"/>
                </a:solidFill>
                <a:latin typeface="Libre Franklin Medium"/>
                <a:ea typeface="Libre Franklin Medium"/>
                <a:cs typeface="Libre Franklin Medium"/>
                <a:sym typeface="Libre Franklin Medium"/>
              </a:defRPr>
            </a:lvl1pPr>
            <a:lvl2pPr marL="914400" marR="0" lvl="1" indent="-355600"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Libre Franklin Medium"/>
                <a:ea typeface="Libre Franklin Medium"/>
                <a:cs typeface="Libre Franklin Medium"/>
                <a:sym typeface="Libre Franklin Medium"/>
              </a:defRPr>
            </a:lvl2pPr>
            <a:lvl3pPr marL="1371600" marR="0" lvl="2" indent="-342900" algn="l" rtl="0">
              <a:lnSpc>
                <a:spcPct val="90000"/>
              </a:lnSpc>
              <a:spcBef>
                <a:spcPts val="600"/>
              </a:spcBef>
              <a:spcAft>
                <a:spcPts val="0"/>
              </a:spcAft>
              <a:buClr>
                <a:schemeClr val="lt1"/>
              </a:buClr>
              <a:buSzPts val="1800"/>
              <a:buFont typeface="Arial"/>
              <a:buChar char="•"/>
              <a:defRPr sz="1800" b="0" i="0" u="none" strike="noStrike" cap="none">
                <a:solidFill>
                  <a:schemeClr val="lt1"/>
                </a:solidFill>
                <a:latin typeface="Libre Franklin Medium"/>
                <a:ea typeface="Libre Franklin Medium"/>
                <a:cs typeface="Libre Franklin Medium"/>
                <a:sym typeface="Libre Franklin Medium"/>
              </a:defRPr>
            </a:lvl3pPr>
            <a:lvl4pPr marL="1828800" marR="0" lvl="3"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4pPr>
            <a:lvl5pPr marL="2286000" marR="0" lvl="4"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5pPr>
            <a:lvl6pPr marL="2743200" marR="0" lvl="5"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6pPr>
            <a:lvl7pPr marL="3200400" marR="0" lvl="6"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7pPr>
            <a:lvl8pPr marL="3657600" marR="0" lvl="7"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8pPr>
            <a:lvl9pPr marL="4114800" marR="0" lvl="8"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9pPr>
          </a:lstStyle>
          <a:p>
            <a:endParaRPr/>
          </a:p>
        </p:txBody>
      </p:sp>
      <p:sp>
        <p:nvSpPr>
          <p:cNvPr id="12" name="Google Shape;12;p1"/>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9pPr>
          </a:lstStyle>
          <a:p>
            <a:endParaRPr/>
          </a:p>
        </p:txBody>
      </p:sp>
      <p:sp>
        <p:nvSpPr>
          <p:cNvPr id="13" name="Google Shape;13;p1"/>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9pPr>
          </a:lstStyle>
          <a:p>
            <a:endParaRPr/>
          </a:p>
        </p:txBody>
      </p:sp>
      <p:sp>
        <p:nvSpPr>
          <p:cNvPr id="14" name="Google Shape;14;p1"/>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1pPr>
            <a:lvl2pPr marL="0" marR="0" lvl="1"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2pPr>
            <a:lvl3pPr marL="0" marR="0" lvl="2"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3pPr>
            <a:lvl4pPr marL="0" marR="0" lvl="3"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4pPr>
            <a:lvl5pPr marL="0" marR="0" lvl="4"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5pPr>
            <a:lvl6pPr marL="0" marR="0" lvl="5"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6pPr>
            <a:lvl7pPr marL="0" marR="0" lvl="6"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7pPr>
            <a:lvl8pPr marL="0" marR="0" lvl="7"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8pPr>
            <a:lvl9pPr marL="0" marR="0" lvl="8"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www.kaggle.com/drgilermo/nba-players-stats"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www.kaggle.com/boonpalipatana/nba-season-records-from-every-yea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5107025" y="304800"/>
            <a:ext cx="6287700" cy="25146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Impact"/>
              <a:buNone/>
            </a:pPr>
            <a:r>
              <a:rPr lang="en-US" sz="5800" b="1">
                <a:solidFill>
                  <a:srgbClr val="000000"/>
                </a:solidFill>
                <a:latin typeface="Cambria"/>
                <a:ea typeface="Cambria"/>
                <a:cs typeface="Cambria"/>
                <a:sym typeface="Cambria"/>
              </a:rPr>
              <a:t>Evolution of the Three Point Shot</a:t>
            </a:r>
            <a:endParaRPr sz="5800" b="1">
              <a:solidFill>
                <a:srgbClr val="000000"/>
              </a:solidFill>
              <a:latin typeface="Cambria"/>
              <a:ea typeface="Cambria"/>
              <a:cs typeface="Cambria"/>
              <a:sym typeface="Cambria"/>
            </a:endParaRPr>
          </a:p>
        </p:txBody>
      </p:sp>
      <p:sp>
        <p:nvSpPr>
          <p:cNvPr id="82" name="Google Shape;82;p13"/>
          <p:cNvSpPr txBox="1">
            <a:spLocks noGrp="1"/>
          </p:cNvSpPr>
          <p:nvPr>
            <p:ph type="subTitle" idx="1"/>
          </p:nvPr>
        </p:nvSpPr>
        <p:spPr>
          <a:xfrm>
            <a:off x="5908200" y="2971800"/>
            <a:ext cx="5486400" cy="9144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F5C09F"/>
              </a:buClr>
              <a:buSzPts val="2400"/>
              <a:buNone/>
            </a:pPr>
            <a:r>
              <a:rPr lang="en-US" b="1">
                <a:solidFill>
                  <a:srgbClr val="000000"/>
                </a:solidFill>
                <a:latin typeface="Cambria"/>
                <a:ea typeface="Cambria"/>
                <a:cs typeface="Cambria"/>
                <a:sym typeface="Cambria"/>
              </a:rPr>
              <a:t>Cole Fingerut</a:t>
            </a:r>
            <a:br>
              <a:rPr lang="en-US" b="1">
                <a:solidFill>
                  <a:srgbClr val="000000"/>
                </a:solidFill>
                <a:latin typeface="Cambria"/>
                <a:ea typeface="Cambria"/>
                <a:cs typeface="Cambria"/>
                <a:sym typeface="Cambria"/>
              </a:rPr>
            </a:br>
            <a:r>
              <a:rPr lang="en-US" b="1">
                <a:solidFill>
                  <a:srgbClr val="000000"/>
                </a:solidFill>
                <a:latin typeface="Cambria"/>
                <a:ea typeface="Cambria"/>
                <a:cs typeface="Cambria"/>
                <a:sym typeface="Cambria"/>
              </a:rPr>
              <a:t>Chris Hanafin</a:t>
            </a:r>
            <a:endParaRPr b="1">
              <a:solidFill>
                <a:srgbClr val="000000"/>
              </a:solidFill>
              <a:latin typeface="Cambria"/>
              <a:ea typeface="Cambria"/>
              <a:cs typeface="Cambria"/>
              <a:sym typeface="Cambria"/>
            </a:endParaRPr>
          </a:p>
          <a:p>
            <a:pPr marL="0" lvl="0" indent="0" algn="r" rtl="0">
              <a:lnSpc>
                <a:spcPct val="90000"/>
              </a:lnSpc>
              <a:spcBef>
                <a:spcPts val="0"/>
              </a:spcBef>
              <a:spcAft>
                <a:spcPts val="0"/>
              </a:spcAft>
              <a:buClr>
                <a:srgbClr val="F5C09F"/>
              </a:buClr>
              <a:buSzPts val="2400"/>
              <a:buNone/>
            </a:pPr>
            <a:r>
              <a:rPr lang="en-US" b="1">
                <a:solidFill>
                  <a:srgbClr val="000000"/>
                </a:solidFill>
                <a:latin typeface="Cambria"/>
                <a:ea typeface="Cambria"/>
                <a:cs typeface="Cambria"/>
                <a:sym typeface="Cambria"/>
              </a:rPr>
              <a:t>Chris Mikus</a:t>
            </a:r>
            <a:endParaRPr b="1">
              <a:solidFill>
                <a:srgbClr val="000000"/>
              </a:solidFill>
              <a:latin typeface="Cambria"/>
              <a:ea typeface="Cambria"/>
              <a:cs typeface="Cambria"/>
              <a:sym typeface="Cambria"/>
            </a:endParaRPr>
          </a:p>
          <a:p>
            <a:pPr marL="0" lvl="0" indent="0" algn="r" rtl="0">
              <a:lnSpc>
                <a:spcPct val="90000"/>
              </a:lnSpc>
              <a:spcBef>
                <a:spcPts val="0"/>
              </a:spcBef>
              <a:spcAft>
                <a:spcPts val="0"/>
              </a:spcAft>
              <a:buClr>
                <a:srgbClr val="F5C09F"/>
              </a:buClr>
              <a:buSzPts val="2400"/>
              <a:buNone/>
            </a:pPr>
            <a:r>
              <a:rPr lang="en-US" b="1">
                <a:solidFill>
                  <a:srgbClr val="000000"/>
                </a:solidFill>
                <a:latin typeface="Cambria"/>
                <a:ea typeface="Cambria"/>
                <a:cs typeface="Cambria"/>
                <a:sym typeface="Cambria"/>
              </a:rPr>
              <a:t>Sarah Schulte</a:t>
            </a:r>
            <a:endParaRPr b="1">
              <a:solidFill>
                <a:srgbClr val="000000"/>
              </a:solidFill>
              <a:latin typeface="Cambria"/>
              <a:ea typeface="Cambria"/>
              <a:cs typeface="Cambria"/>
              <a:sym typeface="Cambria"/>
            </a:endParaRPr>
          </a:p>
        </p:txBody>
      </p:sp>
      <p:sp>
        <p:nvSpPr>
          <p:cNvPr id="83" name="Google Shape;83;p13"/>
          <p:cNvSpPr txBox="1"/>
          <p:nvPr/>
        </p:nvSpPr>
        <p:spPr>
          <a:xfrm>
            <a:off x="312025" y="6480975"/>
            <a:ext cx="2008500" cy="2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066800" y="304800"/>
            <a:ext cx="100584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88" name="Google Shape;188;p22"/>
          <p:cNvSpPr txBox="1">
            <a:spLocks noGrp="1"/>
          </p:cNvSpPr>
          <p:nvPr>
            <p:ph type="body" idx="1"/>
          </p:nvPr>
        </p:nvSpPr>
        <p:spPr>
          <a:xfrm>
            <a:off x="1066800" y="1676401"/>
            <a:ext cx="4846200" cy="43434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endParaRPr/>
          </a:p>
        </p:txBody>
      </p:sp>
      <p:sp>
        <p:nvSpPr>
          <p:cNvPr id="189" name="Google Shape;189;p22"/>
          <p:cNvSpPr txBox="1">
            <a:spLocks noGrp="1"/>
          </p:cNvSpPr>
          <p:nvPr>
            <p:ph type="body" idx="2"/>
          </p:nvPr>
        </p:nvSpPr>
        <p:spPr>
          <a:xfrm>
            <a:off x="6278880" y="1676401"/>
            <a:ext cx="4846200" cy="43434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endParaRPr/>
          </a:p>
        </p:txBody>
      </p:sp>
      <p:pic>
        <p:nvPicPr>
          <p:cNvPr id="190" name="Google Shape;190;p22"/>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6541975" y="1599763"/>
            <a:ext cx="5362300" cy="4919025"/>
          </a:xfrm>
          <a:prstGeom prst="rect">
            <a:avLst/>
          </a:prstGeom>
          <a:noFill/>
          <a:ln>
            <a:noFill/>
          </a:ln>
        </p:spPr>
      </p:pic>
      <p:sp>
        <p:nvSpPr>
          <p:cNvPr id="196" name="Google Shape;196;p23"/>
          <p:cNvSpPr txBox="1">
            <a:spLocks noGrp="1"/>
          </p:cNvSpPr>
          <p:nvPr>
            <p:ph type="title"/>
          </p:nvPr>
        </p:nvSpPr>
        <p:spPr>
          <a:xfrm>
            <a:off x="475750" y="323850"/>
            <a:ext cx="6279300" cy="1019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rgbClr val="000000"/>
                </a:solidFill>
                <a:latin typeface="Cambria"/>
                <a:ea typeface="Cambria"/>
                <a:cs typeface="Cambria"/>
                <a:sym typeface="Cambria"/>
              </a:rPr>
              <a:t>A Tale of Two Eras: </a:t>
            </a:r>
            <a:br>
              <a:rPr lang="en-US" sz="3000" b="1">
                <a:solidFill>
                  <a:srgbClr val="000000"/>
                </a:solidFill>
                <a:latin typeface="Cambria"/>
                <a:ea typeface="Cambria"/>
                <a:cs typeface="Cambria"/>
                <a:sym typeface="Cambria"/>
              </a:rPr>
            </a:br>
            <a:r>
              <a:rPr lang="en-US" sz="2200" b="1">
                <a:solidFill>
                  <a:srgbClr val="000000"/>
                </a:solidFill>
                <a:latin typeface="Cambria"/>
                <a:ea typeface="Cambria"/>
                <a:cs typeface="Cambria"/>
                <a:sym typeface="Cambria"/>
              </a:rPr>
              <a:t>Basically One NBA-Shoe-Sized Learning Process</a:t>
            </a:r>
            <a:endParaRPr sz="2200" b="1">
              <a:solidFill>
                <a:srgbClr val="000000"/>
              </a:solidFill>
              <a:latin typeface="Cambria"/>
              <a:ea typeface="Cambria"/>
              <a:cs typeface="Cambria"/>
              <a:sym typeface="Cambria"/>
            </a:endParaRPr>
          </a:p>
        </p:txBody>
      </p:sp>
      <p:sp>
        <p:nvSpPr>
          <p:cNvPr id="197" name="Google Shape;197;p23"/>
          <p:cNvSpPr txBox="1"/>
          <p:nvPr/>
        </p:nvSpPr>
        <p:spPr>
          <a:xfrm>
            <a:off x="475750" y="1511850"/>
            <a:ext cx="5667900" cy="50745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Cambria"/>
              <a:buChar char="●"/>
            </a:pPr>
            <a:r>
              <a:rPr lang="en-US" sz="1900">
                <a:latin typeface="Cambria"/>
                <a:ea typeface="Cambria"/>
                <a:cs typeface="Cambria"/>
                <a:sym typeface="Cambria"/>
              </a:rPr>
              <a:t>Much of the work on the project was devoted to finding good datasets and learning how to draw</a:t>
            </a:r>
            <a:endParaRPr sz="1900">
              <a:latin typeface="Cambria"/>
              <a:ea typeface="Cambria"/>
              <a:cs typeface="Cambria"/>
              <a:sym typeface="Cambria"/>
            </a:endParaRPr>
          </a:p>
          <a:p>
            <a:pPr marL="914400" lvl="1" indent="-336550" algn="l" rtl="0">
              <a:spcBef>
                <a:spcPts val="0"/>
              </a:spcBef>
              <a:spcAft>
                <a:spcPts val="0"/>
              </a:spcAft>
              <a:buSzPts val="1700"/>
              <a:buFont typeface="Cambria"/>
              <a:buChar char="○"/>
            </a:pPr>
            <a:r>
              <a:rPr lang="en-US" sz="1700">
                <a:latin typeface="Cambria"/>
                <a:ea typeface="Cambria"/>
                <a:cs typeface="Cambria"/>
                <a:sym typeface="Cambria"/>
              </a:rPr>
              <a:t>Compiling and merging the Player Data CSV and Season Data CSV required lots of cleanup.</a:t>
            </a:r>
            <a:endParaRPr sz="1700">
              <a:latin typeface="Cambria"/>
              <a:ea typeface="Cambria"/>
              <a:cs typeface="Cambria"/>
              <a:sym typeface="Cambria"/>
            </a:endParaRPr>
          </a:p>
          <a:p>
            <a:pPr marL="1371600" lvl="2" indent="-336550" algn="l" rtl="0">
              <a:spcBef>
                <a:spcPts val="0"/>
              </a:spcBef>
              <a:spcAft>
                <a:spcPts val="0"/>
              </a:spcAft>
              <a:buSzPts val="1700"/>
              <a:buFont typeface="Cambria"/>
              <a:buChar char="■"/>
            </a:pPr>
            <a:r>
              <a:rPr lang="en-US" sz="1500">
                <a:latin typeface="Cambria"/>
                <a:ea typeface="Cambria"/>
                <a:cs typeface="Cambria"/>
                <a:sym typeface="Cambria"/>
              </a:rPr>
              <a:t>“Year” indication needed to be changed from str(“2017-18”) to int(2018).</a:t>
            </a:r>
            <a:endParaRPr sz="1500">
              <a:latin typeface="Cambria"/>
              <a:ea typeface="Cambria"/>
              <a:cs typeface="Cambria"/>
              <a:sym typeface="Cambria"/>
            </a:endParaRPr>
          </a:p>
          <a:p>
            <a:pPr marL="1371600" lvl="2" indent="-336550" algn="l" rtl="0">
              <a:spcBef>
                <a:spcPts val="0"/>
              </a:spcBef>
              <a:spcAft>
                <a:spcPts val="0"/>
              </a:spcAft>
              <a:buSzPts val="1700"/>
              <a:buFont typeface="Cambria"/>
              <a:buChar char="■"/>
            </a:pPr>
            <a:r>
              <a:rPr lang="en-US" sz="1500">
                <a:latin typeface="Cambria"/>
                <a:ea typeface="Cambria"/>
                <a:cs typeface="Cambria"/>
                <a:sym typeface="Cambria"/>
              </a:rPr>
              <a:t>Franchises have changed locations and names over the years, so some teams needed to be grouped to improve data continuity.</a:t>
            </a:r>
            <a:endParaRPr sz="1500">
              <a:latin typeface="Cambria"/>
              <a:ea typeface="Cambria"/>
              <a:cs typeface="Cambria"/>
              <a:sym typeface="Cambria"/>
            </a:endParaRPr>
          </a:p>
          <a:p>
            <a:pPr marL="914400" lvl="1" indent="-349250" algn="l" rtl="0">
              <a:spcBef>
                <a:spcPts val="0"/>
              </a:spcBef>
              <a:spcAft>
                <a:spcPts val="0"/>
              </a:spcAft>
              <a:buSzPts val="1900"/>
              <a:buFont typeface="Cambria"/>
              <a:buChar char="○"/>
            </a:pPr>
            <a:r>
              <a:rPr lang="en-US" sz="1700">
                <a:latin typeface="Cambria"/>
                <a:ea typeface="Cambria"/>
                <a:cs typeface="Cambria"/>
                <a:sym typeface="Cambria"/>
              </a:rPr>
              <a:t>Finding a reliable API or quick player reference required lots of searching, and learning how to use said API took even longer.</a:t>
            </a:r>
            <a:endParaRPr sz="1700">
              <a:latin typeface="Cambria"/>
              <a:ea typeface="Cambria"/>
              <a:cs typeface="Cambria"/>
              <a:sym typeface="Cambria"/>
            </a:endParaRPr>
          </a:p>
          <a:p>
            <a:pPr marL="457200" lvl="0" indent="-349250" algn="l" rtl="0">
              <a:spcBef>
                <a:spcPts val="0"/>
              </a:spcBef>
              <a:spcAft>
                <a:spcPts val="0"/>
              </a:spcAft>
              <a:buSzPts val="1900"/>
              <a:buFont typeface="Cambria"/>
              <a:buChar char="●"/>
            </a:pPr>
            <a:r>
              <a:rPr lang="en-US" sz="1900">
                <a:latin typeface="Cambria"/>
                <a:ea typeface="Cambria"/>
                <a:cs typeface="Cambria"/>
                <a:sym typeface="Cambria"/>
              </a:rPr>
              <a:t>Learning how to present data meaningfully presented an unforeseen challenge.	</a:t>
            </a:r>
            <a:endParaRPr sz="1900">
              <a:latin typeface="Cambria"/>
              <a:ea typeface="Cambria"/>
              <a:cs typeface="Cambria"/>
              <a:sym typeface="Cambria"/>
            </a:endParaRPr>
          </a:p>
          <a:p>
            <a:pPr marL="914400" lvl="1" indent="-336550" algn="l" rtl="0">
              <a:spcBef>
                <a:spcPts val="0"/>
              </a:spcBef>
              <a:spcAft>
                <a:spcPts val="0"/>
              </a:spcAft>
              <a:buSzPts val="1700"/>
              <a:buFont typeface="Cambria"/>
              <a:buChar char="○"/>
            </a:pPr>
            <a:r>
              <a:rPr lang="en-US" sz="1700">
                <a:latin typeface="Cambria"/>
                <a:ea typeface="Cambria"/>
                <a:cs typeface="Cambria"/>
                <a:sym typeface="Cambria"/>
              </a:rPr>
              <a:t>Comparing data with different scales on the same visual carries additional insight, but is difficult to visualize and program</a:t>
            </a:r>
            <a:endParaRPr sz="1700">
              <a:latin typeface="Cambria"/>
              <a:ea typeface="Cambria"/>
              <a:cs typeface="Cambria"/>
              <a:sym typeface="Cambria"/>
            </a:endParaRPr>
          </a:p>
          <a:p>
            <a:pPr marL="914400" lvl="1" indent="-336550" algn="l" rtl="0">
              <a:spcBef>
                <a:spcPts val="0"/>
              </a:spcBef>
              <a:spcAft>
                <a:spcPts val="0"/>
              </a:spcAft>
              <a:buSzPts val="1700"/>
              <a:buFont typeface="Cambria"/>
              <a:buChar char="○"/>
            </a:pPr>
            <a:r>
              <a:rPr lang="en-US" sz="1700">
                <a:latin typeface="Cambria"/>
                <a:ea typeface="Cambria"/>
                <a:cs typeface="Cambria"/>
                <a:sym typeface="Cambria"/>
              </a:rPr>
              <a:t>At the end of the day, some data isn’t meant to be visualized in a plot.</a:t>
            </a:r>
            <a:endParaRPr sz="1700">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body" idx="1"/>
          </p:nvPr>
        </p:nvSpPr>
        <p:spPr>
          <a:xfrm>
            <a:off x="1066800" y="4366581"/>
            <a:ext cx="9693900" cy="22452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endParaRPr/>
          </a:p>
        </p:txBody>
      </p:sp>
      <p:sp>
        <p:nvSpPr>
          <p:cNvPr id="204" name="Google Shape;204;p24"/>
          <p:cNvSpPr txBox="1">
            <a:spLocks noGrp="1"/>
          </p:cNvSpPr>
          <p:nvPr>
            <p:ph type="body" idx="2"/>
          </p:nvPr>
        </p:nvSpPr>
        <p:spPr>
          <a:xfrm>
            <a:off x="6278880" y="4366582"/>
            <a:ext cx="4846200" cy="22452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endParaRPr/>
          </a:p>
        </p:txBody>
      </p:sp>
      <p:sp>
        <p:nvSpPr>
          <p:cNvPr id="205" name="Google Shape;205;p24"/>
          <p:cNvSpPr txBox="1"/>
          <p:nvPr/>
        </p:nvSpPr>
        <p:spPr>
          <a:xfrm>
            <a:off x="2205875" y="5188453"/>
            <a:ext cx="8144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ibre Franklin Medium"/>
              <a:ea typeface="Libre Franklin Medium"/>
              <a:cs typeface="Libre Franklin Medium"/>
              <a:sym typeface="Libre Franklin Medium"/>
            </a:endParaRPr>
          </a:p>
        </p:txBody>
      </p:sp>
      <p:sp>
        <p:nvSpPr>
          <p:cNvPr id="206" name="Google Shape;206;p24"/>
          <p:cNvSpPr txBox="1"/>
          <p:nvPr/>
        </p:nvSpPr>
        <p:spPr>
          <a:xfrm>
            <a:off x="2085725" y="2971750"/>
            <a:ext cx="8144700" cy="49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a:latin typeface="Cambria"/>
                <a:ea typeface="Cambria"/>
                <a:cs typeface="Cambria"/>
                <a:sym typeface="Cambria"/>
              </a:rPr>
              <a:t>Questions? </a:t>
            </a:r>
            <a:endParaRPr sz="3200" b="1">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1066800" y="304800"/>
            <a:ext cx="100584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13" name="Google Shape;213;p25"/>
          <p:cNvSpPr txBox="1"/>
          <p:nvPr/>
        </p:nvSpPr>
        <p:spPr>
          <a:xfrm>
            <a:off x="2143800" y="472200"/>
            <a:ext cx="8144700" cy="49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a:latin typeface="Cambria"/>
                <a:ea typeface="Cambria"/>
                <a:cs typeface="Cambria"/>
                <a:sym typeface="Cambria"/>
              </a:rPr>
              <a:t>Sources </a:t>
            </a:r>
            <a:endParaRPr sz="3200" b="1">
              <a:latin typeface="Cambria"/>
              <a:ea typeface="Cambria"/>
              <a:cs typeface="Cambria"/>
              <a:sym typeface="Cambria"/>
            </a:endParaRPr>
          </a:p>
        </p:txBody>
      </p:sp>
      <p:sp>
        <p:nvSpPr>
          <p:cNvPr id="214" name="Google Shape;214;p25"/>
          <p:cNvSpPr txBox="1"/>
          <p:nvPr/>
        </p:nvSpPr>
        <p:spPr>
          <a:xfrm>
            <a:off x="828750" y="1023630"/>
            <a:ext cx="10534500" cy="25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a:latin typeface="Cambria"/>
                <a:ea typeface="Cambria"/>
                <a:cs typeface="Cambria"/>
                <a:sym typeface="Cambria"/>
              </a:rPr>
              <a:t>Mather, V. (2016, January, 20). </a:t>
            </a:r>
            <a:r>
              <a:rPr lang="en-US" sz="1300">
                <a:solidFill>
                  <a:srgbClr val="121212"/>
                </a:solidFill>
                <a:latin typeface="Cambria"/>
                <a:ea typeface="Cambria"/>
                <a:cs typeface="Cambria"/>
                <a:sym typeface="Cambria"/>
              </a:rPr>
              <a:t>How the N.B.A. 3-Point Shot Went From Gimmick to Game Changer. </a:t>
            </a:r>
            <a:r>
              <a:rPr lang="en-US" sz="1300" i="1">
                <a:solidFill>
                  <a:srgbClr val="121212"/>
                </a:solidFill>
                <a:latin typeface="Cambria"/>
                <a:ea typeface="Cambria"/>
                <a:cs typeface="Cambria"/>
                <a:sym typeface="Cambria"/>
              </a:rPr>
              <a:t>New York Times. </a:t>
            </a:r>
            <a:r>
              <a:rPr lang="en-US" sz="1300">
                <a:solidFill>
                  <a:srgbClr val="121212"/>
                </a:solidFill>
                <a:latin typeface="Cambria"/>
                <a:ea typeface="Cambria"/>
                <a:cs typeface="Cambria"/>
                <a:sym typeface="Cambria"/>
              </a:rPr>
              <a:t>Retrieved from URL: https://www.nytimes.com/2016/01/21/sports/basketball/how-the-nba-3-point-shot-went-from-gimmick-to-game-changer.html  </a:t>
            </a:r>
            <a:endParaRPr sz="1300">
              <a:solidFill>
                <a:srgbClr val="121212"/>
              </a:solidFill>
              <a:latin typeface="Cambria"/>
              <a:ea typeface="Cambria"/>
              <a:cs typeface="Cambria"/>
              <a:sym typeface="Cambria"/>
            </a:endParaRPr>
          </a:p>
          <a:p>
            <a:pPr marL="0" lvl="0" indent="0" algn="l" rtl="0">
              <a:lnSpc>
                <a:spcPct val="115000"/>
              </a:lnSpc>
              <a:spcBef>
                <a:spcPts val="1200"/>
              </a:spcBef>
              <a:spcAft>
                <a:spcPts val="0"/>
              </a:spcAft>
              <a:buClr>
                <a:schemeClr val="dk1"/>
              </a:buClr>
              <a:buSzPts val="1100"/>
              <a:buFont typeface="Arial"/>
              <a:buNone/>
            </a:pPr>
            <a:r>
              <a:rPr lang="en-US" sz="1300">
                <a:solidFill>
                  <a:schemeClr val="dk1"/>
                </a:solidFill>
                <a:latin typeface="Cambria"/>
                <a:ea typeface="Cambria"/>
                <a:cs typeface="Cambria"/>
                <a:sym typeface="Cambria"/>
              </a:rPr>
              <a:t>“Sportsreference NBA API.” </a:t>
            </a:r>
            <a:r>
              <a:rPr lang="en-US" sz="1300" i="1">
                <a:solidFill>
                  <a:schemeClr val="dk1"/>
                </a:solidFill>
                <a:latin typeface="Cambria"/>
                <a:ea typeface="Cambria"/>
                <a:cs typeface="Cambria"/>
                <a:sym typeface="Cambria"/>
              </a:rPr>
              <a:t>API Documentation - Sportsreference 0.1.0 Documentation</a:t>
            </a:r>
            <a:r>
              <a:rPr lang="en-US" sz="1300">
                <a:solidFill>
                  <a:schemeClr val="dk1"/>
                </a:solidFill>
                <a:latin typeface="Cambria"/>
                <a:ea typeface="Cambria"/>
                <a:cs typeface="Cambria"/>
                <a:sym typeface="Cambria"/>
              </a:rPr>
              <a:t>, Robert Clark, 2018, sportsreference.readthedocs.io/en/stable/sportsreference.html. </a:t>
            </a:r>
            <a:endParaRPr sz="1300">
              <a:solidFill>
                <a:schemeClr val="dk1"/>
              </a:solidFill>
              <a:latin typeface="Cambria"/>
              <a:ea typeface="Cambria"/>
              <a:cs typeface="Cambria"/>
              <a:sym typeface="Cambria"/>
            </a:endParaRPr>
          </a:p>
          <a:p>
            <a:pPr marL="0" lvl="0" indent="0" algn="l" rtl="0">
              <a:lnSpc>
                <a:spcPct val="115000"/>
              </a:lnSpc>
              <a:spcBef>
                <a:spcPts val="1200"/>
              </a:spcBef>
              <a:spcAft>
                <a:spcPts val="0"/>
              </a:spcAft>
              <a:buNone/>
            </a:pPr>
            <a:r>
              <a:rPr lang="en-US" sz="1300">
                <a:solidFill>
                  <a:schemeClr val="dk1"/>
                </a:solidFill>
                <a:latin typeface="Cambria"/>
                <a:ea typeface="Cambria"/>
                <a:cs typeface="Cambria"/>
                <a:sym typeface="Cambria"/>
              </a:rPr>
              <a:t>Goldstein, Omri. “NBA Players Stats since 1950.” </a:t>
            </a:r>
            <a:r>
              <a:rPr lang="en-US" sz="1300" i="1">
                <a:solidFill>
                  <a:schemeClr val="dk1"/>
                </a:solidFill>
                <a:latin typeface="Cambria"/>
                <a:ea typeface="Cambria"/>
                <a:cs typeface="Cambria"/>
                <a:sym typeface="Cambria"/>
              </a:rPr>
              <a:t>Kaggle</a:t>
            </a:r>
            <a:r>
              <a:rPr lang="en-US" sz="1300">
                <a:solidFill>
                  <a:schemeClr val="dk1"/>
                </a:solidFill>
                <a:latin typeface="Cambria"/>
                <a:ea typeface="Cambria"/>
                <a:cs typeface="Cambria"/>
                <a:sym typeface="Cambria"/>
              </a:rPr>
              <a:t>, 27 Apr. 2018, </a:t>
            </a:r>
            <a:r>
              <a:rPr lang="en-US" sz="1300">
                <a:uFill>
                  <a:noFill/>
                </a:uFill>
                <a:latin typeface="Cambria"/>
                <a:ea typeface="Cambria"/>
                <a:cs typeface="Cambria"/>
                <a:sym typeface="Cambria"/>
                <a:hlinkClick r:id="rId3"/>
              </a:rPr>
              <a:t>www.kaggle.com/drgilermo/nba-players-stats</a:t>
            </a:r>
            <a:endParaRPr sz="1300">
              <a:solidFill>
                <a:schemeClr val="dk1"/>
              </a:solidFill>
              <a:latin typeface="Cambria"/>
              <a:ea typeface="Cambria"/>
              <a:cs typeface="Cambria"/>
              <a:sym typeface="Cambria"/>
            </a:endParaRPr>
          </a:p>
          <a:p>
            <a:pPr marL="0" lvl="0" indent="0" algn="l" rtl="0">
              <a:lnSpc>
                <a:spcPct val="115000"/>
              </a:lnSpc>
              <a:spcBef>
                <a:spcPts val="1200"/>
              </a:spcBef>
              <a:spcAft>
                <a:spcPts val="0"/>
              </a:spcAft>
              <a:buNone/>
            </a:pPr>
            <a:r>
              <a:rPr lang="en-US" sz="1300">
                <a:solidFill>
                  <a:schemeClr val="dk1"/>
                </a:solidFill>
                <a:latin typeface="Cambria"/>
                <a:ea typeface="Cambria"/>
                <a:cs typeface="Cambria"/>
                <a:sym typeface="Cambria"/>
              </a:rPr>
              <a:t>Boon, P. “NBA Season Records From Every Year.” </a:t>
            </a:r>
            <a:r>
              <a:rPr lang="en-US" sz="1300" i="1">
                <a:solidFill>
                  <a:schemeClr val="dk1"/>
                </a:solidFill>
                <a:latin typeface="Cambria"/>
                <a:ea typeface="Cambria"/>
                <a:cs typeface="Cambria"/>
                <a:sym typeface="Cambria"/>
              </a:rPr>
              <a:t>Kaggle</a:t>
            </a:r>
            <a:r>
              <a:rPr lang="en-US" sz="1300">
                <a:solidFill>
                  <a:schemeClr val="dk1"/>
                </a:solidFill>
                <a:latin typeface="Cambria"/>
                <a:ea typeface="Cambria"/>
                <a:cs typeface="Cambria"/>
                <a:sym typeface="Cambria"/>
              </a:rPr>
              <a:t>, 31 Dec. 2017, </a:t>
            </a:r>
            <a:r>
              <a:rPr lang="en-US" sz="1300">
                <a:uFill>
                  <a:noFill/>
                </a:uFill>
                <a:latin typeface="Cambria"/>
                <a:ea typeface="Cambria"/>
                <a:cs typeface="Cambria"/>
                <a:sym typeface="Cambria"/>
                <a:hlinkClick r:id="rId4"/>
              </a:rPr>
              <a:t>https://www.kaggle.com/boonpalipatana/nba-season-records-from-every-year</a:t>
            </a:r>
            <a:endParaRPr sz="1300">
              <a:latin typeface="Cambria"/>
              <a:ea typeface="Cambria"/>
              <a:cs typeface="Cambria"/>
              <a:sym typeface="Cambria"/>
            </a:endParaRPr>
          </a:p>
          <a:p>
            <a:pPr marL="0" lvl="0" indent="0" algn="l" rtl="0">
              <a:lnSpc>
                <a:spcPct val="115000"/>
              </a:lnSpc>
              <a:spcBef>
                <a:spcPts val="12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Libre Franklin Medium"/>
              <a:ea typeface="Libre Franklin Medium"/>
              <a:cs typeface="Libre Franklin Medium"/>
              <a:sym typeface="Libre Frankli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p:nvPr/>
        </p:nvSpPr>
        <p:spPr>
          <a:xfrm>
            <a:off x="1187775" y="446975"/>
            <a:ext cx="9601200" cy="15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i="1">
                <a:solidFill>
                  <a:srgbClr val="0B5394"/>
                </a:solidFill>
                <a:latin typeface="Cambria"/>
                <a:ea typeface="Cambria"/>
                <a:cs typeface="Cambria"/>
                <a:sym typeface="Cambria"/>
              </a:rPr>
              <a:t>There are many reasons for the rise of the 3-point shot, but one may simply be math. It took a while, but coaches finally stopped listening to the traditionalist naysayers and realized that a shot that is worth 50 percent more pays off, even if that shot is a little harder to make.</a:t>
            </a:r>
            <a:endParaRPr sz="2400" i="1">
              <a:solidFill>
                <a:srgbClr val="0B5394"/>
              </a:solidFill>
              <a:latin typeface="Cambria"/>
              <a:ea typeface="Cambria"/>
              <a:cs typeface="Cambria"/>
              <a:sym typeface="Cambria"/>
            </a:endParaRPr>
          </a:p>
          <a:p>
            <a:pPr marL="0" lvl="0" indent="0" algn="l" rtl="0">
              <a:spcBef>
                <a:spcPts val="0"/>
              </a:spcBef>
              <a:spcAft>
                <a:spcPts val="0"/>
              </a:spcAft>
              <a:buNone/>
            </a:pPr>
            <a:endParaRPr sz="2600">
              <a:solidFill>
                <a:srgbClr val="0B5394"/>
              </a:solidFill>
              <a:latin typeface="Cambria"/>
              <a:ea typeface="Cambria"/>
              <a:cs typeface="Cambria"/>
              <a:sym typeface="Cambria"/>
            </a:endParaRPr>
          </a:p>
        </p:txBody>
      </p:sp>
      <p:sp>
        <p:nvSpPr>
          <p:cNvPr id="90" name="Google Shape;90;p14"/>
          <p:cNvSpPr txBox="1"/>
          <p:nvPr/>
        </p:nvSpPr>
        <p:spPr>
          <a:xfrm>
            <a:off x="5772925" y="2119775"/>
            <a:ext cx="5396400" cy="62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i="1">
                <a:solidFill>
                  <a:srgbClr val="0B5394"/>
                </a:solidFill>
                <a:latin typeface="Cambria"/>
                <a:ea typeface="Cambria"/>
                <a:cs typeface="Cambria"/>
                <a:sym typeface="Cambria"/>
              </a:rPr>
              <a:t>-</a:t>
            </a:r>
            <a:r>
              <a:rPr lang="en-US" sz="2400">
                <a:solidFill>
                  <a:srgbClr val="0B5394"/>
                </a:solidFill>
                <a:latin typeface="Cambria"/>
                <a:ea typeface="Cambria"/>
                <a:cs typeface="Cambria"/>
                <a:sym typeface="Cambria"/>
              </a:rPr>
              <a:t>Victor Mather</a:t>
            </a:r>
            <a:r>
              <a:rPr lang="en-US" sz="2400" i="1">
                <a:solidFill>
                  <a:srgbClr val="0B5394"/>
                </a:solidFill>
                <a:latin typeface="Cambria"/>
                <a:ea typeface="Cambria"/>
                <a:cs typeface="Cambria"/>
                <a:sym typeface="Cambria"/>
              </a:rPr>
              <a:t>, New York Times </a:t>
            </a:r>
            <a:endParaRPr>
              <a:solidFill>
                <a:srgbClr val="0B5394"/>
              </a:solidFill>
              <a:latin typeface="Libre Franklin Medium"/>
              <a:ea typeface="Libre Franklin Medium"/>
              <a:cs typeface="Libre Franklin Medium"/>
              <a:sym typeface="Libre Franklin Medium"/>
            </a:endParaRPr>
          </a:p>
        </p:txBody>
      </p:sp>
      <p:sp>
        <p:nvSpPr>
          <p:cNvPr id="91" name="Google Shape;91;p14"/>
          <p:cNvSpPr txBox="1"/>
          <p:nvPr/>
        </p:nvSpPr>
        <p:spPr>
          <a:xfrm>
            <a:off x="599600" y="160525"/>
            <a:ext cx="880800" cy="10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0">
                <a:solidFill>
                  <a:srgbClr val="3D85C6"/>
                </a:solidFill>
                <a:latin typeface="Cambria"/>
                <a:ea typeface="Cambria"/>
                <a:cs typeface="Cambria"/>
                <a:sym typeface="Cambria"/>
              </a:rPr>
              <a:t>“</a:t>
            </a:r>
            <a:endParaRPr sz="10000">
              <a:solidFill>
                <a:srgbClr val="3D85C6"/>
              </a:solidFill>
              <a:latin typeface="Cambria"/>
              <a:ea typeface="Cambria"/>
              <a:cs typeface="Cambria"/>
              <a:sym typeface="Cambria"/>
            </a:endParaRPr>
          </a:p>
        </p:txBody>
      </p:sp>
      <p:sp>
        <p:nvSpPr>
          <p:cNvPr id="92" name="Google Shape;92;p14"/>
          <p:cNvSpPr txBox="1"/>
          <p:nvPr/>
        </p:nvSpPr>
        <p:spPr>
          <a:xfrm>
            <a:off x="10788975" y="1181725"/>
            <a:ext cx="880800" cy="10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0">
                <a:solidFill>
                  <a:srgbClr val="3D85C6"/>
                </a:solidFill>
                <a:latin typeface="Cambria"/>
                <a:ea typeface="Cambria"/>
                <a:cs typeface="Cambria"/>
                <a:sym typeface="Cambria"/>
              </a:rPr>
              <a:t>”</a:t>
            </a:r>
            <a:endParaRPr sz="10000">
              <a:solidFill>
                <a:srgbClr val="3D85C6"/>
              </a:solidFill>
              <a:latin typeface="Cambria"/>
              <a:ea typeface="Cambria"/>
              <a:cs typeface="Cambria"/>
              <a:sym typeface="Cambria"/>
            </a:endParaRPr>
          </a:p>
        </p:txBody>
      </p:sp>
      <p:sp>
        <p:nvSpPr>
          <p:cNvPr id="93" name="Google Shape;93;p14"/>
          <p:cNvSpPr txBox="1">
            <a:spLocks noGrp="1"/>
          </p:cNvSpPr>
          <p:nvPr>
            <p:ph type="title" idx="4294967295"/>
          </p:nvPr>
        </p:nvSpPr>
        <p:spPr>
          <a:xfrm>
            <a:off x="599600" y="2901875"/>
            <a:ext cx="6202200" cy="1019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rgbClr val="000000"/>
                </a:solidFill>
                <a:latin typeface="Cambria"/>
                <a:ea typeface="Cambria"/>
                <a:cs typeface="Cambria"/>
                <a:sym typeface="Cambria"/>
              </a:rPr>
              <a:t>Data, Methodology, and Questions</a:t>
            </a:r>
            <a:br>
              <a:rPr lang="en-US" sz="3000" b="1">
                <a:solidFill>
                  <a:srgbClr val="000000"/>
                </a:solidFill>
                <a:latin typeface="Cambria"/>
                <a:ea typeface="Cambria"/>
                <a:cs typeface="Cambria"/>
                <a:sym typeface="Cambria"/>
              </a:rPr>
            </a:br>
            <a:endParaRPr sz="2200" b="1">
              <a:solidFill>
                <a:srgbClr val="000000"/>
              </a:solidFill>
              <a:latin typeface="Cambria"/>
              <a:ea typeface="Cambria"/>
              <a:cs typeface="Cambria"/>
              <a:sym typeface="Cambria"/>
            </a:endParaRPr>
          </a:p>
        </p:txBody>
      </p:sp>
      <p:sp>
        <p:nvSpPr>
          <p:cNvPr id="94" name="Google Shape;94;p14"/>
          <p:cNvSpPr txBox="1"/>
          <p:nvPr/>
        </p:nvSpPr>
        <p:spPr>
          <a:xfrm>
            <a:off x="552750" y="4158475"/>
            <a:ext cx="2436000" cy="62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274E13"/>
                </a:solidFill>
                <a:latin typeface="Cambria"/>
                <a:ea typeface="Cambria"/>
                <a:cs typeface="Cambria"/>
                <a:sym typeface="Cambria"/>
              </a:rPr>
              <a:t>CSV</a:t>
            </a:r>
            <a:r>
              <a:rPr lang="en-US">
                <a:latin typeface="Cambria"/>
                <a:ea typeface="Cambria"/>
                <a:cs typeface="Cambria"/>
                <a:sym typeface="Cambria"/>
              </a:rPr>
              <a:t>: Annual NBA Player Data (1950-2018)</a:t>
            </a:r>
            <a:endParaRPr>
              <a:latin typeface="Cambria"/>
              <a:ea typeface="Cambria"/>
              <a:cs typeface="Cambria"/>
              <a:sym typeface="Cambria"/>
            </a:endParaRPr>
          </a:p>
        </p:txBody>
      </p:sp>
      <p:sp>
        <p:nvSpPr>
          <p:cNvPr id="95" name="Google Shape;95;p14"/>
          <p:cNvSpPr txBox="1"/>
          <p:nvPr/>
        </p:nvSpPr>
        <p:spPr>
          <a:xfrm>
            <a:off x="552800" y="6026950"/>
            <a:ext cx="2436000" cy="62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274E13"/>
                </a:solidFill>
                <a:latin typeface="Cambria"/>
                <a:ea typeface="Cambria"/>
                <a:cs typeface="Cambria"/>
                <a:sym typeface="Cambria"/>
              </a:rPr>
              <a:t>CSV</a:t>
            </a:r>
            <a:r>
              <a:rPr lang="en-US">
                <a:latin typeface="Cambria"/>
                <a:ea typeface="Cambria"/>
                <a:cs typeface="Cambria"/>
                <a:sym typeface="Cambria"/>
              </a:rPr>
              <a:t>: Annual NBA Team Data (1946-2017)</a:t>
            </a:r>
            <a:endParaRPr>
              <a:latin typeface="Cambria"/>
              <a:ea typeface="Cambria"/>
              <a:cs typeface="Cambria"/>
              <a:sym typeface="Cambria"/>
            </a:endParaRPr>
          </a:p>
        </p:txBody>
      </p:sp>
      <p:sp>
        <p:nvSpPr>
          <p:cNvPr id="96" name="Google Shape;96;p14"/>
          <p:cNvSpPr txBox="1"/>
          <p:nvPr/>
        </p:nvSpPr>
        <p:spPr>
          <a:xfrm>
            <a:off x="3461700" y="5016525"/>
            <a:ext cx="23892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274E13"/>
                </a:solidFill>
                <a:latin typeface="Cambria"/>
                <a:ea typeface="Cambria"/>
                <a:cs typeface="Cambria"/>
                <a:sym typeface="Cambria"/>
              </a:rPr>
              <a:t>Our CSV</a:t>
            </a:r>
            <a:r>
              <a:rPr lang="en-US">
                <a:latin typeface="Cambria"/>
                <a:ea typeface="Cambria"/>
                <a:cs typeface="Cambria"/>
                <a:sym typeface="Cambria"/>
              </a:rPr>
              <a:t>: Annual NBA Franchise and Player Data</a:t>
            </a:r>
            <a:br>
              <a:rPr lang="en-US">
                <a:latin typeface="Cambria"/>
                <a:ea typeface="Cambria"/>
                <a:cs typeface="Cambria"/>
                <a:sym typeface="Cambria"/>
              </a:rPr>
            </a:br>
            <a:r>
              <a:rPr lang="en-US">
                <a:latin typeface="Cambria"/>
                <a:ea typeface="Cambria"/>
                <a:cs typeface="Cambria"/>
                <a:sym typeface="Cambria"/>
              </a:rPr>
              <a:t>(1990-2017)</a:t>
            </a:r>
            <a:endParaRPr>
              <a:latin typeface="Cambria"/>
              <a:ea typeface="Cambria"/>
              <a:cs typeface="Cambria"/>
              <a:sym typeface="Cambria"/>
            </a:endParaRPr>
          </a:p>
        </p:txBody>
      </p:sp>
      <p:sp>
        <p:nvSpPr>
          <p:cNvPr id="97" name="Google Shape;97;p14"/>
          <p:cNvSpPr txBox="1"/>
          <p:nvPr/>
        </p:nvSpPr>
        <p:spPr>
          <a:xfrm>
            <a:off x="2184950" y="5178813"/>
            <a:ext cx="1508400" cy="4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latin typeface="Cambria"/>
                <a:ea typeface="Cambria"/>
                <a:cs typeface="Cambria"/>
                <a:sym typeface="Cambria"/>
              </a:rPr>
              <a:t>Jupyter Notebook</a:t>
            </a:r>
            <a:br>
              <a:rPr lang="en-US" sz="1000">
                <a:latin typeface="Cambria"/>
                <a:ea typeface="Cambria"/>
                <a:cs typeface="Cambria"/>
                <a:sym typeface="Cambria"/>
              </a:rPr>
            </a:br>
            <a:r>
              <a:rPr lang="en-US" sz="1000">
                <a:latin typeface="Cambria"/>
                <a:ea typeface="Cambria"/>
                <a:cs typeface="Cambria"/>
                <a:sym typeface="Cambria"/>
              </a:rPr>
              <a:t>pd.merge(on = “Team”)*</a:t>
            </a:r>
            <a:endParaRPr sz="1000">
              <a:latin typeface="Cambria"/>
              <a:ea typeface="Cambria"/>
              <a:cs typeface="Cambria"/>
              <a:sym typeface="Cambria"/>
            </a:endParaRPr>
          </a:p>
        </p:txBody>
      </p:sp>
      <p:cxnSp>
        <p:nvCxnSpPr>
          <p:cNvPr id="98" name="Google Shape;98;p14"/>
          <p:cNvCxnSpPr>
            <a:stCxn id="95" idx="3"/>
            <a:endCxn id="96" idx="2"/>
          </p:cNvCxnSpPr>
          <p:nvPr/>
        </p:nvCxnSpPr>
        <p:spPr>
          <a:xfrm rot="10800000" flipH="1">
            <a:off x="2988800" y="5769700"/>
            <a:ext cx="1667400" cy="572100"/>
          </a:xfrm>
          <a:prstGeom prst="bentConnector2">
            <a:avLst/>
          </a:prstGeom>
          <a:noFill/>
          <a:ln w="9525" cap="flat" cmpd="sng">
            <a:solidFill>
              <a:srgbClr val="000000"/>
            </a:solidFill>
            <a:prstDash val="solid"/>
            <a:round/>
            <a:headEnd type="none" w="med" len="med"/>
            <a:tailEnd type="none" w="med" len="med"/>
          </a:ln>
        </p:spPr>
      </p:cxnSp>
      <p:cxnSp>
        <p:nvCxnSpPr>
          <p:cNvPr id="99" name="Google Shape;99;p14"/>
          <p:cNvCxnSpPr>
            <a:stCxn id="94" idx="3"/>
            <a:endCxn id="96" idx="0"/>
          </p:cNvCxnSpPr>
          <p:nvPr/>
        </p:nvCxnSpPr>
        <p:spPr>
          <a:xfrm>
            <a:off x="2988750" y="4473325"/>
            <a:ext cx="1667700" cy="543300"/>
          </a:xfrm>
          <a:prstGeom prst="bentConnector2">
            <a:avLst/>
          </a:prstGeom>
          <a:noFill/>
          <a:ln w="9525" cap="flat" cmpd="sng">
            <a:solidFill>
              <a:srgbClr val="000000"/>
            </a:solidFill>
            <a:prstDash val="solid"/>
            <a:round/>
            <a:headEnd type="none" w="med" len="med"/>
            <a:tailEnd type="none" w="med" len="med"/>
          </a:ln>
        </p:spPr>
      </p:cxnSp>
      <p:sp>
        <p:nvSpPr>
          <p:cNvPr id="100" name="Google Shape;100;p14"/>
          <p:cNvSpPr txBox="1"/>
          <p:nvPr/>
        </p:nvSpPr>
        <p:spPr>
          <a:xfrm>
            <a:off x="5565550" y="4240000"/>
            <a:ext cx="2436000" cy="45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274E13"/>
                </a:solidFill>
                <a:latin typeface="Cambria"/>
                <a:ea typeface="Cambria"/>
                <a:cs typeface="Cambria"/>
                <a:sym typeface="Cambria"/>
              </a:rPr>
              <a:t>API</a:t>
            </a:r>
            <a:r>
              <a:rPr lang="en-US">
                <a:latin typeface="Cambria"/>
                <a:ea typeface="Cambria"/>
                <a:cs typeface="Cambria"/>
                <a:sym typeface="Cambria"/>
              </a:rPr>
              <a:t>: SportsReference NBA</a:t>
            </a:r>
            <a:endParaRPr>
              <a:latin typeface="Cambria"/>
              <a:ea typeface="Cambria"/>
              <a:cs typeface="Cambria"/>
              <a:sym typeface="Cambria"/>
            </a:endParaRPr>
          </a:p>
        </p:txBody>
      </p:sp>
      <p:cxnSp>
        <p:nvCxnSpPr>
          <p:cNvPr id="101" name="Google Shape;101;p14"/>
          <p:cNvCxnSpPr>
            <a:endCxn id="100" idx="2"/>
          </p:cNvCxnSpPr>
          <p:nvPr/>
        </p:nvCxnSpPr>
        <p:spPr>
          <a:xfrm rot="10800000" flipH="1">
            <a:off x="5769850" y="4697500"/>
            <a:ext cx="1013700" cy="780600"/>
          </a:xfrm>
          <a:prstGeom prst="bentConnector2">
            <a:avLst/>
          </a:prstGeom>
          <a:noFill/>
          <a:ln w="9525" cap="flat" cmpd="sng">
            <a:solidFill>
              <a:srgbClr val="000000"/>
            </a:solidFill>
            <a:prstDash val="solid"/>
            <a:round/>
            <a:headEnd type="none" w="med" len="med"/>
            <a:tailEnd type="none" w="med" len="med"/>
          </a:ln>
        </p:spPr>
      </p:cxnSp>
      <p:cxnSp>
        <p:nvCxnSpPr>
          <p:cNvPr id="102" name="Google Shape;102;p14"/>
          <p:cNvCxnSpPr/>
          <p:nvPr/>
        </p:nvCxnSpPr>
        <p:spPr>
          <a:xfrm rot="10800000" flipH="1">
            <a:off x="6801775" y="5463425"/>
            <a:ext cx="1798800" cy="18600"/>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103;p14"/>
          <p:cNvSpPr txBox="1"/>
          <p:nvPr/>
        </p:nvSpPr>
        <p:spPr>
          <a:xfrm>
            <a:off x="8703675" y="4238325"/>
            <a:ext cx="2966100" cy="2309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mbria"/>
              <a:buAutoNum type="arabicPeriod"/>
            </a:pPr>
            <a:r>
              <a:rPr lang="en-US" dirty="0">
                <a:solidFill>
                  <a:schemeClr val="dk1"/>
                </a:solidFill>
                <a:latin typeface="Cambria"/>
                <a:ea typeface="Cambria"/>
                <a:cs typeface="Cambria"/>
                <a:sym typeface="Cambria"/>
              </a:rPr>
              <a:t>How has the changing attitude towards shooting three-point attempts affected the way game is played?</a:t>
            </a:r>
            <a:endParaRPr dirty="0">
              <a:solidFill>
                <a:schemeClr val="dk1"/>
              </a:solidFill>
              <a:latin typeface="Cambria"/>
              <a:ea typeface="Cambria"/>
              <a:cs typeface="Cambria"/>
              <a:sym typeface="Cambria"/>
            </a:endParaRPr>
          </a:p>
          <a:p>
            <a:pPr marL="457200" lvl="0" indent="-317500" algn="l" rtl="0">
              <a:spcBef>
                <a:spcPts val="0"/>
              </a:spcBef>
              <a:spcAft>
                <a:spcPts val="0"/>
              </a:spcAft>
              <a:buClr>
                <a:schemeClr val="dk1"/>
              </a:buClr>
              <a:buSzPts val="1400"/>
              <a:buFont typeface="Cambria"/>
              <a:buAutoNum type="arabicPeriod"/>
            </a:pPr>
            <a:r>
              <a:rPr lang="en-US" dirty="0">
                <a:solidFill>
                  <a:schemeClr val="dk1"/>
                </a:solidFill>
                <a:latin typeface="Cambria"/>
                <a:ea typeface="Cambria"/>
                <a:cs typeface="Cambria"/>
                <a:sym typeface="Cambria"/>
              </a:rPr>
              <a:t>“Dream Teams” are rarely on the court during the same seasons (or even eras).  How, using data, can we compare these teams more comprehensively?</a:t>
            </a:r>
            <a:endParaRPr dirty="0">
              <a:latin typeface="Libre Franklin Medium"/>
              <a:ea typeface="Libre Franklin Medium"/>
              <a:cs typeface="Libre Franklin Medium"/>
              <a:sym typeface="Libre Franklin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5"/>
          <p:cNvPicPr preferRelativeResize="0"/>
          <p:nvPr/>
        </p:nvPicPr>
        <p:blipFill>
          <a:blip r:embed="rId3">
            <a:alphaModFix/>
          </a:blip>
          <a:stretch>
            <a:fillRect/>
          </a:stretch>
        </p:blipFill>
        <p:spPr>
          <a:xfrm>
            <a:off x="6524100" y="276282"/>
            <a:ext cx="5392850" cy="4012761"/>
          </a:xfrm>
          <a:prstGeom prst="rect">
            <a:avLst/>
          </a:prstGeom>
          <a:noFill/>
          <a:ln>
            <a:noFill/>
          </a:ln>
        </p:spPr>
      </p:pic>
      <p:sp>
        <p:nvSpPr>
          <p:cNvPr id="110" name="Google Shape;110;p15"/>
          <p:cNvSpPr txBox="1"/>
          <p:nvPr/>
        </p:nvSpPr>
        <p:spPr>
          <a:xfrm>
            <a:off x="475750" y="1511850"/>
            <a:ext cx="5667900" cy="48795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Cambria"/>
              <a:buChar char="●"/>
            </a:pPr>
            <a:r>
              <a:rPr lang="en-US" sz="1900" dirty="0">
                <a:latin typeface="Cambria"/>
                <a:ea typeface="Cambria"/>
                <a:cs typeface="Cambria"/>
                <a:sym typeface="Cambria"/>
              </a:rPr>
              <a:t>The entire NBA (both teams that made and missed the season playoffs) is shifting towards a strategy of higher rates of three-point attempts as a fraction of total shots.</a:t>
            </a:r>
            <a:endParaRPr sz="1900" dirty="0">
              <a:latin typeface="Cambria"/>
              <a:ea typeface="Cambria"/>
              <a:cs typeface="Cambria"/>
              <a:sym typeface="Cambria"/>
            </a:endParaRPr>
          </a:p>
          <a:p>
            <a:pPr marL="914400" lvl="1" indent="-336550" algn="l" rtl="0">
              <a:spcBef>
                <a:spcPts val="0"/>
              </a:spcBef>
              <a:spcAft>
                <a:spcPts val="0"/>
              </a:spcAft>
              <a:buSzPts val="1700"/>
              <a:buFont typeface="Cambria"/>
              <a:buChar char="○"/>
            </a:pPr>
            <a:r>
              <a:rPr lang="en-US" sz="1700" dirty="0">
                <a:latin typeface="Cambria"/>
                <a:ea typeface="Cambria"/>
                <a:cs typeface="Cambria"/>
                <a:sym typeface="Cambria"/>
              </a:rPr>
              <a:t>Since the mid-1990s, teams that shoot a higher percentage of their shots from behind the three-point line are enjoying an increased probability of a playoff appearance.</a:t>
            </a:r>
            <a:endParaRPr sz="1900" dirty="0">
              <a:latin typeface="Cambria"/>
              <a:ea typeface="Cambria"/>
              <a:cs typeface="Cambria"/>
              <a:sym typeface="Cambria"/>
            </a:endParaRPr>
          </a:p>
          <a:p>
            <a:pPr marL="0" lvl="0" indent="0" algn="l" rtl="0">
              <a:spcBef>
                <a:spcPts val="0"/>
              </a:spcBef>
              <a:spcAft>
                <a:spcPts val="0"/>
              </a:spcAft>
              <a:buNone/>
            </a:pPr>
            <a:endParaRPr sz="1900" dirty="0">
              <a:latin typeface="Cambria"/>
              <a:ea typeface="Cambria"/>
              <a:cs typeface="Cambria"/>
              <a:sym typeface="Cambria"/>
            </a:endParaRPr>
          </a:p>
          <a:p>
            <a:pPr marL="457200" lvl="0" indent="-349250" algn="l" rtl="0">
              <a:spcBef>
                <a:spcPts val="0"/>
              </a:spcBef>
              <a:spcAft>
                <a:spcPts val="0"/>
              </a:spcAft>
              <a:buClr>
                <a:schemeClr val="dk1"/>
              </a:buClr>
              <a:buSzPts val="1900"/>
              <a:buFont typeface="Cambria"/>
              <a:buChar char="●"/>
            </a:pPr>
            <a:r>
              <a:rPr lang="en-US" sz="1900" dirty="0">
                <a:solidFill>
                  <a:schemeClr val="dk1"/>
                </a:solidFill>
                <a:latin typeface="Cambria"/>
                <a:ea typeface="Cambria"/>
                <a:cs typeface="Cambria"/>
                <a:sym typeface="Cambria"/>
              </a:rPr>
              <a:t>Observations from the visual:</a:t>
            </a:r>
            <a:endParaRPr sz="1900" dirty="0">
              <a:solidFill>
                <a:schemeClr val="dk1"/>
              </a:solidFill>
              <a:latin typeface="Cambria"/>
              <a:ea typeface="Cambria"/>
              <a:cs typeface="Cambria"/>
              <a:sym typeface="Cambria"/>
            </a:endParaRPr>
          </a:p>
          <a:p>
            <a:pPr marL="914400" lvl="0" indent="-336550" algn="l" rtl="0">
              <a:spcBef>
                <a:spcPts val="0"/>
              </a:spcBef>
              <a:spcAft>
                <a:spcPts val="0"/>
              </a:spcAft>
              <a:buClr>
                <a:schemeClr val="dk1"/>
              </a:buClr>
              <a:buSzPts val="1700"/>
              <a:buFont typeface="Cambria"/>
              <a:buAutoNum type="arabicPeriod"/>
            </a:pPr>
            <a:r>
              <a:rPr lang="en-US" sz="1700" dirty="0">
                <a:solidFill>
                  <a:schemeClr val="dk1"/>
                </a:solidFill>
                <a:latin typeface="Cambria"/>
                <a:ea typeface="Cambria"/>
                <a:cs typeface="Cambria"/>
                <a:sym typeface="Cambria"/>
              </a:rPr>
              <a:t>Kenny Smith and Vernon Maxwell (</a:t>
            </a:r>
            <a:r>
              <a:rPr lang="en-US" sz="1700" i="1" dirty="0">
                <a:solidFill>
                  <a:schemeClr val="dk1"/>
                </a:solidFill>
                <a:latin typeface="Cambria"/>
                <a:ea typeface="Cambria"/>
                <a:cs typeface="Cambria"/>
                <a:sym typeface="Cambria"/>
              </a:rPr>
              <a:t>pictured</a:t>
            </a:r>
            <a:r>
              <a:rPr lang="en-US" sz="1700" dirty="0">
                <a:solidFill>
                  <a:schemeClr val="dk1"/>
                </a:solidFill>
                <a:latin typeface="Cambria"/>
                <a:ea typeface="Cambria"/>
                <a:cs typeface="Cambria"/>
                <a:sym typeface="Cambria"/>
              </a:rPr>
              <a:t>) helped the Houston Rockets win consecutive championships in 1994 and 1995 with three-point attempts well above league average.</a:t>
            </a:r>
            <a:endParaRPr sz="1700" dirty="0">
              <a:solidFill>
                <a:schemeClr val="dk1"/>
              </a:solidFill>
              <a:latin typeface="Cambria"/>
              <a:ea typeface="Cambria"/>
              <a:cs typeface="Cambria"/>
              <a:sym typeface="Cambria"/>
            </a:endParaRPr>
          </a:p>
          <a:p>
            <a:pPr marL="914400" lvl="0" indent="-336550" algn="l" rtl="0">
              <a:spcBef>
                <a:spcPts val="0"/>
              </a:spcBef>
              <a:spcAft>
                <a:spcPts val="0"/>
              </a:spcAft>
              <a:buClr>
                <a:schemeClr val="dk1"/>
              </a:buClr>
              <a:buSzPts val="1700"/>
              <a:buFont typeface="Cambria"/>
              <a:buAutoNum type="arabicPeriod"/>
            </a:pPr>
            <a:r>
              <a:rPr lang="en-US" sz="1700" dirty="0">
                <a:solidFill>
                  <a:schemeClr val="dk1"/>
                </a:solidFill>
                <a:latin typeface="Cambria"/>
                <a:ea typeface="Cambria"/>
                <a:cs typeface="Cambria"/>
                <a:sym typeface="Cambria"/>
              </a:rPr>
              <a:t>For the 1997-98 season, NBA Official Regulation permanently increased the distance of the three-point line from 22 ft. to its current value of 23 ft. 9 in.</a:t>
            </a:r>
            <a:endParaRPr sz="1700" dirty="0">
              <a:latin typeface="Cambria"/>
              <a:ea typeface="Cambria"/>
              <a:cs typeface="Cambria"/>
              <a:sym typeface="Cambria"/>
            </a:endParaRPr>
          </a:p>
        </p:txBody>
      </p:sp>
      <p:sp>
        <p:nvSpPr>
          <p:cNvPr id="111" name="Google Shape;111;p15"/>
          <p:cNvSpPr txBox="1">
            <a:spLocks noGrp="1"/>
          </p:cNvSpPr>
          <p:nvPr>
            <p:ph type="title" idx="4294967295"/>
          </p:nvPr>
        </p:nvSpPr>
        <p:spPr>
          <a:xfrm>
            <a:off x="475750" y="323850"/>
            <a:ext cx="5667900" cy="1019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rgbClr val="000000"/>
                </a:solidFill>
                <a:latin typeface="Cambria"/>
                <a:ea typeface="Cambria"/>
                <a:cs typeface="Cambria"/>
                <a:sym typeface="Cambria"/>
              </a:rPr>
              <a:t>A Shot in the Dark:</a:t>
            </a:r>
            <a:br>
              <a:rPr lang="en-US" sz="3000" b="1">
                <a:solidFill>
                  <a:srgbClr val="000000"/>
                </a:solidFill>
                <a:latin typeface="Cambria"/>
                <a:ea typeface="Cambria"/>
                <a:cs typeface="Cambria"/>
                <a:sym typeface="Cambria"/>
              </a:rPr>
            </a:br>
            <a:r>
              <a:rPr lang="en-US" sz="2200" b="1">
                <a:solidFill>
                  <a:srgbClr val="000000"/>
                </a:solidFill>
                <a:latin typeface="Cambria"/>
                <a:ea typeface="Cambria"/>
                <a:cs typeface="Cambria"/>
                <a:sym typeface="Cambria"/>
              </a:rPr>
              <a:t>Three Point Shooting Rates are Increasing</a:t>
            </a:r>
            <a:endParaRPr sz="2200" b="1">
              <a:solidFill>
                <a:srgbClr val="000000"/>
              </a:solidFill>
              <a:latin typeface="Cambria"/>
              <a:ea typeface="Cambria"/>
              <a:cs typeface="Cambria"/>
              <a:sym typeface="Cambria"/>
            </a:endParaRPr>
          </a:p>
        </p:txBody>
      </p:sp>
      <p:sp>
        <p:nvSpPr>
          <p:cNvPr id="112" name="Google Shape;112;p15"/>
          <p:cNvSpPr/>
          <p:nvPr/>
        </p:nvSpPr>
        <p:spPr>
          <a:xfrm>
            <a:off x="7430406" y="1551982"/>
            <a:ext cx="377100" cy="295200"/>
          </a:xfrm>
          <a:prstGeom prst="wedgeEllipseCallout">
            <a:avLst>
              <a:gd name="adj1" fmla="val 91952"/>
              <a:gd name="adj2" fmla="val 4234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t>1</a:t>
            </a:r>
            <a:endParaRPr sz="1200"/>
          </a:p>
        </p:txBody>
      </p:sp>
      <p:sp>
        <p:nvSpPr>
          <p:cNvPr id="113" name="Google Shape;113;p15"/>
          <p:cNvSpPr/>
          <p:nvPr/>
        </p:nvSpPr>
        <p:spPr>
          <a:xfrm>
            <a:off x="8334440" y="2921322"/>
            <a:ext cx="377100" cy="295200"/>
          </a:xfrm>
          <a:prstGeom prst="wedgeEllipseCallout">
            <a:avLst>
              <a:gd name="adj1" fmla="val 10243"/>
              <a:gd name="adj2" fmla="val -74876"/>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2</a:t>
            </a:r>
            <a:endParaRPr/>
          </a:p>
        </p:txBody>
      </p:sp>
      <p:pic>
        <p:nvPicPr>
          <p:cNvPr id="114" name="Google Shape;114;p15"/>
          <p:cNvPicPr preferRelativeResize="0"/>
          <p:nvPr/>
        </p:nvPicPr>
        <p:blipFill rotWithShape="1">
          <a:blip r:embed="rId4">
            <a:alphaModFix/>
          </a:blip>
          <a:srcRect l="47926" t="-120103" r="-1019" b="118260"/>
          <a:stretch/>
        </p:blipFill>
        <p:spPr>
          <a:xfrm>
            <a:off x="7607827" y="-644775"/>
            <a:ext cx="4584174" cy="5807325"/>
          </a:xfrm>
          <a:prstGeom prst="rect">
            <a:avLst/>
          </a:prstGeom>
          <a:noFill/>
          <a:ln>
            <a:noFill/>
          </a:ln>
        </p:spPr>
      </p:pic>
      <p:pic>
        <p:nvPicPr>
          <p:cNvPr id="115" name="Google Shape;115;p15"/>
          <p:cNvPicPr preferRelativeResize="0"/>
          <p:nvPr/>
        </p:nvPicPr>
        <p:blipFill rotWithShape="1">
          <a:blip r:embed="rId4">
            <a:alphaModFix/>
          </a:blip>
          <a:srcRect l="37810" t="1390" r="27982"/>
          <a:stretch/>
        </p:blipFill>
        <p:spPr>
          <a:xfrm>
            <a:off x="9686996" y="4330418"/>
            <a:ext cx="1430874" cy="1982975"/>
          </a:xfrm>
          <a:prstGeom prst="rect">
            <a:avLst/>
          </a:prstGeom>
          <a:noFill/>
          <a:ln>
            <a:noFill/>
          </a:ln>
        </p:spPr>
      </p:pic>
      <p:pic>
        <p:nvPicPr>
          <p:cNvPr id="116" name="Google Shape;116;p15"/>
          <p:cNvPicPr preferRelativeResize="0"/>
          <p:nvPr/>
        </p:nvPicPr>
        <p:blipFill>
          <a:blip r:embed="rId5">
            <a:alphaModFix/>
          </a:blip>
          <a:stretch>
            <a:fillRect/>
          </a:stretch>
        </p:blipFill>
        <p:spPr>
          <a:xfrm>
            <a:off x="7992921" y="4330418"/>
            <a:ext cx="1430875" cy="198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p:nvPr/>
        </p:nvSpPr>
        <p:spPr>
          <a:xfrm>
            <a:off x="475750" y="1588050"/>
            <a:ext cx="5667900" cy="41247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Cambria"/>
              <a:buChar char="●"/>
            </a:pPr>
            <a:r>
              <a:rPr lang="en-US" sz="1900" dirty="0">
                <a:latin typeface="Cambria"/>
                <a:ea typeface="Cambria"/>
                <a:cs typeface="Cambria"/>
                <a:sym typeface="Cambria"/>
              </a:rPr>
              <a:t>NBA teams must commit to a significant increase in three-point shooting in order to see a “return on investment” in their three-point shooting.</a:t>
            </a:r>
            <a:endParaRPr sz="1900" dirty="0">
              <a:latin typeface="Cambria"/>
              <a:ea typeface="Cambria"/>
              <a:cs typeface="Cambria"/>
              <a:sym typeface="Cambria"/>
            </a:endParaRPr>
          </a:p>
          <a:p>
            <a:pPr marL="914400" lvl="1" indent="-336550" algn="l" rtl="0">
              <a:spcBef>
                <a:spcPts val="0"/>
              </a:spcBef>
              <a:spcAft>
                <a:spcPts val="0"/>
              </a:spcAft>
              <a:buSzPts val="1700"/>
              <a:buFont typeface="Cambria"/>
              <a:buChar char="○"/>
            </a:pPr>
            <a:r>
              <a:rPr lang="en-US" sz="1700" dirty="0">
                <a:latin typeface="Cambria"/>
                <a:ea typeface="Cambria"/>
                <a:cs typeface="Cambria"/>
                <a:sym typeface="Cambria"/>
              </a:rPr>
              <a:t>As teams shoot more threes, the number of possessions per game - the amount of times a team is in control of the ball and thus capable of scoring points - is decreased.</a:t>
            </a:r>
            <a:endParaRPr sz="1900" dirty="0">
              <a:solidFill>
                <a:schemeClr val="dk1"/>
              </a:solidFill>
              <a:latin typeface="Cambria"/>
              <a:ea typeface="Cambria"/>
              <a:cs typeface="Cambria"/>
              <a:sym typeface="Cambria"/>
            </a:endParaRPr>
          </a:p>
          <a:p>
            <a:pPr marL="0" lvl="0" indent="0" algn="l" rtl="0">
              <a:spcBef>
                <a:spcPts val="0"/>
              </a:spcBef>
              <a:spcAft>
                <a:spcPts val="0"/>
              </a:spcAft>
              <a:buNone/>
            </a:pPr>
            <a:endParaRPr sz="1900" dirty="0">
              <a:solidFill>
                <a:schemeClr val="dk1"/>
              </a:solidFill>
              <a:latin typeface="Cambria"/>
              <a:ea typeface="Cambria"/>
              <a:cs typeface="Cambria"/>
              <a:sym typeface="Cambria"/>
            </a:endParaRPr>
          </a:p>
          <a:p>
            <a:pPr marL="457200" lvl="0" indent="-349250" algn="l" rtl="0">
              <a:spcBef>
                <a:spcPts val="0"/>
              </a:spcBef>
              <a:spcAft>
                <a:spcPts val="0"/>
              </a:spcAft>
              <a:buSzPts val="1900"/>
              <a:buFont typeface="Cambria"/>
              <a:buChar char="●"/>
            </a:pPr>
            <a:r>
              <a:rPr lang="en-US" sz="1900" dirty="0">
                <a:solidFill>
                  <a:schemeClr val="dk1"/>
                </a:solidFill>
                <a:latin typeface="Cambria"/>
                <a:ea typeface="Cambria"/>
                <a:cs typeface="Cambria"/>
                <a:sym typeface="Cambria"/>
              </a:rPr>
              <a:t>Observations from the visual: </a:t>
            </a:r>
            <a:endParaRPr sz="1900" dirty="0">
              <a:solidFill>
                <a:schemeClr val="dk1"/>
              </a:solidFill>
              <a:latin typeface="Cambria"/>
              <a:ea typeface="Cambria"/>
              <a:cs typeface="Cambria"/>
              <a:sym typeface="Cambria"/>
            </a:endParaRPr>
          </a:p>
          <a:p>
            <a:pPr marL="914400" lvl="0" indent="-336550" algn="l" rtl="0">
              <a:spcBef>
                <a:spcPts val="0"/>
              </a:spcBef>
              <a:spcAft>
                <a:spcPts val="0"/>
              </a:spcAft>
              <a:buClr>
                <a:schemeClr val="dk1"/>
              </a:buClr>
              <a:buSzPts val="1700"/>
              <a:buFont typeface="Cambria"/>
              <a:buAutoNum type="arabicPeriod"/>
            </a:pPr>
            <a:r>
              <a:rPr lang="en-US" sz="1700" dirty="0">
                <a:solidFill>
                  <a:schemeClr val="dk1"/>
                </a:solidFill>
                <a:latin typeface="Cambria"/>
                <a:ea typeface="Cambria"/>
                <a:cs typeface="Cambria"/>
                <a:sym typeface="Cambria"/>
              </a:rPr>
              <a:t>Game pace (possessions per game) stops decreasing as a function of three-point attempt percentage when around 21% of all shots come from behind the arc.</a:t>
            </a:r>
            <a:endParaRPr sz="1700" dirty="0">
              <a:solidFill>
                <a:schemeClr val="dk1"/>
              </a:solidFill>
              <a:latin typeface="Cambria"/>
              <a:ea typeface="Cambria"/>
              <a:cs typeface="Cambria"/>
              <a:sym typeface="Cambria"/>
            </a:endParaRPr>
          </a:p>
          <a:p>
            <a:pPr marL="914400" lvl="0" indent="-336550" algn="l" rtl="0">
              <a:spcBef>
                <a:spcPts val="0"/>
              </a:spcBef>
              <a:spcAft>
                <a:spcPts val="0"/>
              </a:spcAft>
              <a:buClr>
                <a:schemeClr val="dk1"/>
              </a:buClr>
              <a:buSzPts val="1700"/>
              <a:buFont typeface="Cambria"/>
              <a:buAutoNum type="arabicPeriod"/>
            </a:pPr>
            <a:r>
              <a:rPr lang="en-US" sz="1700" dirty="0">
                <a:solidFill>
                  <a:schemeClr val="dk1"/>
                </a:solidFill>
                <a:latin typeface="Cambria"/>
                <a:ea typeface="Cambria"/>
                <a:cs typeface="Cambria"/>
                <a:sym typeface="Cambria"/>
              </a:rPr>
              <a:t>The effect of the increase in the three-point line during the 1997-98 season is still apparent, and it took nearly a decade before teams attempted three-pointers at the same rate.</a:t>
            </a:r>
            <a:endParaRPr sz="1700" dirty="0">
              <a:latin typeface="Cambria"/>
              <a:ea typeface="Cambria"/>
              <a:cs typeface="Cambria"/>
              <a:sym typeface="Cambria"/>
            </a:endParaRPr>
          </a:p>
        </p:txBody>
      </p:sp>
      <p:pic>
        <p:nvPicPr>
          <p:cNvPr id="123" name="Google Shape;123;p16"/>
          <p:cNvPicPr preferRelativeResize="0"/>
          <p:nvPr/>
        </p:nvPicPr>
        <p:blipFill>
          <a:blip r:embed="rId3">
            <a:alphaModFix/>
          </a:blip>
          <a:stretch>
            <a:fillRect/>
          </a:stretch>
        </p:blipFill>
        <p:spPr>
          <a:xfrm>
            <a:off x="6834300" y="181275"/>
            <a:ext cx="4433775" cy="3247725"/>
          </a:xfrm>
          <a:prstGeom prst="rect">
            <a:avLst/>
          </a:prstGeom>
          <a:noFill/>
          <a:ln>
            <a:noFill/>
          </a:ln>
        </p:spPr>
      </p:pic>
      <p:sp>
        <p:nvSpPr>
          <p:cNvPr id="124" name="Google Shape;124;p16"/>
          <p:cNvSpPr/>
          <p:nvPr/>
        </p:nvSpPr>
        <p:spPr>
          <a:xfrm>
            <a:off x="9281725" y="1577288"/>
            <a:ext cx="386100" cy="303300"/>
          </a:xfrm>
          <a:prstGeom prst="wedgeEllipseCallout">
            <a:avLst>
              <a:gd name="adj1" fmla="val -16110"/>
              <a:gd name="adj2" fmla="val 89959"/>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t>1</a:t>
            </a:r>
            <a:endParaRPr sz="1200"/>
          </a:p>
        </p:txBody>
      </p:sp>
      <p:pic>
        <p:nvPicPr>
          <p:cNvPr id="125" name="Google Shape;125;p16"/>
          <p:cNvPicPr preferRelativeResize="0"/>
          <p:nvPr/>
        </p:nvPicPr>
        <p:blipFill>
          <a:blip r:embed="rId4">
            <a:alphaModFix/>
          </a:blip>
          <a:stretch>
            <a:fillRect/>
          </a:stretch>
        </p:blipFill>
        <p:spPr>
          <a:xfrm>
            <a:off x="6669925" y="3581400"/>
            <a:ext cx="4910451" cy="3247725"/>
          </a:xfrm>
          <a:prstGeom prst="rect">
            <a:avLst/>
          </a:prstGeom>
          <a:noFill/>
          <a:ln>
            <a:noFill/>
          </a:ln>
        </p:spPr>
      </p:pic>
      <p:sp>
        <p:nvSpPr>
          <p:cNvPr id="126" name="Google Shape;126;p16"/>
          <p:cNvSpPr/>
          <p:nvPr/>
        </p:nvSpPr>
        <p:spPr>
          <a:xfrm>
            <a:off x="8206550" y="5409450"/>
            <a:ext cx="386100" cy="303300"/>
          </a:xfrm>
          <a:prstGeom prst="wedgeEllipseCallout">
            <a:avLst>
              <a:gd name="adj1" fmla="val 10243"/>
              <a:gd name="adj2" fmla="val -74876"/>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2</a:t>
            </a:r>
            <a:endParaRPr/>
          </a:p>
        </p:txBody>
      </p:sp>
      <p:cxnSp>
        <p:nvCxnSpPr>
          <p:cNvPr id="127" name="Google Shape;127;p16"/>
          <p:cNvCxnSpPr/>
          <p:nvPr/>
        </p:nvCxnSpPr>
        <p:spPr>
          <a:xfrm rot="10800000" flipH="1">
            <a:off x="7361775" y="4943475"/>
            <a:ext cx="2334600" cy="11700"/>
          </a:xfrm>
          <a:prstGeom prst="straightConnector1">
            <a:avLst/>
          </a:prstGeom>
          <a:noFill/>
          <a:ln w="9525" cap="flat" cmpd="sng">
            <a:solidFill>
              <a:srgbClr val="999999"/>
            </a:solidFill>
            <a:prstDash val="solid"/>
            <a:round/>
            <a:headEnd type="none" w="med" len="med"/>
            <a:tailEnd type="none" w="med" len="med"/>
          </a:ln>
        </p:spPr>
      </p:cxnSp>
      <p:cxnSp>
        <p:nvCxnSpPr>
          <p:cNvPr id="128" name="Google Shape;128;p16"/>
          <p:cNvCxnSpPr/>
          <p:nvPr/>
        </p:nvCxnSpPr>
        <p:spPr>
          <a:xfrm rot="10800000" flipH="1">
            <a:off x="9648825" y="4953000"/>
            <a:ext cx="19200" cy="1485900"/>
          </a:xfrm>
          <a:prstGeom prst="straightConnector1">
            <a:avLst/>
          </a:prstGeom>
          <a:noFill/>
          <a:ln w="9525" cap="flat" cmpd="sng">
            <a:solidFill>
              <a:srgbClr val="999999"/>
            </a:solidFill>
            <a:prstDash val="solid"/>
            <a:round/>
            <a:headEnd type="none" w="med" len="med"/>
            <a:tailEnd type="none" w="med" len="med"/>
          </a:ln>
        </p:spPr>
      </p:cxnSp>
      <p:sp>
        <p:nvSpPr>
          <p:cNvPr id="129" name="Google Shape;129;p16"/>
          <p:cNvSpPr/>
          <p:nvPr/>
        </p:nvSpPr>
        <p:spPr>
          <a:xfrm>
            <a:off x="9891775" y="5031375"/>
            <a:ext cx="386100" cy="303300"/>
          </a:xfrm>
          <a:prstGeom prst="wedgeEllipseCallout">
            <a:avLst>
              <a:gd name="adj1" fmla="val -9855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t>1</a:t>
            </a:r>
            <a:endParaRPr sz="1200"/>
          </a:p>
        </p:txBody>
      </p:sp>
      <p:sp>
        <p:nvSpPr>
          <p:cNvPr id="130" name="Google Shape;130;p16"/>
          <p:cNvSpPr txBox="1">
            <a:spLocks noGrp="1"/>
          </p:cNvSpPr>
          <p:nvPr>
            <p:ph type="title"/>
          </p:nvPr>
        </p:nvSpPr>
        <p:spPr>
          <a:xfrm>
            <a:off x="475750" y="323850"/>
            <a:ext cx="5667900" cy="1019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dirty="0">
                <a:solidFill>
                  <a:srgbClr val="000000"/>
                </a:solidFill>
                <a:latin typeface="Cambria"/>
                <a:ea typeface="Cambria"/>
                <a:cs typeface="Cambria"/>
                <a:sym typeface="Cambria"/>
              </a:rPr>
              <a:t>All or Nothing: </a:t>
            </a:r>
            <a:br>
              <a:rPr lang="en-US" sz="3000" b="1" dirty="0">
                <a:solidFill>
                  <a:srgbClr val="000000"/>
                </a:solidFill>
                <a:latin typeface="Cambria"/>
                <a:ea typeface="Cambria"/>
                <a:cs typeface="Cambria"/>
                <a:sym typeface="Cambria"/>
              </a:rPr>
            </a:br>
            <a:r>
              <a:rPr lang="en-US" sz="2200" b="1" dirty="0">
                <a:solidFill>
                  <a:srgbClr val="000000"/>
                </a:solidFill>
                <a:latin typeface="Cambria"/>
                <a:ea typeface="Cambria"/>
                <a:cs typeface="Cambria"/>
                <a:sym typeface="Cambria"/>
              </a:rPr>
              <a:t>Caveat to Increased Three-point Shooting</a:t>
            </a:r>
            <a:endParaRPr sz="2200" b="1" dirty="0">
              <a:solidFill>
                <a:srgbClr val="00000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7"/>
          <p:cNvPicPr preferRelativeResize="0"/>
          <p:nvPr/>
        </p:nvPicPr>
        <p:blipFill>
          <a:blip r:embed="rId3">
            <a:alphaModFix/>
          </a:blip>
          <a:stretch>
            <a:fillRect/>
          </a:stretch>
        </p:blipFill>
        <p:spPr>
          <a:xfrm>
            <a:off x="6298525" y="679125"/>
            <a:ext cx="5667900" cy="4040595"/>
          </a:xfrm>
          <a:prstGeom prst="rect">
            <a:avLst/>
          </a:prstGeom>
          <a:noFill/>
          <a:ln>
            <a:noFill/>
          </a:ln>
        </p:spPr>
      </p:pic>
      <p:sp>
        <p:nvSpPr>
          <p:cNvPr id="137" name="Google Shape;137;p17"/>
          <p:cNvSpPr txBox="1"/>
          <p:nvPr/>
        </p:nvSpPr>
        <p:spPr>
          <a:xfrm>
            <a:off x="332684" y="1125725"/>
            <a:ext cx="5527800" cy="48951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Cambria"/>
              <a:buChar char="●"/>
            </a:pPr>
            <a:r>
              <a:rPr lang="en-US" sz="1900" dirty="0">
                <a:latin typeface="Cambria"/>
                <a:ea typeface="Cambria"/>
                <a:cs typeface="Cambria"/>
                <a:sym typeface="Cambria"/>
              </a:rPr>
              <a:t>Early 2000s basketball strategy was dominated by teams with players in rigid offensive roles.</a:t>
            </a:r>
            <a:endParaRPr sz="1900" dirty="0">
              <a:latin typeface="Cambria"/>
              <a:ea typeface="Cambria"/>
              <a:cs typeface="Cambria"/>
              <a:sym typeface="Cambria"/>
            </a:endParaRPr>
          </a:p>
          <a:p>
            <a:pPr marL="914400" lvl="1" indent="-336550" algn="l" rtl="0">
              <a:spcBef>
                <a:spcPts val="0"/>
              </a:spcBef>
              <a:spcAft>
                <a:spcPts val="0"/>
              </a:spcAft>
              <a:buSzPts val="1700"/>
              <a:buFont typeface="Cambria"/>
              <a:buChar char="○"/>
            </a:pPr>
            <a:r>
              <a:rPr lang="en-US" sz="1700" dirty="0">
                <a:latin typeface="Cambria"/>
                <a:ea typeface="Cambria"/>
                <a:cs typeface="Cambria"/>
                <a:sym typeface="Cambria"/>
              </a:rPr>
              <a:t>Centers provided short-range, high-accuracy shots from under the basket.</a:t>
            </a:r>
            <a:endParaRPr sz="1700" dirty="0">
              <a:latin typeface="Cambria"/>
              <a:ea typeface="Cambria"/>
              <a:cs typeface="Cambria"/>
              <a:sym typeface="Cambria"/>
            </a:endParaRPr>
          </a:p>
          <a:p>
            <a:pPr marL="914400" lvl="1" indent="-336550" algn="l" rtl="0">
              <a:spcBef>
                <a:spcPts val="0"/>
              </a:spcBef>
              <a:spcAft>
                <a:spcPts val="0"/>
              </a:spcAft>
              <a:buSzPts val="1700"/>
              <a:buFont typeface="Cambria"/>
              <a:buChar char="○"/>
            </a:pPr>
            <a:r>
              <a:rPr lang="en-US" sz="1700" dirty="0">
                <a:latin typeface="Cambria"/>
                <a:ea typeface="Cambria"/>
                <a:cs typeface="Cambria"/>
                <a:sym typeface="Cambria"/>
              </a:rPr>
              <a:t>Point guards and shooting guards would try passing the ball closer to the basket and take an occasional long-range shot if they had a chance.</a:t>
            </a:r>
            <a:endParaRPr sz="1700" dirty="0">
              <a:latin typeface="Cambria"/>
              <a:ea typeface="Cambria"/>
              <a:cs typeface="Cambria"/>
              <a:sym typeface="Cambria"/>
            </a:endParaRPr>
          </a:p>
          <a:p>
            <a:pPr marL="457200" lvl="0" indent="-349250" algn="l" rtl="0">
              <a:spcBef>
                <a:spcPts val="0"/>
              </a:spcBef>
              <a:spcAft>
                <a:spcPts val="0"/>
              </a:spcAft>
              <a:buSzPts val="1900"/>
              <a:buFont typeface="Cambria"/>
              <a:buChar char="●"/>
            </a:pPr>
            <a:r>
              <a:rPr lang="en-US" sz="1900" dirty="0">
                <a:latin typeface="Cambria"/>
                <a:ea typeface="Cambria"/>
                <a:cs typeface="Cambria"/>
                <a:sym typeface="Cambria"/>
              </a:rPr>
              <a:t>To increase unpredictability and improve shooting opportunities, teams tried developing a roster where all players could shoot three pointers, rather than just certain positions.</a:t>
            </a:r>
            <a:endParaRPr sz="1900" dirty="0">
              <a:latin typeface="Cambria"/>
              <a:ea typeface="Cambria"/>
              <a:cs typeface="Cambria"/>
              <a:sym typeface="Cambria"/>
            </a:endParaRPr>
          </a:p>
          <a:p>
            <a:pPr marL="0" lvl="0" indent="0" algn="l" rtl="0">
              <a:spcBef>
                <a:spcPts val="0"/>
              </a:spcBef>
              <a:spcAft>
                <a:spcPts val="0"/>
              </a:spcAft>
              <a:buNone/>
            </a:pPr>
            <a:endParaRPr sz="1900" dirty="0">
              <a:latin typeface="Cambria"/>
              <a:ea typeface="Cambria"/>
              <a:cs typeface="Cambria"/>
              <a:sym typeface="Cambria"/>
            </a:endParaRPr>
          </a:p>
          <a:p>
            <a:pPr marL="457200" lvl="0" indent="-349250" algn="l" rtl="0">
              <a:spcBef>
                <a:spcPts val="0"/>
              </a:spcBef>
              <a:spcAft>
                <a:spcPts val="0"/>
              </a:spcAft>
              <a:buSzPts val="1900"/>
              <a:buFont typeface="Cambria"/>
              <a:buChar char="●"/>
            </a:pPr>
            <a:r>
              <a:rPr lang="en-US" sz="1900" dirty="0">
                <a:solidFill>
                  <a:schemeClr val="dk1"/>
                </a:solidFill>
                <a:latin typeface="Cambria"/>
                <a:ea typeface="Cambria"/>
                <a:cs typeface="Cambria"/>
                <a:sym typeface="Cambria"/>
              </a:rPr>
              <a:t>Observations from the visual:</a:t>
            </a:r>
            <a:endParaRPr sz="1900" dirty="0">
              <a:latin typeface="Cambria"/>
              <a:ea typeface="Cambria"/>
              <a:cs typeface="Cambria"/>
              <a:sym typeface="Cambria"/>
            </a:endParaRPr>
          </a:p>
          <a:p>
            <a:pPr marL="914400" lvl="0" indent="-336550" algn="l" rtl="0">
              <a:spcBef>
                <a:spcPts val="0"/>
              </a:spcBef>
              <a:spcAft>
                <a:spcPts val="0"/>
              </a:spcAft>
              <a:buSzPts val="1700"/>
              <a:buFont typeface="Cambria"/>
              <a:buAutoNum type="arabicPeriod"/>
            </a:pPr>
            <a:r>
              <a:rPr lang="en-US" sz="1700" dirty="0">
                <a:latin typeface="Cambria"/>
                <a:ea typeface="Cambria"/>
                <a:cs typeface="Cambria"/>
                <a:sym typeface="Cambria"/>
              </a:rPr>
              <a:t>Since the mid 2000s, the variance in three-point accuracy between positions for all teams is on a downward trend but does not indicate whether a team will have a successful season.</a:t>
            </a:r>
            <a:endParaRPr sz="1700" dirty="0">
              <a:latin typeface="Cambria"/>
              <a:ea typeface="Cambria"/>
              <a:cs typeface="Cambria"/>
              <a:sym typeface="Cambria"/>
            </a:endParaRPr>
          </a:p>
          <a:p>
            <a:pPr marL="914400" lvl="0" indent="-336550" algn="l" rtl="0">
              <a:spcBef>
                <a:spcPts val="0"/>
              </a:spcBef>
              <a:spcAft>
                <a:spcPts val="0"/>
              </a:spcAft>
              <a:buSzPts val="1700"/>
              <a:buFont typeface="Cambria"/>
              <a:buAutoNum type="arabicPeriod"/>
            </a:pPr>
            <a:r>
              <a:rPr lang="en-US" sz="1700" dirty="0">
                <a:latin typeface="Cambria"/>
                <a:ea typeface="Cambria"/>
                <a:cs typeface="Cambria"/>
                <a:sym typeface="Cambria"/>
              </a:rPr>
              <a:t>Fluctuations in variance from season to season appear to be greater for unsuccessful teams.</a:t>
            </a:r>
            <a:endParaRPr sz="1700" dirty="0">
              <a:latin typeface="Cambria"/>
              <a:ea typeface="Cambria"/>
              <a:cs typeface="Cambria"/>
              <a:sym typeface="Cambria"/>
            </a:endParaRPr>
          </a:p>
        </p:txBody>
      </p:sp>
      <p:sp>
        <p:nvSpPr>
          <p:cNvPr id="138" name="Google Shape;138;p17"/>
          <p:cNvSpPr txBox="1">
            <a:spLocks noGrp="1"/>
          </p:cNvSpPr>
          <p:nvPr>
            <p:ph type="title" idx="4294967295"/>
          </p:nvPr>
        </p:nvSpPr>
        <p:spPr>
          <a:xfrm>
            <a:off x="428100" y="0"/>
            <a:ext cx="5667900" cy="1019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rgbClr val="000000"/>
                </a:solidFill>
                <a:latin typeface="Cambria"/>
                <a:ea typeface="Cambria"/>
                <a:cs typeface="Cambria"/>
                <a:sym typeface="Cambria"/>
              </a:rPr>
              <a:t>Maximizing Team Potential: </a:t>
            </a:r>
            <a:br>
              <a:rPr lang="en-US" sz="3000" b="1">
                <a:solidFill>
                  <a:srgbClr val="000000"/>
                </a:solidFill>
                <a:latin typeface="Cambria"/>
                <a:ea typeface="Cambria"/>
                <a:cs typeface="Cambria"/>
                <a:sym typeface="Cambria"/>
              </a:rPr>
            </a:br>
            <a:r>
              <a:rPr lang="en-US" sz="2200" b="1">
                <a:solidFill>
                  <a:srgbClr val="000000"/>
                </a:solidFill>
                <a:latin typeface="Cambria"/>
                <a:ea typeface="Cambria"/>
                <a:cs typeface="Cambria"/>
                <a:sym typeface="Cambria"/>
              </a:rPr>
              <a:t>Challenging All Positions to Shoot Threes</a:t>
            </a:r>
            <a:endParaRPr sz="2200" b="1">
              <a:solidFill>
                <a:srgbClr val="000000"/>
              </a:solidFill>
              <a:latin typeface="Cambria"/>
              <a:ea typeface="Cambria"/>
              <a:cs typeface="Cambria"/>
              <a:sym typeface="Cambria"/>
            </a:endParaRPr>
          </a:p>
        </p:txBody>
      </p:sp>
      <p:pic>
        <p:nvPicPr>
          <p:cNvPr id="139" name="Google Shape;139;p17"/>
          <p:cNvPicPr preferRelativeResize="0"/>
          <p:nvPr/>
        </p:nvPicPr>
        <p:blipFill>
          <a:blip r:embed="rId4">
            <a:alphaModFix/>
          </a:blip>
          <a:stretch>
            <a:fillRect/>
          </a:stretch>
        </p:blipFill>
        <p:spPr>
          <a:xfrm>
            <a:off x="7551325" y="4719720"/>
            <a:ext cx="3162300" cy="428625"/>
          </a:xfrm>
          <a:prstGeom prst="rect">
            <a:avLst/>
          </a:prstGeom>
          <a:noFill/>
          <a:ln>
            <a:noFill/>
          </a:ln>
        </p:spPr>
      </p:pic>
      <p:pic>
        <p:nvPicPr>
          <p:cNvPr id="140" name="Google Shape;140;p17"/>
          <p:cNvPicPr preferRelativeResize="0"/>
          <p:nvPr/>
        </p:nvPicPr>
        <p:blipFill>
          <a:blip r:embed="rId5">
            <a:alphaModFix/>
          </a:blip>
          <a:stretch>
            <a:fillRect/>
          </a:stretch>
        </p:blipFill>
        <p:spPr>
          <a:xfrm>
            <a:off x="6965538" y="5376945"/>
            <a:ext cx="4333875" cy="533400"/>
          </a:xfrm>
          <a:prstGeom prst="rect">
            <a:avLst/>
          </a:prstGeom>
          <a:noFill/>
          <a:ln>
            <a:noFill/>
          </a:ln>
        </p:spPr>
      </p:pic>
      <p:pic>
        <p:nvPicPr>
          <p:cNvPr id="141" name="Google Shape;141;p17"/>
          <p:cNvPicPr preferRelativeResize="0"/>
          <p:nvPr/>
        </p:nvPicPr>
        <p:blipFill>
          <a:blip r:embed="rId6">
            <a:alphaModFix/>
          </a:blip>
          <a:stretch>
            <a:fillRect/>
          </a:stretch>
        </p:blipFill>
        <p:spPr>
          <a:xfrm>
            <a:off x="6660738" y="6020820"/>
            <a:ext cx="4943475" cy="56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8"/>
          <p:cNvPicPr preferRelativeResize="0"/>
          <p:nvPr/>
        </p:nvPicPr>
        <p:blipFill>
          <a:blip r:embed="rId3">
            <a:alphaModFix/>
          </a:blip>
          <a:stretch>
            <a:fillRect/>
          </a:stretch>
        </p:blipFill>
        <p:spPr>
          <a:xfrm>
            <a:off x="6143650" y="598675"/>
            <a:ext cx="6048350" cy="4249975"/>
          </a:xfrm>
          <a:prstGeom prst="rect">
            <a:avLst/>
          </a:prstGeom>
          <a:noFill/>
          <a:ln>
            <a:noFill/>
          </a:ln>
        </p:spPr>
      </p:pic>
      <p:sp>
        <p:nvSpPr>
          <p:cNvPr id="148" name="Google Shape;148;p18"/>
          <p:cNvSpPr txBox="1"/>
          <p:nvPr/>
        </p:nvSpPr>
        <p:spPr>
          <a:xfrm>
            <a:off x="475750" y="1426000"/>
            <a:ext cx="5540100" cy="5034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chemeClr val="dk1"/>
              </a:buClr>
              <a:buSzPts val="1900"/>
              <a:buFont typeface="Cambria"/>
              <a:buChar char="●"/>
            </a:pPr>
            <a:r>
              <a:rPr lang="en-US" sz="1900" b="1" dirty="0">
                <a:solidFill>
                  <a:schemeClr val="dk1"/>
                </a:solidFill>
                <a:latin typeface="Cambria"/>
                <a:ea typeface="Cambria"/>
                <a:cs typeface="Cambria"/>
                <a:sym typeface="Cambria"/>
              </a:rPr>
              <a:t>Effective Field Goal Percentage (</a:t>
            </a:r>
            <a:r>
              <a:rPr lang="en-US" sz="1900" b="1" dirty="0" err="1">
                <a:solidFill>
                  <a:schemeClr val="dk1"/>
                </a:solidFill>
                <a:latin typeface="Cambria"/>
                <a:ea typeface="Cambria"/>
                <a:cs typeface="Cambria"/>
                <a:sym typeface="Cambria"/>
              </a:rPr>
              <a:t>eFG</a:t>
            </a:r>
            <a:r>
              <a:rPr lang="en-US" sz="1900" b="1" dirty="0">
                <a:solidFill>
                  <a:schemeClr val="dk1"/>
                </a:solidFill>
                <a:latin typeface="Cambria"/>
                <a:ea typeface="Cambria"/>
                <a:cs typeface="Cambria"/>
                <a:sym typeface="Cambria"/>
              </a:rPr>
              <a:t>%)</a:t>
            </a:r>
            <a:r>
              <a:rPr lang="en-US" sz="1900" dirty="0">
                <a:solidFill>
                  <a:schemeClr val="dk1"/>
                </a:solidFill>
                <a:latin typeface="Cambria"/>
                <a:ea typeface="Cambria"/>
                <a:cs typeface="Cambria"/>
                <a:sym typeface="Cambria"/>
              </a:rPr>
              <a:t> is a measurement of how successful your team is at shooting the ball from the field.</a:t>
            </a:r>
            <a:endParaRPr sz="1900" dirty="0">
              <a:solidFill>
                <a:schemeClr val="dk1"/>
              </a:solidFill>
              <a:latin typeface="Cambria"/>
              <a:ea typeface="Cambria"/>
              <a:cs typeface="Cambria"/>
              <a:sym typeface="Cambria"/>
            </a:endParaRPr>
          </a:p>
          <a:p>
            <a:pPr marL="914400" lvl="1" indent="-336550" algn="l" rtl="0">
              <a:lnSpc>
                <a:spcPct val="115000"/>
              </a:lnSpc>
              <a:spcBef>
                <a:spcPts val="0"/>
              </a:spcBef>
              <a:spcAft>
                <a:spcPts val="0"/>
              </a:spcAft>
              <a:buClr>
                <a:schemeClr val="dk1"/>
              </a:buClr>
              <a:buSzPts val="1700"/>
              <a:buFont typeface="Cambria"/>
              <a:buChar char="○"/>
            </a:pPr>
            <a:r>
              <a:rPr lang="en-US" sz="1700" dirty="0">
                <a:solidFill>
                  <a:schemeClr val="dk1"/>
                </a:solidFill>
                <a:latin typeface="Cambria"/>
                <a:ea typeface="Cambria"/>
                <a:cs typeface="Cambria"/>
                <a:sym typeface="Cambria"/>
              </a:rPr>
              <a:t>Provides a more complete picture than standard field goal percentages because three-point shots are given extra weight.</a:t>
            </a:r>
            <a:endParaRPr sz="1700" dirty="0">
              <a:solidFill>
                <a:schemeClr val="dk1"/>
              </a:solidFill>
              <a:latin typeface="Cambria"/>
              <a:ea typeface="Cambria"/>
              <a:cs typeface="Cambria"/>
              <a:sym typeface="Cambria"/>
            </a:endParaRPr>
          </a:p>
          <a:p>
            <a:pPr marL="457200" lvl="0" indent="-349250" algn="l" rtl="0">
              <a:lnSpc>
                <a:spcPct val="115000"/>
              </a:lnSpc>
              <a:spcBef>
                <a:spcPts val="0"/>
              </a:spcBef>
              <a:spcAft>
                <a:spcPts val="0"/>
              </a:spcAft>
              <a:buClr>
                <a:schemeClr val="dk1"/>
              </a:buClr>
              <a:buSzPts val="1900"/>
              <a:buFont typeface="Cambria"/>
              <a:buChar char="●"/>
            </a:pPr>
            <a:r>
              <a:rPr lang="en-US" sz="1900" b="1" dirty="0">
                <a:solidFill>
                  <a:schemeClr val="dk1"/>
                </a:solidFill>
                <a:latin typeface="Cambria"/>
                <a:ea typeface="Cambria"/>
                <a:cs typeface="Cambria"/>
                <a:sym typeface="Cambria"/>
              </a:rPr>
              <a:t>Win Shares per 48 Minutes:</a:t>
            </a:r>
            <a:r>
              <a:rPr lang="en-US" sz="1900" dirty="0">
                <a:solidFill>
                  <a:schemeClr val="dk1"/>
                </a:solidFill>
                <a:latin typeface="Cambria"/>
                <a:ea typeface="Cambria"/>
                <a:cs typeface="Cambria"/>
                <a:sym typeface="Cambria"/>
              </a:rPr>
              <a:t> This is an advanced stat that builds on win shares, used to determine how much a player contributes to a given win.</a:t>
            </a:r>
            <a:endParaRPr sz="1900" dirty="0">
              <a:solidFill>
                <a:schemeClr val="dk1"/>
              </a:solidFill>
              <a:latin typeface="Cambria"/>
              <a:ea typeface="Cambria"/>
              <a:cs typeface="Cambria"/>
              <a:sym typeface="Cambria"/>
            </a:endParaRPr>
          </a:p>
          <a:p>
            <a:pPr marL="914400" lvl="1" indent="-336550" algn="l" rtl="0">
              <a:lnSpc>
                <a:spcPct val="115000"/>
              </a:lnSpc>
              <a:spcBef>
                <a:spcPts val="0"/>
              </a:spcBef>
              <a:spcAft>
                <a:spcPts val="0"/>
              </a:spcAft>
              <a:buClr>
                <a:schemeClr val="dk1"/>
              </a:buClr>
              <a:buSzPts val="1700"/>
              <a:buFont typeface="Cambria"/>
              <a:buChar char="○"/>
            </a:pPr>
            <a:r>
              <a:rPr lang="en-US" sz="1700" dirty="0">
                <a:solidFill>
                  <a:schemeClr val="dk1"/>
                </a:solidFill>
                <a:latin typeface="Cambria"/>
                <a:ea typeface="Cambria"/>
                <a:cs typeface="Cambria"/>
                <a:sym typeface="Cambria"/>
              </a:rPr>
              <a:t>This statistic takes into account everything a player does and converts it to a percentage of wins for the team.</a:t>
            </a:r>
            <a:endParaRPr sz="1700" dirty="0">
              <a:solidFill>
                <a:schemeClr val="dk1"/>
              </a:solidFill>
              <a:latin typeface="Cambria"/>
              <a:ea typeface="Cambria"/>
              <a:cs typeface="Cambria"/>
              <a:sym typeface="Cambria"/>
            </a:endParaRPr>
          </a:p>
          <a:p>
            <a:pPr marL="457200" lvl="0" indent="-349250" algn="l" rtl="0">
              <a:lnSpc>
                <a:spcPct val="115000"/>
              </a:lnSpc>
              <a:spcBef>
                <a:spcPts val="0"/>
              </a:spcBef>
              <a:spcAft>
                <a:spcPts val="0"/>
              </a:spcAft>
              <a:buClr>
                <a:schemeClr val="dk1"/>
              </a:buClr>
              <a:buSzPts val="1900"/>
              <a:buFont typeface="Cambria"/>
              <a:buChar char="●"/>
            </a:pPr>
            <a:r>
              <a:rPr lang="en-US" sz="1900" dirty="0">
                <a:solidFill>
                  <a:schemeClr val="dk1"/>
                </a:solidFill>
                <a:latin typeface="Cambria"/>
                <a:ea typeface="Cambria"/>
                <a:cs typeface="Cambria"/>
                <a:sym typeface="Cambria"/>
              </a:rPr>
              <a:t>Each point on the figure represents an individual NBA franchise, serving as their average from 1990-2017</a:t>
            </a:r>
            <a:endParaRPr sz="1900" dirty="0">
              <a:solidFill>
                <a:schemeClr val="dk1"/>
              </a:solidFill>
              <a:latin typeface="Cambria"/>
              <a:ea typeface="Cambria"/>
              <a:cs typeface="Cambria"/>
              <a:sym typeface="Cambria"/>
            </a:endParaRPr>
          </a:p>
          <a:p>
            <a:pPr marL="0" lvl="0" indent="0" algn="l" rtl="0">
              <a:spcBef>
                <a:spcPts val="1200"/>
              </a:spcBef>
              <a:spcAft>
                <a:spcPts val="0"/>
              </a:spcAft>
              <a:buNone/>
            </a:pPr>
            <a:endParaRPr dirty="0">
              <a:latin typeface="Cambria"/>
              <a:ea typeface="Cambria"/>
              <a:cs typeface="Cambria"/>
              <a:sym typeface="Cambria"/>
            </a:endParaRPr>
          </a:p>
        </p:txBody>
      </p:sp>
      <p:sp>
        <p:nvSpPr>
          <p:cNvPr id="149" name="Google Shape;149;p18"/>
          <p:cNvSpPr txBox="1">
            <a:spLocks noGrp="1"/>
          </p:cNvSpPr>
          <p:nvPr>
            <p:ph type="title"/>
          </p:nvPr>
        </p:nvSpPr>
        <p:spPr>
          <a:xfrm>
            <a:off x="475750" y="323850"/>
            <a:ext cx="5667900" cy="1019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rgbClr val="000000"/>
                </a:solidFill>
                <a:latin typeface="Cambria"/>
                <a:ea typeface="Cambria"/>
                <a:cs typeface="Cambria"/>
                <a:sym typeface="Cambria"/>
              </a:rPr>
              <a:t>A Well-Oiled Machine: </a:t>
            </a:r>
            <a:br>
              <a:rPr lang="en-US" sz="3000" b="1">
                <a:solidFill>
                  <a:srgbClr val="000000"/>
                </a:solidFill>
                <a:latin typeface="Cambria"/>
                <a:ea typeface="Cambria"/>
                <a:cs typeface="Cambria"/>
                <a:sym typeface="Cambria"/>
              </a:rPr>
            </a:br>
            <a:r>
              <a:rPr lang="en-US" sz="2200" b="1">
                <a:solidFill>
                  <a:srgbClr val="000000"/>
                </a:solidFill>
                <a:latin typeface="Cambria"/>
                <a:ea typeface="Cambria"/>
                <a:cs typeface="Cambria"/>
                <a:sym typeface="Cambria"/>
              </a:rPr>
              <a:t>Converting Increased Shot Count into Wins</a:t>
            </a:r>
            <a:endParaRPr sz="2200" b="1">
              <a:solidFill>
                <a:srgbClr val="000000"/>
              </a:solidFill>
              <a:latin typeface="Cambria"/>
              <a:ea typeface="Cambria"/>
              <a:cs typeface="Cambria"/>
              <a:sym typeface="Cambria"/>
            </a:endParaRPr>
          </a:p>
        </p:txBody>
      </p:sp>
      <p:sp>
        <p:nvSpPr>
          <p:cNvPr id="150" name="Google Shape;150;p18"/>
          <p:cNvSpPr/>
          <p:nvPr/>
        </p:nvSpPr>
        <p:spPr>
          <a:xfrm>
            <a:off x="10385800" y="1335138"/>
            <a:ext cx="386100" cy="303300"/>
          </a:xfrm>
          <a:prstGeom prst="wedgeEllipseCallout">
            <a:avLst>
              <a:gd name="adj1" fmla="val 78095"/>
              <a:gd name="adj2" fmla="val 46625"/>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t>1</a:t>
            </a:r>
            <a:endParaRPr sz="1200"/>
          </a:p>
        </p:txBody>
      </p:sp>
      <p:sp>
        <p:nvSpPr>
          <p:cNvPr id="151" name="Google Shape;151;p18"/>
          <p:cNvSpPr/>
          <p:nvPr/>
        </p:nvSpPr>
        <p:spPr>
          <a:xfrm>
            <a:off x="7545288" y="3200154"/>
            <a:ext cx="386100" cy="303300"/>
          </a:xfrm>
          <a:prstGeom prst="wedgeEllipseCallout">
            <a:avLst>
              <a:gd name="adj1" fmla="val 55154"/>
              <a:gd name="adj2" fmla="val 65311"/>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t>2</a:t>
            </a:r>
            <a:endParaRPr sz="1200"/>
          </a:p>
        </p:txBody>
      </p:sp>
      <p:sp>
        <p:nvSpPr>
          <p:cNvPr id="152" name="Google Shape;152;p18"/>
          <p:cNvSpPr txBox="1"/>
          <p:nvPr/>
        </p:nvSpPr>
        <p:spPr>
          <a:xfrm>
            <a:off x="6884500" y="5067225"/>
            <a:ext cx="5207400" cy="570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chemeClr val="dk1"/>
              </a:buClr>
              <a:buSzPts val="1900"/>
              <a:buFont typeface="Cambria"/>
              <a:buChar char="●"/>
            </a:pPr>
            <a:r>
              <a:rPr lang="en-US" sz="1900" dirty="0">
                <a:solidFill>
                  <a:schemeClr val="dk1"/>
                </a:solidFill>
                <a:latin typeface="Cambria"/>
                <a:ea typeface="Cambria"/>
                <a:cs typeface="Cambria"/>
                <a:sym typeface="Cambria"/>
              </a:rPr>
              <a:t>Observations from the visual:</a:t>
            </a:r>
            <a:endParaRPr sz="1900" dirty="0">
              <a:solidFill>
                <a:schemeClr val="dk1"/>
              </a:solidFill>
              <a:latin typeface="Cambria"/>
              <a:ea typeface="Cambria"/>
              <a:cs typeface="Cambria"/>
              <a:sym typeface="Cambria"/>
            </a:endParaRPr>
          </a:p>
          <a:p>
            <a:pPr marL="914400" lvl="0" indent="-336550" algn="l" rtl="0">
              <a:spcBef>
                <a:spcPts val="0"/>
              </a:spcBef>
              <a:spcAft>
                <a:spcPts val="0"/>
              </a:spcAft>
              <a:buClr>
                <a:schemeClr val="dk1"/>
              </a:buClr>
              <a:buSzPts val="1700"/>
              <a:buFont typeface="Cambria"/>
              <a:buAutoNum type="arabicPeriod"/>
            </a:pPr>
            <a:r>
              <a:rPr lang="en-US" sz="1700" dirty="0">
                <a:solidFill>
                  <a:schemeClr val="dk1"/>
                </a:solidFill>
                <a:latin typeface="Cambria"/>
                <a:ea typeface="Cambria"/>
                <a:cs typeface="Cambria"/>
                <a:sym typeface="Cambria"/>
              </a:rPr>
              <a:t>San Antonio Spurs:</a:t>
            </a:r>
            <a:endParaRPr sz="1700" dirty="0">
              <a:solidFill>
                <a:schemeClr val="dk1"/>
              </a:solidFill>
              <a:latin typeface="Cambria"/>
              <a:ea typeface="Cambria"/>
              <a:cs typeface="Cambria"/>
              <a:sym typeface="Cambria"/>
            </a:endParaRPr>
          </a:p>
          <a:p>
            <a:pPr marL="1371600" lvl="1" indent="-336550" algn="l" rtl="0">
              <a:spcBef>
                <a:spcPts val="0"/>
              </a:spcBef>
              <a:spcAft>
                <a:spcPts val="0"/>
              </a:spcAft>
              <a:buClr>
                <a:schemeClr val="dk1"/>
              </a:buClr>
              <a:buSzPts val="1700"/>
              <a:buFont typeface="Cambria"/>
              <a:buAutoNum type="alphaLcPeriod"/>
            </a:pPr>
            <a:r>
              <a:rPr lang="en-US" sz="1700" dirty="0">
                <a:solidFill>
                  <a:schemeClr val="dk1"/>
                </a:solidFill>
                <a:latin typeface="Cambria"/>
                <a:ea typeface="Cambria"/>
                <a:cs typeface="Cambria"/>
                <a:sym typeface="Cambria"/>
              </a:rPr>
              <a:t>Franchise W/L Record:  1480/686</a:t>
            </a:r>
            <a:endParaRPr sz="1700" dirty="0">
              <a:solidFill>
                <a:schemeClr val="dk1"/>
              </a:solidFill>
              <a:latin typeface="Cambria"/>
              <a:ea typeface="Cambria"/>
              <a:cs typeface="Cambria"/>
              <a:sym typeface="Cambria"/>
            </a:endParaRPr>
          </a:p>
          <a:p>
            <a:pPr marL="914400" lvl="0" indent="-336550" algn="l" rtl="0">
              <a:spcBef>
                <a:spcPts val="0"/>
              </a:spcBef>
              <a:spcAft>
                <a:spcPts val="0"/>
              </a:spcAft>
              <a:buClr>
                <a:schemeClr val="dk1"/>
              </a:buClr>
              <a:buSzPts val="1700"/>
              <a:buFont typeface="Cambria"/>
              <a:buAutoNum type="arabicPeriod"/>
            </a:pPr>
            <a:r>
              <a:rPr lang="en-US" sz="1700" dirty="0">
                <a:solidFill>
                  <a:schemeClr val="dk1"/>
                </a:solidFill>
                <a:latin typeface="Cambria"/>
                <a:ea typeface="Cambria"/>
                <a:cs typeface="Cambria"/>
                <a:sym typeface="Cambria"/>
              </a:rPr>
              <a:t>Brooklyn / New Jersey Nets:</a:t>
            </a:r>
            <a:endParaRPr sz="1700" dirty="0">
              <a:solidFill>
                <a:schemeClr val="dk1"/>
              </a:solidFill>
              <a:latin typeface="Cambria"/>
              <a:ea typeface="Cambria"/>
              <a:cs typeface="Cambria"/>
              <a:sym typeface="Cambria"/>
            </a:endParaRPr>
          </a:p>
          <a:p>
            <a:pPr marL="1371600" lvl="1" indent="-336550" algn="l" rtl="0">
              <a:spcBef>
                <a:spcPts val="0"/>
              </a:spcBef>
              <a:spcAft>
                <a:spcPts val="0"/>
              </a:spcAft>
              <a:buClr>
                <a:schemeClr val="dk1"/>
              </a:buClr>
              <a:buSzPts val="1700"/>
              <a:buFont typeface="Cambria"/>
              <a:buAutoNum type="alphaLcPeriod"/>
            </a:pPr>
            <a:r>
              <a:rPr lang="en-US" sz="1700" dirty="0">
                <a:solidFill>
                  <a:schemeClr val="dk1"/>
                </a:solidFill>
                <a:latin typeface="Cambria"/>
                <a:ea typeface="Cambria"/>
                <a:cs typeface="Cambria"/>
                <a:sym typeface="Cambria"/>
              </a:rPr>
              <a:t>Franchise W/L Record: 934/1232</a:t>
            </a:r>
            <a:endParaRPr dirty="0">
              <a:latin typeface="Libre Franklin Medium"/>
              <a:ea typeface="Libre Franklin Medium"/>
              <a:cs typeface="Libre Franklin Medium"/>
              <a:sym typeface="Libre Franklin Medium"/>
            </a:endParaRPr>
          </a:p>
        </p:txBody>
      </p:sp>
      <p:sp>
        <p:nvSpPr>
          <p:cNvPr id="153" name="Google Shape;153;p18"/>
          <p:cNvSpPr txBox="1"/>
          <p:nvPr/>
        </p:nvSpPr>
        <p:spPr>
          <a:xfrm>
            <a:off x="10278125" y="3186750"/>
            <a:ext cx="13131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mbria"/>
                <a:ea typeface="Cambria"/>
                <a:cs typeface="Cambria"/>
                <a:sym typeface="Cambria"/>
              </a:rPr>
              <a:t>r-value = 0.82</a:t>
            </a:r>
            <a:endParaRPr>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9"/>
          <p:cNvPicPr preferRelativeResize="0"/>
          <p:nvPr/>
        </p:nvPicPr>
        <p:blipFill>
          <a:blip r:embed="rId3">
            <a:alphaModFix/>
          </a:blip>
          <a:stretch>
            <a:fillRect/>
          </a:stretch>
        </p:blipFill>
        <p:spPr>
          <a:xfrm>
            <a:off x="5891000" y="1326775"/>
            <a:ext cx="6052350" cy="4465894"/>
          </a:xfrm>
          <a:prstGeom prst="rect">
            <a:avLst/>
          </a:prstGeom>
          <a:noFill/>
          <a:ln>
            <a:noFill/>
          </a:ln>
        </p:spPr>
      </p:pic>
      <p:sp>
        <p:nvSpPr>
          <p:cNvPr id="160" name="Google Shape;160;p19"/>
          <p:cNvSpPr txBox="1">
            <a:spLocks noGrp="1"/>
          </p:cNvSpPr>
          <p:nvPr>
            <p:ph type="title" idx="4294967295"/>
          </p:nvPr>
        </p:nvSpPr>
        <p:spPr>
          <a:xfrm>
            <a:off x="475750" y="323850"/>
            <a:ext cx="5511000" cy="1019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rgbClr val="000000"/>
                </a:solidFill>
                <a:latin typeface="Cambria"/>
                <a:ea typeface="Cambria"/>
                <a:cs typeface="Cambria"/>
                <a:sym typeface="Cambria"/>
              </a:rPr>
              <a:t>Shooting at a Cost: </a:t>
            </a:r>
            <a:br>
              <a:rPr lang="en-US" sz="3000" b="1">
                <a:solidFill>
                  <a:srgbClr val="000000"/>
                </a:solidFill>
                <a:latin typeface="Cambria"/>
                <a:ea typeface="Cambria"/>
                <a:cs typeface="Cambria"/>
                <a:sym typeface="Cambria"/>
              </a:rPr>
            </a:br>
            <a:r>
              <a:rPr lang="en-US" sz="2200" b="1">
                <a:solidFill>
                  <a:srgbClr val="000000"/>
                </a:solidFill>
                <a:latin typeface="Cambria"/>
                <a:ea typeface="Cambria"/>
                <a:cs typeface="Cambria"/>
                <a:sym typeface="Cambria"/>
              </a:rPr>
              <a:t>Three Pointers Affect Offensive Rebounds</a:t>
            </a:r>
            <a:endParaRPr sz="2200" b="1">
              <a:solidFill>
                <a:srgbClr val="000000"/>
              </a:solidFill>
              <a:latin typeface="Cambria"/>
              <a:ea typeface="Cambria"/>
              <a:cs typeface="Cambria"/>
              <a:sym typeface="Cambria"/>
            </a:endParaRPr>
          </a:p>
        </p:txBody>
      </p:sp>
      <p:sp>
        <p:nvSpPr>
          <p:cNvPr id="161" name="Google Shape;161;p19"/>
          <p:cNvSpPr txBox="1"/>
          <p:nvPr/>
        </p:nvSpPr>
        <p:spPr>
          <a:xfrm>
            <a:off x="10201925" y="3186750"/>
            <a:ext cx="13131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mbria"/>
                <a:ea typeface="Cambria"/>
                <a:cs typeface="Cambria"/>
                <a:sym typeface="Cambria"/>
              </a:rPr>
              <a:t>r-value = -0.66</a:t>
            </a:r>
            <a:endParaRPr>
              <a:latin typeface="Cambria"/>
              <a:ea typeface="Cambria"/>
              <a:cs typeface="Cambria"/>
              <a:sym typeface="Cambria"/>
            </a:endParaRPr>
          </a:p>
        </p:txBody>
      </p:sp>
      <p:sp>
        <p:nvSpPr>
          <p:cNvPr id="162" name="Google Shape;162;p19"/>
          <p:cNvSpPr txBox="1"/>
          <p:nvPr/>
        </p:nvSpPr>
        <p:spPr>
          <a:xfrm>
            <a:off x="475750" y="1511850"/>
            <a:ext cx="5042400" cy="48795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chemeClr val="dk1"/>
              </a:buClr>
              <a:buSzPts val="1900"/>
              <a:buFont typeface="Cambria"/>
              <a:buChar char="●"/>
            </a:pPr>
            <a:r>
              <a:rPr lang="en-US" sz="1900">
                <a:solidFill>
                  <a:schemeClr val="dk1"/>
                </a:solidFill>
                <a:latin typeface="Cambria"/>
                <a:ea typeface="Cambria"/>
                <a:cs typeface="Cambria"/>
                <a:sym typeface="Cambria"/>
              </a:rPr>
              <a:t>While shooting the three-pointer has proven to be a successful team strategy,  having teammates in position to attempt these shots - and therefore away from the rim of the basket - hinders that player’s ability to offensively rebound the ball.</a:t>
            </a:r>
            <a:endParaRPr sz="1900">
              <a:solidFill>
                <a:schemeClr val="dk1"/>
              </a:solidFill>
              <a:latin typeface="Cambria"/>
              <a:ea typeface="Cambria"/>
              <a:cs typeface="Cambria"/>
              <a:sym typeface="Cambria"/>
            </a:endParaRPr>
          </a:p>
          <a:p>
            <a:pPr marL="457200" lvl="0" indent="0" algn="l" rtl="0">
              <a:spcBef>
                <a:spcPts val="0"/>
              </a:spcBef>
              <a:spcAft>
                <a:spcPts val="0"/>
              </a:spcAft>
              <a:buNone/>
            </a:pPr>
            <a:endParaRPr sz="1900">
              <a:solidFill>
                <a:schemeClr val="dk1"/>
              </a:solidFill>
              <a:latin typeface="Cambria"/>
              <a:ea typeface="Cambria"/>
              <a:cs typeface="Cambria"/>
              <a:sym typeface="Cambria"/>
            </a:endParaRPr>
          </a:p>
          <a:p>
            <a:pPr marL="457200" lvl="0" indent="-349250" algn="l" rtl="0">
              <a:spcBef>
                <a:spcPts val="0"/>
              </a:spcBef>
              <a:spcAft>
                <a:spcPts val="0"/>
              </a:spcAft>
              <a:buClr>
                <a:schemeClr val="dk1"/>
              </a:buClr>
              <a:buSzPts val="1900"/>
              <a:buFont typeface="Cambria"/>
              <a:buChar char="●"/>
            </a:pPr>
            <a:r>
              <a:rPr lang="en-US" sz="1900">
                <a:solidFill>
                  <a:schemeClr val="dk1"/>
                </a:solidFill>
                <a:latin typeface="Cambria"/>
                <a:ea typeface="Cambria"/>
                <a:cs typeface="Cambria"/>
                <a:sym typeface="Cambria"/>
              </a:rPr>
              <a:t>Teams and players have both made the decision to adjust  strategy and personal skill-sets to adapt to a rapidly-changing offensive environment.</a:t>
            </a:r>
            <a:endParaRPr sz="17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idx="4294967295"/>
          </p:nvPr>
        </p:nvSpPr>
        <p:spPr>
          <a:xfrm>
            <a:off x="475750" y="323850"/>
            <a:ext cx="5667900" cy="1019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rgbClr val="000000"/>
                </a:solidFill>
                <a:latin typeface="Cambria"/>
                <a:ea typeface="Cambria"/>
                <a:cs typeface="Cambria"/>
                <a:sym typeface="Cambria"/>
              </a:rPr>
              <a:t>Shooting at a Cost, Part 2: </a:t>
            </a:r>
            <a:br>
              <a:rPr lang="en-US" sz="3000" b="1">
                <a:solidFill>
                  <a:srgbClr val="000000"/>
                </a:solidFill>
                <a:latin typeface="Cambria"/>
                <a:ea typeface="Cambria"/>
                <a:cs typeface="Cambria"/>
                <a:sym typeface="Cambria"/>
              </a:rPr>
            </a:br>
            <a:r>
              <a:rPr lang="en-US" sz="2200" b="1">
                <a:solidFill>
                  <a:srgbClr val="000000"/>
                </a:solidFill>
                <a:latin typeface="Cambria"/>
                <a:ea typeface="Cambria"/>
                <a:cs typeface="Cambria"/>
                <a:sym typeface="Cambria"/>
              </a:rPr>
              <a:t>A More Personal Look at Changing Roles</a:t>
            </a:r>
            <a:endParaRPr sz="2200" b="1">
              <a:solidFill>
                <a:srgbClr val="000000"/>
              </a:solidFill>
              <a:latin typeface="Cambria"/>
              <a:ea typeface="Cambria"/>
              <a:cs typeface="Cambria"/>
              <a:sym typeface="Cambria"/>
            </a:endParaRPr>
          </a:p>
        </p:txBody>
      </p:sp>
      <p:pic>
        <p:nvPicPr>
          <p:cNvPr id="169" name="Google Shape;169;p20"/>
          <p:cNvPicPr preferRelativeResize="0"/>
          <p:nvPr/>
        </p:nvPicPr>
        <p:blipFill>
          <a:blip r:embed="rId3">
            <a:alphaModFix/>
          </a:blip>
          <a:stretch>
            <a:fillRect/>
          </a:stretch>
        </p:blipFill>
        <p:spPr>
          <a:xfrm>
            <a:off x="635075" y="1992400"/>
            <a:ext cx="6052350" cy="4465894"/>
          </a:xfrm>
          <a:prstGeom prst="rect">
            <a:avLst/>
          </a:prstGeom>
          <a:noFill/>
          <a:ln>
            <a:noFill/>
          </a:ln>
        </p:spPr>
      </p:pic>
      <p:sp>
        <p:nvSpPr>
          <p:cNvPr id="170" name="Google Shape;170;p20"/>
          <p:cNvSpPr txBox="1"/>
          <p:nvPr/>
        </p:nvSpPr>
        <p:spPr>
          <a:xfrm>
            <a:off x="4902275" y="3657600"/>
            <a:ext cx="13131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mbria"/>
                <a:ea typeface="Cambria"/>
                <a:cs typeface="Cambria"/>
                <a:sym typeface="Cambria"/>
              </a:rPr>
              <a:t>r-value = -0.66</a:t>
            </a:r>
            <a:endParaRPr>
              <a:latin typeface="Cambria"/>
              <a:ea typeface="Cambria"/>
              <a:cs typeface="Cambria"/>
              <a:sym typeface="Cambria"/>
            </a:endParaRPr>
          </a:p>
        </p:txBody>
      </p:sp>
      <p:pic>
        <p:nvPicPr>
          <p:cNvPr id="171" name="Google Shape;171;p20"/>
          <p:cNvPicPr preferRelativeResize="0"/>
          <p:nvPr/>
        </p:nvPicPr>
        <p:blipFill>
          <a:blip r:embed="rId4">
            <a:alphaModFix/>
          </a:blip>
          <a:stretch>
            <a:fillRect/>
          </a:stretch>
        </p:blipFill>
        <p:spPr>
          <a:xfrm>
            <a:off x="7562325" y="3589245"/>
            <a:ext cx="4097175" cy="2869055"/>
          </a:xfrm>
          <a:prstGeom prst="rect">
            <a:avLst/>
          </a:prstGeom>
          <a:noFill/>
          <a:ln>
            <a:noFill/>
          </a:ln>
        </p:spPr>
      </p:pic>
      <p:pic>
        <p:nvPicPr>
          <p:cNvPr id="172" name="Google Shape;172;p20"/>
          <p:cNvPicPr preferRelativeResize="0"/>
          <p:nvPr/>
        </p:nvPicPr>
        <p:blipFill>
          <a:blip r:embed="rId5">
            <a:alphaModFix/>
          </a:blip>
          <a:stretch>
            <a:fillRect/>
          </a:stretch>
        </p:blipFill>
        <p:spPr>
          <a:xfrm>
            <a:off x="7562325" y="672370"/>
            <a:ext cx="4097175" cy="28690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235225" y="125675"/>
            <a:ext cx="10058400" cy="11430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3000" b="1">
                <a:solidFill>
                  <a:srgbClr val="000000"/>
                </a:solidFill>
                <a:latin typeface="Cambria"/>
                <a:ea typeface="Cambria"/>
                <a:cs typeface="Cambria"/>
                <a:sym typeface="Cambria"/>
              </a:rPr>
              <a:t>A Traditional Look at Two of the Best Teams</a:t>
            </a:r>
            <a:endParaRPr sz="2200" b="1">
              <a:solidFill>
                <a:srgbClr val="000000"/>
              </a:solidFill>
              <a:latin typeface="Cambria"/>
              <a:ea typeface="Cambria"/>
              <a:cs typeface="Cambria"/>
              <a:sym typeface="Cambria"/>
            </a:endParaRPr>
          </a:p>
          <a:p>
            <a:pPr marL="0" lvl="0" indent="0" algn="l" rtl="0">
              <a:spcBef>
                <a:spcPts val="0"/>
              </a:spcBef>
              <a:spcAft>
                <a:spcPts val="0"/>
              </a:spcAft>
              <a:buNone/>
            </a:pPr>
            <a:endParaRPr/>
          </a:p>
        </p:txBody>
      </p:sp>
      <p:sp>
        <p:nvSpPr>
          <p:cNvPr id="179" name="Google Shape;179;p21"/>
          <p:cNvSpPr txBox="1">
            <a:spLocks noGrp="1"/>
          </p:cNvSpPr>
          <p:nvPr>
            <p:ph type="body" idx="1"/>
          </p:nvPr>
        </p:nvSpPr>
        <p:spPr>
          <a:xfrm>
            <a:off x="1066800" y="1676401"/>
            <a:ext cx="4846200" cy="43434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endParaRPr/>
          </a:p>
        </p:txBody>
      </p:sp>
      <p:sp>
        <p:nvSpPr>
          <p:cNvPr id="180" name="Google Shape;180;p21"/>
          <p:cNvSpPr txBox="1">
            <a:spLocks noGrp="1"/>
          </p:cNvSpPr>
          <p:nvPr>
            <p:ph type="body" idx="2"/>
          </p:nvPr>
        </p:nvSpPr>
        <p:spPr>
          <a:xfrm>
            <a:off x="6278880" y="1676401"/>
            <a:ext cx="4846200" cy="43434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endParaRPr/>
          </a:p>
        </p:txBody>
      </p:sp>
      <p:pic>
        <p:nvPicPr>
          <p:cNvPr id="181" name="Google Shape;181;p21"/>
          <p:cNvPicPr preferRelativeResize="0"/>
          <p:nvPr/>
        </p:nvPicPr>
        <p:blipFill>
          <a:blip r:embed="rId3">
            <a:alphaModFix/>
          </a:blip>
          <a:stretch>
            <a:fillRect/>
          </a:stretch>
        </p:blipFill>
        <p:spPr>
          <a:xfrm>
            <a:off x="2980996" y="1059627"/>
            <a:ext cx="6230003" cy="5715000"/>
          </a:xfrm>
          <a:prstGeom prst="rect">
            <a:avLst/>
          </a:prstGeom>
          <a:noFill/>
          <a:ln>
            <a:noFill/>
          </a:ln>
        </p:spPr>
      </p:pic>
    </p:spTree>
  </p:cSld>
  <p:clrMapOvr>
    <a:masterClrMapping/>
  </p:clrMapOvr>
</p:sld>
</file>

<file path=ppt/theme/theme1.xml><?xml version="1.0" encoding="utf-8"?>
<a:theme xmlns:a="http://schemas.openxmlformats.org/drawingml/2006/main" name="Basketball 16x9">
  <a:themeElements>
    <a:clrScheme name="Basketball">
      <a:dk1>
        <a:srgbClr val="000000"/>
      </a:dk1>
      <a:lt1>
        <a:srgbClr val="FFFFFF"/>
      </a:lt1>
      <a:dk2>
        <a:srgbClr val="51270B"/>
      </a:dk2>
      <a:lt2>
        <a:srgbClr val="CAAF92"/>
      </a:lt2>
      <a:accent1>
        <a:srgbClr val="8C061E"/>
      </a:accent1>
      <a:accent2>
        <a:srgbClr val="CD0205"/>
      </a:accent2>
      <a:accent3>
        <a:srgbClr val="974919"/>
      </a:accent3>
      <a:accent4>
        <a:srgbClr val="052A5E"/>
      </a:accent4>
      <a:accent5>
        <a:srgbClr val="1A559C"/>
      </a:accent5>
      <a:accent6>
        <a:srgbClr val="156645"/>
      </a:accent6>
      <a:hlink>
        <a:srgbClr val="D0500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sketball">
      <a:dk1>
        <a:srgbClr val="000000"/>
      </a:dk1>
      <a:lt1>
        <a:srgbClr val="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1281</Words>
  <Application>Microsoft Office PowerPoint</Application>
  <PresentationFormat>Widescreen</PresentationFormat>
  <Paragraphs>94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Cambria</vt:lpstr>
      <vt:lpstr>Impact</vt:lpstr>
      <vt:lpstr>Arial</vt:lpstr>
      <vt:lpstr>Times New Roman</vt:lpstr>
      <vt:lpstr>Libre Franklin Medium</vt:lpstr>
      <vt:lpstr>Basketball 16x9</vt:lpstr>
      <vt:lpstr>Evolution of the Three Point Shot</vt:lpstr>
      <vt:lpstr>Data, Methodology, and Questions </vt:lpstr>
      <vt:lpstr>A Shot in the Dark: Three Point Shooting Rates are Increasing</vt:lpstr>
      <vt:lpstr>All or Nothing:  Caveat to Increased Three-point Shooting</vt:lpstr>
      <vt:lpstr>Maximizing Team Potential:  Challenging All Positions to Shoot Threes</vt:lpstr>
      <vt:lpstr>A Well-Oiled Machine:  Converting Increased Shot Count into Wins</vt:lpstr>
      <vt:lpstr>Shooting at a Cost:  Three Pointers Affect Offensive Rebounds</vt:lpstr>
      <vt:lpstr>Shooting at a Cost, Part 2:  A More Personal Look at Changing Roles</vt:lpstr>
      <vt:lpstr>A Traditional Look at Two of the Best Teams </vt:lpstr>
      <vt:lpstr>PowerPoint Presentation</vt:lpstr>
      <vt:lpstr>A Tale of Two Eras:  Basically One NBA-Shoe-Sized Learning Process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the Three Point Shot</dc:title>
  <cp:lastModifiedBy>Christopher Hanafin</cp:lastModifiedBy>
  <cp:revision>2</cp:revision>
  <dcterms:modified xsi:type="dcterms:W3CDTF">2020-11-25T19:30:43Z</dcterms:modified>
</cp:coreProperties>
</file>