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25" r:id="rId2"/>
  </p:sldMasterIdLst>
  <p:sldIdLst>
    <p:sldId id="256" r:id="rId3"/>
    <p:sldId id="260" r:id="rId4"/>
    <p:sldId id="257" r:id="rId5"/>
    <p:sldId id="258" r:id="rId6"/>
    <p:sldId id="261" r:id="rId7"/>
    <p:sldId id="262" r:id="rId8"/>
    <p:sldId id="263" r:id="rId9"/>
    <p:sldId id="264" r:id="rId10"/>
    <p:sldId id="265" r:id="rId11"/>
    <p:sldId id="266" r:id="rId12"/>
    <p:sldId id="25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E42A810-E28E-4015-9328-69AED1795D5D}" type="datetimeFigureOut">
              <a:rPr lang="en-IN" smtClean="0"/>
              <a:t>11-10-2023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757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42A810-E28E-4015-9328-69AED1795D5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67053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42A810-E28E-4015-9328-69AED1795D5D}" type="datetimeFigureOut">
              <a:rPr lang="en-IN" smtClean="0"/>
              <a:t>11-10-2023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526919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42A810-E28E-4015-9328-69AED1795D5D}" type="datetimeFigureOut">
              <a:rPr lang="en-IN" smtClean="0"/>
              <a:t>11-10-2023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E26B2B2-9470-4FC5-8398-CFF92E928A5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6117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E42A810-E28E-4015-9328-69AED1795D5D}" type="datetimeFigureOut">
              <a:rPr lang="en-IN" smtClean="0"/>
              <a:t>11-10-2023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130620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42A810-E28E-4015-9328-69AED1795D5D}"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3080738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42A810-E28E-4015-9328-69AED1795D5D}"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3151797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2A810-E28E-4015-9328-69AED1795D5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3786897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E42A810-E28E-4015-9328-69AED1795D5D}" type="datetimeFigureOut">
              <a:rPr lang="en-IN" smtClean="0"/>
              <a:t>11-10-2023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1124416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7EC9-A17F-4D18-94F1-9478D01C7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C31367-52A7-8130-5124-BAA8D63F5C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FA549F-254C-80BD-F040-B6F42C8D092D}"/>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5" name="Footer Placeholder 4">
            <a:extLst>
              <a:ext uri="{FF2B5EF4-FFF2-40B4-BE49-F238E27FC236}">
                <a16:creationId xmlns:a16="http://schemas.microsoft.com/office/drawing/2014/main" id="{DAD16CAF-F6AC-3FF2-E808-F8CBCA824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AAE1F8-3996-FF5D-F599-82A9A638F1DE}"/>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3788825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BD94-0C4A-6622-303E-6C61CED24E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1C1A78-0861-0826-BA41-4A61F2FAF7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A50FB-2DE2-5B74-5ECF-D5498B0156B4}"/>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5" name="Footer Placeholder 4">
            <a:extLst>
              <a:ext uri="{FF2B5EF4-FFF2-40B4-BE49-F238E27FC236}">
                <a16:creationId xmlns:a16="http://schemas.microsoft.com/office/drawing/2014/main" id="{3E25FB89-65AC-0C8D-78FA-C099D20A4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36C69-CE04-1B3C-A7B6-960588C333C5}"/>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19361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2A810-E28E-4015-9328-69AED1795D5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36076480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8463-441D-7809-9737-BFDF41BA8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69FC5E-6A6F-1655-FCD5-B5450DF3B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BB698-4766-3EFC-AB4E-512C42E5BE49}"/>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5" name="Footer Placeholder 4">
            <a:extLst>
              <a:ext uri="{FF2B5EF4-FFF2-40B4-BE49-F238E27FC236}">
                <a16:creationId xmlns:a16="http://schemas.microsoft.com/office/drawing/2014/main" id="{88E47381-B6D4-AEFF-8EF8-9A5E8B1428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6D708-E47E-EFE8-EFA4-9E1D70BB66FA}"/>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660996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2625-C1B1-C30D-9937-622C02A032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40ABC1-E654-96C3-D2BD-5AFAC4A03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D760C6-82F2-E3DB-5CD7-1156431E94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559F84-5C0B-02A1-1BA8-E7FCF674966C}"/>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6" name="Footer Placeholder 5">
            <a:extLst>
              <a:ext uri="{FF2B5EF4-FFF2-40B4-BE49-F238E27FC236}">
                <a16:creationId xmlns:a16="http://schemas.microsoft.com/office/drawing/2014/main" id="{DFD28694-EE5E-63BD-1B3C-1B4BDA2086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E371E-3A2D-AA43-C083-8A882D9D2173}"/>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4005203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FFF4-F26E-9BB1-63AD-63F06957B6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375B99-2D00-FCAD-A759-0497BA55C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DBDC69-A651-E83D-0955-75853394C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5D8987-64B3-B758-7FC4-2745A80C2C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41C894-E812-0C47-8E01-1B27DC7EB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A12C84-1727-9B7A-E22C-C102B74429C2}"/>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8" name="Footer Placeholder 7">
            <a:extLst>
              <a:ext uri="{FF2B5EF4-FFF2-40B4-BE49-F238E27FC236}">
                <a16:creationId xmlns:a16="http://schemas.microsoft.com/office/drawing/2014/main" id="{F3FFB511-FC7C-23F8-59F5-FE05934014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659F24-D65F-5929-E7DA-3A8494F57BBB}"/>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3187418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021B-E1F1-3298-556B-266B681B66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E38918-6669-6FF7-FCD8-AD9A7279D90C}"/>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4" name="Footer Placeholder 3">
            <a:extLst>
              <a:ext uri="{FF2B5EF4-FFF2-40B4-BE49-F238E27FC236}">
                <a16:creationId xmlns:a16="http://schemas.microsoft.com/office/drawing/2014/main" id="{3D1048FF-ABF9-711E-96D3-6BD2287897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A5A6BE-B327-B33A-B014-D4C331AF9DF0}"/>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362264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A2480A-1958-C406-8A8C-CED9FED7CFBC}"/>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3" name="Footer Placeholder 2">
            <a:extLst>
              <a:ext uri="{FF2B5EF4-FFF2-40B4-BE49-F238E27FC236}">
                <a16:creationId xmlns:a16="http://schemas.microsoft.com/office/drawing/2014/main" id="{E0C0CC97-A477-B537-5D8E-A0540C3486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BE0D89-2DCC-33F7-4F54-C8BD29A451C5}"/>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8243182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B7AA-BAD1-643A-F5E8-137F393D5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B3DBCF-C1B9-3F85-5137-A196E3C91E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816101-08F8-0544-AD71-7C068720E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4F0DE-4A81-716C-6551-02FB481AC57C}"/>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6" name="Footer Placeholder 5">
            <a:extLst>
              <a:ext uri="{FF2B5EF4-FFF2-40B4-BE49-F238E27FC236}">
                <a16:creationId xmlns:a16="http://schemas.microsoft.com/office/drawing/2014/main" id="{FEF422F3-40F7-4F52-A4E9-38815C9C26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2667E0-28F7-B2C6-C0CB-2097278F5E09}"/>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2728386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9F06-D86D-9210-93CA-78099CA02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85186D-C352-4EBC-1A1F-0AAA7C187A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3192A7-3A45-283B-044B-CFE20970E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ADA91-39CC-1C06-3ADC-84AE57D8A2CA}"/>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6" name="Footer Placeholder 5">
            <a:extLst>
              <a:ext uri="{FF2B5EF4-FFF2-40B4-BE49-F238E27FC236}">
                <a16:creationId xmlns:a16="http://schemas.microsoft.com/office/drawing/2014/main" id="{E444F1D6-9CEB-8B85-2478-019DB5D6F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F0B81-1F12-9E5D-231D-CFC9BF4AF64A}"/>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3688694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3C2E-A587-305B-7343-E693C75F3E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57447-5FB0-0BCD-21F4-270D350A8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3C2B3B-18C8-C2C0-BE3B-F3D8491BD4F0}"/>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5" name="Footer Placeholder 4">
            <a:extLst>
              <a:ext uri="{FF2B5EF4-FFF2-40B4-BE49-F238E27FC236}">
                <a16:creationId xmlns:a16="http://schemas.microsoft.com/office/drawing/2014/main" id="{A7B613E6-3B63-606C-C07C-51F576229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8E602-BB1F-46BF-2040-015D83F3A4A1}"/>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1466908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A8E2D-4245-8238-0DA4-029B59BD61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E69C5B-3295-4D54-C6F1-D997C4D35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053018-6D21-150F-3930-9203272AC7C3}"/>
              </a:ext>
            </a:extLst>
          </p:cNvPr>
          <p:cNvSpPr>
            <a:spLocks noGrp="1"/>
          </p:cNvSpPr>
          <p:nvPr>
            <p:ph type="dt" sz="half" idx="10"/>
          </p:nvPr>
        </p:nvSpPr>
        <p:spPr/>
        <p:txBody>
          <a:bodyPr/>
          <a:lstStyle/>
          <a:p>
            <a:fld id="{EE42A810-E28E-4015-9328-69AED1795D5D}" type="datetimeFigureOut">
              <a:rPr lang="en-IN" smtClean="0"/>
              <a:t>11-10-2023</a:t>
            </a:fld>
            <a:endParaRPr lang="en-IN"/>
          </a:p>
        </p:txBody>
      </p:sp>
      <p:sp>
        <p:nvSpPr>
          <p:cNvPr id="5" name="Footer Placeholder 4">
            <a:extLst>
              <a:ext uri="{FF2B5EF4-FFF2-40B4-BE49-F238E27FC236}">
                <a16:creationId xmlns:a16="http://schemas.microsoft.com/office/drawing/2014/main" id="{46F954D5-3B08-95AB-0FA2-561136800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5D668-71FF-8CD0-31B6-E405484BEBF2}"/>
              </a:ext>
            </a:extLst>
          </p:cNvPr>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294353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42A810-E28E-4015-9328-69AED1795D5D}" type="datetimeFigureOut">
              <a:rPr lang="en-IN" smtClean="0"/>
              <a:t>11-10-2023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212081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42A810-E28E-4015-9328-69AED1795D5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200578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2A810-E28E-4015-9328-69AED1795D5D}"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122760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42A810-E28E-4015-9328-69AED1795D5D}"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347211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2A810-E28E-4015-9328-69AED1795D5D}"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192608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42A810-E28E-4015-9328-69AED1795D5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95465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42A810-E28E-4015-9328-69AED1795D5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6B2B2-9470-4FC5-8398-CFF92E928A5A}" type="slidenum">
              <a:rPr lang="en-IN" smtClean="0"/>
              <a:t>‹#›</a:t>
            </a:fld>
            <a:endParaRPr lang="en-IN"/>
          </a:p>
        </p:txBody>
      </p:sp>
    </p:spTree>
    <p:extLst>
      <p:ext uri="{BB962C8B-B14F-4D97-AF65-F5344CB8AC3E}">
        <p14:creationId xmlns:p14="http://schemas.microsoft.com/office/powerpoint/2010/main" val="279223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 /><Relationship Id="rId3" Type="http://schemas.openxmlformats.org/officeDocument/2006/relationships/slideLayout" Target="../slideLayouts/slideLayout20.xml" /><Relationship Id="rId7" Type="http://schemas.openxmlformats.org/officeDocument/2006/relationships/slideLayout" Target="../slideLayouts/slideLayout24.xml" /><Relationship Id="rId12" Type="http://schemas.openxmlformats.org/officeDocument/2006/relationships/theme" Target="../theme/theme2.xml" /><Relationship Id="rId2" Type="http://schemas.openxmlformats.org/officeDocument/2006/relationships/slideLayout" Target="../slideLayouts/slideLayout19.xml" /><Relationship Id="rId1" Type="http://schemas.openxmlformats.org/officeDocument/2006/relationships/slideLayout" Target="../slideLayouts/slideLayout18.xml" /><Relationship Id="rId6" Type="http://schemas.openxmlformats.org/officeDocument/2006/relationships/slideLayout" Target="../slideLayouts/slideLayout23.xml" /><Relationship Id="rId11" Type="http://schemas.openxmlformats.org/officeDocument/2006/relationships/slideLayout" Target="../slideLayouts/slideLayout28.xml" /><Relationship Id="rId5" Type="http://schemas.openxmlformats.org/officeDocument/2006/relationships/slideLayout" Target="../slideLayouts/slideLayout22.xml" /><Relationship Id="rId10" Type="http://schemas.openxmlformats.org/officeDocument/2006/relationships/slideLayout" Target="../slideLayouts/slideLayout27.xml" /><Relationship Id="rId4" Type="http://schemas.openxmlformats.org/officeDocument/2006/relationships/slideLayout" Target="../slideLayouts/slideLayout21.xml" /><Relationship Id="rId9" Type="http://schemas.openxmlformats.org/officeDocument/2006/relationships/slideLayout" Target="../slideLayouts/slideLayout2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42A810-E28E-4015-9328-69AED1795D5D}" type="datetimeFigureOut">
              <a:rPr lang="en-IN" smtClean="0"/>
              <a:t>11-10-2023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26B2B2-9470-4FC5-8398-CFF92E928A5A}" type="slidenum">
              <a:rPr lang="en-IN" smtClean="0"/>
              <a:t>‹#›</a:t>
            </a:fld>
            <a:endParaRPr lang="en-IN"/>
          </a:p>
        </p:txBody>
      </p:sp>
    </p:spTree>
    <p:extLst>
      <p:ext uri="{BB962C8B-B14F-4D97-AF65-F5344CB8AC3E}">
        <p14:creationId xmlns:p14="http://schemas.microsoft.com/office/powerpoint/2010/main" val="259304228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C5779-D270-2605-0676-9A7FABC3A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1E5534-38B2-8820-4A9C-3FEAC5307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E017AB-2851-FDBD-5EC2-47893F4F8A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2A810-E28E-4015-9328-69AED1795D5D}" type="datetimeFigureOut">
              <a:rPr lang="en-IN" smtClean="0"/>
              <a:t>11-10-2023</a:t>
            </a:fld>
            <a:endParaRPr lang="en-IN"/>
          </a:p>
        </p:txBody>
      </p:sp>
      <p:sp>
        <p:nvSpPr>
          <p:cNvPr id="5" name="Footer Placeholder 4">
            <a:extLst>
              <a:ext uri="{FF2B5EF4-FFF2-40B4-BE49-F238E27FC236}">
                <a16:creationId xmlns:a16="http://schemas.microsoft.com/office/drawing/2014/main" id="{B6EF8A6C-9E06-D063-F27F-0EFBA4F54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E67308-AA15-DEFB-CC71-4AD6C7EB7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6B2B2-9470-4FC5-8398-CFF92E928A5A}" type="slidenum">
              <a:rPr lang="en-IN" smtClean="0"/>
              <a:t>‹#›</a:t>
            </a:fld>
            <a:endParaRPr lang="en-IN"/>
          </a:p>
        </p:txBody>
      </p:sp>
    </p:spTree>
    <p:extLst>
      <p:ext uri="{BB962C8B-B14F-4D97-AF65-F5344CB8AC3E}">
        <p14:creationId xmlns:p14="http://schemas.microsoft.com/office/powerpoint/2010/main" val="337936278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2A2A84-5D1F-3D76-CE60-6B7B8D0662C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5271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23FE44-1DA6-8164-4DFD-EAAF029900D6}"/>
              </a:ext>
            </a:extLst>
          </p:cNvPr>
          <p:cNvSpPr txBox="1"/>
          <p:nvPr/>
        </p:nvSpPr>
        <p:spPr>
          <a:xfrm>
            <a:off x="0" y="1700605"/>
            <a:ext cx="12192000" cy="2241960"/>
          </a:xfrm>
          <a:prstGeom prst="rect">
            <a:avLst/>
          </a:prstGeom>
          <a:noFill/>
        </p:spPr>
        <p:txBody>
          <a:bodyPr wrap="square">
            <a:spAutoFit/>
          </a:bodyPr>
          <a:lstStyle/>
          <a:p>
            <a:pPr algn="just">
              <a:lnSpc>
                <a:spcPct val="150000"/>
              </a:lnSpc>
              <a:spcAft>
                <a:spcPts val="1950"/>
              </a:spcAft>
            </a:pPr>
            <a:r>
              <a:rPr lang="en-IN" sz="2400" dirty="0">
                <a:solidFill>
                  <a:srgbClr val="222222"/>
                </a:solidFill>
                <a:effectLst/>
                <a:latin typeface="Times New Roman" panose="02020603050405020304" pitchFamily="18" charset="0"/>
                <a:ea typeface="Times New Roman" panose="02020603050405020304" pitchFamily="18" charset="0"/>
              </a:rPr>
              <a:t>In this bank management system project in C, file handling has been used for almost all functions. File has been used to store data related to new account, transaction, editing of account information and viewing of account information. I haven’t used file handling for the menu, interest calculation and password.</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840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E79D7D-5CCD-ED4B-2D3D-C165835BB4C7}"/>
              </a:ext>
            </a:extLst>
          </p:cNvPr>
          <p:cNvSpPr txBox="1"/>
          <p:nvPr/>
        </p:nvSpPr>
        <p:spPr>
          <a:xfrm>
            <a:off x="515772" y="3315238"/>
            <a:ext cx="7830402" cy="2156488"/>
          </a:xfrm>
          <a:prstGeom prst="rect">
            <a:avLst/>
          </a:prstGeom>
          <a:noFill/>
        </p:spPr>
        <p:txBody>
          <a:bodyPr wrap="square">
            <a:spAutoFit/>
          </a:bodyPr>
          <a:lstStyle/>
          <a:p>
            <a:pPr algn="ctr">
              <a:lnSpc>
                <a:spcPct val="115000"/>
              </a:lnSpc>
              <a:spcAft>
                <a:spcPts val="1000"/>
              </a:spcAft>
            </a:pPr>
            <a:r>
              <a:rPr lang="en-US" sz="1800" i="1" dirty="0">
                <a:effectLst/>
                <a:latin typeface="Arial" panose="020B0604020202020204" pitchFamily="34" charset="0"/>
                <a:ea typeface="Calibri" panose="020F0502020204030204" pitchFamily="34" charset="0"/>
                <a:cs typeface="Times New Roman" panose="02020603050405020304" pitchFamily="18" charset="0"/>
              </a:rPr>
              <a:t>Submitted by</a:t>
            </a:r>
            <a:r>
              <a:rPr lang="en-US" sz="1800" b="1"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B CHANAKYA SRI VINAYAKA [Reg. No.: RA2211003011349]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B.Tech. CSE - CORE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NAMAN CHANDAK [Reg. No.: RA2211003100346]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Arial" panose="020B0604020202020204" pitchFamily="34" charset="0"/>
                <a:ea typeface="Calibri" panose="020F0502020204030204" pitchFamily="34" charset="0"/>
                <a:cs typeface="Times New Roman" panose="02020603050405020304" pitchFamily="18" charset="0"/>
              </a:rPr>
              <a:t>						B.Tech. CSE - CORE</a:t>
            </a:r>
            <a:endParaRPr lang="en-IN" dirty="0"/>
          </a:p>
        </p:txBody>
      </p:sp>
      <p:pic>
        <p:nvPicPr>
          <p:cNvPr id="1026" name="Picture 2" descr="Thank you Vectors &amp; Illustrations for Free Download | Freepik">
            <a:extLst>
              <a:ext uri="{FF2B5EF4-FFF2-40B4-BE49-F238E27FC236}">
                <a16:creationId xmlns:a16="http://schemas.microsoft.com/office/drawing/2014/main" id="{3CD7B343-AC71-75FF-E891-E49C8443F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195" y="673259"/>
            <a:ext cx="5283958" cy="264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997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7" name="Picture 2">
            <a:extLst>
              <a:ext uri="{FF2B5EF4-FFF2-40B4-BE49-F238E27FC236}">
                <a16:creationId xmlns:a16="http://schemas.microsoft.com/office/drawing/2014/main" id="{D8CFAE26-0096-9D34-B557-FBD895F251BB}"/>
              </a:ext>
            </a:extLst>
          </p:cNvPr>
          <p:cNvPicPr>
            <a:picLocks noChangeAspect="1"/>
          </p:cNvPicPr>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1237097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70DD-6AE5-F5D2-FF95-AC0AE67FEDC6}"/>
              </a:ext>
            </a:extLst>
          </p:cNvPr>
          <p:cNvSpPr/>
          <p:nvPr/>
        </p:nvSpPr>
        <p:spPr>
          <a:xfrm>
            <a:off x="1507243" y="1566952"/>
            <a:ext cx="9177513" cy="1862048"/>
          </a:xfrm>
          <a:prstGeom prst="rect">
            <a:avLst/>
          </a:prstGeom>
          <a:noFill/>
        </p:spPr>
        <p:txBody>
          <a:bodyPr wrap="none" lIns="91440" tIns="45720" rIns="91440" bIns="45720">
            <a:spAutoFit/>
          </a:bodyPr>
          <a:lstStyle/>
          <a:p>
            <a:pPr algn="ctr"/>
            <a:r>
              <a:rPr lang="en-US" sz="11500" b="1" dirty="0">
                <a:ln w="6600">
                  <a:solidFill>
                    <a:schemeClr val="accent2"/>
                  </a:solidFill>
                  <a:prstDash val="solid"/>
                </a:ln>
                <a:solidFill>
                  <a:srgbClr val="FFFFFF"/>
                </a:solidFill>
                <a:effectLst>
                  <a:outerShdw dist="38100" dir="2700000" algn="tl" rotWithShape="0">
                    <a:schemeClr val="accent2"/>
                  </a:outerShdw>
                </a:effectLst>
              </a:rPr>
              <a:t>PPS PROJECT</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504313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91DFF-2BA8-3D25-3908-4F670537D875}"/>
              </a:ext>
            </a:extLst>
          </p:cNvPr>
          <p:cNvPicPr>
            <a:picLocks noChangeAspect="1"/>
          </p:cNvPicPr>
          <p:nvPr/>
        </p:nvPicPr>
        <p:blipFill>
          <a:blip r:embed="rId2"/>
          <a:srcRect l="15330" t="36694" r="15189" b="37393"/>
          <a:stretch>
            <a:fillRect/>
          </a:stretch>
        </p:blipFill>
        <p:spPr>
          <a:xfrm>
            <a:off x="8100766" y="556810"/>
            <a:ext cx="3780041" cy="1299286"/>
          </a:xfrm>
          <a:prstGeom prst="rect">
            <a:avLst/>
          </a:prstGeom>
        </p:spPr>
      </p:pic>
      <p:sp>
        <p:nvSpPr>
          <p:cNvPr id="5" name="TextBox 4">
            <a:extLst>
              <a:ext uri="{FF2B5EF4-FFF2-40B4-BE49-F238E27FC236}">
                <a16:creationId xmlns:a16="http://schemas.microsoft.com/office/drawing/2014/main" id="{48038E72-38C6-C933-59BB-E90898FFA7B4}"/>
              </a:ext>
            </a:extLst>
          </p:cNvPr>
          <p:cNvSpPr txBox="1"/>
          <p:nvPr/>
        </p:nvSpPr>
        <p:spPr>
          <a:xfrm>
            <a:off x="0" y="2362876"/>
            <a:ext cx="12192000" cy="891847"/>
          </a:xfrm>
          <a:prstGeom prst="rect">
            <a:avLst/>
          </a:prstGeom>
          <a:noFill/>
        </p:spPr>
        <p:txBody>
          <a:bodyPr wrap="square">
            <a:spAutoFit/>
          </a:bodyPr>
          <a:lstStyle/>
          <a:p>
            <a:pPr algn="ctr">
              <a:lnSpc>
                <a:spcPct val="115000"/>
              </a:lnSpc>
              <a:spcAft>
                <a:spcPts val="1000"/>
              </a:spcAft>
            </a:pPr>
            <a:r>
              <a:rPr 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Black" panose="020B0A04020102020204" pitchFamily="34" charset="0"/>
                <a:ea typeface="Calibri" panose="020F0502020204030204" pitchFamily="34" charset="0"/>
                <a:cs typeface="Times New Roman" panose="02020603050405020304" pitchFamily="18" charset="0"/>
              </a:rPr>
              <a:t>BANK MANAGEMENT SYSTEM</a:t>
            </a:r>
            <a:endPar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71725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BDED38-E809-47DF-A501-94A1EC4CF7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9" name="Rounded Rectangle 11">
            <a:extLst>
              <a:ext uri="{FF2B5EF4-FFF2-40B4-BE49-F238E27FC236}">
                <a16:creationId xmlns:a16="http://schemas.microsoft.com/office/drawing/2014/main" id="{4BCC8B00-7646-4C46-8DD7-701BCBEA9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ext&#10;&#10;Description automatically generated">
            <a:extLst>
              <a:ext uri="{FF2B5EF4-FFF2-40B4-BE49-F238E27FC236}">
                <a16:creationId xmlns:a16="http://schemas.microsoft.com/office/drawing/2014/main" id="{17ABFFEF-9FD0-0292-E3E0-3CC7110427A6}"/>
              </a:ext>
            </a:extLst>
          </p:cNvPr>
          <p:cNvPicPr>
            <a:picLocks noChangeAspect="1"/>
          </p:cNvPicPr>
          <p:nvPr/>
        </p:nvPicPr>
        <p:blipFill rotWithShape="1">
          <a:blip r:embed="rId3">
            <a:extLst>
              <a:ext uri="{28A0092B-C50C-407E-A947-70E740481C1C}">
                <a14:useLocalDpi xmlns:a14="http://schemas.microsoft.com/office/drawing/2010/main" val="0"/>
              </a:ext>
            </a:extLst>
          </a:blip>
          <a:srcRect b="18148"/>
          <a:stretch/>
        </p:blipFill>
        <p:spPr>
          <a:xfrm>
            <a:off x="870204" y="873252"/>
            <a:ext cx="10451592" cy="5111496"/>
          </a:xfrm>
          <a:prstGeom prst="rect">
            <a:avLst/>
          </a:prstGeom>
          <a:ln w="31750" cap="sq">
            <a:noFill/>
            <a:miter lim="800000"/>
          </a:ln>
        </p:spPr>
      </p:pic>
      <p:sp>
        <p:nvSpPr>
          <p:cNvPr id="4" name="Rectangle 3">
            <a:extLst>
              <a:ext uri="{FF2B5EF4-FFF2-40B4-BE49-F238E27FC236}">
                <a16:creationId xmlns:a16="http://schemas.microsoft.com/office/drawing/2014/main" id="{2714B0E4-D5F3-3987-CC11-5A4732AA5A82}"/>
              </a:ext>
            </a:extLst>
          </p:cNvPr>
          <p:cNvSpPr/>
          <p:nvPr/>
        </p:nvSpPr>
        <p:spPr>
          <a:xfrm>
            <a:off x="4632298" y="5499477"/>
            <a:ext cx="2927404" cy="400110"/>
          </a:xfrm>
          <a:prstGeom prst="rect">
            <a:avLst/>
          </a:prstGeom>
          <a:noFill/>
        </p:spPr>
        <p:txBody>
          <a:bodyPr wrap="none" lIns="91440" tIns="45720" rIns="91440" bIns="45720">
            <a:spAutoFit/>
          </a:bodyPr>
          <a:lstStyle/>
          <a:p>
            <a:pPr algn="ctr"/>
            <a:r>
              <a:rPr lang="en-US" sz="2000" b="1" dirty="0">
                <a:ln w="12700">
                  <a:solidFill>
                    <a:schemeClr val="accent5"/>
                  </a:solidFill>
                  <a:prstDash val="solid"/>
                </a:ln>
                <a:pattFill prst="ltDnDiag">
                  <a:fgClr>
                    <a:schemeClr val="accent5">
                      <a:lumMod val="60000"/>
                      <a:lumOff val="40000"/>
                    </a:schemeClr>
                  </a:fgClr>
                  <a:bgClr>
                    <a:schemeClr val="bg1"/>
                  </a:bgClr>
                </a:pattFill>
              </a:rPr>
              <a:t>ENTER PASSWORD:SRM</a:t>
            </a:r>
            <a:endParaRPr lang="en-US" sz="20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6302366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DD5BC2-A8E7-4CAD-955A-3807355EC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9"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ext&#10;&#10;Description automatically generated">
            <a:extLst>
              <a:ext uri="{FF2B5EF4-FFF2-40B4-BE49-F238E27FC236}">
                <a16:creationId xmlns:a16="http://schemas.microsoft.com/office/drawing/2014/main" id="{1ADBAE8D-48C7-1398-51D2-CDA176C1B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991" y="873252"/>
            <a:ext cx="8906018" cy="5111496"/>
          </a:xfrm>
          <a:prstGeom prst="rect">
            <a:avLst/>
          </a:prstGeom>
          <a:ln w="31750" cap="sq">
            <a:noFill/>
            <a:miter lim="800000"/>
          </a:ln>
        </p:spPr>
      </p:pic>
    </p:spTree>
    <p:extLst>
      <p:ext uri="{BB962C8B-B14F-4D97-AF65-F5344CB8AC3E}">
        <p14:creationId xmlns:p14="http://schemas.microsoft.com/office/powerpoint/2010/main" val="1289612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7DA721-FFC4-591D-5EC8-8B0823839A3F}"/>
              </a:ext>
            </a:extLst>
          </p:cNvPr>
          <p:cNvSpPr txBox="1"/>
          <p:nvPr/>
        </p:nvSpPr>
        <p:spPr>
          <a:xfrm>
            <a:off x="265028" y="1497443"/>
            <a:ext cx="11731354" cy="2241960"/>
          </a:xfrm>
          <a:prstGeom prst="rect">
            <a:avLst/>
          </a:prstGeom>
          <a:noFill/>
        </p:spPr>
        <p:txBody>
          <a:bodyPr wrap="square">
            <a:spAutoFit/>
          </a:bodyPr>
          <a:lstStyle/>
          <a:p>
            <a:pPr>
              <a:lnSpc>
                <a:spcPct val="150000"/>
              </a:lnSpc>
            </a:pPr>
            <a:r>
              <a:rPr lang="en-US"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source code for Customer Account Bank Management System is relatively short and easy to understand. I have divided this C mini project into many functions, most of which are related to different banking activities. Listed below are some of the more important functions which may help you understand the project better.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589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96D94-0317-5A80-E83A-99B1FAB99373}"/>
              </a:ext>
            </a:extLst>
          </p:cNvPr>
          <p:cNvSpPr txBox="1"/>
          <p:nvPr/>
        </p:nvSpPr>
        <p:spPr>
          <a:xfrm>
            <a:off x="204717" y="1402523"/>
            <a:ext cx="11750722" cy="3063467"/>
          </a:xfrm>
          <a:prstGeom prst="rect">
            <a:avLst/>
          </a:prstGeom>
          <a:noFill/>
        </p:spPr>
        <p:txBody>
          <a:bodyPr wrap="square">
            <a:spAutoFit/>
          </a:bodyPr>
          <a:lstStyle/>
          <a:p>
            <a:pPr algn="just">
              <a:lnSpc>
                <a:spcPct val="150000"/>
              </a:lnSpc>
              <a:spcAft>
                <a:spcPts val="1950"/>
              </a:spcAft>
            </a:pPr>
            <a:r>
              <a:rPr lang="en-IN" sz="2000" b="1" dirty="0">
                <a:solidFill>
                  <a:srgbClr val="222222"/>
                </a:solidFill>
                <a:effectLst/>
                <a:latin typeface="Times New Roman" panose="02020603050405020304" pitchFamily="18" charset="0"/>
                <a:ea typeface="Times New Roman" panose="02020603050405020304" pitchFamily="18" charset="0"/>
              </a:rPr>
              <a:t>menu()</a:t>
            </a:r>
            <a:r>
              <a:rPr lang="en-IN" sz="2000" dirty="0">
                <a:solidFill>
                  <a:srgbClr val="222222"/>
                </a:solidFill>
                <a:effectLst/>
                <a:latin typeface="Times New Roman" panose="02020603050405020304" pitchFamily="18" charset="0"/>
                <a:ea typeface="Times New Roman" panose="02020603050405020304" pitchFamily="18" charset="0"/>
              </a:rPr>
              <a:t> – This function displays the menu or welcome screen to perform different banking activities mentioned below.</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1950"/>
              </a:spcAft>
            </a:pPr>
            <a:r>
              <a:rPr lang="en-IN" sz="2000" b="1" dirty="0" err="1">
                <a:solidFill>
                  <a:srgbClr val="222222"/>
                </a:solidFill>
                <a:effectLst/>
                <a:latin typeface="Times New Roman" panose="02020603050405020304" pitchFamily="18" charset="0"/>
                <a:ea typeface="Times New Roman" panose="02020603050405020304" pitchFamily="18" charset="0"/>
              </a:rPr>
              <a:t>new_acc</a:t>
            </a:r>
            <a:r>
              <a:rPr lang="en-IN" sz="2000" b="1" dirty="0">
                <a:solidFill>
                  <a:srgbClr val="222222"/>
                </a:solidFill>
                <a:effectLst/>
                <a:latin typeface="Times New Roman" panose="02020603050405020304" pitchFamily="18" charset="0"/>
                <a:ea typeface="Times New Roman" panose="02020603050405020304" pitchFamily="18" charset="0"/>
              </a:rPr>
              <a:t>()</a:t>
            </a:r>
            <a:r>
              <a:rPr lang="en-IN" sz="2000" dirty="0">
                <a:solidFill>
                  <a:srgbClr val="222222"/>
                </a:solidFill>
                <a:effectLst/>
                <a:latin typeface="Times New Roman" panose="02020603050405020304" pitchFamily="18" charset="0"/>
                <a:ea typeface="Times New Roman" panose="02020603050405020304" pitchFamily="18" charset="0"/>
              </a:rPr>
              <a:t> – This function creates a new customer account. It asks for some  personal and banking details of the customer such as name, date of birth, citizenship number, address and phone number. You can enter the amount to deposit and choose one type of deposit account – saving, current, fixed for 1 year, fixed for 2 years or fixed for 3 years.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79036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F51C8B-6ABC-0A74-BE5B-A233DF704F30}"/>
              </a:ext>
            </a:extLst>
          </p:cNvPr>
          <p:cNvSpPr txBox="1"/>
          <p:nvPr/>
        </p:nvSpPr>
        <p:spPr>
          <a:xfrm>
            <a:off x="0" y="1561750"/>
            <a:ext cx="12192000" cy="2498441"/>
          </a:xfrm>
          <a:prstGeom prst="rect">
            <a:avLst/>
          </a:prstGeom>
          <a:noFill/>
        </p:spPr>
        <p:txBody>
          <a:bodyPr wrap="square">
            <a:spAutoFit/>
          </a:bodyPr>
          <a:lstStyle/>
          <a:p>
            <a:pPr algn="just">
              <a:lnSpc>
                <a:spcPct val="150000"/>
              </a:lnSpc>
              <a:spcAft>
                <a:spcPts val="1950"/>
              </a:spcAft>
            </a:pPr>
            <a:r>
              <a:rPr lang="en-IN" sz="2400" b="1" dirty="0">
                <a:solidFill>
                  <a:srgbClr val="222222"/>
                </a:solidFill>
                <a:effectLst/>
                <a:latin typeface="Times New Roman" panose="02020603050405020304" pitchFamily="18" charset="0"/>
                <a:ea typeface="Times New Roman" panose="02020603050405020304" pitchFamily="18" charset="0"/>
              </a:rPr>
              <a:t>view list()</a:t>
            </a:r>
            <a:r>
              <a:rPr lang="en-IN" sz="2400" dirty="0">
                <a:solidFill>
                  <a:srgbClr val="222222"/>
                </a:solidFill>
                <a:effectLst/>
                <a:latin typeface="Times New Roman" panose="02020603050405020304" pitchFamily="18" charset="0"/>
                <a:ea typeface="Times New Roman" panose="02020603050405020304" pitchFamily="18" charset="0"/>
              </a:rPr>
              <a:t> – With this function, you can view the customer’s banking information such as account number, name, address and phone number provided while creating the account.</a:t>
            </a:r>
            <a:endParaRPr lang="en-IN" sz="2400" dirty="0">
              <a:effectLst/>
              <a:latin typeface="Times New Roman" panose="02020603050405020304" pitchFamily="18" charset="0"/>
              <a:ea typeface="Times New Roman" panose="02020603050405020304" pitchFamily="18" charset="0"/>
            </a:endParaRPr>
          </a:p>
          <a:p>
            <a:pPr algn="just">
              <a:lnSpc>
                <a:spcPct val="150000"/>
              </a:lnSpc>
              <a:spcAft>
                <a:spcPts val="1950"/>
              </a:spcAft>
            </a:pPr>
            <a:r>
              <a:rPr lang="en-IN" sz="2400" b="1" dirty="0">
                <a:solidFill>
                  <a:srgbClr val="222222"/>
                </a:solidFill>
                <a:effectLst/>
                <a:latin typeface="Times New Roman" panose="02020603050405020304" pitchFamily="18" charset="0"/>
                <a:ea typeface="Times New Roman" panose="02020603050405020304" pitchFamily="18" charset="0"/>
              </a:rPr>
              <a:t>edit()</a:t>
            </a:r>
            <a:r>
              <a:rPr lang="en-IN" sz="2400" dirty="0">
                <a:solidFill>
                  <a:srgbClr val="222222"/>
                </a:solidFill>
                <a:effectLst/>
                <a:latin typeface="Times New Roman" panose="02020603050405020304" pitchFamily="18" charset="0"/>
                <a:ea typeface="Times New Roman" panose="02020603050405020304" pitchFamily="18" charset="0"/>
              </a:rPr>
              <a:t> – This function has been used for changing the address and phone number of a particular customer account.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4770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AC688-7B90-F31E-DAB3-7E11CCA639C3}"/>
              </a:ext>
            </a:extLst>
          </p:cNvPr>
          <p:cNvSpPr txBox="1"/>
          <p:nvPr/>
        </p:nvSpPr>
        <p:spPr>
          <a:xfrm>
            <a:off x="136478" y="1492650"/>
            <a:ext cx="11928143" cy="2858283"/>
          </a:xfrm>
          <a:prstGeom prst="rect">
            <a:avLst/>
          </a:prstGeom>
          <a:noFill/>
        </p:spPr>
        <p:txBody>
          <a:bodyPr wrap="square">
            <a:spAutoFit/>
          </a:bodyPr>
          <a:lstStyle/>
          <a:p>
            <a:pPr algn="just">
              <a:lnSpc>
                <a:spcPct val="150000"/>
              </a:lnSpc>
              <a:spcAft>
                <a:spcPts val="1950"/>
              </a:spcAft>
            </a:pPr>
            <a:r>
              <a:rPr lang="en-IN" sz="2000" b="1" dirty="0">
                <a:solidFill>
                  <a:srgbClr val="222222"/>
                </a:solidFill>
                <a:effectLst/>
                <a:latin typeface="Times New Roman" panose="02020603050405020304" pitchFamily="18" charset="0"/>
                <a:ea typeface="Times New Roman" panose="02020603050405020304" pitchFamily="18" charset="0"/>
              </a:rPr>
              <a:t>transact()</a:t>
            </a:r>
            <a:r>
              <a:rPr lang="en-IN" sz="2000" dirty="0">
                <a:solidFill>
                  <a:srgbClr val="222222"/>
                </a:solidFill>
                <a:effectLst/>
                <a:latin typeface="Times New Roman" panose="02020603050405020304" pitchFamily="18" charset="0"/>
                <a:ea typeface="Times New Roman" panose="02020603050405020304" pitchFamily="18" charset="0"/>
              </a:rPr>
              <a:t> – With this function, you can deposit and withdraw money to and from a particular customer account.</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1950"/>
              </a:spcAft>
            </a:pPr>
            <a:r>
              <a:rPr lang="en-IN" sz="2000" b="1" dirty="0">
                <a:solidFill>
                  <a:srgbClr val="222222"/>
                </a:solidFill>
                <a:effectLst/>
                <a:latin typeface="Times New Roman" panose="02020603050405020304" pitchFamily="18" charset="0"/>
                <a:ea typeface="Times New Roman" panose="02020603050405020304" pitchFamily="18" charset="0"/>
              </a:rPr>
              <a:t>erase()</a:t>
            </a:r>
            <a:r>
              <a:rPr lang="en-IN" sz="2000" dirty="0">
                <a:solidFill>
                  <a:srgbClr val="222222"/>
                </a:solidFill>
                <a:effectLst/>
                <a:latin typeface="Times New Roman" panose="02020603050405020304" pitchFamily="18" charset="0"/>
                <a:ea typeface="Times New Roman" panose="02020603050405020304" pitchFamily="18" charset="0"/>
              </a:rPr>
              <a:t> – This function is for deleting a customer account.</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1950"/>
              </a:spcAft>
            </a:pPr>
            <a:r>
              <a:rPr lang="en-IN" sz="2000" b="1" dirty="0">
                <a:solidFill>
                  <a:srgbClr val="222222"/>
                </a:solidFill>
                <a:effectLst/>
                <a:latin typeface="Times New Roman" panose="02020603050405020304" pitchFamily="18" charset="0"/>
                <a:ea typeface="Times New Roman" panose="02020603050405020304" pitchFamily="18" charset="0"/>
              </a:rPr>
              <a:t>see()</a:t>
            </a:r>
            <a:r>
              <a:rPr lang="en-IN" sz="2000" dirty="0">
                <a:solidFill>
                  <a:srgbClr val="222222"/>
                </a:solidFill>
                <a:effectLst/>
                <a:latin typeface="Times New Roman" panose="02020603050405020304" pitchFamily="18" charset="0"/>
                <a:ea typeface="Times New Roman" panose="02020603050405020304" pitchFamily="18" charset="0"/>
              </a:rPr>
              <a:t> – This function shows account number, name, date of birth, citizenship number, age, address, phone number, type of account, amount deposited and date of deposit. It also displays the amount of interest corresponding to a particular account type.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640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51</TotalTime>
  <Words>393</Words>
  <Application>Microsoft Office PowerPoint</Application>
  <PresentationFormat>Widescreen</PresentationFormat>
  <Paragraphs>17</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Vapor Trail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Chanakya Bugata</dc:creator>
  <cp:lastModifiedBy>Chanakya Bugata</cp:lastModifiedBy>
  <cp:revision>2</cp:revision>
  <dcterms:created xsi:type="dcterms:W3CDTF">2022-12-07T17:25:13Z</dcterms:created>
  <dcterms:modified xsi:type="dcterms:W3CDTF">2023-10-11T17:17:37Z</dcterms:modified>
</cp:coreProperties>
</file>