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8" r:id="rId1"/>
  </p:sldMasterIdLst>
  <p:notesMasterIdLst>
    <p:notesMasterId r:id="rId21"/>
  </p:notesMasterIdLst>
  <p:sldIdLst>
    <p:sldId id="256" r:id="rId2"/>
    <p:sldId id="289" r:id="rId3"/>
    <p:sldId id="276" r:id="rId4"/>
    <p:sldId id="290" r:id="rId5"/>
    <p:sldId id="291" r:id="rId6"/>
    <p:sldId id="267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4" r:id="rId18"/>
    <p:sldId id="302" r:id="rId19"/>
    <p:sldId id="303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265" autoAdjust="0"/>
    <p:restoredTop sz="77463" autoAdjust="0"/>
  </p:normalViewPr>
  <p:slideViewPr>
    <p:cSldViewPr>
      <p:cViewPr varScale="1">
        <p:scale>
          <a:sx n="57" d="100"/>
          <a:sy n="57" d="100"/>
        </p:scale>
        <p:origin x="152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3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79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12FAEAC-2E7C-43A9-8609-69E03404C7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6A90FF-43A3-426E-A6A2-3D027CE84E2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06A0D6C-1E88-45E8-B512-C885AE370AA4}" type="datetimeFigureOut">
              <a:rPr lang="he-IL"/>
              <a:pPr>
                <a:defRPr/>
              </a:pPr>
              <a:t>כ"ט/חשון/תשפ"ג</a:t>
            </a:fld>
            <a:endParaRPr lang="he-IL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DEC99336-F196-41E3-BC7F-9C0512A884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ADADD754-E542-47CA-A6C7-CC6C9A80D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F9D932-8AAB-493D-909B-6190E8BF0D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F7161A-1858-4A2A-A984-2F8E211C4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FBFF0151-83C7-4AF2-B2B9-1B662E3C13AD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>
              <a:spcBef>
                <a:spcPct val="0"/>
              </a:spcBef>
            </a:pPr>
            <a:fld id="{8F8FC448-A919-4A1D-8F47-F23196D02F84}" type="slidenum">
              <a:rPr lang="he-IL" altLang="en-US" smtClean="0">
                <a:latin typeface="Arial" panose="020B0604020202020204" pitchFamily="34" charset="0"/>
              </a:rPr>
              <a:pPr algn="l" rtl="0">
                <a:spcBef>
                  <a:spcPct val="0"/>
                </a:spcBef>
              </a:pPr>
              <a:t>1</a:t>
            </a:fld>
            <a:endParaRPr lang="he-IL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09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he-IL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30F7FF-5D26-48D6-BEB7-80C2A8AA23A3}" type="slidenum">
              <a:rPr lang="en-US" altLang="he-IL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he-I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32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*המונח "פורט פתוח" מתייחס לפורט שתוכנה כלשהי מאזינה עליו. כלומר, אם יפנו אל הפורט הזה, תהיה תוכנה שמוכנה לקבל חיבור.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500A2-B9C7-4D25-B7F9-7CE0F21F9BF2}" type="slidenum">
              <a:rPr lang="he-IL" altLang="he-IL" smtClean="0"/>
              <a:pPr/>
              <a:t>19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7707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>
              <a:spcBef>
                <a:spcPct val="0"/>
              </a:spcBef>
            </a:pPr>
            <a:fld id="{6B55CCC9-FF6A-4626-9F31-FDA852FB4E7C}" type="slidenum">
              <a:rPr lang="he-IL" altLang="en-US" smtClean="0">
                <a:latin typeface="Arial" panose="020B0604020202020204" pitchFamily="34" charset="0"/>
              </a:rPr>
              <a:pPr algn="l" rtl="0">
                <a:spcBef>
                  <a:spcPct val="0"/>
                </a:spcBef>
              </a:pPr>
              <a:t>6</a:t>
            </a:fld>
            <a:endParaRPr lang="he-IL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34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32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67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46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*</a:t>
            </a:r>
            <a:r>
              <a:rPr lang="en-US" dirty="0"/>
              <a:t> </a:t>
            </a:r>
            <a:r>
              <a:rPr lang="he-IL" dirty="0"/>
              <a:t>במערכת הפעלה </a:t>
            </a:r>
            <a:r>
              <a:rPr lang="en-US" dirty="0"/>
              <a:t>Windows</a:t>
            </a:r>
            <a:r>
              <a:rPr lang="he-IL" dirty="0"/>
              <a:t> יש לוודא האם </a:t>
            </a:r>
            <a:r>
              <a:rPr lang="he-IL" b="1" dirty="0"/>
              <a:t>תוכנת הלקוח </a:t>
            </a:r>
            <a:r>
              <a:rPr lang="en-US" b="1" dirty="0"/>
              <a:t>Telnet</a:t>
            </a:r>
            <a:r>
              <a:rPr lang="he-IL" b="1" dirty="0"/>
              <a:t> </a:t>
            </a:r>
            <a:r>
              <a:rPr lang="he-IL" dirty="0"/>
              <a:t>פעילה: →</a:t>
            </a:r>
          </a:p>
          <a:p>
            <a:pPr algn="l" rtl="0"/>
            <a:r>
              <a:rPr lang="en-US" dirty="0"/>
              <a:t>Control Panel → Programs and Features → Turn Windows features on or off → </a:t>
            </a:r>
            <a:r>
              <a:rPr lang="he-IL" dirty="0"/>
              <a:t> לסמן </a:t>
            </a:r>
            <a:r>
              <a:rPr lang="en-US" dirty="0"/>
              <a:t>Telnet Client</a:t>
            </a:r>
          </a:p>
          <a:p>
            <a:pPr algn="r" rtl="1"/>
            <a:r>
              <a:rPr lang="he-IL" dirty="0"/>
              <a:t>  הפעלת תוכנת באמצעות </a:t>
            </a:r>
            <a:r>
              <a:rPr lang="en-US" dirty="0" err="1"/>
              <a:t>cmd</a:t>
            </a:r>
            <a:r>
              <a:rPr lang="en-US" dirty="0"/>
              <a:t> command line</a:t>
            </a:r>
            <a:r>
              <a:rPr lang="he-IL" dirty="0"/>
              <a:t> או </a:t>
            </a:r>
            <a:r>
              <a:rPr lang="en-US" dirty="0"/>
              <a:t>Windows PowerShell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** מומלץ להעזר בכלי דיבוג – </a:t>
            </a:r>
            <a:r>
              <a:rPr lang="en-US" dirty="0"/>
              <a:t>Wireshark</a:t>
            </a:r>
            <a:r>
              <a:rPr lang="he-IL" dirty="0"/>
              <a:t>, שיספק את כל המידע שעובר בין השרת ללקוח (הפעילו סינון/פלטר לפי פרוטוקול התעבורה</a:t>
            </a:r>
            <a:r>
              <a:rPr lang="he-IL" baseline="0" dirty="0"/>
              <a:t> </a:t>
            </a:r>
            <a:r>
              <a:rPr lang="en-US" baseline="0" dirty="0"/>
              <a:t>TCP</a:t>
            </a:r>
            <a:r>
              <a:rPr lang="he-IL" baseline="0" dirty="0"/>
              <a:t>)</a:t>
            </a:r>
            <a:r>
              <a:rPr lang="he-IL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3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5A93980D-2D93-4BB3-BEB6-229370A28BED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A3042908-894D-4273-83B8-44868FDB4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1F64E113-7F80-4857-BC25-840E2FE99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20">
              <a:extLst>
                <a:ext uri="{FF2B5EF4-FFF2-40B4-BE49-F238E27FC236}">
                  <a16:creationId xmlns:a16="http://schemas.microsoft.com/office/drawing/2014/main" id="{3B24A20C-889B-4394-A5C9-713C17DB6186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>
            <a:extLst>
              <a:ext uri="{FF2B5EF4-FFF2-40B4-BE49-F238E27FC236}">
                <a16:creationId xmlns:a16="http://schemas.microsoft.com/office/drawing/2014/main" id="{9B76D5F3-BFF1-4B90-9716-F554FD87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E306823-1482-4742-BB57-B24E442DB24A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12" name="Footer Placeholder 18">
            <a:extLst>
              <a:ext uri="{FF2B5EF4-FFF2-40B4-BE49-F238E27FC236}">
                <a16:creationId xmlns:a16="http://schemas.microsoft.com/office/drawing/2014/main" id="{A6BD1848-D525-496D-A059-B65146A7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>
            <a:extLst>
              <a:ext uri="{FF2B5EF4-FFF2-40B4-BE49-F238E27FC236}">
                <a16:creationId xmlns:a16="http://schemas.microsoft.com/office/drawing/2014/main" id="{43862849-41AD-4119-B9B3-E7406AF7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BEB90D-D486-409F-A6BB-D7BDD802648C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7472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CF0FC442-2FEB-4B6E-9F3A-70D10531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12582-E657-49CB-9516-7587400F0C06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429D5251-F18C-4D2C-9D24-F850F628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0D294E94-7BE6-4DFA-8681-0F9AEE59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5C0C6-BD77-44C5-A458-2D567ECF9927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0979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CF0FC442-2FEB-4B6E-9F3A-70D10531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2646-0BA0-4B44-BD19-CA1BFA953656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429D5251-F18C-4D2C-9D24-F850F628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0D294E94-7BE6-4DFA-8681-0F9AEE59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34BBE-E65D-4662-BE4D-0B862F0677B9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4282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CF0FC442-2FEB-4B6E-9F3A-70D10531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A95EB-8509-4B61-8D23-3B613CABBD66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429D5251-F18C-4D2C-9D24-F850F628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0D294E94-7BE6-4DFA-8681-0F9AEE59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23E33-EBAD-4EA8-8292-EBBAE8F02FA5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423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>
            <a:extLst>
              <a:ext uri="{FF2B5EF4-FFF2-40B4-BE49-F238E27FC236}">
                <a16:creationId xmlns:a16="http://schemas.microsoft.com/office/drawing/2014/main" id="{1D7C2826-6B22-42CD-A3F6-0A9623F11EFB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15">
            <a:extLst>
              <a:ext uri="{FF2B5EF4-FFF2-40B4-BE49-F238E27FC236}">
                <a16:creationId xmlns:a16="http://schemas.microsoft.com/office/drawing/2014/main" id="{0FEC6C5E-3A9E-4612-A1FC-522BD217CA2A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862A104-64A7-4ADB-BD89-83B23E24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32E4BC-E045-4757-A510-26655644A5C7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63B59EE-9BAF-42B4-A943-65C3A3DB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9DB2AC1-C18F-4E0B-9B8A-FE4FCCB2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1F08D-5B87-474F-AB82-72EA7ED2D5B1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5796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65A1-C1C3-425F-ACA1-A6DAC4EA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E0EFA45-07BA-4E09-A834-FB15C8792BB7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33318-0926-4072-B714-2ED886DE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4525F-DDDC-462D-9101-BC74C6D7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7F31F-8BC6-4C88-977C-281FEA75603E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75103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360B2-6868-47ED-BE1B-BFFAFDBF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231616-2EBF-4FB6-B841-80DD4B858FD3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037D4-A800-4578-BD6C-AB9C0800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5F23C-60EB-4738-BD27-E8F92A24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EE5A4-19D1-425F-8F0C-34B3F8DB608F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34264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BAFA8-10D2-4164-BA77-30386777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8A20AE6-7329-435E-A29E-7C2A5560C291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60C3A-4AE0-4E42-9D7C-FA24208F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55085-C3D2-45CC-956F-CCDC2D69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BA1C1-D86D-4936-B1D5-971E906F8AF0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9772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CF0FC442-2FEB-4B6E-9F3A-70D10531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776D4-9C8A-4AA4-98D6-A7AEFEAC2899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429D5251-F18C-4D2C-9D24-F850F628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0D294E94-7BE6-4DFA-8681-0F9AEE59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0EB9A-BAA5-4F9D-B34F-181CC8738231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5682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70C15-7B16-4980-BA2E-E6BD49E5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6C144B-F038-4D32-AE51-21D4A463545D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0421F-6C01-4C0E-9D26-1E1C74AC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BD6E1-F313-48C7-BBB5-0CF7AFC9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B6AE1-1358-4626-8BF8-1599FC3ED893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02878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010E0029-DAFD-41A0-AD0C-60FAB4311CD4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Right Triangle 16">
            <a:extLst>
              <a:ext uri="{FF2B5EF4-FFF2-40B4-BE49-F238E27FC236}">
                <a16:creationId xmlns:a16="http://schemas.microsoft.com/office/drawing/2014/main" id="{8C4EBF78-C821-456D-BA40-A4CD48DCDBBB}"/>
              </a:ext>
            </a:extLst>
          </p:cNvPr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8">
            <a:extLst>
              <a:ext uri="{FF2B5EF4-FFF2-40B4-BE49-F238E27FC236}">
                <a16:creationId xmlns:a16="http://schemas.microsoft.com/office/drawing/2014/main" id="{043E329D-6767-406F-8477-50010F38F6D5}"/>
              </a:ext>
            </a:extLst>
          </p:cNvPr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9">
            <a:extLst>
              <a:ext uri="{FF2B5EF4-FFF2-40B4-BE49-F238E27FC236}">
                <a16:creationId xmlns:a16="http://schemas.microsoft.com/office/drawing/2014/main" id="{6F48C93E-353A-4521-AB90-463F53979971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20">
            <a:extLst>
              <a:ext uri="{FF2B5EF4-FFF2-40B4-BE49-F238E27FC236}">
                <a16:creationId xmlns:a16="http://schemas.microsoft.com/office/drawing/2014/main" id="{A08CD7FA-66AE-4581-B671-56F349EADAE5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2F2ED99E-7865-4C04-9223-F7772A27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677E579-F57D-4ED4-B344-F479F3024410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710B7D8-8EC1-40AB-A9C3-3E75938E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01DD2400-0014-496C-A12E-7D532447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C0A64-CC18-43A5-AD56-BDD747EF25E4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35105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D17293E1-115C-45A3-A363-192F117FAE5A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E11E3830-B1F9-4ADF-94FC-2AB005D2A4B6}"/>
              </a:ext>
            </a:extLst>
          </p:cNvPr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1AF4E-77D9-4926-9360-E7BA97BC33E9}"/>
              </a:ext>
            </a:extLst>
          </p:cNvPr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178BBBF3-5A9C-42FF-9C85-1F9870A4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F0FC442-2FEB-4B6E-9F3A-70D10531F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C84C8B2-CFAB-453E-A574-D6D4FEA3CF04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429D5251-F18C-4D2C-9D24-F850F628A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D294E94-7BE6-4DFA-8681-0F9AEE596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panose="020B0602030504020204" pitchFamily="34" charset="0"/>
              </a:defRPr>
            </a:lvl1pPr>
          </a:lstStyle>
          <a:p>
            <a:pPr>
              <a:defRPr/>
            </a:pPr>
            <a:fld id="{5D4F3473-D373-4F41-993D-F420EAF267C8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17" r:id="rId2"/>
    <p:sldLayoutId id="2147484422" r:id="rId3"/>
    <p:sldLayoutId id="2147484423" r:id="rId4"/>
    <p:sldLayoutId id="2147484424" r:id="rId5"/>
    <p:sldLayoutId id="2147484425" r:id="rId6"/>
    <p:sldLayoutId id="2147484418" r:id="rId7"/>
    <p:sldLayoutId id="2147484426" r:id="rId8"/>
    <p:sldLayoutId id="2147484427" r:id="rId9"/>
    <p:sldLayoutId id="2147484419" r:id="rId10"/>
    <p:sldLayoutId id="21474844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4A1C-B5DD-42B8-83E0-A993DDFF9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תקשורת ומחשוב</a:t>
            </a:r>
            <a:br>
              <a:rPr lang="he-IL" dirty="0"/>
            </a:br>
            <a:r>
              <a:rPr lang="he-IL" dirty="0"/>
              <a:t>תרגול</a:t>
            </a:r>
            <a:endParaRPr lang="en-US" dirty="0"/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rtl="1" eaLnBrk="1" hangingPunct="1"/>
            <a:r>
              <a:rPr lang="he-IL" sz="2800" dirty="0"/>
              <a:t>מודל שרת לקוח </a:t>
            </a:r>
            <a:br>
              <a:rPr lang="he-IL" sz="2800" dirty="0"/>
            </a:br>
            <a:r>
              <a:rPr lang="en-US" altLang="he-IL" sz="2800" dirty="0"/>
              <a:t>Socket programming in Python</a:t>
            </a:r>
            <a:endParaRPr lang="he-IL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">
            <a:extLst>
              <a:ext uri="{FF2B5EF4-FFF2-40B4-BE49-F238E27FC236}">
                <a16:creationId xmlns:a16="http://schemas.microsoft.com/office/drawing/2014/main" id="{6FDB483A-7431-4A1E-9847-3EFB12901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1344811"/>
            <a:ext cx="6296025" cy="327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altLang="he-IL" sz="1600" dirty="0"/>
              <a:t>from socket import *</a:t>
            </a:r>
          </a:p>
          <a:p>
            <a:pPr>
              <a:lnSpc>
                <a:spcPts val="2800"/>
              </a:lnSpc>
            </a:pPr>
            <a:r>
              <a:rPr lang="en-US" altLang="he-IL" sz="1600" dirty="0" err="1"/>
              <a:t>serverName</a:t>
            </a:r>
            <a:r>
              <a:rPr lang="en-US" altLang="he-IL" sz="1600" dirty="0"/>
              <a:t> = </a:t>
            </a:r>
            <a:r>
              <a:rPr lang="en-US" altLang="en-US" sz="1600" dirty="0"/>
              <a:t>‘</a:t>
            </a:r>
            <a:r>
              <a:rPr lang="en-US" altLang="he-IL" sz="1600" dirty="0"/>
              <a:t>hostname</a:t>
            </a:r>
            <a:r>
              <a:rPr lang="en-US" altLang="en-US" sz="1600" dirty="0"/>
              <a:t>’ </a:t>
            </a:r>
          </a:p>
          <a:p>
            <a:pPr>
              <a:lnSpc>
                <a:spcPts val="2800"/>
              </a:lnSpc>
            </a:pPr>
            <a:r>
              <a:rPr lang="en-US" altLang="he-IL" sz="1600" dirty="0" err="1"/>
              <a:t>serverPort</a:t>
            </a:r>
            <a:r>
              <a:rPr lang="en-US" altLang="he-IL" sz="1600" dirty="0"/>
              <a:t> = 12000</a:t>
            </a:r>
          </a:p>
          <a:p>
            <a:pPr>
              <a:lnSpc>
                <a:spcPts val="2400"/>
              </a:lnSpc>
            </a:pPr>
            <a:r>
              <a:rPr lang="en-US" altLang="he-IL" sz="1600" dirty="0" err="1"/>
              <a:t>clientSocket</a:t>
            </a:r>
            <a:r>
              <a:rPr lang="en-US" altLang="he-IL" sz="1600" dirty="0"/>
              <a:t> = socket(AF_INET,  SOCK_DGRAM)</a:t>
            </a:r>
          </a:p>
          <a:p>
            <a:pPr>
              <a:lnSpc>
                <a:spcPts val="2800"/>
              </a:lnSpc>
            </a:pPr>
            <a:r>
              <a:rPr lang="en-US" altLang="he-IL" sz="1600" dirty="0"/>
              <a:t>message = input(</a:t>
            </a:r>
            <a:r>
              <a:rPr lang="en-US" altLang="en-US" sz="1600" dirty="0"/>
              <a:t>’</a:t>
            </a:r>
            <a:r>
              <a:rPr lang="en-US" altLang="he-IL" sz="1600" dirty="0"/>
              <a:t>Input lowercase sentence:</a:t>
            </a:r>
            <a:r>
              <a:rPr lang="en-US" altLang="en-US" sz="1600" dirty="0"/>
              <a:t>’</a:t>
            </a:r>
            <a:r>
              <a:rPr lang="en-US" altLang="he-IL" sz="1600" dirty="0"/>
              <a:t>)</a:t>
            </a:r>
          </a:p>
          <a:p>
            <a:pPr>
              <a:lnSpc>
                <a:spcPts val="2800"/>
              </a:lnSpc>
            </a:pPr>
            <a:r>
              <a:rPr lang="en-US" altLang="he-IL" sz="1600" dirty="0" err="1"/>
              <a:t>clientSocket.sendto</a:t>
            </a:r>
            <a:r>
              <a:rPr lang="en-US" altLang="he-IL" sz="1400" dirty="0"/>
              <a:t>(</a:t>
            </a:r>
            <a:r>
              <a:rPr lang="en-US" altLang="he-IL" sz="1400" dirty="0" err="1"/>
              <a:t>message.encode</a:t>
            </a:r>
            <a:r>
              <a:rPr lang="en-US" altLang="he-IL" sz="1400" dirty="0"/>
              <a:t>(),(</a:t>
            </a:r>
            <a:r>
              <a:rPr lang="en-US" altLang="he-IL" sz="1400" dirty="0" err="1"/>
              <a:t>serverName</a:t>
            </a:r>
            <a:r>
              <a:rPr lang="en-US" altLang="he-IL" sz="1400" dirty="0"/>
              <a:t>, </a:t>
            </a:r>
            <a:r>
              <a:rPr lang="en-US" altLang="he-IL" sz="1400" dirty="0" err="1"/>
              <a:t>serverPort</a:t>
            </a:r>
            <a:r>
              <a:rPr lang="en-US" altLang="he-IL" sz="1400" dirty="0"/>
              <a:t>))</a:t>
            </a:r>
          </a:p>
          <a:p>
            <a:pPr>
              <a:lnSpc>
                <a:spcPts val="2800"/>
              </a:lnSpc>
            </a:pPr>
            <a:r>
              <a:rPr lang="en-US" altLang="he-IL" sz="1600" dirty="0" err="1"/>
              <a:t>modifiedMessage</a:t>
            </a:r>
            <a:r>
              <a:rPr lang="en-US" altLang="he-IL" sz="1600" dirty="0"/>
              <a:t>, </a:t>
            </a:r>
            <a:r>
              <a:rPr lang="en-US" altLang="he-IL" sz="1600" dirty="0" err="1"/>
              <a:t>serverAddress</a:t>
            </a:r>
            <a:r>
              <a:rPr lang="en-US" altLang="he-IL" sz="1600" dirty="0"/>
              <a:t> = </a:t>
            </a:r>
            <a:r>
              <a:rPr lang="en-US" altLang="he-IL" sz="1600" dirty="0" err="1"/>
              <a:t>clientSocket.recvfrom</a:t>
            </a:r>
            <a:r>
              <a:rPr lang="en-US" altLang="he-IL" sz="1600" dirty="0"/>
              <a:t>(2048)</a:t>
            </a:r>
          </a:p>
          <a:p>
            <a:pPr>
              <a:lnSpc>
                <a:spcPts val="2800"/>
              </a:lnSpc>
            </a:pPr>
            <a:r>
              <a:rPr lang="en-US" altLang="he-IL" sz="1600" dirty="0"/>
              <a:t>print(</a:t>
            </a:r>
            <a:r>
              <a:rPr lang="en-US" altLang="he-IL" sz="1600" dirty="0" err="1"/>
              <a:t>modifiedMessage.decode</a:t>
            </a:r>
            <a:r>
              <a:rPr lang="en-US" altLang="he-IL" sz="1600" dirty="0"/>
              <a:t>())</a:t>
            </a:r>
          </a:p>
          <a:p>
            <a:pPr>
              <a:lnSpc>
                <a:spcPts val="2800"/>
              </a:lnSpc>
            </a:pPr>
            <a:r>
              <a:rPr lang="en-US" altLang="he-IL" sz="1600" dirty="0" err="1"/>
              <a:t>clientSocket.close</a:t>
            </a:r>
            <a:r>
              <a:rPr lang="en-US" altLang="he-IL" sz="1600" dirty="0"/>
              <a:t>()</a:t>
            </a: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3971327A-55B7-4415-B31F-4C59985FB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5" y="857251"/>
            <a:ext cx="34419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he-IL" altLang="he-IL" sz="2400" i="1" dirty="0">
                <a:solidFill>
                  <a:srgbClr val="CC0000"/>
                </a:solidFill>
              </a:rPr>
              <a:t>דוגמת מימוש </a:t>
            </a:r>
            <a:r>
              <a:rPr lang="he-IL" altLang="he-IL" sz="2400" i="1" dirty="0" err="1">
                <a:solidFill>
                  <a:srgbClr val="CC0000"/>
                </a:solidFill>
              </a:rPr>
              <a:t>בפייטון</a:t>
            </a:r>
            <a:r>
              <a:rPr lang="he-IL" altLang="he-IL" sz="2400" i="1" dirty="0">
                <a:solidFill>
                  <a:srgbClr val="CC0000"/>
                </a:solidFill>
              </a:rPr>
              <a:t> ללקוח</a:t>
            </a:r>
            <a:endParaRPr lang="en-US" altLang="he-IL" sz="2400" i="1" dirty="0">
              <a:solidFill>
                <a:srgbClr val="CC0000"/>
              </a:solidFill>
            </a:endParaRPr>
          </a:p>
        </p:txBody>
      </p:sp>
      <p:grpSp>
        <p:nvGrpSpPr>
          <p:cNvPr id="35" name="Group 46">
            <a:extLst>
              <a:ext uri="{FF2B5EF4-FFF2-40B4-BE49-F238E27FC236}">
                <a16:creationId xmlns:a16="http://schemas.microsoft.com/office/drawing/2014/main" id="{CE3483AD-FF9E-46AF-BE0F-434A8F0D1F3D}"/>
              </a:ext>
            </a:extLst>
          </p:cNvPr>
          <p:cNvGrpSpPr>
            <a:grpSpLocks/>
          </p:cNvGrpSpPr>
          <p:nvPr/>
        </p:nvGrpSpPr>
        <p:grpSpPr bwMode="auto">
          <a:xfrm>
            <a:off x="1152458" y="1344811"/>
            <a:ext cx="1727267" cy="297517"/>
            <a:chOff x="952522" y="1655296"/>
            <a:chExt cx="1727178" cy="298280"/>
          </a:xfrm>
        </p:grpSpPr>
        <p:sp>
          <p:nvSpPr>
            <p:cNvPr id="36" name="TextBox 3">
              <a:extLst>
                <a:ext uri="{FF2B5EF4-FFF2-40B4-BE49-F238E27FC236}">
                  <a16:creationId xmlns:a16="http://schemas.microsoft.com/office/drawing/2014/main" id="{04A047D8-1B2C-4228-81BA-E7F7759F5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22" y="1655296"/>
              <a:ext cx="1497448" cy="298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he-IL" altLang="he-IL" sz="1400" dirty="0">
                  <a:solidFill>
                    <a:srgbClr val="000099"/>
                  </a:solidFill>
                </a:rPr>
                <a:t>יבוא ספריה </a:t>
              </a:r>
              <a:r>
                <a:rPr lang="he-IL" altLang="he-IL" sz="1400" dirty="0" err="1">
                  <a:solidFill>
                    <a:srgbClr val="000099"/>
                  </a:solidFill>
                </a:rPr>
                <a:t>בפייטון</a:t>
              </a:r>
              <a:endParaRPr lang="en-US" altLang="he-IL" sz="1400" dirty="0">
                <a:solidFill>
                  <a:srgbClr val="000099"/>
                </a:solidFill>
              </a:endParaRPr>
            </a:p>
          </p:txBody>
        </p:sp>
        <p:cxnSp>
          <p:nvCxnSpPr>
            <p:cNvPr id="37" name="Straight Connector 10">
              <a:extLst>
                <a:ext uri="{FF2B5EF4-FFF2-40B4-BE49-F238E27FC236}">
                  <a16:creationId xmlns:a16="http://schemas.microsoft.com/office/drawing/2014/main" id="{54979D39-C604-444E-9E42-48B39739EF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52522" y="1930400"/>
              <a:ext cx="1727178" cy="813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47">
            <a:extLst>
              <a:ext uri="{FF2B5EF4-FFF2-40B4-BE49-F238E27FC236}">
                <a16:creationId xmlns:a16="http://schemas.microsoft.com/office/drawing/2014/main" id="{2A405F1F-9BE9-4AA6-BF50-DDBB67CCF074}"/>
              </a:ext>
            </a:extLst>
          </p:cNvPr>
          <p:cNvGrpSpPr>
            <a:grpSpLocks/>
          </p:cNvGrpSpPr>
          <p:nvPr/>
        </p:nvGrpSpPr>
        <p:grpSpPr bwMode="auto">
          <a:xfrm>
            <a:off x="1600376" y="2412070"/>
            <a:ext cx="1279349" cy="307777"/>
            <a:chOff x="1659228" y="2859300"/>
            <a:chExt cx="2271818" cy="343636"/>
          </a:xfrm>
        </p:grpSpPr>
        <p:sp>
          <p:nvSpPr>
            <p:cNvPr id="39" name="TextBox 31">
              <a:extLst>
                <a:ext uri="{FF2B5EF4-FFF2-40B4-BE49-F238E27FC236}">
                  <a16:creationId xmlns:a16="http://schemas.microsoft.com/office/drawing/2014/main" id="{430D2DF8-EDFB-42F8-9EBA-015124877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9228" y="2859300"/>
              <a:ext cx="2271818" cy="343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he-IL" altLang="he-IL" sz="1400" dirty="0">
                  <a:solidFill>
                    <a:srgbClr val="000099"/>
                  </a:solidFill>
                </a:rPr>
                <a:t>יצירת </a:t>
              </a:r>
              <a:r>
                <a:rPr lang="he-IL" altLang="he-IL" sz="1400" dirty="0" err="1">
                  <a:solidFill>
                    <a:srgbClr val="000099"/>
                  </a:solidFill>
                </a:rPr>
                <a:t>הסוקט</a:t>
              </a:r>
              <a:endParaRPr lang="en-US" altLang="he-IL" sz="1400" dirty="0">
                <a:solidFill>
                  <a:srgbClr val="000099"/>
                </a:solidFill>
              </a:endParaRPr>
            </a:p>
          </p:txBody>
        </p:sp>
        <p:cxnSp>
          <p:nvCxnSpPr>
            <p:cNvPr id="40" name="Straight Connector 32">
              <a:extLst>
                <a:ext uri="{FF2B5EF4-FFF2-40B4-BE49-F238E27FC236}">
                  <a16:creationId xmlns:a16="http://schemas.microsoft.com/office/drawing/2014/main" id="{E98212FF-8831-4CD2-949A-8EACE2C390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74938" y="3159976"/>
              <a:ext cx="1797732" cy="16748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" name="Group 48">
            <a:extLst>
              <a:ext uri="{FF2B5EF4-FFF2-40B4-BE49-F238E27FC236}">
                <a16:creationId xmlns:a16="http://schemas.microsoft.com/office/drawing/2014/main" id="{5EA61F67-D668-43DD-A11E-7A8401C9B98C}"/>
              </a:ext>
            </a:extLst>
          </p:cNvPr>
          <p:cNvGrpSpPr>
            <a:grpSpLocks/>
          </p:cNvGrpSpPr>
          <p:nvPr/>
        </p:nvGrpSpPr>
        <p:grpSpPr bwMode="auto">
          <a:xfrm>
            <a:off x="656649" y="2757478"/>
            <a:ext cx="2021260" cy="297518"/>
            <a:chOff x="699803" y="3714359"/>
            <a:chExt cx="2021626" cy="297415"/>
          </a:xfrm>
        </p:grpSpPr>
        <p:sp>
          <p:nvSpPr>
            <p:cNvPr id="42" name="TextBox 34">
              <a:extLst>
                <a:ext uri="{FF2B5EF4-FFF2-40B4-BE49-F238E27FC236}">
                  <a16:creationId xmlns:a16="http://schemas.microsoft.com/office/drawing/2014/main" id="{555E6DD9-C25E-42F7-81AB-4CDEB7903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803" y="3714359"/>
              <a:ext cx="1864951" cy="29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he-IL" altLang="he-IL" sz="1400" dirty="0">
                  <a:solidFill>
                    <a:srgbClr val="000099"/>
                  </a:solidFill>
                </a:rPr>
                <a:t>קלט משתמש מהמקלדת</a:t>
              </a:r>
              <a:endParaRPr lang="en-US" altLang="he-IL" sz="1400" dirty="0">
                <a:solidFill>
                  <a:srgbClr val="000099"/>
                </a:solidFill>
              </a:endParaRPr>
            </a:p>
          </p:txBody>
        </p:sp>
        <p:cxnSp>
          <p:nvCxnSpPr>
            <p:cNvPr id="43" name="Straight Connector 35">
              <a:extLst>
                <a:ext uri="{FF2B5EF4-FFF2-40B4-BE49-F238E27FC236}">
                  <a16:creationId xmlns:a16="http://schemas.microsoft.com/office/drawing/2014/main" id="{874CEF32-6805-4815-B540-0345CD72F5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62000" y="3968752"/>
              <a:ext cx="1959429" cy="4534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" name="Group 49">
            <a:extLst>
              <a:ext uri="{FF2B5EF4-FFF2-40B4-BE49-F238E27FC236}">
                <a16:creationId xmlns:a16="http://schemas.microsoft.com/office/drawing/2014/main" id="{37A535FC-4960-4E1F-A5FE-D868CE14E64F}"/>
              </a:ext>
            </a:extLst>
          </p:cNvPr>
          <p:cNvGrpSpPr>
            <a:grpSpLocks/>
          </p:cNvGrpSpPr>
          <p:nvPr/>
        </p:nvGrpSpPr>
        <p:grpSpPr bwMode="auto">
          <a:xfrm>
            <a:off x="0" y="3109319"/>
            <a:ext cx="3555472" cy="307777"/>
            <a:chOff x="-28547" y="4063367"/>
            <a:chExt cx="3555864" cy="307008"/>
          </a:xfrm>
        </p:grpSpPr>
        <p:sp>
          <p:nvSpPr>
            <p:cNvPr id="45" name="TextBox 36">
              <a:extLst>
                <a:ext uri="{FF2B5EF4-FFF2-40B4-BE49-F238E27FC236}">
                  <a16:creationId xmlns:a16="http://schemas.microsoft.com/office/drawing/2014/main" id="{68091D66-C4D7-4E51-9B08-0A3F51DCE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8547" y="4063367"/>
              <a:ext cx="3555864" cy="30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he-IL" altLang="he-IL" sz="1400" dirty="0">
                  <a:solidFill>
                    <a:srgbClr val="000099"/>
                  </a:solidFill>
                </a:rPr>
                <a:t>שליחת חבילה לשרת עם הפורט הרלוונטי</a:t>
              </a:r>
              <a:endParaRPr lang="en-US" altLang="he-IL" sz="1400" dirty="0">
                <a:solidFill>
                  <a:srgbClr val="000099"/>
                </a:solidFill>
              </a:endParaRPr>
            </a:p>
          </p:txBody>
        </p:sp>
        <p:cxnSp>
          <p:nvCxnSpPr>
            <p:cNvPr id="46" name="Straight Connector 39">
              <a:extLst>
                <a:ext uri="{FF2B5EF4-FFF2-40B4-BE49-F238E27FC236}">
                  <a16:creationId xmlns:a16="http://schemas.microsoft.com/office/drawing/2014/main" id="{9C93A2DA-6FF4-4AEF-8C65-490853F7E4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-28547" y="4311394"/>
              <a:ext cx="2880041" cy="1034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Group 55">
            <a:extLst>
              <a:ext uri="{FF2B5EF4-FFF2-40B4-BE49-F238E27FC236}">
                <a16:creationId xmlns:a16="http://schemas.microsoft.com/office/drawing/2014/main" id="{331C58E1-7D2A-4818-B137-49E02E327879}"/>
              </a:ext>
            </a:extLst>
          </p:cNvPr>
          <p:cNvGrpSpPr>
            <a:grpSpLocks/>
          </p:cNvGrpSpPr>
          <p:nvPr/>
        </p:nvGrpSpPr>
        <p:grpSpPr bwMode="auto">
          <a:xfrm>
            <a:off x="1258229" y="3440649"/>
            <a:ext cx="2349235" cy="307777"/>
            <a:chOff x="1091714" y="5394743"/>
            <a:chExt cx="2349500" cy="307392"/>
          </a:xfrm>
        </p:grpSpPr>
        <p:sp>
          <p:nvSpPr>
            <p:cNvPr id="48" name="TextBox 61">
              <a:extLst>
                <a:ext uri="{FF2B5EF4-FFF2-40B4-BE49-F238E27FC236}">
                  <a16:creationId xmlns:a16="http://schemas.microsoft.com/office/drawing/2014/main" id="{6207D1AB-E7B5-414E-967F-B094988CD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714" y="5394743"/>
              <a:ext cx="2349500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he-IL" altLang="he-IL" sz="1400" dirty="0">
                  <a:solidFill>
                    <a:srgbClr val="000099"/>
                  </a:solidFill>
                </a:rPr>
                <a:t>קבלת המידע מהשרת</a:t>
              </a:r>
              <a:endParaRPr lang="en-US" altLang="he-IL" sz="1400" dirty="0">
                <a:solidFill>
                  <a:srgbClr val="000099"/>
                </a:solidFill>
              </a:endParaRPr>
            </a:p>
          </p:txBody>
        </p:sp>
        <p:cxnSp>
          <p:nvCxnSpPr>
            <p:cNvPr id="49" name="Straight Connector 62">
              <a:extLst>
                <a:ext uri="{FF2B5EF4-FFF2-40B4-BE49-F238E27FC236}">
                  <a16:creationId xmlns:a16="http://schemas.microsoft.com/office/drawing/2014/main" id="{54F4F2BE-CDD6-4EA7-AE59-BCE12C4C4F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91714" y="5657830"/>
              <a:ext cx="1634380" cy="1846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55">
            <a:extLst>
              <a:ext uri="{FF2B5EF4-FFF2-40B4-BE49-F238E27FC236}">
                <a16:creationId xmlns:a16="http://schemas.microsoft.com/office/drawing/2014/main" id="{33609B86-CB0D-433A-9FE0-6081D125D95F}"/>
              </a:ext>
            </a:extLst>
          </p:cNvPr>
          <p:cNvGrpSpPr>
            <a:grpSpLocks/>
          </p:cNvGrpSpPr>
          <p:nvPr/>
        </p:nvGrpSpPr>
        <p:grpSpPr bwMode="auto">
          <a:xfrm>
            <a:off x="1068919" y="3798929"/>
            <a:ext cx="2349235" cy="307777"/>
            <a:chOff x="947563" y="5384270"/>
            <a:chExt cx="2349500" cy="307392"/>
          </a:xfrm>
        </p:grpSpPr>
        <p:sp>
          <p:nvSpPr>
            <p:cNvPr id="54" name="TextBox 61">
              <a:extLst>
                <a:ext uri="{FF2B5EF4-FFF2-40B4-BE49-F238E27FC236}">
                  <a16:creationId xmlns:a16="http://schemas.microsoft.com/office/drawing/2014/main" id="{7DCDD1A9-D8CE-40D9-86F5-F2FDC03D3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7563" y="5384270"/>
              <a:ext cx="2349500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he-IL" altLang="he-IL" sz="1400" dirty="0">
                  <a:solidFill>
                    <a:srgbClr val="000099"/>
                  </a:solidFill>
                </a:rPr>
                <a:t>הדפסת המידע שהתקבל</a:t>
              </a:r>
              <a:endParaRPr lang="en-US" altLang="he-IL" sz="1400" dirty="0">
                <a:solidFill>
                  <a:srgbClr val="000099"/>
                </a:solidFill>
              </a:endParaRPr>
            </a:p>
          </p:txBody>
        </p:sp>
        <p:cxnSp>
          <p:nvCxnSpPr>
            <p:cNvPr id="55" name="Straight Connector 62">
              <a:extLst>
                <a:ext uri="{FF2B5EF4-FFF2-40B4-BE49-F238E27FC236}">
                  <a16:creationId xmlns:a16="http://schemas.microsoft.com/office/drawing/2014/main" id="{9BD6F9D1-5CCE-4E38-9063-DF8D4F02A2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84478" y="5665640"/>
              <a:ext cx="1474787" cy="1099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" name="TextBox 2">
            <a:extLst>
              <a:ext uri="{FF2B5EF4-FFF2-40B4-BE49-F238E27FC236}">
                <a16:creationId xmlns:a16="http://schemas.microsoft.com/office/drawing/2014/main" id="{B537E5BC-3561-4780-B41F-FD5413AF6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390" y="849750"/>
            <a:ext cx="13088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he-IL" sz="2400" i="1" dirty="0">
                <a:solidFill>
                  <a:srgbClr val="CC0000"/>
                </a:solidFill>
              </a:rPr>
              <a:t>UDP</a:t>
            </a:r>
          </a:p>
        </p:txBody>
      </p:sp>
      <p:grpSp>
        <p:nvGrpSpPr>
          <p:cNvPr id="50" name="Group 46">
            <a:extLst>
              <a:ext uri="{FF2B5EF4-FFF2-40B4-BE49-F238E27FC236}">
                <a16:creationId xmlns:a16="http://schemas.microsoft.com/office/drawing/2014/main" id="{CE3483AD-FF9E-46AF-BE0F-434A8F0D1F3D}"/>
              </a:ext>
            </a:extLst>
          </p:cNvPr>
          <p:cNvGrpSpPr>
            <a:grpSpLocks/>
          </p:cNvGrpSpPr>
          <p:nvPr/>
        </p:nvGrpSpPr>
        <p:grpSpPr bwMode="auto">
          <a:xfrm>
            <a:off x="1" y="1806259"/>
            <a:ext cx="2960169" cy="297517"/>
            <a:chOff x="952522" y="1655295"/>
            <a:chExt cx="2960017" cy="298280"/>
          </a:xfrm>
        </p:grpSpPr>
        <p:sp>
          <p:nvSpPr>
            <p:cNvPr id="51" name="TextBox 3">
              <a:extLst>
                <a:ext uri="{FF2B5EF4-FFF2-40B4-BE49-F238E27FC236}">
                  <a16:creationId xmlns:a16="http://schemas.microsoft.com/office/drawing/2014/main" id="{04A047D8-1B2C-4228-81BA-E7F7759F5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22" y="1655295"/>
              <a:ext cx="2960017" cy="298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altLang="he-IL" sz="1200" dirty="0">
                  <a:solidFill>
                    <a:srgbClr val="000099"/>
                  </a:solidFill>
                </a:rPr>
                <a:t>Ex.: hostname is ‘localhost’ or ‘127.0.0.1’</a:t>
              </a:r>
            </a:p>
          </p:txBody>
        </p:sp>
        <p:cxnSp>
          <p:nvCxnSpPr>
            <p:cNvPr id="52" name="Straight Connector 10">
              <a:extLst>
                <a:ext uri="{FF2B5EF4-FFF2-40B4-BE49-F238E27FC236}">
                  <a16:creationId xmlns:a16="http://schemas.microsoft.com/office/drawing/2014/main" id="{54979D39-C604-444E-9E42-48B39739EF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52522" y="1912683"/>
              <a:ext cx="2917676" cy="258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7" name="Group 47">
            <a:extLst>
              <a:ext uri="{FF2B5EF4-FFF2-40B4-BE49-F238E27FC236}">
                <a16:creationId xmlns:a16="http://schemas.microsoft.com/office/drawing/2014/main" id="{2A405F1F-9BE9-4AA6-BF50-DDBB67CCF074}"/>
              </a:ext>
            </a:extLst>
          </p:cNvPr>
          <p:cNvGrpSpPr>
            <a:grpSpLocks/>
          </p:cNvGrpSpPr>
          <p:nvPr/>
        </p:nvGrpSpPr>
        <p:grpSpPr bwMode="auto">
          <a:xfrm>
            <a:off x="1710255" y="4218698"/>
            <a:ext cx="1279349" cy="307777"/>
            <a:chOff x="1659228" y="2859300"/>
            <a:chExt cx="2271818" cy="343636"/>
          </a:xfrm>
        </p:grpSpPr>
        <p:sp>
          <p:nvSpPr>
            <p:cNvPr id="58" name="TextBox 31">
              <a:extLst>
                <a:ext uri="{FF2B5EF4-FFF2-40B4-BE49-F238E27FC236}">
                  <a16:creationId xmlns:a16="http://schemas.microsoft.com/office/drawing/2014/main" id="{430D2DF8-EDFB-42F8-9EBA-015124877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9228" y="2859300"/>
              <a:ext cx="2271818" cy="343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he-IL" altLang="he-IL" sz="1400" dirty="0">
                  <a:solidFill>
                    <a:srgbClr val="000099"/>
                  </a:solidFill>
                </a:rPr>
                <a:t>סגירת הסוקט</a:t>
              </a:r>
              <a:endParaRPr lang="en-US" altLang="he-IL" sz="1400" dirty="0">
                <a:solidFill>
                  <a:srgbClr val="000099"/>
                </a:solidFill>
              </a:endParaRPr>
            </a:p>
          </p:txBody>
        </p:sp>
        <p:cxnSp>
          <p:nvCxnSpPr>
            <p:cNvPr id="59" name="Straight Connector 32">
              <a:extLst>
                <a:ext uri="{FF2B5EF4-FFF2-40B4-BE49-F238E27FC236}">
                  <a16:creationId xmlns:a16="http://schemas.microsoft.com/office/drawing/2014/main" id="{E98212FF-8831-4CD2-949A-8EACE2C390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74938" y="3159976"/>
              <a:ext cx="1797732" cy="16748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Oval 4">
            <a:extLst>
              <a:ext uri="{FF2B5EF4-FFF2-40B4-BE49-F238E27FC236}">
                <a16:creationId xmlns:a16="http://schemas.microsoft.com/office/drawing/2014/main" id="{F158C960-07EF-4BF7-B444-685A945B2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485" y="2412068"/>
            <a:ext cx="1696141" cy="345411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he-IL" altLang="he-IL" sz="24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2">
            <a:extLst>
              <a:ext uri="{FF2B5EF4-FFF2-40B4-BE49-F238E27FC236}">
                <a16:creationId xmlns:a16="http://schemas.microsoft.com/office/drawing/2014/main" id="{3971327A-55B7-4415-B31F-4C59985FB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6" y="857251"/>
            <a:ext cx="34371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he-IL" altLang="he-IL" sz="2400" i="1" dirty="0">
                <a:solidFill>
                  <a:srgbClr val="CC0000"/>
                </a:solidFill>
              </a:rPr>
              <a:t>דוגמת מימוש </a:t>
            </a:r>
            <a:r>
              <a:rPr lang="he-IL" altLang="he-IL" sz="2400" i="1" dirty="0" err="1">
                <a:solidFill>
                  <a:srgbClr val="CC0000"/>
                </a:solidFill>
              </a:rPr>
              <a:t>בפייטון</a:t>
            </a:r>
            <a:r>
              <a:rPr lang="he-IL" altLang="he-IL" sz="2400" i="1" dirty="0">
                <a:solidFill>
                  <a:srgbClr val="CC0000"/>
                </a:solidFill>
              </a:rPr>
              <a:t> לשרת</a:t>
            </a:r>
            <a:endParaRPr lang="en-US" altLang="he-IL" sz="2400" i="1" dirty="0">
              <a:solidFill>
                <a:srgbClr val="CC0000"/>
              </a:solidFill>
            </a:endParaRP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A9F59AE5-FA36-4F3D-8BFF-94239EFBB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823" y="857251"/>
            <a:ext cx="13088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he-IL" sz="2400" i="1" dirty="0">
                <a:solidFill>
                  <a:srgbClr val="CC0000"/>
                </a:solidFill>
              </a:rPr>
              <a:t>UDP</a:t>
            </a: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098FD867-FD8E-4778-8A8C-FD8409987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808" y="1229520"/>
            <a:ext cx="6128601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altLang="he-IL" dirty="0"/>
              <a:t>from socket import *</a:t>
            </a:r>
          </a:p>
          <a:p>
            <a:pPr>
              <a:lnSpc>
                <a:spcPts val="2800"/>
              </a:lnSpc>
            </a:pPr>
            <a:r>
              <a:rPr lang="en-US" altLang="he-IL" dirty="0" err="1"/>
              <a:t>serverPort</a:t>
            </a:r>
            <a:r>
              <a:rPr lang="en-US" altLang="he-IL" dirty="0"/>
              <a:t> = 12000</a:t>
            </a:r>
          </a:p>
          <a:p>
            <a:pPr>
              <a:lnSpc>
                <a:spcPts val="2800"/>
              </a:lnSpc>
            </a:pPr>
            <a:r>
              <a:rPr lang="en-US" altLang="he-IL" dirty="0" err="1"/>
              <a:t>serverSocket</a:t>
            </a:r>
            <a:r>
              <a:rPr lang="en-US" altLang="he-IL" dirty="0"/>
              <a:t> = socket(AF_INET, SOCK_DGRAM)</a:t>
            </a:r>
          </a:p>
          <a:p>
            <a:pPr>
              <a:lnSpc>
                <a:spcPts val="2800"/>
              </a:lnSpc>
            </a:pPr>
            <a:r>
              <a:rPr lang="en-US" altLang="he-IL" dirty="0" err="1"/>
              <a:t>serverSocket.bind</a:t>
            </a:r>
            <a:r>
              <a:rPr lang="en-US" altLang="he-IL" dirty="0"/>
              <a:t>((</a:t>
            </a:r>
            <a:r>
              <a:rPr lang="fr-FR" altLang="he-IL" dirty="0"/>
              <a:t>''</a:t>
            </a:r>
            <a:r>
              <a:rPr lang="en-US" altLang="he-IL" dirty="0"/>
              <a:t>, </a:t>
            </a:r>
            <a:r>
              <a:rPr lang="en-US" altLang="he-IL" dirty="0" err="1"/>
              <a:t>serverPort</a:t>
            </a:r>
            <a:r>
              <a:rPr lang="en-US" altLang="he-IL" dirty="0"/>
              <a:t>))</a:t>
            </a:r>
          </a:p>
          <a:p>
            <a:pPr>
              <a:lnSpc>
                <a:spcPts val="2800"/>
              </a:lnSpc>
            </a:pPr>
            <a:r>
              <a:rPr lang="en-US" altLang="he-IL" dirty="0"/>
              <a:t>print (</a:t>
            </a:r>
            <a:r>
              <a:rPr lang="ja-JP" altLang="en-US" dirty="0"/>
              <a:t>“</a:t>
            </a:r>
            <a:r>
              <a:rPr lang="en-US" altLang="ja-JP" dirty="0"/>
              <a:t>The server is ready to receive</a:t>
            </a:r>
            <a:r>
              <a:rPr lang="en-US" altLang="en-US" dirty="0"/>
              <a:t>”</a:t>
            </a:r>
            <a:r>
              <a:rPr lang="en-US" altLang="ja-JP" dirty="0"/>
              <a:t>)</a:t>
            </a:r>
          </a:p>
          <a:p>
            <a:pPr>
              <a:lnSpc>
                <a:spcPts val="2800"/>
              </a:lnSpc>
            </a:pPr>
            <a:r>
              <a:rPr lang="en-US" altLang="he-IL" dirty="0"/>
              <a:t>while True:</a:t>
            </a:r>
          </a:p>
          <a:p>
            <a:pPr>
              <a:lnSpc>
                <a:spcPts val="2400"/>
              </a:lnSpc>
            </a:pPr>
            <a:r>
              <a:rPr lang="en-US" altLang="he-IL" sz="1800" dirty="0"/>
              <a:t>    message, </a:t>
            </a:r>
            <a:r>
              <a:rPr lang="en-US" altLang="he-IL" sz="1800" dirty="0" err="1"/>
              <a:t>clientAddress</a:t>
            </a:r>
            <a:r>
              <a:rPr lang="en-US" altLang="he-IL" sz="1800" dirty="0"/>
              <a:t> = </a:t>
            </a:r>
            <a:r>
              <a:rPr lang="en-US" altLang="he-IL" sz="1800" dirty="0" err="1"/>
              <a:t>serverSocket.recvfrom</a:t>
            </a:r>
            <a:r>
              <a:rPr lang="en-US" altLang="he-IL" sz="1800" dirty="0"/>
              <a:t>(2048)</a:t>
            </a:r>
          </a:p>
          <a:p>
            <a:pPr>
              <a:lnSpc>
                <a:spcPts val="2400"/>
              </a:lnSpc>
            </a:pPr>
            <a:r>
              <a:rPr lang="en-US" altLang="he-IL" sz="1800" dirty="0"/>
              <a:t>    </a:t>
            </a:r>
            <a:r>
              <a:rPr lang="en-US" altLang="he-IL" sz="1800" dirty="0" err="1"/>
              <a:t>modifiedMessage</a:t>
            </a:r>
            <a:r>
              <a:rPr lang="en-US" altLang="he-IL" sz="1800" dirty="0"/>
              <a:t> = </a:t>
            </a:r>
            <a:r>
              <a:rPr lang="en-US" altLang="he-IL" sz="1800" dirty="0" err="1"/>
              <a:t>message.decode</a:t>
            </a:r>
            <a:r>
              <a:rPr lang="en-US" altLang="he-IL" sz="1800" dirty="0"/>
              <a:t>().upper()</a:t>
            </a:r>
          </a:p>
          <a:p>
            <a:pPr>
              <a:lnSpc>
                <a:spcPts val="2400"/>
              </a:lnSpc>
            </a:pPr>
            <a:r>
              <a:rPr lang="en-US" altLang="he-IL" sz="1800" dirty="0"/>
              <a:t>    </a:t>
            </a:r>
            <a:r>
              <a:rPr lang="en-US" altLang="he-IL" sz="1800" dirty="0" err="1"/>
              <a:t>serverSocket.sendto</a:t>
            </a:r>
            <a:r>
              <a:rPr lang="en-US" altLang="he-IL" sz="1800" dirty="0"/>
              <a:t>(</a:t>
            </a:r>
            <a:r>
              <a:rPr lang="en-US" altLang="he-IL" sz="1800" dirty="0" err="1"/>
              <a:t>modifiedMessage.encode</a:t>
            </a:r>
            <a:r>
              <a:rPr lang="en-US" altLang="he-IL" sz="1800" dirty="0"/>
              <a:t>(),</a:t>
            </a:r>
          </a:p>
          <a:p>
            <a:pPr>
              <a:lnSpc>
                <a:spcPts val="2400"/>
              </a:lnSpc>
            </a:pPr>
            <a:r>
              <a:rPr lang="en-US" altLang="he-IL" sz="1800" dirty="0"/>
              <a:t>                                      </a:t>
            </a:r>
            <a:r>
              <a:rPr lang="en-US" altLang="he-IL" sz="1800" dirty="0" err="1"/>
              <a:t>clientAddress</a:t>
            </a:r>
            <a:r>
              <a:rPr lang="en-US" altLang="he-IL" sz="1800" dirty="0"/>
              <a:t>)</a:t>
            </a:r>
          </a:p>
        </p:txBody>
      </p:sp>
      <p:grpSp>
        <p:nvGrpSpPr>
          <p:cNvPr id="29" name="Group 13">
            <a:extLst>
              <a:ext uri="{FF2B5EF4-FFF2-40B4-BE49-F238E27FC236}">
                <a16:creationId xmlns:a16="http://schemas.microsoft.com/office/drawing/2014/main" id="{ECD5D373-EC0D-409A-AA44-96D6EC3BE3F4}"/>
              </a:ext>
            </a:extLst>
          </p:cNvPr>
          <p:cNvGrpSpPr>
            <a:grpSpLocks/>
          </p:cNvGrpSpPr>
          <p:nvPr/>
        </p:nvGrpSpPr>
        <p:grpSpPr bwMode="auto">
          <a:xfrm>
            <a:off x="1741735" y="1998577"/>
            <a:ext cx="2558753" cy="307975"/>
            <a:chOff x="1787185" y="2469018"/>
            <a:chExt cx="2559082" cy="307777"/>
          </a:xfrm>
        </p:grpSpPr>
        <p:sp>
          <p:nvSpPr>
            <p:cNvPr id="30" name="TextBox 31">
              <a:extLst>
                <a:ext uri="{FF2B5EF4-FFF2-40B4-BE49-F238E27FC236}">
                  <a16:creationId xmlns:a16="http://schemas.microsoft.com/office/drawing/2014/main" id="{D89EBF01-7D90-49C2-A26A-222E0D73D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7185" y="2469018"/>
              <a:ext cx="25590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he-IL" altLang="he-IL" sz="1400" dirty="0">
                  <a:solidFill>
                    <a:srgbClr val="000099"/>
                  </a:solidFill>
                </a:rPr>
                <a:t>יצירת </a:t>
              </a:r>
              <a:r>
                <a:rPr lang="he-IL" altLang="he-IL" sz="1400" dirty="0" err="1">
                  <a:solidFill>
                    <a:srgbClr val="000099"/>
                  </a:solidFill>
                </a:rPr>
                <a:t>סוקט</a:t>
              </a:r>
              <a:endParaRPr lang="en-US" altLang="he-IL" sz="1400" dirty="0">
                <a:solidFill>
                  <a:srgbClr val="000099"/>
                </a:solidFill>
              </a:endParaRPr>
            </a:p>
          </p:txBody>
        </p:sp>
        <p:cxnSp>
          <p:nvCxnSpPr>
            <p:cNvPr id="50" name="Straight Connector 32">
              <a:extLst>
                <a:ext uri="{FF2B5EF4-FFF2-40B4-BE49-F238E27FC236}">
                  <a16:creationId xmlns:a16="http://schemas.microsoft.com/office/drawing/2014/main" id="{D2E247F4-E737-4B0C-8D14-B926EEC59B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22045" y="2748411"/>
              <a:ext cx="930227" cy="113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" name="Group 14">
            <a:extLst>
              <a:ext uri="{FF2B5EF4-FFF2-40B4-BE49-F238E27FC236}">
                <a16:creationId xmlns:a16="http://schemas.microsoft.com/office/drawing/2014/main" id="{7084211F-73AC-4C71-B1BD-A45FB794B1A6}"/>
              </a:ext>
            </a:extLst>
          </p:cNvPr>
          <p:cNvGrpSpPr>
            <a:grpSpLocks/>
          </p:cNvGrpSpPr>
          <p:nvPr/>
        </p:nvGrpSpPr>
        <p:grpSpPr bwMode="auto">
          <a:xfrm>
            <a:off x="579764" y="2377160"/>
            <a:ext cx="2405168" cy="307777"/>
            <a:chOff x="697483" y="2871486"/>
            <a:chExt cx="2260991" cy="201435"/>
          </a:xfrm>
        </p:grpSpPr>
        <p:sp>
          <p:nvSpPr>
            <p:cNvPr id="52" name="TextBox 26">
              <a:extLst>
                <a:ext uri="{FF2B5EF4-FFF2-40B4-BE49-F238E27FC236}">
                  <a16:creationId xmlns:a16="http://schemas.microsoft.com/office/drawing/2014/main" id="{37F02D7A-F4EA-46CB-95E6-CBAEFAF51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608" y="2871486"/>
              <a:ext cx="2255866" cy="201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he-IL" altLang="he-IL" sz="1400" dirty="0">
                  <a:solidFill>
                    <a:srgbClr val="000099"/>
                  </a:solidFill>
                </a:rPr>
                <a:t>חיבור </a:t>
              </a:r>
              <a:r>
                <a:rPr lang="he-IL" altLang="he-IL" sz="1400" dirty="0" err="1">
                  <a:solidFill>
                    <a:srgbClr val="000099"/>
                  </a:solidFill>
                </a:rPr>
                <a:t>הסוקט</a:t>
              </a:r>
              <a:r>
                <a:rPr lang="he-IL" altLang="he-IL" sz="1400" dirty="0">
                  <a:solidFill>
                    <a:srgbClr val="000099"/>
                  </a:solidFill>
                </a:rPr>
                <a:t> לפורט 12000</a:t>
              </a:r>
              <a:endParaRPr lang="en-US" altLang="he-IL" sz="1400" dirty="0">
                <a:solidFill>
                  <a:srgbClr val="000099"/>
                </a:solidFill>
              </a:endParaRPr>
            </a:p>
          </p:txBody>
        </p:sp>
        <p:cxnSp>
          <p:nvCxnSpPr>
            <p:cNvPr id="56" name="Straight Connector 30">
              <a:extLst>
                <a:ext uri="{FF2B5EF4-FFF2-40B4-BE49-F238E27FC236}">
                  <a16:creationId xmlns:a16="http://schemas.microsoft.com/office/drawing/2014/main" id="{EB414BE8-DD18-403C-ADCC-7B2B09EAE9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97483" y="3048859"/>
              <a:ext cx="1954730" cy="9548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7" name="Group 15">
            <a:extLst>
              <a:ext uri="{FF2B5EF4-FFF2-40B4-BE49-F238E27FC236}">
                <a16:creationId xmlns:a16="http://schemas.microsoft.com/office/drawing/2014/main" id="{A0CF2805-4A31-4EFB-9EBF-4EBBCDB830F2}"/>
              </a:ext>
            </a:extLst>
          </p:cNvPr>
          <p:cNvGrpSpPr>
            <a:grpSpLocks/>
          </p:cNvGrpSpPr>
          <p:nvPr/>
        </p:nvGrpSpPr>
        <p:grpSpPr bwMode="auto">
          <a:xfrm>
            <a:off x="1342033" y="3011379"/>
            <a:ext cx="1556149" cy="301395"/>
            <a:chOff x="1266031" y="3666570"/>
            <a:chExt cx="1556637" cy="302180"/>
          </a:xfrm>
        </p:grpSpPr>
        <p:sp>
          <p:nvSpPr>
            <p:cNvPr id="58" name="TextBox 34">
              <a:extLst>
                <a:ext uri="{FF2B5EF4-FFF2-40B4-BE49-F238E27FC236}">
                  <a16:creationId xmlns:a16="http://schemas.microsoft.com/office/drawing/2014/main" id="{52530400-AC08-4451-B587-FEC5159D1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485" y="3666570"/>
              <a:ext cx="1325183" cy="29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he-IL" altLang="he-IL" sz="1400" dirty="0">
                  <a:solidFill>
                    <a:srgbClr val="000099"/>
                  </a:solidFill>
                </a:rPr>
                <a:t>לולאה אינסופית</a:t>
              </a:r>
              <a:endParaRPr lang="en-US" altLang="he-IL" sz="1400" dirty="0">
                <a:solidFill>
                  <a:srgbClr val="000099"/>
                </a:solidFill>
              </a:endParaRPr>
            </a:p>
          </p:txBody>
        </p:sp>
        <p:cxnSp>
          <p:nvCxnSpPr>
            <p:cNvPr id="59" name="Straight Connector 35">
              <a:extLst>
                <a:ext uri="{FF2B5EF4-FFF2-40B4-BE49-F238E27FC236}">
                  <a16:creationId xmlns:a16="http://schemas.microsoft.com/office/drawing/2014/main" id="{7A61C7AD-39DD-4554-B954-2B17AD8554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66031" y="3964781"/>
              <a:ext cx="1444625" cy="39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0" name="Group 17">
            <a:extLst>
              <a:ext uri="{FF2B5EF4-FFF2-40B4-BE49-F238E27FC236}">
                <a16:creationId xmlns:a16="http://schemas.microsoft.com/office/drawing/2014/main" id="{660BF21F-6C3B-4EF1-A823-E553FA35BA5E}"/>
              </a:ext>
            </a:extLst>
          </p:cNvPr>
          <p:cNvGrpSpPr>
            <a:grpSpLocks/>
          </p:cNvGrpSpPr>
          <p:nvPr/>
        </p:nvGrpSpPr>
        <p:grpSpPr bwMode="auto">
          <a:xfrm>
            <a:off x="320259" y="3365837"/>
            <a:ext cx="2657362" cy="707886"/>
            <a:chOff x="193504" y="4136807"/>
            <a:chExt cx="2428597" cy="707728"/>
          </a:xfrm>
        </p:grpSpPr>
        <p:sp>
          <p:nvSpPr>
            <p:cNvPr id="61" name="TextBox 36">
              <a:extLst>
                <a:ext uri="{FF2B5EF4-FFF2-40B4-BE49-F238E27FC236}">
                  <a16:creationId xmlns:a16="http://schemas.microsoft.com/office/drawing/2014/main" id="{F16AB526-B595-4F3E-A154-F2B90D22F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04" y="4136807"/>
              <a:ext cx="1867622" cy="707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rtl="1">
                <a:lnSpc>
                  <a:spcPts val="1600"/>
                </a:lnSpc>
              </a:pPr>
              <a:r>
                <a:rPr lang="he-IL" altLang="he-IL" sz="1400" dirty="0">
                  <a:solidFill>
                    <a:srgbClr val="000099"/>
                  </a:solidFill>
                </a:rPr>
                <a:t>קריאת החבילה מהלקוח, קבלת כתובת ופורט של הלקוח.</a:t>
              </a:r>
              <a:endParaRPr lang="en-US" altLang="he-IL" sz="1400" dirty="0">
                <a:solidFill>
                  <a:srgbClr val="000099"/>
                </a:solidFill>
              </a:endParaRPr>
            </a:p>
          </p:txBody>
        </p:sp>
        <p:cxnSp>
          <p:nvCxnSpPr>
            <p:cNvPr id="62" name="Straight Connector 39">
              <a:extLst>
                <a:ext uri="{FF2B5EF4-FFF2-40B4-BE49-F238E27FC236}">
                  <a16:creationId xmlns:a16="http://schemas.microsoft.com/office/drawing/2014/main" id="{370B8D5E-0C47-4DC2-9D3C-55CEFA8DEE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85628" y="4351158"/>
              <a:ext cx="636473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Group 18">
            <a:extLst>
              <a:ext uri="{FF2B5EF4-FFF2-40B4-BE49-F238E27FC236}">
                <a16:creationId xmlns:a16="http://schemas.microsoft.com/office/drawing/2014/main" id="{E9134ED3-1D98-47C8-A60A-14A997736E67}"/>
              </a:ext>
            </a:extLst>
          </p:cNvPr>
          <p:cNvGrpSpPr>
            <a:grpSpLocks/>
          </p:cNvGrpSpPr>
          <p:nvPr/>
        </p:nvGrpSpPr>
        <p:grpSpPr bwMode="auto">
          <a:xfrm>
            <a:off x="320510" y="3980413"/>
            <a:ext cx="2529462" cy="523220"/>
            <a:chOff x="212916" y="4997129"/>
            <a:chExt cx="2530315" cy="522566"/>
          </a:xfrm>
        </p:grpSpPr>
        <p:sp>
          <p:nvSpPr>
            <p:cNvPr id="64" name="TextBox 61">
              <a:extLst>
                <a:ext uri="{FF2B5EF4-FFF2-40B4-BE49-F238E27FC236}">
                  <a16:creationId xmlns:a16="http://schemas.microsoft.com/office/drawing/2014/main" id="{1920997F-4580-468F-99E7-F8ED0EEC1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916" y="4997129"/>
              <a:ext cx="1961346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rtl="1"/>
              <a:r>
                <a:rPr lang="he-IL" altLang="he-IL" sz="1400" dirty="0">
                  <a:solidFill>
                    <a:srgbClr val="000099"/>
                  </a:solidFill>
                </a:rPr>
                <a:t>שליחת המידע עם אותיות גדולות בחזרה ללקוח</a:t>
              </a:r>
              <a:endParaRPr lang="en-US" altLang="he-IL" sz="1400" dirty="0">
                <a:solidFill>
                  <a:srgbClr val="000099"/>
                </a:solidFill>
              </a:endParaRPr>
            </a:p>
          </p:txBody>
        </p:sp>
        <p:cxnSp>
          <p:nvCxnSpPr>
            <p:cNvPr id="65" name="Straight Connector 62">
              <a:extLst>
                <a:ext uri="{FF2B5EF4-FFF2-40B4-BE49-F238E27FC236}">
                  <a16:creationId xmlns:a16="http://schemas.microsoft.com/office/drawing/2014/main" id="{D841AFAE-E7F8-4065-B2E0-E9B6509259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4262" y="5277276"/>
              <a:ext cx="568969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Oval 4">
            <a:extLst>
              <a:ext uri="{FF2B5EF4-FFF2-40B4-BE49-F238E27FC236}">
                <a16:creationId xmlns:a16="http://schemas.microsoft.com/office/drawing/2014/main" id="{673B9004-D8AB-45AA-993B-9FFA11036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4709" y="1898563"/>
            <a:ext cx="2156996" cy="508000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he-IL" altLang="he-IL" sz="2400">
              <a:latin typeface="Comic Sans MS" panose="030F0702030302020204" pitchFamily="66" charset="0"/>
            </a:endParaRPr>
          </a:p>
        </p:txBody>
      </p:sp>
      <p:sp>
        <p:nvSpPr>
          <p:cNvPr id="4" name="בועת דיבור: מלבן עם פינות מעוגלות 3">
            <a:extLst>
              <a:ext uri="{FF2B5EF4-FFF2-40B4-BE49-F238E27FC236}">
                <a16:creationId xmlns:a16="http://schemas.microsoft.com/office/drawing/2014/main" id="{6409C28B-4454-4564-9DE6-EA63CA3FD28A}"/>
              </a:ext>
            </a:extLst>
          </p:cNvPr>
          <p:cNvSpPr/>
          <p:nvPr/>
        </p:nvSpPr>
        <p:spPr>
          <a:xfrm>
            <a:off x="5776914" y="1367629"/>
            <a:ext cx="1046451" cy="461665"/>
          </a:xfrm>
          <a:prstGeom prst="wedgeRoundRectCallout">
            <a:avLst>
              <a:gd name="adj1" fmla="val -29439"/>
              <a:gd name="adj2" fmla="val 88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da-DK" sz="900" dirty="0"/>
              <a:t>AF_INET:</a:t>
            </a:r>
          </a:p>
          <a:p>
            <a:pPr algn="ctr"/>
            <a:r>
              <a:rPr lang="da-DK" sz="900" dirty="0"/>
              <a:t>Internet</a:t>
            </a:r>
          </a:p>
          <a:p>
            <a:pPr algn="ctr"/>
            <a:r>
              <a:rPr lang="da-DK" sz="900" dirty="0"/>
              <a:t>protocol (IPv4)</a:t>
            </a:r>
            <a:endParaRPr lang="he-IL" sz="900" dirty="0"/>
          </a:p>
        </p:txBody>
      </p:sp>
      <p:sp>
        <p:nvSpPr>
          <p:cNvPr id="26" name="בועת דיבור: מלבן עם פינות מעוגלות 25">
            <a:extLst>
              <a:ext uri="{FF2B5EF4-FFF2-40B4-BE49-F238E27FC236}">
                <a16:creationId xmlns:a16="http://schemas.microsoft.com/office/drawing/2014/main" id="{377F9BA0-1CF9-4EB1-943E-8CE174BD6C58}"/>
              </a:ext>
            </a:extLst>
          </p:cNvPr>
          <p:cNvSpPr/>
          <p:nvPr/>
        </p:nvSpPr>
        <p:spPr>
          <a:xfrm>
            <a:off x="7176225" y="1381479"/>
            <a:ext cx="1072915" cy="461665"/>
          </a:xfrm>
          <a:prstGeom prst="wedgeRoundRectCallout">
            <a:avLst>
              <a:gd name="adj1" fmla="val -33100"/>
              <a:gd name="adj2" fmla="val 865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900" dirty="0"/>
              <a:t>SOCK_DGRAM: Connection type (UDP)</a:t>
            </a:r>
            <a:endParaRPr lang="he-IL" sz="900" dirty="0"/>
          </a:p>
        </p:txBody>
      </p:sp>
      <p:sp>
        <p:nvSpPr>
          <p:cNvPr id="25" name="בועת דיבור: מלבן עם פינות מעוגלות 24">
            <a:extLst>
              <a:ext uri="{FF2B5EF4-FFF2-40B4-BE49-F238E27FC236}">
                <a16:creationId xmlns:a16="http://schemas.microsoft.com/office/drawing/2014/main" id="{85DE970C-6B3E-4EC7-A205-E796C6DE1A6C}"/>
              </a:ext>
            </a:extLst>
          </p:cNvPr>
          <p:cNvSpPr/>
          <p:nvPr/>
        </p:nvSpPr>
        <p:spPr>
          <a:xfrm>
            <a:off x="7516092" y="2614117"/>
            <a:ext cx="1220234" cy="628575"/>
          </a:xfrm>
          <a:prstGeom prst="wedgeRoundRectCallout">
            <a:avLst>
              <a:gd name="adj1" fmla="val -247274"/>
              <a:gd name="adj2" fmla="val -509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0.0.0.0:</a:t>
            </a:r>
          </a:p>
          <a:p>
            <a:pPr algn="ctr"/>
            <a:r>
              <a:rPr lang="en-US" sz="1000" dirty="0"/>
              <a:t>Listen to all</a:t>
            </a:r>
          </a:p>
          <a:p>
            <a:pPr algn="ctr"/>
            <a:r>
              <a:rPr lang="en-US" sz="1000" dirty="0"/>
              <a:t>IP’s on this</a:t>
            </a:r>
          </a:p>
          <a:p>
            <a:pPr algn="ctr"/>
            <a:r>
              <a:rPr lang="en-US" sz="1000" dirty="0"/>
              <a:t>computer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262450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dirty="0" err="1"/>
              <a:t>סוקט</a:t>
            </a:r>
            <a:r>
              <a:rPr lang="he-IL" dirty="0"/>
              <a:t> מסוג </a:t>
            </a:r>
            <a:r>
              <a:rPr lang="en-US" dirty="0"/>
              <a:t>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400" dirty="0"/>
              <a:t>השרת יוצר </a:t>
            </a:r>
            <a:r>
              <a:rPr lang="he-IL" sz="2400" dirty="0" err="1"/>
              <a:t>סוקט</a:t>
            </a:r>
            <a:r>
              <a:rPr lang="he-IL" sz="2400" dirty="0"/>
              <a:t> שמחכה לבקשות החיבור מלקוחות (</a:t>
            </a:r>
            <a:r>
              <a:rPr lang="he-IL" sz="2400" dirty="0" err="1"/>
              <a:t>סוקט</a:t>
            </a:r>
            <a:r>
              <a:rPr lang="he-IL" sz="2400" dirty="0"/>
              <a:t> כניסה).</a:t>
            </a:r>
          </a:p>
          <a:p>
            <a:pPr algn="r" rtl="1"/>
            <a:r>
              <a:rPr lang="he-IL" sz="2400" dirty="0"/>
              <a:t>הלקוח פותח </a:t>
            </a:r>
            <a:r>
              <a:rPr lang="he-IL" sz="2400" dirty="0" err="1"/>
              <a:t>סוקט</a:t>
            </a:r>
            <a:r>
              <a:rPr lang="he-IL" sz="2400" dirty="0"/>
              <a:t> ופונה לשרת באמצעות כתובת </a:t>
            </a:r>
            <a:r>
              <a:rPr lang="en-US" sz="2400" dirty="0"/>
              <a:t>IP</a:t>
            </a:r>
            <a:r>
              <a:rPr lang="he-IL" sz="2400" dirty="0"/>
              <a:t> ו</a:t>
            </a:r>
            <a:r>
              <a:rPr lang="en-US" sz="2400" dirty="0"/>
              <a:t>Port</a:t>
            </a:r>
            <a:r>
              <a:rPr lang="he-IL" sz="2400" dirty="0"/>
              <a:t> עם בקשה להקמת חיבור.</a:t>
            </a:r>
          </a:p>
          <a:p>
            <a:pPr algn="r" rtl="1"/>
            <a:r>
              <a:rPr lang="he-IL" sz="2400" dirty="0"/>
              <a:t>כשהשרת מקבל פניה מלקוח חדש, הוא פותח </a:t>
            </a:r>
            <a:r>
              <a:rPr lang="he-IL" sz="2400" dirty="0" err="1"/>
              <a:t>סוקט</a:t>
            </a:r>
            <a:r>
              <a:rPr lang="he-IL" sz="2400" dirty="0"/>
              <a:t> חדש עבורו. הפורטים השונים של הלקוחות מאפשרים הפרדה בין לקוח ללקוח.</a:t>
            </a:r>
          </a:p>
          <a:p>
            <a:pPr algn="r" rtl="1"/>
            <a:r>
              <a:rPr lang="he-IL" sz="2400" dirty="0"/>
              <a:t>מצד האפליקציה, פרוטוקול </a:t>
            </a:r>
            <a:r>
              <a:rPr lang="en-US" sz="2400" dirty="0"/>
              <a:t>TCP</a:t>
            </a:r>
            <a:r>
              <a:rPr lang="he-IL" sz="2400" dirty="0"/>
              <a:t> מאפשר חיבור אמין (צינור) בין שרת ללקוח.</a:t>
            </a:r>
          </a:p>
          <a:p>
            <a:pPr algn="r" rt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79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8">
            <a:extLst>
              <a:ext uri="{FF2B5EF4-FFF2-40B4-BE49-F238E27FC236}">
                <a16:creationId xmlns:a16="http://schemas.microsoft.com/office/drawing/2014/main" id="{67EA4003-D4A3-43BF-B518-C30C0A4F8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91" y="1382289"/>
            <a:ext cx="25586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rtl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1600" dirty="0"/>
              <a:t>יצירת סוקט עם פורט </a:t>
            </a:r>
            <a:r>
              <a:rPr lang="en-US" altLang="he-IL" sz="1600" dirty="0"/>
              <a:t>X</a:t>
            </a:r>
            <a:r>
              <a:rPr lang="he-IL" altLang="he-IL" sz="1600" dirty="0"/>
              <a:t> לבקשות החיבור</a:t>
            </a:r>
            <a:endParaRPr lang="en-US" altLang="he-IL" sz="1600" dirty="0"/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2738A3D6-567E-498E-88C9-8D3061C29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64" y="1876557"/>
            <a:ext cx="23487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he-IL" sz="1600" dirty="0" err="1">
                <a:solidFill>
                  <a:srgbClr val="CC0000"/>
                </a:solidFill>
              </a:rPr>
              <a:t>serverSocket</a:t>
            </a:r>
            <a:r>
              <a:rPr lang="en-US" altLang="he-IL" sz="1600" dirty="0">
                <a:solidFill>
                  <a:srgbClr val="CC0000"/>
                </a:solidFill>
              </a:rPr>
              <a:t> = socket()</a:t>
            </a:r>
            <a:endParaRPr lang="en-US" altLang="he-IL" sz="28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22">
            <a:extLst>
              <a:ext uri="{FF2B5EF4-FFF2-40B4-BE49-F238E27FC236}">
                <a16:creationId xmlns:a16="http://schemas.microsoft.com/office/drawing/2014/main" id="{247FB8A9-EF9B-4D5D-82F0-FBFB8F3E9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052" y="1017674"/>
            <a:ext cx="7521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he-IL" altLang="he-IL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שרת</a:t>
            </a:r>
            <a:endParaRPr lang="en-US" altLang="he-IL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C0FD69FB-601B-4894-8906-8E82D6E17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168" y="1017675"/>
            <a:ext cx="833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rtl="1">
              <a:spcBef>
                <a:spcPct val="50000"/>
              </a:spcBef>
              <a:buClrTx/>
              <a:buSzTx/>
              <a:buFontTx/>
              <a:buNone/>
            </a:pPr>
            <a:r>
              <a:rPr lang="he-IL" altLang="he-IL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לקוח</a:t>
            </a:r>
            <a:endParaRPr lang="en-US" altLang="he-IL" sz="24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29" name="Line 35">
            <a:extLst>
              <a:ext uri="{FF2B5EF4-FFF2-40B4-BE49-F238E27FC236}">
                <a16:creationId xmlns:a16="http://schemas.microsoft.com/office/drawing/2014/main" id="{FBBF1B02-6A1A-4FD4-99BA-B2D60CAE3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7059" y="1448848"/>
            <a:ext cx="590333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 sz="1600"/>
          </a:p>
        </p:txBody>
      </p:sp>
      <p:sp>
        <p:nvSpPr>
          <p:cNvPr id="30" name="Line 36">
            <a:extLst>
              <a:ext uri="{FF2B5EF4-FFF2-40B4-BE49-F238E27FC236}">
                <a16:creationId xmlns:a16="http://schemas.microsoft.com/office/drawing/2014/main" id="{AB688633-AC14-48D9-8F1D-252BF01BD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8940" y="1448848"/>
            <a:ext cx="6762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 sz="1600"/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0EE88365-D2BD-40D0-B3F9-B4240808AF48}"/>
              </a:ext>
            </a:extLst>
          </p:cNvPr>
          <p:cNvGrpSpPr>
            <a:grpSpLocks/>
          </p:cNvGrpSpPr>
          <p:nvPr/>
        </p:nvGrpSpPr>
        <p:grpSpPr bwMode="auto">
          <a:xfrm>
            <a:off x="504272" y="2421375"/>
            <a:ext cx="2770979" cy="760413"/>
            <a:chOff x="563" y="2088"/>
            <a:chExt cx="1713" cy="479"/>
          </a:xfrm>
        </p:grpSpPr>
        <p:sp>
          <p:nvSpPr>
            <p:cNvPr id="35" name="Text Box 4">
              <a:extLst>
                <a:ext uri="{FF2B5EF4-FFF2-40B4-BE49-F238E27FC236}">
                  <a16:creationId xmlns:a16="http://schemas.microsoft.com/office/drawing/2014/main" id="{00F67F95-60A4-44E6-8B46-808E69C14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" y="2088"/>
              <a:ext cx="12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rt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he-IL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המתנה לבקשת החיבור</a:t>
              </a:r>
              <a:endParaRPr lang="en-US" altLang="he-IL" sz="16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498F1B10-8404-421A-BAA5-81D0AB8AD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" y="2237"/>
              <a:ext cx="16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400" dirty="0" err="1">
                  <a:solidFill>
                    <a:srgbClr val="CC0000"/>
                  </a:solidFill>
                </a:rPr>
                <a:t>connectionSocket</a:t>
              </a:r>
              <a:r>
                <a:rPr lang="en-US" altLang="he-IL" sz="1400" dirty="0">
                  <a:solidFill>
                    <a:srgbClr val="CC0000"/>
                  </a:solidFill>
                </a:rPr>
                <a:t> =</a:t>
              </a:r>
              <a:r>
                <a:rPr lang="he-IL" altLang="he-IL" sz="1400" dirty="0">
                  <a:solidFill>
                    <a:srgbClr val="CC0000"/>
                  </a:solidFill>
                </a:rPr>
                <a:t> </a:t>
              </a:r>
              <a:r>
                <a:rPr lang="en-US" altLang="he-IL" sz="1400" dirty="0" err="1">
                  <a:solidFill>
                    <a:srgbClr val="CC0000"/>
                  </a:solidFill>
                </a:rPr>
                <a:t>serverSocket.accept</a:t>
              </a:r>
              <a:r>
                <a:rPr lang="en-US" altLang="he-IL" sz="1400" dirty="0">
                  <a:solidFill>
                    <a:srgbClr val="CC0000"/>
                  </a:solidFill>
                </a:rPr>
                <a:t>()</a:t>
              </a:r>
              <a:endParaRPr lang="en-US" altLang="he-IL" sz="24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" name="Group 11">
            <a:extLst>
              <a:ext uri="{FF2B5EF4-FFF2-40B4-BE49-F238E27FC236}">
                <a16:creationId xmlns:a16="http://schemas.microsoft.com/office/drawing/2014/main" id="{EA191AED-AF86-4B74-8E5D-E4810DFA589B}"/>
              </a:ext>
            </a:extLst>
          </p:cNvPr>
          <p:cNvGrpSpPr>
            <a:grpSpLocks/>
          </p:cNvGrpSpPr>
          <p:nvPr/>
        </p:nvGrpSpPr>
        <p:grpSpPr bwMode="auto">
          <a:xfrm>
            <a:off x="4882739" y="2215987"/>
            <a:ext cx="3994143" cy="633413"/>
            <a:chOff x="3136" y="1154"/>
            <a:chExt cx="2516" cy="399"/>
          </a:xfrm>
        </p:grpSpPr>
        <p:sp>
          <p:nvSpPr>
            <p:cNvPr id="39" name="Text Box 12">
              <a:extLst>
                <a:ext uri="{FF2B5EF4-FFF2-40B4-BE49-F238E27FC236}">
                  <a16:creationId xmlns:a16="http://schemas.microsoft.com/office/drawing/2014/main" id="{E7A95DFE-B614-4895-9220-0276A98E0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6" y="1154"/>
              <a:ext cx="251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rt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he-IL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יצירת </a:t>
              </a:r>
              <a:r>
                <a:rPr lang="he-IL" altLang="he-IL" sz="16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סוקט</a:t>
              </a:r>
              <a:r>
                <a:rPr lang="he-IL" altLang="he-IL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להקמת חיבור עם שרת עם פורט </a:t>
              </a:r>
              <a:r>
                <a:rPr lang="en-US" altLang="he-IL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0" name="Text Box 13">
              <a:extLst>
                <a:ext uri="{FF2B5EF4-FFF2-40B4-BE49-F238E27FC236}">
                  <a16:creationId xmlns:a16="http://schemas.microsoft.com/office/drawing/2014/main" id="{806795AB-FBAE-48DB-8FAF-DD87757BD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" y="1359"/>
              <a:ext cx="148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400" dirty="0" err="1">
                  <a:solidFill>
                    <a:srgbClr val="CC0000"/>
                  </a:solidFill>
                </a:rPr>
                <a:t>clientSocket</a:t>
              </a:r>
              <a:r>
                <a:rPr lang="en-US" altLang="he-IL" sz="1400" dirty="0">
                  <a:solidFill>
                    <a:srgbClr val="CC0000"/>
                  </a:solidFill>
                </a:rPr>
                <a:t> = socket()</a:t>
              </a:r>
              <a:endParaRPr lang="en-US" altLang="he-IL" sz="24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" name="Group 52">
            <a:extLst>
              <a:ext uri="{FF2B5EF4-FFF2-40B4-BE49-F238E27FC236}">
                <a16:creationId xmlns:a16="http://schemas.microsoft.com/office/drawing/2014/main" id="{E682A8AF-FA86-47C1-97F0-FF6B7CF51EA9}"/>
              </a:ext>
            </a:extLst>
          </p:cNvPr>
          <p:cNvGrpSpPr>
            <a:grpSpLocks/>
          </p:cNvGrpSpPr>
          <p:nvPr/>
        </p:nvGrpSpPr>
        <p:grpSpPr bwMode="auto">
          <a:xfrm>
            <a:off x="2899231" y="2461429"/>
            <a:ext cx="2200275" cy="590550"/>
            <a:chOff x="3043" y="1188"/>
            <a:chExt cx="1386" cy="372"/>
          </a:xfrm>
        </p:grpSpPr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EA6E7D5A-7BE4-4A70-AB29-0CE1DD4FE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" y="1372"/>
              <a:ext cx="138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43" name="Text Box 38">
              <a:extLst>
                <a:ext uri="{FF2B5EF4-FFF2-40B4-BE49-F238E27FC236}">
                  <a16:creationId xmlns:a16="http://schemas.microsoft.com/office/drawing/2014/main" id="{F250A5F0-DA60-421F-83F8-AF15276DD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0" y="1188"/>
              <a:ext cx="835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800" dirty="0">
                  <a:solidFill>
                    <a:srgbClr val="CC0000"/>
                  </a:solidFill>
                </a:rPr>
                <a:t>TCP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he-IL" sz="1800" dirty="0">
                  <a:solidFill>
                    <a:srgbClr val="CC0000"/>
                  </a:solidFill>
                </a:rPr>
                <a:t>אתחול חיבור</a:t>
              </a:r>
              <a:endParaRPr lang="en-US" altLang="he-IL" sz="2400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47" name="Group 53">
            <a:extLst>
              <a:ext uri="{FF2B5EF4-FFF2-40B4-BE49-F238E27FC236}">
                <a16:creationId xmlns:a16="http://schemas.microsoft.com/office/drawing/2014/main" id="{FF8347AF-854B-4B73-BADB-228DAFAE6234}"/>
              </a:ext>
            </a:extLst>
          </p:cNvPr>
          <p:cNvGrpSpPr>
            <a:grpSpLocks/>
          </p:cNvGrpSpPr>
          <p:nvPr/>
        </p:nvGrpSpPr>
        <p:grpSpPr bwMode="auto">
          <a:xfrm>
            <a:off x="631410" y="4032664"/>
            <a:ext cx="6248401" cy="1403351"/>
            <a:chOff x="459" y="3162"/>
            <a:chExt cx="3936" cy="884"/>
          </a:xfrm>
        </p:grpSpPr>
        <p:sp>
          <p:nvSpPr>
            <p:cNvPr id="48" name="Text Box 15">
              <a:extLst>
                <a:ext uri="{FF2B5EF4-FFF2-40B4-BE49-F238E27FC236}">
                  <a16:creationId xmlns:a16="http://schemas.microsoft.com/office/drawing/2014/main" id="{1BCDE730-0DA7-4F65-8801-D664FF386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" y="3716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rt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he-IL" sz="1400" dirty="0">
                  <a:solidFill>
                    <a:srgbClr val="000000"/>
                  </a:solidFill>
                </a:rPr>
                <a:t>סגירת חיבור</a:t>
              </a:r>
              <a:endParaRPr lang="en-US" altLang="he-IL" sz="1400" dirty="0">
                <a:solidFill>
                  <a:srgbClr val="000000"/>
                </a:solidFill>
              </a:endParaRPr>
            </a:p>
            <a:p>
              <a:pPr algn="ctr" rt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400" dirty="0" err="1">
                  <a:solidFill>
                    <a:srgbClr val="CC0000"/>
                  </a:solidFill>
                </a:rPr>
                <a:t>connectionSocket</a:t>
              </a:r>
              <a:endParaRPr lang="en-US" altLang="he-IL" sz="24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Line 16">
              <a:extLst>
                <a:ext uri="{FF2B5EF4-FFF2-40B4-BE49-F238E27FC236}">
                  <a16:creationId xmlns:a16="http://schemas.microsoft.com/office/drawing/2014/main" id="{58C15BD8-BF44-4C39-BAE2-93A0DE911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6" y="3524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grpSp>
          <p:nvGrpSpPr>
            <p:cNvPr id="51" name="Group 18">
              <a:extLst>
                <a:ext uri="{FF2B5EF4-FFF2-40B4-BE49-F238E27FC236}">
                  <a16:creationId xmlns:a16="http://schemas.microsoft.com/office/drawing/2014/main" id="{23E62F9A-CB03-48FE-8514-C05174A1BE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" y="3162"/>
              <a:ext cx="985" cy="818"/>
              <a:chOff x="3382" y="3289"/>
              <a:chExt cx="985" cy="818"/>
            </a:xfrm>
          </p:grpSpPr>
          <p:sp>
            <p:nvSpPr>
              <p:cNvPr id="52" name="Text Box 19">
                <a:extLst>
                  <a:ext uri="{FF2B5EF4-FFF2-40B4-BE49-F238E27FC236}">
                    <a16:creationId xmlns:a16="http://schemas.microsoft.com/office/drawing/2014/main" id="{5AD0807B-713A-47AB-B085-6200AE966C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2" y="3289"/>
                <a:ext cx="98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he-IL" altLang="he-IL" sz="1400" dirty="0">
                    <a:solidFill>
                      <a:srgbClr val="000000"/>
                    </a:solidFill>
                  </a:rPr>
                  <a:t>קריאת תגובה מתוך</a:t>
                </a:r>
                <a:endParaRPr lang="en-US" altLang="he-IL" sz="1400" dirty="0">
                  <a:solidFill>
                    <a:srgbClr val="000000"/>
                  </a:solidFill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1400" dirty="0" err="1">
                    <a:solidFill>
                      <a:srgbClr val="CC0000"/>
                    </a:solidFill>
                  </a:rPr>
                  <a:t>clientSocket</a:t>
                </a:r>
                <a:endParaRPr lang="en-US" altLang="he-IL" sz="2400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Text Box 20">
                <a:extLst>
                  <a:ext uri="{FF2B5EF4-FFF2-40B4-BE49-F238E27FC236}">
                    <a16:creationId xmlns:a16="http://schemas.microsoft.com/office/drawing/2014/main" id="{1D0C00E1-64F2-4040-847E-F9A731BF20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0" y="3777"/>
                <a:ext cx="73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rtl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he-IL" altLang="he-IL" sz="1400" dirty="0">
                    <a:solidFill>
                      <a:srgbClr val="000000"/>
                    </a:solidFill>
                  </a:rPr>
                  <a:t>סגירת סוקט</a:t>
                </a:r>
                <a:endParaRPr lang="en-US" altLang="he-IL" sz="1400" dirty="0">
                  <a:solidFill>
                    <a:srgbClr val="000000"/>
                  </a:solidFill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1400" dirty="0" err="1">
                    <a:solidFill>
                      <a:srgbClr val="CC0000"/>
                    </a:solidFill>
                  </a:rPr>
                  <a:t>clientSocket</a:t>
                </a:r>
                <a:endParaRPr lang="en-US" altLang="he-IL" sz="2400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5" name="Text Box 31">
            <a:extLst>
              <a:ext uri="{FF2B5EF4-FFF2-40B4-BE49-F238E27FC236}">
                <a16:creationId xmlns:a16="http://schemas.microsoft.com/office/drawing/2014/main" id="{F8E9D9D3-CC59-4416-8150-187FDDD68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510" y="3373740"/>
            <a:ext cx="15985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1400" dirty="0">
                <a:solidFill>
                  <a:srgbClr val="000000"/>
                </a:solidFill>
              </a:rPr>
              <a:t>קריאת בקשה מתוך</a:t>
            </a:r>
            <a:endParaRPr lang="en-US" altLang="he-IL" sz="1400" dirty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 dirty="0" err="1">
                <a:solidFill>
                  <a:srgbClr val="CC0000"/>
                </a:solidFill>
              </a:rPr>
              <a:t>connectionSocke</a:t>
            </a:r>
            <a:r>
              <a:rPr lang="en-US" altLang="he-IL" sz="1400" dirty="0" err="1">
                <a:solidFill>
                  <a:srgbClr val="FF0000"/>
                </a:solidFill>
              </a:rPr>
              <a:t>t</a:t>
            </a:r>
            <a:endParaRPr lang="en-US" altLang="he-IL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Text Box 32">
            <a:extLst>
              <a:ext uri="{FF2B5EF4-FFF2-40B4-BE49-F238E27FC236}">
                <a16:creationId xmlns:a16="http://schemas.microsoft.com/office/drawing/2014/main" id="{354D3686-FF9E-40AC-AB1F-AA29C91BD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01" y="4110528"/>
            <a:ext cx="1608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rtl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1400" dirty="0">
                <a:solidFill>
                  <a:srgbClr val="000000"/>
                </a:solidFill>
              </a:rPr>
              <a:t>כתיבת תגובה לתוך</a:t>
            </a:r>
            <a:endParaRPr lang="en-US" altLang="he-IL" sz="1400" dirty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 dirty="0" err="1">
                <a:solidFill>
                  <a:srgbClr val="CC0000"/>
                </a:solidFill>
              </a:rPr>
              <a:t>connectionSocket</a:t>
            </a:r>
            <a:endParaRPr lang="en-US" altLang="he-IL" sz="24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0" name="Group 26">
            <a:extLst>
              <a:ext uri="{FF2B5EF4-FFF2-40B4-BE49-F238E27FC236}">
                <a16:creationId xmlns:a16="http://schemas.microsoft.com/office/drawing/2014/main" id="{CEE5B3EF-6280-4B34-993C-A121499002AC}"/>
              </a:ext>
            </a:extLst>
          </p:cNvPr>
          <p:cNvGrpSpPr>
            <a:grpSpLocks/>
          </p:cNvGrpSpPr>
          <p:nvPr/>
        </p:nvGrpSpPr>
        <p:grpSpPr bwMode="auto">
          <a:xfrm>
            <a:off x="2751413" y="2825873"/>
            <a:ext cx="4129090" cy="798513"/>
            <a:chOff x="2052" y="2526"/>
            <a:chExt cx="2601" cy="503"/>
          </a:xfrm>
        </p:grpSpPr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69749111-19AE-4414-87CC-95C07A394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2" y="2687"/>
              <a:ext cx="98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he-IL" sz="1400" dirty="0">
                  <a:solidFill>
                    <a:srgbClr val="000000"/>
                  </a:solidFill>
                </a:rPr>
                <a:t>שליחת בקשה לתוך</a:t>
              </a:r>
              <a:endParaRPr lang="en-US" altLang="he-IL" sz="1400" dirty="0">
                <a:solidFill>
                  <a:srgbClr val="000000"/>
                </a:solidFill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400" dirty="0" err="1">
                  <a:solidFill>
                    <a:srgbClr val="CC0000"/>
                  </a:solidFill>
                </a:rPr>
                <a:t>clientSocket</a:t>
              </a:r>
              <a:endParaRPr lang="en-US" altLang="he-IL" sz="24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id="{4DF6F636-A364-476A-B77C-8AA8F0128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2" y="2526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63" name="Line 29">
              <a:extLst>
                <a:ext uri="{FF2B5EF4-FFF2-40B4-BE49-F238E27FC236}">
                  <a16:creationId xmlns:a16="http://schemas.microsoft.com/office/drawing/2014/main" id="{334D1F8F-FB7C-4455-8987-64F1072B8D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2" y="2927"/>
              <a:ext cx="1666" cy="10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he-IL"/>
            </a:p>
          </p:txBody>
        </p:sp>
      </p:grpSp>
      <p:sp>
        <p:nvSpPr>
          <p:cNvPr id="46" name="Line 29">
            <a:extLst>
              <a:ext uri="{FF2B5EF4-FFF2-40B4-BE49-F238E27FC236}">
                <a16:creationId xmlns:a16="http://schemas.microsoft.com/office/drawing/2014/main" id="{334D1F8F-FB7C-4455-8987-64F1072B8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3430" y="4237446"/>
            <a:ext cx="3025927" cy="2159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he-IL"/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A3E21C2A-9F94-401D-8ED0-E7C00F2722D6}"/>
              </a:ext>
            </a:extLst>
          </p:cNvPr>
          <p:cNvSpPr txBox="1">
            <a:spLocks noChangeArrowheads="1"/>
          </p:cNvSpPr>
          <p:nvPr/>
        </p:nvSpPr>
        <p:spPr>
          <a:xfrm>
            <a:off x="6400800" y="281840"/>
            <a:ext cx="2661924" cy="750883"/>
          </a:xfrm>
          <a:prstGeom prst="rect">
            <a:avLst/>
          </a:prstGeom>
        </p:spPr>
        <p:txBody>
          <a:bodyPr/>
          <a:lstStyle>
            <a:lvl1pPr algn="l" defTabSz="342900" rtl="1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0"/>
            <a:r>
              <a:rPr lang="en-US" altLang="he-IL" sz="2000" b="1" dirty="0"/>
              <a:t>Client/server socket interaction: TCP</a:t>
            </a:r>
          </a:p>
        </p:txBody>
      </p:sp>
      <p:sp>
        <p:nvSpPr>
          <p:cNvPr id="66" name="Line 16">
            <a:extLst>
              <a:ext uri="{FF2B5EF4-FFF2-40B4-BE49-F238E27FC236}">
                <a16:creationId xmlns:a16="http://schemas.microsoft.com/office/drawing/2014/main" id="{25EB67D0-7D20-4520-B9A7-4AED433ED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0128" y="3845336"/>
            <a:ext cx="0" cy="32385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67" name="Line 16">
            <a:extLst>
              <a:ext uri="{FF2B5EF4-FFF2-40B4-BE49-F238E27FC236}">
                <a16:creationId xmlns:a16="http://schemas.microsoft.com/office/drawing/2014/main" id="{AEBEF6CA-3CB9-461E-AEC3-DD0AF55FA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982" y="3152609"/>
            <a:ext cx="0" cy="32385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68" name="Line 16">
            <a:extLst>
              <a:ext uri="{FF2B5EF4-FFF2-40B4-BE49-F238E27FC236}">
                <a16:creationId xmlns:a16="http://schemas.microsoft.com/office/drawing/2014/main" id="{A347D45A-FBE1-43F9-9459-1C22FC374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4767" y="2175860"/>
            <a:ext cx="0" cy="32385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69" name="Freeform 17">
            <a:extLst>
              <a:ext uri="{FF2B5EF4-FFF2-40B4-BE49-F238E27FC236}">
                <a16:creationId xmlns:a16="http://schemas.microsoft.com/office/drawing/2014/main" id="{8138F583-82A0-4003-B5B3-F7EA7E278DA6}"/>
              </a:ext>
            </a:extLst>
          </p:cNvPr>
          <p:cNvSpPr>
            <a:spLocks/>
          </p:cNvSpPr>
          <p:nvPr/>
        </p:nvSpPr>
        <p:spPr bwMode="auto">
          <a:xfrm>
            <a:off x="669078" y="3452567"/>
            <a:ext cx="781050" cy="369332"/>
          </a:xfrm>
          <a:custGeom>
            <a:avLst/>
            <a:gdLst>
              <a:gd name="T0" fmla="*/ 492 w 492"/>
              <a:gd name="T1" fmla="*/ 0 h 2112"/>
              <a:gd name="T2" fmla="*/ 492 w 492"/>
              <a:gd name="T3" fmla="*/ 0 h 2112"/>
              <a:gd name="T4" fmla="*/ 0 w 492"/>
              <a:gd name="T5" fmla="*/ 0 h 2112"/>
              <a:gd name="T6" fmla="*/ 0 w 492"/>
              <a:gd name="T7" fmla="*/ 0 h 2112"/>
              <a:gd name="T8" fmla="*/ 402 w 492"/>
              <a:gd name="T9" fmla="*/ 0 h 2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2"/>
              <a:gd name="T16" fmla="*/ 0 h 2112"/>
              <a:gd name="T17" fmla="*/ 492 w 492"/>
              <a:gd name="T18" fmla="*/ 2112 h 2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2" h="2112">
                <a:moveTo>
                  <a:pt x="492" y="1968"/>
                </a:moveTo>
                <a:lnTo>
                  <a:pt x="492" y="2112"/>
                </a:lnTo>
                <a:lnTo>
                  <a:pt x="0" y="2112"/>
                </a:lnTo>
                <a:lnTo>
                  <a:pt x="0" y="0"/>
                </a:lnTo>
                <a:lnTo>
                  <a:pt x="402" y="0"/>
                </a:lnTo>
              </a:path>
            </a:pathLst>
          </a:cu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70" name="Line 28">
            <a:extLst>
              <a:ext uri="{FF2B5EF4-FFF2-40B4-BE49-F238E27FC236}">
                <a16:creationId xmlns:a16="http://schemas.microsoft.com/office/drawing/2014/main" id="{B37D316B-D447-40AF-B574-D07B9FFD6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3912" y="3593321"/>
            <a:ext cx="2" cy="57586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he-IL"/>
          </a:p>
        </p:txBody>
      </p:sp>
      <p:sp>
        <p:nvSpPr>
          <p:cNvPr id="71" name="Line 28">
            <a:extLst>
              <a:ext uri="{FF2B5EF4-FFF2-40B4-BE49-F238E27FC236}">
                <a16:creationId xmlns:a16="http://schemas.microsoft.com/office/drawing/2014/main" id="{AB566493-FAD4-45A4-BF03-0F85EBE66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1046" y="4556785"/>
            <a:ext cx="0" cy="32385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565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2">
            <a:extLst>
              <a:ext uri="{FF2B5EF4-FFF2-40B4-BE49-F238E27FC236}">
                <a16:creationId xmlns:a16="http://schemas.microsoft.com/office/drawing/2014/main" id="{3971327A-55B7-4415-B31F-4C59985FB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5" y="857251"/>
            <a:ext cx="34419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he-IL" altLang="he-IL" sz="2400" i="1" dirty="0">
                <a:solidFill>
                  <a:srgbClr val="CC0000"/>
                </a:solidFill>
              </a:rPr>
              <a:t>דוגמת מימוש </a:t>
            </a:r>
            <a:r>
              <a:rPr lang="he-IL" altLang="he-IL" sz="2400" i="1" dirty="0" err="1">
                <a:solidFill>
                  <a:srgbClr val="CC0000"/>
                </a:solidFill>
              </a:rPr>
              <a:t>בפייטון</a:t>
            </a:r>
            <a:r>
              <a:rPr lang="he-IL" altLang="he-IL" sz="2400" i="1" dirty="0">
                <a:solidFill>
                  <a:srgbClr val="CC0000"/>
                </a:solidFill>
              </a:rPr>
              <a:t> ללקוח</a:t>
            </a:r>
            <a:endParaRPr lang="en-US" altLang="he-IL" sz="2400" i="1" dirty="0">
              <a:solidFill>
                <a:srgbClr val="CC0000"/>
              </a:solidFill>
            </a:endParaRPr>
          </a:p>
        </p:txBody>
      </p:sp>
      <p:sp>
        <p:nvSpPr>
          <p:cNvPr id="56" name="TextBox 2">
            <a:extLst>
              <a:ext uri="{FF2B5EF4-FFF2-40B4-BE49-F238E27FC236}">
                <a16:creationId xmlns:a16="http://schemas.microsoft.com/office/drawing/2014/main" id="{B537E5BC-3561-4780-B41F-FD5413AF6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390" y="849750"/>
            <a:ext cx="13088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he-IL" sz="2400" i="1" dirty="0">
                <a:solidFill>
                  <a:srgbClr val="CC0000"/>
                </a:solidFill>
              </a:rPr>
              <a:t>TCP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CC09C0F9-F353-4FAC-AAC3-1AA721B77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524" y="1311414"/>
            <a:ext cx="5878982" cy="368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altLang="he-IL" dirty="0"/>
              <a:t>from socket import *</a:t>
            </a:r>
          </a:p>
          <a:p>
            <a:pPr>
              <a:lnSpc>
                <a:spcPts val="2800"/>
              </a:lnSpc>
            </a:pPr>
            <a:r>
              <a:rPr lang="en-US" altLang="he-IL" dirty="0" err="1"/>
              <a:t>serverName</a:t>
            </a:r>
            <a:r>
              <a:rPr lang="en-US" altLang="he-IL" dirty="0"/>
              <a:t> = </a:t>
            </a:r>
            <a:r>
              <a:rPr lang="en-US" altLang="en-US" dirty="0"/>
              <a:t>’</a:t>
            </a:r>
            <a:r>
              <a:rPr lang="en-US" altLang="ja-JP" dirty="0" err="1"/>
              <a:t>servername</a:t>
            </a:r>
            <a:r>
              <a:rPr lang="en-US" altLang="en-US" dirty="0"/>
              <a:t>’</a:t>
            </a:r>
            <a:endParaRPr lang="en-US" altLang="ja-JP" dirty="0"/>
          </a:p>
          <a:p>
            <a:pPr>
              <a:lnSpc>
                <a:spcPts val="2800"/>
              </a:lnSpc>
            </a:pPr>
            <a:r>
              <a:rPr lang="en-US" altLang="he-IL" dirty="0" err="1"/>
              <a:t>serverPort</a:t>
            </a:r>
            <a:r>
              <a:rPr lang="en-US" altLang="he-IL" dirty="0"/>
              <a:t> = 12000</a:t>
            </a:r>
          </a:p>
          <a:p>
            <a:pPr>
              <a:lnSpc>
                <a:spcPts val="2800"/>
              </a:lnSpc>
            </a:pPr>
            <a:r>
              <a:rPr lang="en-US" altLang="he-IL" dirty="0" err="1"/>
              <a:t>clientSocket</a:t>
            </a:r>
            <a:r>
              <a:rPr lang="en-US" altLang="he-IL" dirty="0"/>
              <a:t> = socket(AF_INET, SOCK_STREAM)</a:t>
            </a:r>
          </a:p>
          <a:p>
            <a:pPr>
              <a:lnSpc>
                <a:spcPts val="2800"/>
              </a:lnSpc>
            </a:pPr>
            <a:r>
              <a:rPr lang="en-US" altLang="he-IL" dirty="0" err="1"/>
              <a:t>clientSocket.connect</a:t>
            </a:r>
            <a:r>
              <a:rPr lang="en-US" altLang="he-IL" dirty="0"/>
              <a:t>((</a:t>
            </a:r>
            <a:r>
              <a:rPr lang="en-US" altLang="he-IL" dirty="0" err="1"/>
              <a:t>serverName,serverPort</a:t>
            </a:r>
            <a:r>
              <a:rPr lang="en-US" altLang="he-IL" dirty="0"/>
              <a:t>))</a:t>
            </a:r>
          </a:p>
          <a:p>
            <a:pPr>
              <a:lnSpc>
                <a:spcPts val="2800"/>
              </a:lnSpc>
            </a:pPr>
            <a:r>
              <a:rPr lang="en-US" altLang="he-IL" dirty="0"/>
              <a:t>sentence = input(</a:t>
            </a:r>
            <a:r>
              <a:rPr lang="en-US" altLang="en-US" dirty="0"/>
              <a:t>‘</a:t>
            </a:r>
            <a:r>
              <a:rPr lang="en-US" altLang="he-IL" dirty="0"/>
              <a:t>Input lowercase sentence:</a:t>
            </a:r>
            <a:r>
              <a:rPr lang="en-US" altLang="en-US" dirty="0"/>
              <a:t>’</a:t>
            </a:r>
            <a:r>
              <a:rPr lang="en-US" altLang="he-IL" dirty="0"/>
              <a:t>)</a:t>
            </a:r>
          </a:p>
          <a:p>
            <a:pPr>
              <a:lnSpc>
                <a:spcPts val="2800"/>
              </a:lnSpc>
            </a:pPr>
            <a:r>
              <a:rPr lang="en-US" altLang="he-IL" dirty="0" err="1"/>
              <a:t>clientSocket.send</a:t>
            </a:r>
            <a:r>
              <a:rPr lang="en-US" altLang="he-IL" dirty="0"/>
              <a:t>(</a:t>
            </a:r>
            <a:r>
              <a:rPr lang="en-US" altLang="he-IL" dirty="0" err="1"/>
              <a:t>sentence.encode</a:t>
            </a:r>
            <a:r>
              <a:rPr lang="en-US" altLang="he-IL" dirty="0"/>
              <a:t>())</a:t>
            </a:r>
          </a:p>
          <a:p>
            <a:pPr>
              <a:lnSpc>
                <a:spcPts val="2800"/>
              </a:lnSpc>
            </a:pPr>
            <a:r>
              <a:rPr lang="en-US" altLang="he-IL" dirty="0" err="1"/>
              <a:t>modifiedSentence</a:t>
            </a:r>
            <a:r>
              <a:rPr lang="en-US" altLang="he-IL" dirty="0"/>
              <a:t> = </a:t>
            </a:r>
            <a:r>
              <a:rPr lang="en-US" altLang="he-IL" dirty="0" err="1"/>
              <a:t>clientSocket.recv</a:t>
            </a:r>
            <a:r>
              <a:rPr lang="en-US" altLang="he-IL" dirty="0"/>
              <a:t>(1024)</a:t>
            </a:r>
          </a:p>
          <a:p>
            <a:pPr>
              <a:lnSpc>
                <a:spcPts val="2800"/>
              </a:lnSpc>
            </a:pPr>
            <a:r>
              <a:rPr lang="en-US" altLang="he-IL" dirty="0"/>
              <a:t>print (</a:t>
            </a:r>
            <a:r>
              <a:rPr lang="en-US" altLang="en-US" dirty="0"/>
              <a:t>‘</a:t>
            </a:r>
            <a:r>
              <a:rPr lang="en-US" altLang="he-IL" dirty="0"/>
              <a:t>From Server:</a:t>
            </a:r>
            <a:r>
              <a:rPr lang="en-US" altLang="en-US" dirty="0"/>
              <a:t>’</a:t>
            </a:r>
            <a:r>
              <a:rPr lang="en-US" altLang="he-IL" dirty="0"/>
              <a:t>, </a:t>
            </a:r>
            <a:r>
              <a:rPr lang="en-US" altLang="he-IL" dirty="0" err="1"/>
              <a:t>modifiedSentence.decode</a:t>
            </a:r>
            <a:r>
              <a:rPr lang="en-US" altLang="he-IL" dirty="0"/>
              <a:t>())</a:t>
            </a:r>
          </a:p>
          <a:p>
            <a:pPr>
              <a:lnSpc>
                <a:spcPts val="2800"/>
              </a:lnSpc>
            </a:pPr>
            <a:r>
              <a:rPr lang="en-US" altLang="he-IL" dirty="0" err="1"/>
              <a:t>clientSocket.close</a:t>
            </a:r>
            <a:r>
              <a:rPr lang="en-US" altLang="he-IL" dirty="0"/>
              <a:t>()</a:t>
            </a:r>
          </a:p>
        </p:txBody>
      </p:sp>
      <p:grpSp>
        <p:nvGrpSpPr>
          <p:cNvPr id="26" name="Group 47">
            <a:extLst>
              <a:ext uri="{FF2B5EF4-FFF2-40B4-BE49-F238E27FC236}">
                <a16:creationId xmlns:a16="http://schemas.microsoft.com/office/drawing/2014/main" id="{9DC1E52B-948E-4113-8519-16D469A93567}"/>
              </a:ext>
            </a:extLst>
          </p:cNvPr>
          <p:cNvGrpSpPr>
            <a:grpSpLocks/>
          </p:cNvGrpSpPr>
          <p:nvPr/>
        </p:nvGrpSpPr>
        <p:grpSpPr bwMode="auto">
          <a:xfrm>
            <a:off x="1645198" y="2423546"/>
            <a:ext cx="1052327" cy="307777"/>
            <a:chOff x="1226123" y="2658565"/>
            <a:chExt cx="1052461" cy="275627"/>
          </a:xfrm>
        </p:grpSpPr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id="{8343D147-468F-4084-A67D-CA4BA6805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123" y="2658565"/>
              <a:ext cx="1052461" cy="275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rtl="1"/>
              <a:r>
                <a:rPr lang="he-IL" altLang="he-IL" sz="1400" dirty="0">
                  <a:solidFill>
                    <a:srgbClr val="000099"/>
                  </a:solidFill>
                </a:rPr>
                <a:t>יצירת סוקט</a:t>
              </a:r>
              <a:endParaRPr lang="en-US" altLang="he-IL" sz="1400" dirty="0">
                <a:solidFill>
                  <a:srgbClr val="000099"/>
                </a:solidFill>
              </a:endParaRPr>
            </a:p>
          </p:txBody>
        </p:sp>
        <p:cxnSp>
          <p:nvCxnSpPr>
            <p:cNvPr id="28" name="Straight Connector 32">
              <a:extLst>
                <a:ext uri="{FF2B5EF4-FFF2-40B4-BE49-F238E27FC236}">
                  <a16:creationId xmlns:a16="http://schemas.microsoft.com/office/drawing/2014/main" id="{52647291-61C2-4BDC-8A95-0D9C230C72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79167" y="2920118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Oval 4">
            <a:extLst>
              <a:ext uri="{FF2B5EF4-FFF2-40B4-BE49-F238E27FC236}">
                <a16:creationId xmlns:a16="http://schemas.microsoft.com/office/drawing/2014/main" id="{2343F9CF-4EE2-4BE9-8436-DD922626B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793" y="2317816"/>
            <a:ext cx="2165082" cy="508000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he-IL" altLang="he-IL" sz="2400">
              <a:latin typeface="Comic Sans MS" panose="030F0702030302020204" pitchFamily="66" charset="0"/>
            </a:endParaRPr>
          </a:p>
        </p:txBody>
      </p:sp>
      <p:grpSp>
        <p:nvGrpSpPr>
          <p:cNvPr id="30" name="Group 47">
            <a:extLst>
              <a:ext uri="{FF2B5EF4-FFF2-40B4-BE49-F238E27FC236}">
                <a16:creationId xmlns:a16="http://schemas.microsoft.com/office/drawing/2014/main" id="{B9483E41-2F5C-49F6-B575-16DCA67C9B93}"/>
              </a:ext>
            </a:extLst>
          </p:cNvPr>
          <p:cNvGrpSpPr>
            <a:grpSpLocks/>
          </p:cNvGrpSpPr>
          <p:nvPr/>
        </p:nvGrpSpPr>
        <p:grpSpPr bwMode="auto">
          <a:xfrm>
            <a:off x="-7576" y="3464507"/>
            <a:ext cx="2794000" cy="523220"/>
            <a:chOff x="-17288" y="2918148"/>
            <a:chExt cx="2794960" cy="521913"/>
          </a:xfrm>
        </p:grpSpPr>
        <p:sp>
          <p:nvSpPr>
            <p:cNvPr id="50" name="TextBox 31">
              <a:extLst>
                <a:ext uri="{FF2B5EF4-FFF2-40B4-BE49-F238E27FC236}">
                  <a16:creationId xmlns:a16="http://schemas.microsoft.com/office/drawing/2014/main" id="{A41C0FAD-92E4-4222-A3FC-2E4404019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7288" y="2918148"/>
              <a:ext cx="2271818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rtl="1"/>
              <a:r>
                <a:rPr lang="he-IL" altLang="he-IL" sz="1400" dirty="0">
                  <a:solidFill>
                    <a:srgbClr val="000099"/>
                  </a:solidFill>
                </a:rPr>
                <a:t>אין צורך בשליחת המידע לצרף את פרטי השרת</a:t>
              </a:r>
              <a:endParaRPr lang="en-US" altLang="he-IL" sz="1400" dirty="0">
                <a:solidFill>
                  <a:srgbClr val="000099"/>
                </a:solidFill>
              </a:endParaRPr>
            </a:p>
          </p:txBody>
        </p:sp>
        <p:cxnSp>
          <p:nvCxnSpPr>
            <p:cNvPr id="51" name="Straight Connector 32">
              <a:extLst>
                <a:ext uri="{FF2B5EF4-FFF2-40B4-BE49-F238E27FC236}">
                  <a16:creationId xmlns:a16="http://schemas.microsoft.com/office/drawing/2014/main" id="{66BA280A-E3F8-49C9-8A0D-24A9D077BA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50143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47">
            <a:extLst>
              <a:ext uri="{FF2B5EF4-FFF2-40B4-BE49-F238E27FC236}">
                <a16:creationId xmlns:a16="http://schemas.microsoft.com/office/drawing/2014/main" id="{9DC1E52B-948E-4113-8519-16D469A93567}"/>
              </a:ext>
            </a:extLst>
          </p:cNvPr>
          <p:cNvGrpSpPr>
            <a:grpSpLocks/>
          </p:cNvGrpSpPr>
          <p:nvPr/>
        </p:nvGrpSpPr>
        <p:grpSpPr bwMode="auto">
          <a:xfrm>
            <a:off x="955965" y="2744146"/>
            <a:ext cx="1732138" cy="348147"/>
            <a:chOff x="546226" y="2658565"/>
            <a:chExt cx="1732359" cy="219272"/>
          </a:xfrm>
        </p:grpSpPr>
        <p:sp>
          <p:nvSpPr>
            <p:cNvPr id="15" name="TextBox 31">
              <a:extLst>
                <a:ext uri="{FF2B5EF4-FFF2-40B4-BE49-F238E27FC236}">
                  <a16:creationId xmlns:a16="http://schemas.microsoft.com/office/drawing/2014/main" id="{8343D147-468F-4084-A67D-CA4BA6805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226" y="2658565"/>
              <a:ext cx="1732359" cy="19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rtl="1"/>
              <a:r>
                <a:rPr lang="he-IL" altLang="he-IL" sz="1400" dirty="0">
                  <a:solidFill>
                    <a:srgbClr val="000099"/>
                  </a:solidFill>
                </a:rPr>
                <a:t>יצירת חיבר עם שרת </a:t>
              </a:r>
              <a:endParaRPr lang="en-US" altLang="he-IL" sz="1400" dirty="0">
                <a:solidFill>
                  <a:srgbClr val="000099"/>
                </a:solidFill>
              </a:endParaRPr>
            </a:p>
          </p:txBody>
        </p:sp>
        <p:cxnSp>
          <p:nvCxnSpPr>
            <p:cNvPr id="16" name="Straight Connector 32">
              <a:extLst>
                <a:ext uri="{FF2B5EF4-FFF2-40B4-BE49-F238E27FC236}">
                  <a16:creationId xmlns:a16="http://schemas.microsoft.com/office/drawing/2014/main" id="{52647291-61C2-4BDC-8A95-0D9C230C72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17043" y="2875116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בועת דיבור: מלבן עם פינות מעוגלות 1">
            <a:extLst>
              <a:ext uri="{FF2B5EF4-FFF2-40B4-BE49-F238E27FC236}">
                <a16:creationId xmlns:a16="http://schemas.microsoft.com/office/drawing/2014/main" id="{AC33FCAD-D8EB-47B0-AE8E-0F5B379F2F1D}"/>
              </a:ext>
            </a:extLst>
          </p:cNvPr>
          <p:cNvSpPr/>
          <p:nvPr/>
        </p:nvSpPr>
        <p:spPr>
          <a:xfrm>
            <a:off x="6844146" y="1619250"/>
            <a:ext cx="1174203" cy="612648"/>
          </a:xfrm>
          <a:prstGeom prst="wedgeRoundRectCallout">
            <a:avLst>
              <a:gd name="adj1" fmla="val -19653"/>
              <a:gd name="adj2" fmla="val 839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SOCK_STREAM:</a:t>
            </a:r>
          </a:p>
          <a:p>
            <a:pPr algn="ctr"/>
            <a:r>
              <a:rPr lang="en-US" sz="1000" dirty="0"/>
              <a:t>Connection</a:t>
            </a:r>
          </a:p>
          <a:p>
            <a:pPr algn="ctr"/>
            <a:r>
              <a:rPr lang="en-US" sz="1000" dirty="0"/>
              <a:t>type (TCP)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10493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2">
            <a:extLst>
              <a:ext uri="{FF2B5EF4-FFF2-40B4-BE49-F238E27FC236}">
                <a16:creationId xmlns:a16="http://schemas.microsoft.com/office/drawing/2014/main" id="{3971327A-55B7-4415-B31F-4C59985FB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6" y="857251"/>
            <a:ext cx="34371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he-IL" altLang="he-IL" sz="2400" i="1" dirty="0">
                <a:solidFill>
                  <a:srgbClr val="CC0000"/>
                </a:solidFill>
              </a:rPr>
              <a:t>דוגמת מימוש </a:t>
            </a:r>
            <a:r>
              <a:rPr lang="he-IL" altLang="he-IL" sz="2400" i="1" dirty="0" err="1">
                <a:solidFill>
                  <a:srgbClr val="CC0000"/>
                </a:solidFill>
              </a:rPr>
              <a:t>בפייטון</a:t>
            </a:r>
            <a:r>
              <a:rPr lang="he-IL" altLang="he-IL" sz="2400" i="1" dirty="0">
                <a:solidFill>
                  <a:srgbClr val="CC0000"/>
                </a:solidFill>
              </a:rPr>
              <a:t> לשרת</a:t>
            </a:r>
            <a:endParaRPr lang="en-US" altLang="he-IL" sz="2400" i="1" dirty="0">
              <a:solidFill>
                <a:srgbClr val="CC0000"/>
              </a:solidFill>
            </a:endParaRP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A9F59AE5-FA36-4F3D-8BFF-94239EFBB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089" y="857251"/>
            <a:ext cx="13088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he-IL" sz="2400" i="1" dirty="0">
                <a:solidFill>
                  <a:srgbClr val="CC0000"/>
                </a:solidFill>
              </a:rPr>
              <a:t>TCP</a:t>
            </a:r>
          </a:p>
        </p:txBody>
      </p:sp>
      <p:sp>
        <p:nvSpPr>
          <p:cNvPr id="88" name="TextBox 1">
            <a:extLst>
              <a:ext uri="{FF2B5EF4-FFF2-40B4-BE49-F238E27FC236}">
                <a16:creationId xmlns:a16="http://schemas.microsoft.com/office/drawing/2014/main" id="{23FD6D1A-06FD-4D43-9BB7-64BFAD8CF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1" y="1261265"/>
            <a:ext cx="5110694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he-IL" sz="1600" dirty="0"/>
              <a:t> from socket import *</a:t>
            </a:r>
          </a:p>
          <a:p>
            <a:r>
              <a:rPr lang="en-US" altLang="he-IL" sz="1600" dirty="0" err="1"/>
              <a:t>serverPort</a:t>
            </a:r>
            <a:r>
              <a:rPr lang="en-US" altLang="he-IL" sz="1600" dirty="0"/>
              <a:t> = 12000</a:t>
            </a:r>
          </a:p>
          <a:p>
            <a:r>
              <a:rPr lang="en-US" altLang="he-IL" sz="1600" dirty="0" err="1"/>
              <a:t>serverSocket</a:t>
            </a:r>
            <a:r>
              <a:rPr lang="en-US" altLang="he-IL" sz="1600" dirty="0"/>
              <a:t> = socket(AF_INET,SOCK_STREAM)</a:t>
            </a:r>
          </a:p>
          <a:p>
            <a:r>
              <a:rPr lang="en-US" altLang="he-IL" sz="1600" dirty="0" err="1"/>
              <a:t>serverSocket.bind</a:t>
            </a:r>
            <a:r>
              <a:rPr lang="en-US" altLang="he-IL" sz="1600" dirty="0"/>
              <a:t>((</a:t>
            </a:r>
            <a:r>
              <a:rPr lang="en-US" altLang="en-US" sz="1600" dirty="0"/>
              <a:t>‘0.0.0.0’</a:t>
            </a:r>
            <a:r>
              <a:rPr lang="en-US" altLang="he-IL" sz="1600" dirty="0"/>
              <a:t>,serverPort))</a:t>
            </a:r>
          </a:p>
          <a:p>
            <a:r>
              <a:rPr lang="en-US" altLang="he-IL" sz="1600" dirty="0" err="1"/>
              <a:t>serverSocket.listen</a:t>
            </a:r>
            <a:r>
              <a:rPr lang="en-US" altLang="he-IL" sz="1600" dirty="0"/>
              <a:t>(1)</a:t>
            </a:r>
          </a:p>
          <a:p>
            <a:r>
              <a:rPr lang="en-US" altLang="he-IL" sz="1600" dirty="0"/>
              <a:t>print (</a:t>
            </a:r>
            <a:r>
              <a:rPr lang="en-US" altLang="en-US" sz="1600" dirty="0"/>
              <a:t>‘</a:t>
            </a:r>
            <a:r>
              <a:rPr lang="en-US" altLang="he-IL" sz="1600" dirty="0"/>
              <a:t>The server is ready to receive</a:t>
            </a:r>
            <a:r>
              <a:rPr lang="en-US" altLang="en-US" sz="1600" dirty="0"/>
              <a:t>’)</a:t>
            </a:r>
            <a:endParaRPr lang="en-US" altLang="he-IL" sz="1600" dirty="0"/>
          </a:p>
          <a:p>
            <a:r>
              <a:rPr lang="en-US" altLang="he-IL" sz="1600" dirty="0"/>
              <a:t>while True:</a:t>
            </a:r>
          </a:p>
          <a:p>
            <a:r>
              <a:rPr lang="en-US" altLang="he-IL" sz="1600" dirty="0"/>
              <a:t>     </a:t>
            </a:r>
            <a:r>
              <a:rPr lang="en-US" altLang="he-IL" sz="1600" dirty="0" err="1"/>
              <a:t>connectionSocket</a:t>
            </a:r>
            <a:r>
              <a:rPr lang="en-US" altLang="he-IL" sz="1600" dirty="0"/>
              <a:t>, </a:t>
            </a:r>
            <a:r>
              <a:rPr lang="en-US" altLang="he-IL" sz="1600" dirty="0" err="1"/>
              <a:t>addr</a:t>
            </a:r>
            <a:r>
              <a:rPr lang="en-US" altLang="he-IL" sz="1600" dirty="0"/>
              <a:t> = </a:t>
            </a:r>
            <a:r>
              <a:rPr lang="en-US" altLang="he-IL" sz="1600" dirty="0" err="1"/>
              <a:t>serverSocket.accept</a:t>
            </a:r>
            <a:r>
              <a:rPr lang="en-US" altLang="he-IL" sz="1600" dirty="0"/>
              <a:t>()</a:t>
            </a:r>
          </a:p>
          <a:p>
            <a:r>
              <a:rPr lang="en-US" altLang="he-IL" sz="1600" dirty="0"/>
              <a:t>     </a:t>
            </a:r>
          </a:p>
          <a:p>
            <a:r>
              <a:rPr lang="en-US" altLang="he-IL" sz="1600" dirty="0"/>
              <a:t>     sentence = </a:t>
            </a:r>
            <a:r>
              <a:rPr lang="en-US" altLang="he-IL" sz="1600" dirty="0" err="1"/>
              <a:t>connectionSocket.recv</a:t>
            </a:r>
            <a:r>
              <a:rPr lang="en-US" altLang="he-IL" sz="1600" dirty="0"/>
              <a:t>(1024).decode()</a:t>
            </a:r>
          </a:p>
          <a:p>
            <a:r>
              <a:rPr lang="en-US" altLang="he-IL" sz="1600" dirty="0"/>
              <a:t>     </a:t>
            </a:r>
            <a:r>
              <a:rPr lang="en-US" altLang="he-IL" sz="1600" dirty="0" err="1"/>
              <a:t>capitalizedSentence</a:t>
            </a:r>
            <a:r>
              <a:rPr lang="en-US" altLang="he-IL" sz="1600" dirty="0"/>
              <a:t> = </a:t>
            </a:r>
            <a:r>
              <a:rPr lang="en-US" altLang="he-IL" sz="1600" dirty="0" err="1"/>
              <a:t>sentence.upper</a:t>
            </a:r>
            <a:r>
              <a:rPr lang="en-US" altLang="he-IL" sz="1600" dirty="0"/>
              <a:t>()</a:t>
            </a:r>
          </a:p>
          <a:p>
            <a:r>
              <a:rPr lang="en-US" altLang="he-IL" sz="1600" dirty="0"/>
              <a:t>     </a:t>
            </a:r>
            <a:r>
              <a:rPr lang="en-US" altLang="he-IL" sz="1600" dirty="0" err="1"/>
              <a:t>connectionSocket.send</a:t>
            </a:r>
            <a:r>
              <a:rPr lang="en-US" altLang="he-IL" sz="1600" dirty="0"/>
              <a:t>(</a:t>
            </a:r>
            <a:r>
              <a:rPr lang="en-US" altLang="he-IL" sz="1600" dirty="0" err="1"/>
              <a:t>capitalizedSentence</a:t>
            </a:r>
            <a:r>
              <a:rPr lang="en-US" altLang="he-IL" sz="1600" dirty="0"/>
              <a:t>.</a:t>
            </a:r>
          </a:p>
          <a:p>
            <a:r>
              <a:rPr lang="en-US" altLang="he-IL" sz="1600" dirty="0"/>
              <a:t>                                                            encode())</a:t>
            </a:r>
          </a:p>
          <a:p>
            <a:r>
              <a:rPr lang="en-US" altLang="he-IL" sz="1600" dirty="0"/>
              <a:t>     </a:t>
            </a:r>
            <a:r>
              <a:rPr lang="en-US" altLang="he-IL" sz="1600" dirty="0" err="1"/>
              <a:t>connectionSocket.close</a:t>
            </a:r>
            <a:r>
              <a:rPr lang="en-US" altLang="he-IL" sz="1600" dirty="0"/>
              <a:t>()</a:t>
            </a:r>
            <a:endParaRPr lang="en-US" altLang="he-IL" sz="1400" dirty="0"/>
          </a:p>
        </p:txBody>
      </p:sp>
      <p:grpSp>
        <p:nvGrpSpPr>
          <p:cNvPr id="89" name="Group 13">
            <a:extLst>
              <a:ext uri="{FF2B5EF4-FFF2-40B4-BE49-F238E27FC236}">
                <a16:creationId xmlns:a16="http://schemas.microsoft.com/office/drawing/2014/main" id="{C61FA1A5-7CC4-40C3-99AC-50DEBC09E485}"/>
              </a:ext>
            </a:extLst>
          </p:cNvPr>
          <p:cNvGrpSpPr>
            <a:grpSpLocks/>
          </p:cNvGrpSpPr>
          <p:nvPr/>
        </p:nvGrpSpPr>
        <p:grpSpPr bwMode="auto">
          <a:xfrm>
            <a:off x="1927865" y="1761181"/>
            <a:ext cx="2559050" cy="261610"/>
            <a:chOff x="1316133" y="2371076"/>
            <a:chExt cx="2559082" cy="261412"/>
          </a:xfrm>
        </p:grpSpPr>
        <p:sp>
          <p:nvSpPr>
            <p:cNvPr id="90" name="TextBox 31">
              <a:extLst>
                <a:ext uri="{FF2B5EF4-FFF2-40B4-BE49-F238E27FC236}">
                  <a16:creationId xmlns:a16="http://schemas.microsoft.com/office/drawing/2014/main" id="{3995FA12-98D5-40F4-BFAA-FB3A7CC83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133" y="2371076"/>
              <a:ext cx="2559082" cy="26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rtl="1"/>
              <a:r>
                <a:rPr lang="he-IL" altLang="he-IL" sz="1100" dirty="0">
                  <a:solidFill>
                    <a:srgbClr val="000099"/>
                  </a:solidFill>
                </a:rPr>
                <a:t>יצירת סוקט הכניסה</a:t>
              </a:r>
              <a:endParaRPr lang="en-US" altLang="he-IL" sz="1100" dirty="0">
                <a:solidFill>
                  <a:srgbClr val="000099"/>
                </a:solidFill>
              </a:endParaRPr>
            </a:p>
          </p:txBody>
        </p:sp>
        <p:cxnSp>
          <p:nvCxnSpPr>
            <p:cNvPr id="91" name="Straight Connector 32">
              <a:extLst>
                <a:ext uri="{FF2B5EF4-FFF2-40B4-BE49-F238E27FC236}">
                  <a16:creationId xmlns:a16="http://schemas.microsoft.com/office/drawing/2014/main" id="{99CAB920-84AC-4E12-9B55-5A59D8359F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95045" y="2596011"/>
              <a:ext cx="930227" cy="113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2" name="Group 15">
            <a:extLst>
              <a:ext uri="{FF2B5EF4-FFF2-40B4-BE49-F238E27FC236}">
                <a16:creationId xmlns:a16="http://schemas.microsoft.com/office/drawing/2014/main" id="{18328089-0268-4242-87A5-D3E2A2DCE3F4}"/>
              </a:ext>
            </a:extLst>
          </p:cNvPr>
          <p:cNvGrpSpPr>
            <a:grpSpLocks/>
          </p:cNvGrpSpPr>
          <p:nvPr/>
        </p:nvGrpSpPr>
        <p:grpSpPr bwMode="auto">
          <a:xfrm>
            <a:off x="1878301" y="2628919"/>
            <a:ext cx="1455903" cy="297517"/>
            <a:chOff x="1266031" y="3715427"/>
            <a:chExt cx="1456881" cy="298291"/>
          </a:xfrm>
        </p:grpSpPr>
        <p:sp>
          <p:nvSpPr>
            <p:cNvPr id="93" name="TextBox 34">
              <a:extLst>
                <a:ext uri="{FF2B5EF4-FFF2-40B4-BE49-F238E27FC236}">
                  <a16:creationId xmlns:a16="http://schemas.microsoft.com/office/drawing/2014/main" id="{EAA1D1ED-AE17-4AAF-8025-143E386C0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149" y="3715427"/>
              <a:ext cx="1194763" cy="298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he-IL" altLang="he-IL" sz="1100" dirty="0">
                  <a:solidFill>
                    <a:srgbClr val="000099"/>
                  </a:solidFill>
                </a:rPr>
                <a:t>לולאה אינסופית</a:t>
              </a:r>
              <a:endParaRPr lang="en-US" altLang="he-IL" sz="1100" dirty="0">
                <a:solidFill>
                  <a:srgbClr val="000099"/>
                </a:solidFill>
              </a:endParaRPr>
            </a:p>
          </p:txBody>
        </p:sp>
        <p:cxnSp>
          <p:nvCxnSpPr>
            <p:cNvPr id="94" name="Straight Connector 35">
              <a:extLst>
                <a:ext uri="{FF2B5EF4-FFF2-40B4-BE49-F238E27FC236}">
                  <a16:creationId xmlns:a16="http://schemas.microsoft.com/office/drawing/2014/main" id="{2EA6A8BD-FE59-4351-9F06-4C121B0ADB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66031" y="3964781"/>
              <a:ext cx="1444625" cy="39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5" name="Group 17">
            <a:extLst>
              <a:ext uri="{FF2B5EF4-FFF2-40B4-BE49-F238E27FC236}">
                <a16:creationId xmlns:a16="http://schemas.microsoft.com/office/drawing/2014/main" id="{B590FF65-557F-439F-AE1B-C4F6B682504A}"/>
              </a:ext>
            </a:extLst>
          </p:cNvPr>
          <p:cNvGrpSpPr>
            <a:grpSpLocks/>
          </p:cNvGrpSpPr>
          <p:nvPr/>
        </p:nvGrpSpPr>
        <p:grpSpPr bwMode="auto">
          <a:xfrm>
            <a:off x="219458" y="2983875"/>
            <a:ext cx="3378771" cy="502702"/>
            <a:chOff x="-136466" y="3162677"/>
            <a:chExt cx="2873609" cy="502843"/>
          </a:xfrm>
        </p:grpSpPr>
        <p:sp>
          <p:nvSpPr>
            <p:cNvPr id="96" name="TextBox 36">
              <a:extLst>
                <a:ext uri="{FF2B5EF4-FFF2-40B4-BE49-F238E27FC236}">
                  <a16:creationId xmlns:a16="http://schemas.microsoft.com/office/drawing/2014/main" id="{8C30B9B3-406B-4145-AC14-57977CA09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6466" y="3162677"/>
              <a:ext cx="2240033" cy="502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rtl="1">
                <a:lnSpc>
                  <a:spcPts val="1600"/>
                </a:lnSpc>
              </a:pPr>
              <a:r>
                <a:rPr lang="he-IL" altLang="he-IL" sz="1100" dirty="0">
                  <a:solidFill>
                    <a:srgbClr val="000099"/>
                  </a:solidFill>
                </a:rPr>
                <a:t>השרת מחכה לבקשת החיבור מלקוחות, יוצר </a:t>
              </a:r>
              <a:r>
                <a:rPr lang="he-IL" altLang="he-IL" sz="1100" dirty="0" err="1">
                  <a:solidFill>
                    <a:srgbClr val="000099"/>
                  </a:solidFill>
                </a:rPr>
                <a:t>סוקט</a:t>
              </a:r>
              <a:r>
                <a:rPr lang="he-IL" altLang="he-IL" sz="1100" dirty="0">
                  <a:solidFill>
                    <a:srgbClr val="000099"/>
                  </a:solidFill>
                </a:rPr>
                <a:t> החיבור ללקוח</a:t>
              </a:r>
              <a:endParaRPr lang="en-US" altLang="he-IL" sz="1100" dirty="0">
                <a:solidFill>
                  <a:srgbClr val="000099"/>
                </a:solidFill>
              </a:endParaRPr>
            </a:p>
          </p:txBody>
        </p:sp>
        <p:cxnSp>
          <p:nvCxnSpPr>
            <p:cNvPr id="97" name="Straight Connector 39">
              <a:extLst>
                <a:ext uri="{FF2B5EF4-FFF2-40B4-BE49-F238E27FC236}">
                  <a16:creationId xmlns:a16="http://schemas.microsoft.com/office/drawing/2014/main" id="{342E86BE-99B5-46AD-BD6A-41F923C0DE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95920" y="3393695"/>
              <a:ext cx="541223" cy="58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8" name="Group 18">
            <a:extLst>
              <a:ext uri="{FF2B5EF4-FFF2-40B4-BE49-F238E27FC236}">
                <a16:creationId xmlns:a16="http://schemas.microsoft.com/office/drawing/2014/main" id="{F09BA85A-C9C9-4323-9C25-1E85F1213D85}"/>
              </a:ext>
            </a:extLst>
          </p:cNvPr>
          <p:cNvGrpSpPr>
            <a:grpSpLocks/>
          </p:cNvGrpSpPr>
          <p:nvPr/>
        </p:nvGrpSpPr>
        <p:grpSpPr bwMode="auto">
          <a:xfrm>
            <a:off x="70516" y="3499482"/>
            <a:ext cx="3640576" cy="261610"/>
            <a:chOff x="-499827" y="3400575"/>
            <a:chExt cx="3639107" cy="261749"/>
          </a:xfrm>
        </p:grpSpPr>
        <p:sp>
          <p:nvSpPr>
            <p:cNvPr id="99" name="TextBox 61">
              <a:extLst>
                <a:ext uri="{FF2B5EF4-FFF2-40B4-BE49-F238E27FC236}">
                  <a16:creationId xmlns:a16="http://schemas.microsoft.com/office/drawing/2014/main" id="{40DE0B97-05FE-457A-9012-D8856A6EF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99827" y="3400575"/>
              <a:ext cx="2349500" cy="261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rtl="1"/>
              <a:r>
                <a:rPr lang="he-IL" altLang="he-IL" sz="1100" dirty="0">
                  <a:solidFill>
                    <a:srgbClr val="000099"/>
                  </a:solidFill>
                </a:rPr>
                <a:t>קריאת בתים </a:t>
              </a:r>
              <a:r>
                <a:rPr lang="he-IL" altLang="he-IL" sz="1100" dirty="0" err="1">
                  <a:solidFill>
                    <a:srgbClr val="000099"/>
                  </a:solidFill>
                </a:rPr>
                <a:t>מהסוקט</a:t>
              </a:r>
              <a:endParaRPr lang="en-US" altLang="he-IL" sz="1100" dirty="0">
                <a:solidFill>
                  <a:srgbClr val="000099"/>
                </a:solidFill>
              </a:endParaRPr>
            </a:p>
          </p:txBody>
        </p:sp>
        <p:cxnSp>
          <p:nvCxnSpPr>
            <p:cNvPr id="100" name="Straight Connector 62">
              <a:extLst>
                <a:ext uri="{FF2B5EF4-FFF2-40B4-BE49-F238E27FC236}">
                  <a16:creationId xmlns:a16="http://schemas.microsoft.com/office/drawing/2014/main" id="{1EC1F6F6-C522-4FB5-A86C-033EE3B70C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38627" y="3546382"/>
              <a:ext cx="1300653" cy="49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02" name="Straight Connector 62">
            <a:extLst>
              <a:ext uri="{FF2B5EF4-FFF2-40B4-BE49-F238E27FC236}">
                <a16:creationId xmlns:a16="http://schemas.microsoft.com/office/drawing/2014/main" id="{2ECCB1CC-CEC7-44BF-AEA1-6DA6D572B0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97050" y="4641695"/>
            <a:ext cx="1301178" cy="499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TextBox 61">
            <a:extLst>
              <a:ext uri="{FF2B5EF4-FFF2-40B4-BE49-F238E27FC236}">
                <a16:creationId xmlns:a16="http://schemas.microsoft.com/office/drawing/2014/main" id="{9A74E3E7-61E0-446F-B23E-95A552502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364" y="4510890"/>
            <a:ext cx="23504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rtl="1"/>
            <a:r>
              <a:rPr lang="he-IL" altLang="he-IL" sz="1100" dirty="0">
                <a:solidFill>
                  <a:srgbClr val="000099"/>
                </a:solidFill>
              </a:rPr>
              <a:t>סגירת </a:t>
            </a:r>
            <a:r>
              <a:rPr lang="he-IL" altLang="he-IL" sz="1100" dirty="0" err="1">
                <a:solidFill>
                  <a:srgbClr val="000099"/>
                </a:solidFill>
              </a:rPr>
              <a:t>סוקט</a:t>
            </a:r>
            <a:r>
              <a:rPr lang="he-IL" altLang="he-IL" sz="1100" dirty="0">
                <a:solidFill>
                  <a:srgbClr val="000099"/>
                </a:solidFill>
              </a:rPr>
              <a:t> החיבור ללקוח ספציפי (ולא </a:t>
            </a:r>
            <a:r>
              <a:rPr lang="he-IL" altLang="he-IL" sz="1100" dirty="0" err="1">
                <a:solidFill>
                  <a:srgbClr val="000099"/>
                </a:solidFill>
              </a:rPr>
              <a:t>סוקט</a:t>
            </a:r>
            <a:r>
              <a:rPr lang="he-IL" altLang="he-IL" sz="1100" dirty="0">
                <a:solidFill>
                  <a:srgbClr val="000099"/>
                </a:solidFill>
              </a:rPr>
              <a:t> הכניסה)</a:t>
            </a:r>
            <a:endParaRPr lang="en-US" altLang="he-IL" sz="1100" dirty="0">
              <a:solidFill>
                <a:srgbClr val="000099"/>
              </a:solidFill>
            </a:endParaRPr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2343F9CF-4EE2-4BE9-8436-DD922626B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985" y="1722931"/>
            <a:ext cx="1709971" cy="373663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he-IL" altLang="he-IL" sz="2400">
              <a:latin typeface="Comic Sans MS" panose="030F0702030302020204" pitchFamily="66" charset="0"/>
            </a:endParaRP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995FA12-98D5-40F4-BFAA-FB3A7CC83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81293"/>
            <a:ext cx="33996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rtl="1"/>
            <a:r>
              <a:rPr lang="he-IL" altLang="he-IL" sz="1100" dirty="0">
                <a:solidFill>
                  <a:srgbClr val="000099"/>
                </a:solidFill>
              </a:rPr>
              <a:t>בסוקט שנוצר, שרת מקשיב לבקשות החבור מהלקוחות</a:t>
            </a:r>
            <a:endParaRPr lang="en-US" altLang="he-IL" sz="1100" dirty="0">
              <a:solidFill>
                <a:srgbClr val="000099"/>
              </a:solidFill>
            </a:endParaRPr>
          </a:p>
        </p:txBody>
      </p: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99CAB920-84AC-4E12-9B55-5A59D8359F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1920" y="2411939"/>
            <a:ext cx="3072396" cy="20496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בועת דיבור: מלבן עם פינות מעוגלות 1">
            <a:extLst>
              <a:ext uri="{FF2B5EF4-FFF2-40B4-BE49-F238E27FC236}">
                <a16:creationId xmlns:a16="http://schemas.microsoft.com/office/drawing/2014/main" id="{ED5DEED4-F510-426E-BA94-C38FCF9C340F}"/>
              </a:ext>
            </a:extLst>
          </p:cNvPr>
          <p:cNvSpPr/>
          <p:nvPr/>
        </p:nvSpPr>
        <p:spPr>
          <a:xfrm>
            <a:off x="6885710" y="2194511"/>
            <a:ext cx="1220234" cy="628575"/>
          </a:xfrm>
          <a:prstGeom prst="wedgeRoundRectCallout">
            <a:avLst>
              <a:gd name="adj1" fmla="val -157010"/>
              <a:gd name="adj2" fmla="val -421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0.0.0.0:</a:t>
            </a:r>
          </a:p>
          <a:p>
            <a:pPr algn="ctr"/>
            <a:r>
              <a:rPr lang="en-US" sz="1000" dirty="0"/>
              <a:t>Listen to all</a:t>
            </a:r>
          </a:p>
          <a:p>
            <a:pPr algn="ctr"/>
            <a:r>
              <a:rPr lang="en-US" sz="1000" dirty="0"/>
              <a:t>IP’s on this</a:t>
            </a:r>
          </a:p>
          <a:p>
            <a:pPr algn="ctr"/>
            <a:r>
              <a:rPr lang="en-US" sz="1000" dirty="0"/>
              <a:t>computer</a:t>
            </a:r>
            <a:endParaRPr lang="he-IL" sz="1000" dirty="0"/>
          </a:p>
        </p:txBody>
      </p:sp>
      <p:sp>
        <p:nvSpPr>
          <p:cNvPr id="28" name="בועת דיבור: מלבן עם פינות מעוגלות 27">
            <a:extLst>
              <a:ext uri="{FF2B5EF4-FFF2-40B4-BE49-F238E27FC236}">
                <a16:creationId xmlns:a16="http://schemas.microsoft.com/office/drawing/2014/main" id="{A73E75B7-2540-4156-BC61-A2F260461128}"/>
              </a:ext>
            </a:extLst>
          </p:cNvPr>
          <p:cNvSpPr/>
          <p:nvPr/>
        </p:nvSpPr>
        <p:spPr>
          <a:xfrm>
            <a:off x="7927009" y="3227098"/>
            <a:ext cx="1220234" cy="331596"/>
          </a:xfrm>
          <a:prstGeom prst="wedgeRoundRectCallout">
            <a:avLst>
              <a:gd name="adj1" fmla="val -72187"/>
              <a:gd name="adj2" fmla="val -488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Wait for client connection</a:t>
            </a:r>
            <a:endParaRPr lang="he-IL" sz="1000" dirty="0"/>
          </a:p>
        </p:txBody>
      </p:sp>
      <p:sp>
        <p:nvSpPr>
          <p:cNvPr id="3" name="בועת דיבור: מלבן עם פינות מעוגלות 2">
            <a:extLst>
              <a:ext uri="{FF2B5EF4-FFF2-40B4-BE49-F238E27FC236}">
                <a16:creationId xmlns:a16="http://schemas.microsoft.com/office/drawing/2014/main" id="{2F8C882A-EB9F-4039-97FC-9F0398186498}"/>
              </a:ext>
            </a:extLst>
          </p:cNvPr>
          <p:cNvSpPr/>
          <p:nvPr/>
        </p:nvSpPr>
        <p:spPr>
          <a:xfrm>
            <a:off x="0" y="5350432"/>
            <a:ext cx="2706398" cy="650318"/>
          </a:xfrm>
          <a:prstGeom prst="wedgeRoundRectCallout">
            <a:avLst>
              <a:gd name="adj1" fmla="val 142271"/>
              <a:gd name="adj2" fmla="val -4898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 Server only handles one connection at a given time. ‘1’ is a number of incoming connections are waiting in the queue.</a:t>
            </a:r>
            <a:endParaRPr lang="he-IL" sz="1000" dirty="0"/>
          </a:p>
        </p:txBody>
      </p:sp>
      <p:cxnSp>
        <p:nvCxnSpPr>
          <p:cNvPr id="26" name="Straight Connector 62">
            <a:extLst>
              <a:ext uri="{FF2B5EF4-FFF2-40B4-BE49-F238E27FC236}">
                <a16:creationId xmlns:a16="http://schemas.microsoft.com/office/drawing/2014/main" id="{D0C70DA4-EDC4-49EA-848D-5BDB64CBAB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8327" y="4142955"/>
            <a:ext cx="1301178" cy="499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61">
            <a:extLst>
              <a:ext uri="{FF2B5EF4-FFF2-40B4-BE49-F238E27FC236}">
                <a16:creationId xmlns:a16="http://schemas.microsoft.com/office/drawing/2014/main" id="{D99896BE-17DC-4E9D-8002-C2EC95D4F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6" y="3938161"/>
            <a:ext cx="23504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rtl="1"/>
            <a:r>
              <a:rPr lang="he-IL" altLang="he-IL" sz="1100" dirty="0">
                <a:solidFill>
                  <a:srgbClr val="000099"/>
                </a:solidFill>
              </a:rPr>
              <a:t>שליחת בתים בתוך </a:t>
            </a:r>
            <a:r>
              <a:rPr lang="he-IL" altLang="he-IL" sz="1100" dirty="0" err="1">
                <a:solidFill>
                  <a:srgbClr val="000099"/>
                </a:solidFill>
              </a:rPr>
              <a:t>הסוקט</a:t>
            </a:r>
            <a:r>
              <a:rPr lang="he-IL" altLang="he-IL" sz="1100" dirty="0">
                <a:solidFill>
                  <a:srgbClr val="000099"/>
                </a:solidFill>
              </a:rPr>
              <a:t> (ללא צורך בצירוף כתובת כמו ב-</a:t>
            </a:r>
            <a:r>
              <a:rPr lang="en-US" altLang="he-IL" sz="1100" dirty="0">
                <a:solidFill>
                  <a:srgbClr val="000099"/>
                </a:solidFill>
              </a:rPr>
              <a:t>UDP</a:t>
            </a:r>
            <a:r>
              <a:rPr lang="he-IL" altLang="he-IL" sz="1100" dirty="0">
                <a:solidFill>
                  <a:srgbClr val="000099"/>
                </a:solidFill>
              </a:rPr>
              <a:t>)</a:t>
            </a:r>
            <a:endParaRPr lang="en-US" altLang="he-IL" sz="11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0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26B58D-EEC0-415F-BEF0-0B18D96D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2400"/>
            <a:ext cx="6683765" cy="537758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תרגיל כיתה 1 – כתיבת שרת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CC34EA-4EE9-47AA-AD9D-D3D366CE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81150"/>
            <a:ext cx="8018860" cy="3562250"/>
          </a:xfrm>
        </p:spPr>
        <p:txBody>
          <a:bodyPr>
            <a:normAutofit fontScale="77500" lnSpcReduction="20000"/>
          </a:bodyPr>
          <a:lstStyle/>
          <a:p>
            <a:pPr algn="r" rtl="1"/>
            <a:r>
              <a:rPr lang="he-IL" dirty="0"/>
              <a:t>כיתבו שרת </a:t>
            </a:r>
            <a:r>
              <a:rPr lang="en-US" dirty="0"/>
              <a:t>TCP</a:t>
            </a:r>
            <a:r>
              <a:rPr lang="he-IL" dirty="0"/>
              <a:t> שלאחר הקמת חיבור עם הלקוח, שולח ללקוח בקשה להכנסת הודעתו ובקבלת הודעה מהלקוח עונה לו בסגנון הבא: </a:t>
            </a:r>
          </a:p>
          <a:p>
            <a:pPr marL="0" indent="0" algn="l">
              <a:buNone/>
            </a:pPr>
            <a:r>
              <a:rPr lang="en-US" dirty="0"/>
              <a:t>Server output:</a:t>
            </a:r>
            <a:r>
              <a:rPr lang="he-IL" dirty="0"/>
              <a:t> [הודעת הלקוח] </a:t>
            </a:r>
            <a:endParaRPr lang="en-US" dirty="0"/>
          </a:p>
          <a:p>
            <a:pPr algn="r" rtl="1"/>
            <a:r>
              <a:rPr lang="he-IL" dirty="0"/>
              <a:t>הערות:</a:t>
            </a:r>
          </a:p>
          <a:p>
            <a:pPr lvl="1" algn="r" rtl="1"/>
            <a:r>
              <a:rPr lang="he-IL" dirty="0"/>
              <a:t>ניתן להגביל חיבור בין שרת ובין לקוח על מנת למנוע לולאה אינסופית בהפעלת </a:t>
            </a:r>
            <a:r>
              <a:rPr lang="he-IL" dirty="0" smtClean="0"/>
              <a:t>התוכנה </a:t>
            </a:r>
            <a:r>
              <a:rPr lang="he-IL" dirty="0"/>
              <a:t>ע"י הגבלת מספר הודעות </a:t>
            </a:r>
            <a:r>
              <a:rPr lang="he-IL" dirty="0" smtClean="0"/>
              <a:t>שהשרת </a:t>
            </a:r>
            <a:r>
              <a:rPr lang="he-IL" dirty="0"/>
              <a:t>מקבל מהלקוח. לדוגמה, לאחר שליחת 3 הודעות של הלקוח, השרת יסגור את החיבור (לסגור את הסוקט עבור חיבור הלקוח ולאחר מכך לסגור את סוקט הכניסה).</a:t>
            </a:r>
          </a:p>
          <a:p>
            <a:pPr algn="r" rtl="1"/>
            <a:r>
              <a:rPr lang="he-IL" dirty="0"/>
              <a:t>על מנת לבדוק את תוכנת השרת, להיעזר ב-</a:t>
            </a:r>
            <a:r>
              <a:rPr lang="en-US" dirty="0"/>
              <a:t>telnet</a:t>
            </a:r>
            <a:r>
              <a:rPr lang="he-IL" dirty="0"/>
              <a:t>* (תוכנת הלקוח המובנת ברוב מערכות ההפעלה) **. </a:t>
            </a:r>
          </a:p>
          <a:p>
            <a:pPr lvl="1" algn="r" rtl="1"/>
            <a:r>
              <a:rPr lang="he-IL" dirty="0"/>
              <a:t>לאחר הרצת השרת, להפעיל תוכנת הלקוח </a:t>
            </a:r>
            <a:r>
              <a:rPr lang="en-US" dirty="0"/>
              <a:t>telnet</a:t>
            </a:r>
            <a:r>
              <a:rPr lang="he-IL" dirty="0"/>
              <a:t>  ע"י הפקודה הבאה:</a:t>
            </a:r>
          </a:p>
          <a:p>
            <a:pPr marL="342900" lvl="1" indent="0" algn="l">
              <a:buNone/>
            </a:pPr>
            <a:r>
              <a:rPr lang="en-US" b="1" dirty="0"/>
              <a:t>telnet [IP or Domain Name Server] [Port Server]</a:t>
            </a:r>
          </a:p>
          <a:p>
            <a:pPr algn="r" rtl="1"/>
            <a:r>
              <a:rPr lang="he-IL" dirty="0"/>
              <a:t>דוגמת הרצה:</a:t>
            </a:r>
          </a:p>
          <a:p>
            <a:pPr lvl="1"/>
            <a:endParaRPr lang="he-IL" dirty="0"/>
          </a:p>
          <a:p>
            <a:pPr algn="l" rtl="0"/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FE6C268-9047-40FE-BD9D-CFF4AC09B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17" y="4343400"/>
            <a:ext cx="7238178" cy="77710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0DF0236-D0A2-4862-871D-7F8319395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506" y="5423322"/>
            <a:ext cx="2916208" cy="46490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70266A8-0A07-47B8-B9EE-8FFEAD5D8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506" y="5888224"/>
            <a:ext cx="5581368" cy="96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21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26B58D-EEC0-415F-BEF0-0B18D96D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2400"/>
            <a:ext cx="6683765" cy="537758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תרגיל כיתה 2 – כתיבת לקוח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CC34EA-4EE9-47AA-AD9D-D3D366CE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81150"/>
            <a:ext cx="8018860" cy="5619650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he-IL" dirty="0" err="1"/>
              <a:t>כיתבו</a:t>
            </a:r>
            <a:r>
              <a:rPr lang="he-IL" dirty="0"/>
              <a:t> לקוח </a:t>
            </a:r>
            <a:r>
              <a:rPr lang="en-US" dirty="0"/>
              <a:t>TCP</a:t>
            </a:r>
            <a:r>
              <a:rPr lang="he-IL" dirty="0"/>
              <a:t> שמתחבר לשרת ולאחר שמקבל בקשה מהשרת להכנסת הודעה, שולח אליו הודעה ומקבל ממנו מידע.</a:t>
            </a:r>
          </a:p>
          <a:p>
            <a:pPr algn="r" rtl="1"/>
            <a:r>
              <a:rPr lang="he-IL" dirty="0"/>
              <a:t>אנא ערכו את תוכנת השרת שכתבתם על מנת לאפשר לשרת להמשיך לקבל הודעות מהלקוח </a:t>
            </a:r>
            <a:r>
              <a:rPr lang="he-IL" dirty="0" smtClean="0"/>
              <a:t>ולשלוח אותן בחזרה </a:t>
            </a:r>
            <a:r>
              <a:rPr lang="he-IL" dirty="0"/>
              <a:t>כל עוד הלקוח לא ביקש לסיים את ההתקשרות, כלומר שחילופי המסרים ימשיכו כל עוד הלקוח אינו מבקש להפסיק.</a:t>
            </a:r>
          </a:p>
          <a:p>
            <a:pPr algn="r" rtl="1"/>
            <a:r>
              <a:rPr lang="he-IL" dirty="0"/>
              <a:t>איך לגרום לשרת להבין מתי הלקוח רוצה לסיים את התקשורת?</a:t>
            </a:r>
          </a:p>
          <a:p>
            <a:pPr algn="r" rtl="1"/>
            <a:r>
              <a:rPr lang="he-IL" dirty="0"/>
              <a:t>קבעו סימן כלשהו המוסכם על שני הצדדים שיאפשר לשרת לדעת כי הלקוח מסיים את ההתקשרות. לדוגמה, אם הלקוח שולח לשרת הודעה שבה כתוב "</a:t>
            </a:r>
            <a:r>
              <a:rPr lang="en-US" dirty="0"/>
              <a:t> ,"Quit</a:t>
            </a:r>
            <a:r>
              <a:rPr lang="he-IL" dirty="0"/>
              <a:t>זהו סימן לכך </a:t>
            </a:r>
            <a:r>
              <a:rPr lang="he-IL" dirty="0" smtClean="0"/>
              <a:t>שהלקוח </a:t>
            </a:r>
            <a:r>
              <a:rPr lang="he-IL" dirty="0"/>
              <a:t>רוצה לסיים את התקשורת עם השרת ושעליו לסגור את סוקט התקשורת מול הלקוח.</a:t>
            </a:r>
          </a:p>
          <a:p>
            <a:pPr algn="r" rtl="1"/>
            <a:r>
              <a:rPr lang="he-IL" dirty="0"/>
              <a:t>אבל זה לא מספיק, כי גם הלקוח צריך לסגור את </a:t>
            </a:r>
            <a:r>
              <a:rPr lang="he-IL" dirty="0" err="1"/>
              <a:t>הסוקט</a:t>
            </a:r>
            <a:r>
              <a:rPr lang="he-IL" dirty="0"/>
              <a:t> שלו ולכן קבעו סימן נוסף. לדוגמה, אם השרת מחזיר ללקוח </a:t>
            </a:r>
            <a:r>
              <a:rPr lang="en-US" dirty="0"/>
              <a:t>“Bye”</a:t>
            </a:r>
            <a:r>
              <a:rPr lang="he-IL" dirty="0"/>
              <a:t> המשמעות היא שהוא קיבל את הבקשה לסיום התקשורת, וכעת הלקוח יוכל גם לסגור את </a:t>
            </a:r>
            <a:r>
              <a:rPr lang="he-IL" dirty="0" err="1"/>
              <a:t>הסוקט</a:t>
            </a:r>
            <a:r>
              <a:rPr lang="he-IL" dirty="0"/>
              <a:t> ולהתנתק בשקט.</a:t>
            </a:r>
          </a:p>
          <a:p>
            <a:pPr lvl="1"/>
            <a:endParaRPr lang="he-IL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216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he-IL" sz="1800" dirty="0"/>
              <a:t>Use for checking network and Internet connections</a:t>
            </a:r>
            <a:endParaRPr lang="en-US" altLang="he-IL" sz="1800" b="1" dirty="0"/>
          </a:p>
          <a:p>
            <a:pPr algn="l" rtl="0"/>
            <a:r>
              <a:rPr lang="en-US" altLang="he-IL" sz="1800" b="1" dirty="0" err="1"/>
              <a:t>netstat</a:t>
            </a:r>
            <a:r>
              <a:rPr lang="en-US" altLang="he-IL" sz="1800" dirty="0"/>
              <a:t> – display </a:t>
            </a:r>
            <a:r>
              <a:rPr lang="en-US" altLang="he-IL" sz="1800" b="1" dirty="0"/>
              <a:t>active</a:t>
            </a:r>
            <a:r>
              <a:rPr lang="en-US" altLang="he-IL" sz="1800" dirty="0"/>
              <a:t> TCP/IP network connections and protocol statistics </a:t>
            </a:r>
          </a:p>
          <a:p>
            <a:pPr algn="l" rtl="0"/>
            <a:r>
              <a:rPr lang="en-US" altLang="he-IL" sz="1800" b="1" dirty="0" err="1"/>
              <a:t>netstat</a:t>
            </a:r>
            <a:r>
              <a:rPr lang="en-US" altLang="he-IL" sz="1800" b="1" dirty="0"/>
              <a:t> –a  - </a:t>
            </a:r>
            <a:r>
              <a:rPr lang="en-US" altLang="he-IL" sz="1800" dirty="0"/>
              <a:t>display </a:t>
            </a:r>
            <a:r>
              <a:rPr lang="en-US" altLang="he-IL" sz="1800" b="1" dirty="0"/>
              <a:t>All</a:t>
            </a:r>
            <a:r>
              <a:rPr lang="en-US" altLang="he-IL" sz="1800" dirty="0"/>
              <a:t> TCP and UDP connections and listening ports</a:t>
            </a:r>
          </a:p>
          <a:p>
            <a:pPr algn="l" rtl="0"/>
            <a:r>
              <a:rPr lang="en-US" altLang="he-IL" sz="1800" b="1" dirty="0" err="1"/>
              <a:t>netstat</a:t>
            </a:r>
            <a:r>
              <a:rPr lang="en-US" altLang="he-IL" sz="1800" b="1" dirty="0"/>
              <a:t> –e</a:t>
            </a:r>
            <a:r>
              <a:rPr lang="en-US" altLang="he-IL" sz="1800" dirty="0"/>
              <a:t>  - display Ethernet statistics</a:t>
            </a:r>
          </a:p>
          <a:p>
            <a:pPr algn="l" rtl="0"/>
            <a:r>
              <a:rPr lang="en-US" altLang="he-IL" sz="1800" b="1" dirty="0" err="1"/>
              <a:t>netstat</a:t>
            </a:r>
            <a:r>
              <a:rPr lang="en-US" altLang="he-IL" sz="1800" b="1" dirty="0"/>
              <a:t> -o</a:t>
            </a:r>
            <a:r>
              <a:rPr lang="en-US" altLang="he-IL" sz="1800" dirty="0"/>
              <a:t>  - display the Owning process ID (PID) associated with each connection</a:t>
            </a:r>
          </a:p>
          <a:p>
            <a:pPr algn="l" rtl="0"/>
            <a:r>
              <a:rPr lang="en-US" altLang="he-IL" sz="1800" b="1" dirty="0" err="1"/>
              <a:t>netstat</a:t>
            </a:r>
            <a:r>
              <a:rPr lang="en-US" altLang="he-IL" sz="1800" b="1" dirty="0"/>
              <a:t> –s</a:t>
            </a:r>
            <a:r>
              <a:rPr lang="en-US" altLang="he-IL" sz="1800" dirty="0"/>
              <a:t> - display per-protocol statistics (</a:t>
            </a:r>
            <a:r>
              <a:rPr lang="he-IL" altLang="he-IL" sz="1800" dirty="0"/>
              <a:t>הרבה</a:t>
            </a:r>
            <a:r>
              <a:rPr lang="en-US" altLang="he-IL" sz="1800" dirty="0"/>
              <a:t>)</a:t>
            </a:r>
          </a:p>
          <a:p>
            <a:pPr algn="l" rtl="0"/>
            <a:endParaRPr lang="en-US" alt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CMD - </a:t>
            </a:r>
            <a:r>
              <a:rPr lang="en-US" dirty="0" err="1"/>
              <a:t>NetStat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73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72062"/>
          </a:xfrm>
        </p:spPr>
        <p:txBody>
          <a:bodyPr/>
          <a:lstStyle/>
          <a:p>
            <a:pPr algn="r" rtl="1"/>
            <a:r>
              <a:rPr lang="he-IL" sz="2400" b="1" dirty="0"/>
              <a:t>אילו פורטים פתוחים* במחשב שלי?</a:t>
            </a:r>
          </a:p>
          <a:p>
            <a:pPr algn="r" rtl="1"/>
            <a:r>
              <a:rPr lang="he-IL" sz="2400" dirty="0"/>
              <a:t>פתחו את ה- </a:t>
            </a:r>
            <a:r>
              <a:rPr lang="en-US" sz="2400" dirty="0"/>
              <a:t>Command Line</a:t>
            </a:r>
            <a:r>
              <a:rPr lang="he-IL" sz="2400" dirty="0"/>
              <a:t> והריצו את הפקודה </a:t>
            </a:r>
            <a:r>
              <a:rPr lang="en-US" sz="2400" b="1" dirty="0" err="1"/>
              <a:t>netstat</a:t>
            </a:r>
            <a:r>
              <a:rPr lang="he-IL" sz="2400" dirty="0"/>
              <a:t>. </a:t>
            </a:r>
          </a:p>
          <a:p>
            <a:pPr algn="r" rtl="1"/>
            <a:r>
              <a:rPr lang="he-IL" sz="2400" dirty="0"/>
              <a:t>בפלט הפקודה ניתן לראות את הפרוטוקול שעליו המחשב מבצע האזנה, את הכתובת המקומית עליה המחשב מאזין (הכתובת כתובה בפורמט של "</a:t>
            </a:r>
            <a:r>
              <a:rPr lang="en-US" sz="2400" dirty="0" err="1"/>
              <a:t>IP:Port</a:t>
            </a:r>
            <a:r>
              <a:rPr lang="he-IL" sz="2400" dirty="0"/>
              <a:t>"), הכתובת הרחוקה אליה המחשב מחובר ואת מצב החיבור.</a:t>
            </a:r>
          </a:p>
          <a:p>
            <a:pPr algn="r" rtl="1"/>
            <a:r>
              <a:rPr lang="he-IL" sz="2400" dirty="0"/>
              <a:t>באופן ברירת מחדל, </a:t>
            </a:r>
            <a:r>
              <a:rPr lang="en-US" sz="2400" dirty="0" err="1"/>
              <a:t>netstat</a:t>
            </a:r>
            <a:r>
              <a:rPr lang="he-IL" sz="2400" dirty="0"/>
              <a:t> </a:t>
            </a:r>
            <a:r>
              <a:rPr lang="en-US" sz="2400" dirty="0"/>
              <a:t> </a:t>
            </a:r>
            <a:r>
              <a:rPr lang="he-IL" sz="2400" dirty="0"/>
              <a:t>מציג רק חיבורים קיימים.</a:t>
            </a:r>
          </a:p>
          <a:p>
            <a:pPr algn="r" rtl="1"/>
            <a:r>
              <a:rPr lang="he-IL" sz="2400" dirty="0"/>
              <a:t>פקודת </a:t>
            </a:r>
            <a:r>
              <a:rPr lang="en-US" altLang="he-IL" sz="2400" b="1" dirty="0" err="1"/>
              <a:t>netstat</a:t>
            </a:r>
            <a:r>
              <a:rPr lang="en-US" altLang="he-IL" sz="2400" b="1" dirty="0"/>
              <a:t> –a </a:t>
            </a:r>
            <a:r>
              <a:rPr lang="he-IL" altLang="he-IL" sz="2400" b="1" dirty="0"/>
              <a:t> </a:t>
            </a:r>
            <a:r>
              <a:rPr lang="he-IL" altLang="he-IL" sz="2400" dirty="0"/>
              <a:t>מציגה מידע על כל פורטים שמחשב שלכם מאזין ללא קשר האם חיבור קיים. </a:t>
            </a:r>
          </a:p>
          <a:p>
            <a:pPr lvl="1" algn="r" rtl="1"/>
            <a:r>
              <a:rPr lang="he-IL" sz="2000" dirty="0"/>
              <a:t>המשמעות של </a:t>
            </a:r>
            <a:r>
              <a:rPr lang="en-US" sz="2000" dirty="0"/>
              <a:t>State</a:t>
            </a:r>
            <a:r>
              <a:rPr lang="he-IL" sz="2000" dirty="0"/>
              <a:t> </a:t>
            </a:r>
            <a:r>
              <a:rPr lang="en-US" sz="2000" dirty="0"/>
              <a:t> LISTENING</a:t>
            </a:r>
            <a:r>
              <a:rPr lang="he-IL" sz="2000" dirty="0"/>
              <a:t>היא שהמחשב מחכה ליצירת חיבור. </a:t>
            </a:r>
            <a:endParaRPr lang="en-US" sz="2000" dirty="0"/>
          </a:p>
          <a:p>
            <a:pPr lvl="1" algn="r" rtl="1"/>
            <a:r>
              <a:rPr lang="he-IL" sz="2000" dirty="0"/>
              <a:t>המשמעות של </a:t>
            </a:r>
            <a:r>
              <a:rPr lang="en-US" sz="2000" dirty="0"/>
              <a:t>State</a:t>
            </a:r>
            <a:r>
              <a:rPr lang="he-IL" sz="2000" dirty="0"/>
              <a:t> </a:t>
            </a:r>
            <a:r>
              <a:rPr lang="en-US" sz="2000" dirty="0"/>
              <a:t>ESTABLISHED</a:t>
            </a:r>
            <a:r>
              <a:rPr lang="he-IL" sz="2000" dirty="0"/>
              <a:t> היא שהחיבור רץ וקיים.</a:t>
            </a:r>
            <a:endParaRPr lang="ru-RU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תרגיל 3 - מודרך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902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altLang="en-US" sz="2400" dirty="0"/>
              <a:t>במודל זה השרת תמיד מחובר וממתין לבקשות של לקוחות </a:t>
            </a:r>
          </a:p>
          <a:p>
            <a:pPr algn="r" rtl="1"/>
            <a:r>
              <a:rPr lang="he-IL" altLang="en-US" sz="2400" b="1" dirty="0"/>
              <a:t>שרת</a:t>
            </a:r>
            <a:r>
              <a:rPr lang="he-IL" altLang="en-US" sz="2400" dirty="0"/>
              <a:t>: תמיד מחובר, בעל כתובת </a:t>
            </a:r>
            <a:r>
              <a:rPr lang="en-US" altLang="en-US" sz="2400" dirty="0"/>
              <a:t>IP</a:t>
            </a:r>
            <a:r>
              <a:rPr lang="he-IL" altLang="en-US" sz="2400" dirty="0"/>
              <a:t> ידועה, לעתים יש צורך במספר שרתים לתמיכה בכמות בקשות גדולה. השרת ממתין לבקשה מהלקוח ולרוב אינו יכול ליזום תקשורת באופן עצמאי.</a:t>
            </a:r>
          </a:p>
          <a:p>
            <a:pPr algn="r" rtl="1"/>
            <a:r>
              <a:rPr lang="he-IL" altLang="en-US" sz="2400" b="1" dirty="0"/>
              <a:t>לקוח</a:t>
            </a:r>
            <a:r>
              <a:rPr lang="he-IL" altLang="en-US" sz="2400" dirty="0"/>
              <a:t>: מתקשר עם שרת, יכול להיות מחובר פרקי זמן, יכול להיות עם כתובת </a:t>
            </a:r>
            <a:r>
              <a:rPr lang="en-US" altLang="en-US" sz="2400" dirty="0"/>
              <a:t>IP</a:t>
            </a:r>
            <a:r>
              <a:rPr lang="he-IL" altLang="en-US" sz="2400" dirty="0"/>
              <a:t> משתנה, במודל זה הלקוחות אינם מתקשרים ישירות זה עם זה.</a:t>
            </a:r>
          </a:p>
          <a:p>
            <a:pPr algn="r" rtl="1"/>
            <a:r>
              <a:rPr lang="he-IL" altLang="en-US" sz="2400" b="1" dirty="0"/>
              <a:t>תהליך</a:t>
            </a:r>
            <a:r>
              <a:rPr lang="he-IL" altLang="en-US" sz="2400" dirty="0"/>
              <a:t> (</a:t>
            </a:r>
            <a:r>
              <a:rPr lang="en-US" altLang="en-US" sz="2400" b="1" i="1" dirty="0"/>
              <a:t>Process</a:t>
            </a:r>
            <a:r>
              <a:rPr lang="he-IL" altLang="en-US" sz="2400" dirty="0"/>
              <a:t>) –מופע של תוכנית שמנוהל על ידי מערכת הפעלה (עצמאות מלאה בין תהליכים). שני תהליכים באותו מחשב מתקשרים דרך מערכת ההפעלה. </a:t>
            </a:r>
            <a:r>
              <a:rPr lang="he-IL" altLang="en-US" sz="2400" u="sng" dirty="0"/>
              <a:t>בין מחשבים שונים</a:t>
            </a:r>
            <a:r>
              <a:rPr lang="he-IL" altLang="en-US" sz="2400" dirty="0"/>
              <a:t>, תהליכים מתקשרים דרך הרשת</a:t>
            </a:r>
            <a:r>
              <a:rPr lang="he-IL" altLang="en-US" dirty="0"/>
              <a:t>.</a:t>
            </a:r>
          </a:p>
          <a:p>
            <a:pPr algn="r" rtl="1"/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983FD5-F35C-45D1-9CE5-73CADD37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defRPr/>
            </a:pPr>
            <a:r>
              <a:rPr lang="he-IL" dirty="0"/>
              <a:t>מודל </a:t>
            </a:r>
            <a:r>
              <a:rPr lang="en-US" dirty="0"/>
              <a:t>Client-Server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ъект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algn="r" rtl="1"/>
            <a:r>
              <a:rPr lang="he-IL" altLang="en-US" sz="2000" dirty="0"/>
              <a:t>בד"כ במחשב פועלים מספר סוגי יישומים בו-זמנית (בעזרת מערכת הפעלה).</a:t>
            </a:r>
          </a:p>
          <a:p>
            <a:pPr algn="r" rtl="1"/>
            <a:r>
              <a:rPr lang="he-IL" altLang="en-US" sz="2000" dirty="0"/>
              <a:t>כיצד מחשב יודע לסווג את הנתונים המתקבלים, ליישומים השונים הפועלים בו-זמנית?</a:t>
            </a:r>
          </a:p>
          <a:p>
            <a:pPr algn="r" rtl="1"/>
            <a:r>
              <a:rPr lang="he-IL" altLang="en-US" sz="2000" dirty="0"/>
              <a:t>הפתרון הינו </a:t>
            </a:r>
            <a:r>
              <a:rPr lang="en-US" altLang="en-US" sz="2000" b="1" i="1" dirty="0"/>
              <a:t>Logical Port</a:t>
            </a:r>
            <a:r>
              <a:rPr lang="he-IL" altLang="en-US" sz="2000" b="1" i="1" dirty="0"/>
              <a:t> (יקרא </a:t>
            </a:r>
            <a:r>
              <a:rPr lang="en-US" altLang="en-US" sz="2000" b="1" i="1" dirty="0"/>
              <a:t>port</a:t>
            </a:r>
            <a:r>
              <a:rPr lang="he-IL" altLang="en-US" sz="2000" b="1" i="1" dirty="0"/>
              <a:t>) </a:t>
            </a:r>
            <a:r>
              <a:rPr lang="he-IL" altLang="en-US" sz="2000" dirty="0"/>
              <a:t>באורך 16 סיביות</a:t>
            </a:r>
          </a:p>
          <a:p>
            <a:pPr lvl="1" algn="r" rtl="1"/>
            <a:r>
              <a:rPr lang="he-IL" altLang="en-US" sz="2000" dirty="0"/>
              <a:t>16 סיביות </a:t>
            </a:r>
            <a:r>
              <a:rPr lang="he-IL" altLang="en-US" sz="2000" dirty="0">
                <a:sym typeface="Wingdings" panose="05000000000000000000" pitchFamily="2" charset="2"/>
              </a:rPr>
              <a:t></a:t>
            </a:r>
            <a:r>
              <a:rPr lang="he-IL" altLang="en-US" sz="2000" dirty="0"/>
              <a:t>יש אפשרות למקסימום </a:t>
            </a:r>
            <a:r>
              <a:rPr lang="en-US" altLang="en-US" sz="2000" dirty="0"/>
              <a:t>2^16=65536</a:t>
            </a:r>
            <a:r>
              <a:rPr lang="he-IL" altLang="en-US" sz="2000" dirty="0"/>
              <a:t> תהליכים במחשב מסוים).</a:t>
            </a:r>
          </a:p>
          <a:p>
            <a:pPr lvl="1" algn="r" rtl="1"/>
            <a:r>
              <a:rPr lang="he-IL" altLang="en-US" sz="2000" dirty="0"/>
              <a:t>מספרי </a:t>
            </a:r>
            <a:r>
              <a:rPr lang="en-US" altLang="en-US" sz="2000" dirty="0"/>
              <a:t>port</a:t>
            </a:r>
            <a:r>
              <a:rPr lang="he-IL" altLang="en-US" sz="2000" dirty="0"/>
              <a:t> בתחום 0-1023</a:t>
            </a:r>
            <a:r>
              <a:rPr lang="ru-RU" altLang="en-US" sz="2000" dirty="0"/>
              <a:t> </a:t>
            </a:r>
            <a:r>
              <a:rPr lang="en-US" altLang="en-US" sz="2000" dirty="0"/>
              <a:t> </a:t>
            </a:r>
            <a:r>
              <a:rPr lang="he-IL" altLang="en-US" sz="2000" dirty="0"/>
              <a:t>שמורים עבור שירותים מוסמכים ונקראים</a:t>
            </a:r>
            <a:r>
              <a:rPr lang="ru-RU" altLang="en-US" sz="2000" dirty="0"/>
              <a:t> </a:t>
            </a:r>
            <a:r>
              <a:rPr lang="en-US" altLang="en-US" sz="2000" dirty="0"/>
              <a:t>well-know ports </a:t>
            </a:r>
            <a:r>
              <a:rPr lang="he-IL" altLang="en-US" sz="2000" dirty="0"/>
              <a:t> , לדוגמה:</a:t>
            </a:r>
          </a:p>
          <a:p>
            <a:pPr lvl="2" algn="r" rtl="1"/>
            <a:r>
              <a:rPr lang="he-IL" altLang="en-US" sz="2000" dirty="0"/>
              <a:t>פורט 80 – גלישה לדפי אינטרנט </a:t>
            </a:r>
            <a:r>
              <a:rPr lang="en-US" altLang="en-US" sz="2000" dirty="0"/>
              <a:t>HTTP</a:t>
            </a:r>
            <a:endParaRPr lang="he-IL" altLang="en-US" sz="2000" dirty="0"/>
          </a:p>
          <a:p>
            <a:pPr lvl="2" algn="r" rtl="1"/>
            <a:r>
              <a:rPr lang="he-IL" altLang="en-US" sz="2000" dirty="0"/>
              <a:t>פורט 443 - גלישה לדפי אינטרנט מאובטחים </a:t>
            </a:r>
            <a:r>
              <a:rPr lang="en-US" altLang="en-US" sz="2000" dirty="0"/>
              <a:t>HTTPS</a:t>
            </a:r>
          </a:p>
          <a:p>
            <a:pPr lvl="2" algn="r" rtl="1"/>
            <a:r>
              <a:rPr lang="he-IL" altLang="en-US" sz="2000" dirty="0"/>
              <a:t>פורט 20 – העברת קבצים </a:t>
            </a:r>
            <a:r>
              <a:rPr lang="en-US" altLang="en-US" sz="2000" dirty="0"/>
              <a:t>FTP</a:t>
            </a:r>
            <a:endParaRPr lang="he-IL" altLang="en-US" sz="2000" dirty="0"/>
          </a:p>
          <a:p>
            <a:pPr lvl="2" algn="r" rtl="1"/>
            <a:r>
              <a:rPr lang="he-IL" altLang="en-US" sz="2000" dirty="0"/>
              <a:t>פורט 53 – מענה לבקשות </a:t>
            </a:r>
            <a:r>
              <a:rPr lang="en-US" altLang="en-US" sz="2000" dirty="0"/>
              <a:t>DNS</a:t>
            </a:r>
            <a:endParaRPr lang="he-IL" altLang="en-US" sz="2000" dirty="0"/>
          </a:p>
          <a:p>
            <a:pPr lvl="2" algn="r" rtl="1"/>
            <a:r>
              <a:rPr lang="he-IL" altLang="en-US" sz="2000" dirty="0"/>
              <a:t>פורט 25 – שליחה וקבלת אימיילים </a:t>
            </a:r>
            <a:r>
              <a:rPr lang="en-US" altLang="en-US" sz="2000" dirty="0"/>
              <a:t>SMTP</a:t>
            </a:r>
          </a:p>
          <a:p>
            <a:pPr lvl="2" algn="r" rtl="1"/>
            <a:r>
              <a:rPr lang="he-IL" altLang="en-US" sz="2000" dirty="0"/>
              <a:t>ועוד...</a:t>
            </a:r>
            <a:endParaRPr lang="en-US" altLang="en-US" sz="2000" dirty="0"/>
          </a:p>
          <a:p>
            <a:pPr algn="r" rtl="1"/>
            <a:r>
              <a:rPr lang="en-US" altLang="en-US" sz="2000" b="1" dirty="0"/>
              <a:t>IP Address</a:t>
            </a:r>
            <a:r>
              <a:rPr lang="he-IL" altLang="en-US" sz="2000" b="1" dirty="0"/>
              <a:t> </a:t>
            </a:r>
            <a:r>
              <a:rPr lang="he-IL" altLang="en-US" sz="2000" dirty="0"/>
              <a:t>– כתובת של 32 ביט המאפשרת לזהות מחשב ברשת.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4E02BAE-EBC0-4B90-9994-4C020C9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Ports</a:t>
            </a:r>
            <a:r>
              <a:rPr lang="he-IL" dirty="0"/>
              <a:t> </a:t>
            </a:r>
            <a:r>
              <a:rPr lang="en-US" dirty="0"/>
              <a:t>,IP</a:t>
            </a:r>
            <a:endParaRPr lang="he-I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>
            <a:extLst>
              <a:ext uri="{FF2B5EF4-FFF2-40B4-BE49-F238E27FC236}">
                <a16:creationId xmlns:a16="http://schemas.microsoft.com/office/drawing/2014/main" id="{02960FA1-DC99-489D-BA5E-4E2FFDCC1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200" y="1371600"/>
            <a:ext cx="8763000" cy="4635500"/>
          </a:xfrm>
        </p:spPr>
        <p:txBody>
          <a:bodyPr>
            <a:normAutofit fontScale="92500" lnSpcReduction="20000"/>
          </a:bodyPr>
          <a:lstStyle/>
          <a:p>
            <a:pPr algn="r" rtl="1">
              <a:defRPr/>
            </a:pPr>
            <a:r>
              <a:rPr lang="he-IL" altLang="en-US" sz="2400" dirty="0"/>
              <a:t>כדי שתהליך יוכל לקבל/לשולח מידע לרשת/מהרשת חייבים לה "צינור" הנקרא </a:t>
            </a:r>
            <a:r>
              <a:rPr lang="en-US" altLang="en-US" sz="2400" dirty="0"/>
              <a:t>Socket</a:t>
            </a:r>
            <a:endParaRPr lang="he-IL" altLang="en-US" sz="2400" dirty="0"/>
          </a:p>
          <a:p>
            <a:pPr algn="r" rtl="1">
              <a:defRPr/>
            </a:pPr>
            <a:r>
              <a:rPr lang="he-IL" altLang="en-US" sz="2400" dirty="0"/>
              <a:t>שילוב של כתובת </a:t>
            </a:r>
            <a:r>
              <a:rPr lang="en-US" altLang="en-US" sz="2400" dirty="0"/>
              <a:t>IP</a:t>
            </a:r>
            <a:r>
              <a:rPr lang="he-IL" altLang="en-US" sz="2400" dirty="0"/>
              <a:t> עם מספר </a:t>
            </a:r>
            <a:r>
              <a:rPr lang="en-US" altLang="en-US" sz="2400" dirty="0"/>
              <a:t>Port</a:t>
            </a:r>
            <a:r>
              <a:rPr lang="he-IL" altLang="en-US" sz="2400" dirty="0"/>
              <a:t> מגדיר </a:t>
            </a:r>
            <a:r>
              <a:rPr lang="he-IL" altLang="en-US" sz="2400" b="1" dirty="0"/>
              <a:t>כתובת שקע </a:t>
            </a:r>
            <a:r>
              <a:rPr lang="he-IL" altLang="en-US" sz="2400" dirty="0"/>
              <a:t>(</a:t>
            </a:r>
            <a:r>
              <a:rPr lang="en-US" altLang="en-US" sz="2400" i="1" dirty="0"/>
              <a:t>Socket Address</a:t>
            </a:r>
            <a:r>
              <a:rPr lang="he-IL" altLang="en-US" sz="2400" dirty="0"/>
              <a:t>) </a:t>
            </a:r>
          </a:p>
          <a:p>
            <a:pPr lvl="1" algn="r" rtl="1">
              <a:defRPr/>
            </a:pPr>
            <a:r>
              <a:rPr lang="he-IL" altLang="en-US" sz="2000" dirty="0"/>
              <a:t>זוג כתובות השקע מגדיר קשר בין שני קצות הקשר (בין מחשבים, בין יישומים וכו').</a:t>
            </a:r>
            <a:endParaRPr lang="en-US" altLang="en-US" sz="2000" dirty="0"/>
          </a:p>
          <a:p>
            <a:pPr lvl="1" algn="r" rtl="1">
              <a:defRPr/>
            </a:pPr>
            <a:r>
              <a:rPr lang="en-US" altLang="en-US" sz="2000" dirty="0"/>
              <a:t> Connection</a:t>
            </a:r>
            <a:r>
              <a:rPr lang="he-IL" altLang="en-US" sz="2000" dirty="0"/>
              <a:t>מזוהה ע”י צמד</a:t>
            </a:r>
            <a:r>
              <a:rPr lang="en-US" altLang="en-US" sz="2000" dirty="0"/>
              <a:t>.Sockets </a:t>
            </a:r>
          </a:p>
          <a:p>
            <a:pPr algn="r" rtl="1">
              <a:defRPr/>
            </a:pPr>
            <a:r>
              <a:rPr lang="he-IL" altLang="en-US" sz="2600" dirty="0"/>
              <a:t>קיימים 3 סוגי</a:t>
            </a:r>
            <a:r>
              <a:rPr lang="en-US" altLang="en-US" sz="2600" dirty="0"/>
              <a:t> Sockets</a:t>
            </a:r>
            <a:r>
              <a:rPr lang="en-US" altLang="he-IL" sz="2600" dirty="0"/>
              <a:t> </a:t>
            </a:r>
            <a:r>
              <a:rPr lang="he-IL" altLang="he-IL" sz="2600" dirty="0"/>
              <a:t>:</a:t>
            </a:r>
            <a:endParaRPr lang="en-US" altLang="he-IL" sz="2600" dirty="0"/>
          </a:p>
          <a:p>
            <a:pPr lvl="1" algn="r" rtl="1">
              <a:defRPr/>
            </a:pPr>
            <a:r>
              <a:rPr lang="en-US" altLang="he-IL" sz="2500" dirty="0"/>
              <a:t> :Stream Socket </a:t>
            </a:r>
            <a:r>
              <a:rPr lang="he-IL" altLang="en-US" sz="2500" dirty="0"/>
              <a:t>קשר מהימן קצה לקצה</a:t>
            </a:r>
            <a:r>
              <a:rPr lang="en-US" altLang="he-IL" sz="2500" dirty="0"/>
              <a:t>TCP)</a:t>
            </a:r>
            <a:r>
              <a:rPr lang="en-US" altLang="en-US" sz="2500" dirty="0"/>
              <a:t> </a:t>
            </a:r>
            <a:r>
              <a:rPr lang="he-IL" altLang="en-US" sz="2500" dirty="0"/>
              <a:t>)</a:t>
            </a:r>
            <a:r>
              <a:rPr lang="he-IL" altLang="he-IL" sz="2500" dirty="0"/>
              <a:t>.</a:t>
            </a:r>
            <a:endParaRPr lang="en-US" altLang="he-IL" sz="2500" dirty="0"/>
          </a:p>
          <a:p>
            <a:pPr lvl="1" algn="r" rtl="1">
              <a:defRPr/>
            </a:pPr>
            <a:r>
              <a:rPr lang="en-US" altLang="he-IL" sz="2500" dirty="0"/>
              <a:t>:Datagram Socket </a:t>
            </a:r>
            <a:r>
              <a:rPr lang="he-IL" altLang="he-IL" sz="2500" dirty="0"/>
              <a:t> </a:t>
            </a:r>
            <a:r>
              <a:rPr lang="he-IL" altLang="en-US" sz="2500" dirty="0"/>
              <a:t>קשר</a:t>
            </a:r>
            <a:r>
              <a:rPr lang="en-US" altLang="en-US" sz="2500" dirty="0"/>
              <a:t> Connectionless</a:t>
            </a:r>
            <a:r>
              <a:rPr lang="en-US" altLang="he-IL" sz="2500" dirty="0"/>
              <a:t> </a:t>
            </a:r>
            <a:r>
              <a:rPr lang="he-IL" altLang="he-IL" sz="2500" dirty="0"/>
              <a:t>(</a:t>
            </a:r>
            <a:r>
              <a:rPr lang="en-US" altLang="he-IL" sz="2500" dirty="0"/>
              <a:t>UDP</a:t>
            </a:r>
            <a:r>
              <a:rPr lang="he-IL" altLang="he-IL" sz="2500" dirty="0"/>
              <a:t>)</a:t>
            </a:r>
            <a:r>
              <a:rPr lang="en-US" altLang="he-IL" sz="2500" dirty="0"/>
              <a:t>.</a:t>
            </a:r>
          </a:p>
          <a:p>
            <a:pPr lvl="1" algn="r" rtl="1">
              <a:defRPr/>
            </a:pPr>
            <a:r>
              <a:rPr lang="en-US" altLang="he-IL" sz="2500" dirty="0"/>
              <a:t>Raw Socket </a:t>
            </a:r>
            <a:r>
              <a:rPr lang="he-IL" altLang="he-IL" sz="2500" dirty="0"/>
              <a:t>: </a:t>
            </a:r>
            <a:r>
              <a:rPr lang="he-IL" altLang="en-US" sz="2500" dirty="0"/>
              <a:t>גישה ישירה לפרוטוקולים ברמות נמוכות יותר</a:t>
            </a:r>
            <a:r>
              <a:rPr lang="en-US" altLang="en-US" sz="2500" dirty="0"/>
              <a:t>.</a:t>
            </a:r>
          </a:p>
          <a:p>
            <a:pPr algn="r" rtl="1">
              <a:defRPr/>
            </a:pPr>
            <a:r>
              <a:rPr lang="he-IL" altLang="en-US" sz="2400" dirty="0"/>
              <a:t>במילים אחרות, בתוך </a:t>
            </a:r>
            <a:r>
              <a:rPr lang="en-US" altLang="en-US" sz="2400" dirty="0"/>
              <a:t>host</a:t>
            </a:r>
            <a:r>
              <a:rPr lang="he-IL" altLang="en-US" sz="2400" dirty="0"/>
              <a:t> מסוים, ה-</a:t>
            </a:r>
            <a:r>
              <a:rPr lang="en-US" altLang="en-US" sz="2400" dirty="0"/>
              <a:t>Socket</a:t>
            </a:r>
            <a:r>
              <a:rPr lang="he-IL" altLang="en-US" sz="2400" dirty="0"/>
              <a:t> הוא ממשק</a:t>
            </a:r>
            <a:r>
              <a:rPr lang="en-US" altLang="en-US" sz="2400" dirty="0"/>
              <a:t> </a:t>
            </a:r>
            <a:r>
              <a:rPr lang="he-IL" altLang="en-US" sz="2400" dirty="0"/>
              <a:t>המתווך בין רמת ה- </a:t>
            </a:r>
            <a:r>
              <a:rPr lang="en-US" altLang="en-US" sz="2400" dirty="0"/>
              <a:t> Application</a:t>
            </a:r>
            <a:r>
              <a:rPr lang="he-IL" altLang="en-US" sz="2400" dirty="0"/>
              <a:t>ורמת ה-</a:t>
            </a:r>
            <a:r>
              <a:rPr lang="en-US" altLang="en-US" sz="2400" dirty="0"/>
              <a:t>Transport</a:t>
            </a:r>
            <a:r>
              <a:rPr lang="he-IL" altLang="en-US" sz="2400" dirty="0"/>
              <a:t>. דוגמא לכך שלשכבת ה-</a:t>
            </a:r>
            <a:r>
              <a:rPr lang="en-US" altLang="en-US" sz="2400" dirty="0"/>
              <a:t>Application</a:t>
            </a:r>
            <a:r>
              <a:rPr lang="he-IL" altLang="en-US" sz="2400" dirty="0"/>
              <a:t> קיימת השפעה על שכבת ה-</a:t>
            </a:r>
            <a:r>
              <a:rPr lang="en-US" altLang="en-US" sz="2400" dirty="0"/>
              <a:t>Transport</a:t>
            </a:r>
            <a:endParaRPr lang="he-IL" altLang="en-US" sz="2400" dirty="0"/>
          </a:p>
          <a:p>
            <a:pPr lvl="1" algn="r" rtl="1">
              <a:defRPr/>
            </a:pPr>
            <a:r>
              <a:rPr lang="he-IL" altLang="en-US" sz="2000" dirty="0"/>
              <a:t> בחירת הפרוטוקול בשכבת התעבורה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4E19DB-B816-48DB-9D7A-DCB9D71C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ctr" rtl="1">
              <a:defRPr/>
            </a:pPr>
            <a:r>
              <a:rPr lang="en-US" altLang="en-US" sz="4400" dirty="0"/>
              <a:t>Socket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pPr algn="r" rtl="1"/>
            <a:r>
              <a:rPr lang="he-IL" altLang="en-US"/>
              <a:t>כל אפליקציה דורשת שירות שונה מרמת ה-</a:t>
            </a:r>
            <a:r>
              <a:rPr lang="en-US" altLang="en-US" sz="2800"/>
              <a:t>Transport </a:t>
            </a:r>
            <a:r>
              <a:rPr lang="he-IL" altLang="en-US" sz="2800" b="1"/>
              <a:t>:</a:t>
            </a:r>
          </a:p>
          <a:p>
            <a:pPr algn="r" rtl="1"/>
            <a:endParaRPr lang="he-IL" altLang="en-US"/>
          </a:p>
          <a:p>
            <a:pPr algn="r" rtl="1"/>
            <a:r>
              <a:rPr lang="en-US" altLang="en-US"/>
              <a:t>Connection less</a:t>
            </a:r>
            <a:r>
              <a:rPr lang="he-IL" altLang="en-US"/>
              <a:t> – שירות שמתאים לאפליקציות שמאפשרות איבוד מידע מועט (אפליקציות של אודיו) וצריכות מהירות </a:t>
            </a:r>
          </a:p>
          <a:p>
            <a:pPr algn="r" rtl="1"/>
            <a:endParaRPr lang="he-IL" altLang="en-US"/>
          </a:p>
          <a:p>
            <a:pPr algn="r" rtl="1"/>
            <a:r>
              <a:rPr lang="en-US" altLang="en-US"/>
              <a:t> - Connection oriented</a:t>
            </a:r>
            <a:r>
              <a:rPr lang="he-IL" altLang="en-US"/>
              <a:t>שירות שמתאים לאפליקציות שאינן יכולות להתמודד עם איבוד מידע (למשל, העברת קבצים).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371DFC-DAFF-4527-A130-D7A356B7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 rtl="1">
              <a:defRPr/>
            </a:pPr>
            <a:r>
              <a:rPr lang="he-IL" altLang="en-US" sz="4400" dirty="0"/>
              <a:t>רמת </a:t>
            </a:r>
            <a:r>
              <a:rPr lang="en-US" altLang="en-US" sz="4400" dirty="0"/>
              <a:t>Transport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>
            <a:extLst>
              <a:ext uri="{FF2B5EF4-FFF2-40B4-BE49-F238E27FC236}">
                <a16:creationId xmlns:a16="http://schemas.microsoft.com/office/drawing/2014/main" id="{AD0514F5-B478-4CC5-BFB5-2A34EEAE4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>
            <a:normAutofit/>
          </a:bodyPr>
          <a:lstStyle/>
          <a:p>
            <a:pPr algn="r" rtl="1" eaLnBrk="1" hangingPunct="1">
              <a:defRPr/>
            </a:pPr>
            <a:r>
              <a:rPr lang="he-IL" altLang="en-US" sz="2400" b="1" dirty="0"/>
              <a:t>אפליקציות שונות מבקשות שירות שונה מרמת ה- </a:t>
            </a:r>
            <a:r>
              <a:rPr lang="en-US" altLang="en-US" sz="2400" b="1" dirty="0"/>
              <a:t>Transport</a:t>
            </a:r>
            <a:r>
              <a:rPr lang="he-IL" altLang="en-US" sz="2400" b="1" dirty="0"/>
              <a:t>:</a:t>
            </a:r>
          </a:p>
          <a:p>
            <a:pPr algn="r" rtl="1" eaLnBrk="1" hangingPunct="1">
              <a:defRPr/>
            </a:pPr>
            <a:r>
              <a:rPr lang="he-IL" altLang="en-US" sz="2400" b="1" dirty="0"/>
              <a:t>תקשורת </a:t>
            </a:r>
            <a:r>
              <a:rPr lang="en-US" altLang="en-US" sz="2400" b="1" dirty="0"/>
              <a:t>TCP</a:t>
            </a:r>
            <a:endParaRPr lang="he-IL" altLang="en-US" sz="2400" b="1" dirty="0"/>
          </a:p>
          <a:p>
            <a:pPr lvl="1" algn="r" rtl="1" eaLnBrk="1" hangingPunct="1">
              <a:defRPr/>
            </a:pPr>
            <a:r>
              <a:rPr lang="he-IL" altLang="en-US" sz="1800" dirty="0"/>
              <a:t>יתרונות – הפרוטוקול מספק תעבורה אמינה: החבילות מגיעות שלמות, מסודרות לשכבת האפליקציה</a:t>
            </a:r>
          </a:p>
          <a:p>
            <a:pPr lvl="1" algn="r" rtl="1" eaLnBrk="1" hangingPunct="1">
              <a:defRPr/>
            </a:pPr>
            <a:r>
              <a:rPr lang="he-IL" altLang="en-US" sz="1800" dirty="0"/>
              <a:t>הפרוטוקול דורש הקמת קשר מסודר בין מחשבים, משתמש במנגנוני בקרת זרימה ובקרת גודש (עומס)</a:t>
            </a:r>
          </a:p>
          <a:p>
            <a:pPr lvl="1" algn="r" rtl="1" eaLnBrk="1" hangingPunct="1">
              <a:defRPr/>
            </a:pPr>
            <a:r>
              <a:rPr lang="he-IL" altLang="en-US" sz="1800" dirty="0"/>
              <a:t>חסרונות – נשלח הרבה </a:t>
            </a:r>
            <a:r>
              <a:rPr lang="en-US" altLang="en-US" sz="1800" dirty="0"/>
              <a:t>DATA</a:t>
            </a:r>
            <a:r>
              <a:rPr lang="he-IL" altLang="en-US" sz="1800" dirty="0"/>
              <a:t> נוסף, איטי יחסית</a:t>
            </a:r>
          </a:p>
          <a:p>
            <a:pPr lvl="1" algn="r" rtl="1" eaLnBrk="1" hangingPunct="1">
              <a:defRPr/>
            </a:pPr>
            <a:r>
              <a:rPr lang="he-IL" altLang="en-US" sz="1800" dirty="0"/>
              <a:t>דוגמא - שימוש ביישומי </a:t>
            </a:r>
            <a:r>
              <a:rPr lang="en-US" altLang="en-US" sz="1800" dirty="0"/>
              <a:t>HTTP, FTP, Telnet </a:t>
            </a:r>
            <a:endParaRPr lang="he-IL" altLang="en-US" sz="1800" dirty="0"/>
          </a:p>
          <a:p>
            <a:pPr marL="392113" lvl="1" indent="0" algn="r" rtl="1" eaLnBrk="1" hangingPunct="1">
              <a:buFont typeface="Verdana" panose="020B0604030504040204" pitchFamily="34" charset="0"/>
              <a:buNone/>
              <a:defRPr/>
            </a:pPr>
            <a:endParaRPr lang="he-IL" altLang="en-US" sz="1800" dirty="0"/>
          </a:p>
          <a:p>
            <a:pPr algn="r" rtl="1" eaLnBrk="1" hangingPunct="1">
              <a:defRPr/>
            </a:pPr>
            <a:r>
              <a:rPr lang="he-IL" altLang="en-US" sz="2400" b="1" dirty="0"/>
              <a:t>תקשורת </a:t>
            </a:r>
            <a:r>
              <a:rPr lang="en-US" altLang="en-US" sz="2400" b="1" dirty="0"/>
              <a:t>UDP</a:t>
            </a:r>
            <a:endParaRPr lang="he-IL" altLang="en-US" sz="2400" b="1" dirty="0"/>
          </a:p>
          <a:p>
            <a:pPr lvl="1" algn="r" rtl="1" eaLnBrk="1" hangingPunct="1">
              <a:defRPr/>
            </a:pPr>
            <a:r>
              <a:rPr lang="he-IL" altLang="en-US" sz="1800" dirty="0"/>
              <a:t>יתרונות – החבילות מגיעות מהר (בעל </a:t>
            </a:r>
            <a:r>
              <a:rPr lang="en-US" altLang="en-US" sz="1800" dirty="0"/>
              <a:t>header </a:t>
            </a:r>
            <a:r>
              <a:rPr lang="he-IL" altLang="en-US" sz="1800" dirty="0"/>
              <a:t> קטן – הודעות קצרות יותר), תקורה נמוכה ביצירת החיבור (</a:t>
            </a:r>
            <a:r>
              <a:rPr lang="en-US" altLang="en-US" sz="1800" dirty="0"/>
              <a:t>overhead</a:t>
            </a:r>
            <a:r>
              <a:rPr lang="he-IL" altLang="en-US" sz="1800" dirty="0"/>
              <a:t>), פרוטוקול פשוט – חשוב בשביל מכשירים פרימיטיביים, כמו מכשיר אזעקה.</a:t>
            </a:r>
          </a:p>
          <a:p>
            <a:pPr lvl="1" algn="r" rtl="1" eaLnBrk="1" hangingPunct="1">
              <a:defRPr/>
            </a:pPr>
            <a:r>
              <a:rPr lang="he-IL" altLang="en-US" sz="1800" dirty="0"/>
              <a:t>חסרונות – העברת מידע לא אמינה, חבילות יכולות להגיע פגומות או אפילו לא להגיע ,אין סדר ברמת האפליקציה (אין בקרת דחיסה ועומס – גורם להעמסת הרשת ואפשרות לניצולת מקסימלית)</a:t>
            </a:r>
          </a:p>
          <a:p>
            <a:pPr lvl="1" algn="r" rtl="1" eaLnBrk="1" hangingPunct="1">
              <a:defRPr/>
            </a:pPr>
            <a:r>
              <a:rPr lang="he-IL" altLang="en-US" sz="1800" dirty="0"/>
              <a:t>דוגמא - </a:t>
            </a:r>
            <a:r>
              <a:rPr lang="en-US" altLang="en-US" sz="1800" dirty="0"/>
              <a:t> </a:t>
            </a:r>
            <a:r>
              <a:rPr lang="he-IL" altLang="en-US" sz="1800" dirty="0"/>
              <a:t>יישומי מולטימדיה, </a:t>
            </a:r>
            <a:r>
              <a:rPr lang="en-US" altLang="en-US" sz="1800" dirty="0"/>
              <a:t>DNS</a:t>
            </a:r>
            <a:r>
              <a:rPr lang="he-IL" altLang="en-US" sz="1800" dirty="0"/>
              <a:t>, </a:t>
            </a:r>
            <a:r>
              <a:rPr lang="en-US" altLang="en-US" sz="1800" dirty="0"/>
              <a:t>SNMP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4DDABD-7139-4F48-9D3E-30A58229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TCP </a:t>
            </a:r>
            <a:r>
              <a:rPr lang="en-US" dirty="0" err="1"/>
              <a:t>vs</a:t>
            </a:r>
            <a:r>
              <a:rPr lang="en-US" dirty="0"/>
              <a:t> UDP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dirty="0" err="1"/>
              <a:t>סוקטים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חיבור בין אפליקציה לפרוטוקול תעבורה</a:t>
            </a:r>
            <a:endParaRPr lang="en-US" dirty="0"/>
          </a:p>
          <a:p>
            <a:pPr algn="r" rtl="1"/>
            <a:r>
              <a:rPr lang="he-IL" dirty="0"/>
              <a:t>ישנם מספר סוגים של </a:t>
            </a:r>
            <a:r>
              <a:rPr lang="he-IL" dirty="0" err="1"/>
              <a:t>סוקטים</a:t>
            </a:r>
            <a:r>
              <a:rPr lang="he-IL" dirty="0"/>
              <a:t>, כגון </a:t>
            </a:r>
            <a:r>
              <a:rPr lang="en-US" dirty="0"/>
              <a:t>TCP</a:t>
            </a:r>
            <a:r>
              <a:rPr lang="he-IL" dirty="0"/>
              <a:t> שהינו חיבור אמין, ו</a:t>
            </a:r>
            <a:r>
              <a:rPr lang="en-US" dirty="0"/>
              <a:t>UDP</a:t>
            </a:r>
            <a:r>
              <a:rPr lang="he-IL" dirty="0"/>
              <a:t> שנחשב מהיר יותר אכן פחות אמין.</a:t>
            </a:r>
          </a:p>
          <a:p>
            <a:pPr algn="r" rtl="1"/>
            <a:r>
              <a:rPr lang="he-IL" dirty="0"/>
              <a:t>אתם תלמדו על שלושה סוגים בתרגול</a:t>
            </a:r>
          </a:p>
          <a:p>
            <a:pPr algn="r" rtl="1"/>
            <a:endParaRPr lang="en-US" dirty="0"/>
          </a:p>
          <a:p>
            <a:pPr algn="r" rtl="1"/>
            <a:endParaRPr lang="en-US" dirty="0"/>
          </a:p>
        </p:txBody>
      </p:sp>
      <p:grpSp>
        <p:nvGrpSpPr>
          <p:cNvPr id="4" name="Group 60">
            <a:extLst>
              <a:ext uri="{FF2B5EF4-FFF2-40B4-BE49-F238E27FC236}">
                <a16:creationId xmlns:a16="http://schemas.microsoft.com/office/drawing/2014/main" id="{92159FCF-1D75-4CB7-BBC0-15575B411DB8}"/>
              </a:ext>
            </a:extLst>
          </p:cNvPr>
          <p:cNvGrpSpPr>
            <a:grpSpLocks/>
          </p:cNvGrpSpPr>
          <p:nvPr/>
        </p:nvGrpSpPr>
        <p:grpSpPr bwMode="auto">
          <a:xfrm>
            <a:off x="1808018" y="3707680"/>
            <a:ext cx="7082165" cy="2026371"/>
            <a:chOff x="358775" y="3459163"/>
            <a:chExt cx="8523969" cy="2536825"/>
          </a:xfrm>
        </p:grpSpPr>
        <p:sp>
          <p:nvSpPr>
            <p:cNvPr id="5" name="Freeform 44">
              <a:extLst>
                <a:ext uri="{FF2B5EF4-FFF2-40B4-BE49-F238E27FC236}">
                  <a16:creationId xmlns:a16="http://schemas.microsoft.com/office/drawing/2014/main" id="{CDCD551B-A819-4924-8DEB-4C8974AA5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4800" y="3468688"/>
              <a:ext cx="736600" cy="1998662"/>
            </a:xfrm>
            <a:custGeom>
              <a:avLst/>
              <a:gdLst>
                <a:gd name="T0" fmla="*/ 2147483647 w 464"/>
                <a:gd name="T1" fmla="*/ 2147483647 h 1259"/>
                <a:gd name="T2" fmla="*/ 0 w 464"/>
                <a:gd name="T3" fmla="*/ 0 h 1259"/>
                <a:gd name="T4" fmla="*/ 2147483647 w 464"/>
                <a:gd name="T5" fmla="*/ 2147483647 h 1259"/>
                <a:gd name="T6" fmla="*/ 2147483647 w 464"/>
                <a:gd name="T7" fmla="*/ 2147483647 h 1259"/>
                <a:gd name="T8" fmla="*/ 2147483647 w 464"/>
                <a:gd name="T9" fmla="*/ 2147483647 h 1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4"/>
                <a:gd name="T16" fmla="*/ 0 h 1259"/>
                <a:gd name="T17" fmla="*/ 464 w 464"/>
                <a:gd name="T18" fmla="*/ 1259 h 1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4" h="1259">
                  <a:moveTo>
                    <a:pt x="464" y="1060"/>
                  </a:moveTo>
                  <a:lnTo>
                    <a:pt x="0" y="0"/>
                  </a:lnTo>
                  <a:lnTo>
                    <a:pt x="6" y="1258"/>
                  </a:lnTo>
                  <a:lnTo>
                    <a:pt x="382" y="1259"/>
                  </a:lnTo>
                  <a:lnTo>
                    <a:pt x="464" y="106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BBFF7EC9-F10F-43EA-88B6-D1713915E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0100" y="4765675"/>
              <a:ext cx="1808163" cy="1031875"/>
            </a:xfrm>
            <a:custGeom>
              <a:avLst/>
              <a:gdLst>
                <a:gd name="T0" fmla="*/ 2147483647 w 2135"/>
                <a:gd name="T1" fmla="*/ 2147483647 h 1662"/>
                <a:gd name="T2" fmla="*/ 2147483647 w 2135"/>
                <a:gd name="T3" fmla="*/ 2147483647 h 1662"/>
                <a:gd name="T4" fmla="*/ 2147483647 w 2135"/>
                <a:gd name="T5" fmla="*/ 2147483647 h 1662"/>
                <a:gd name="T6" fmla="*/ 2147483647 w 2135"/>
                <a:gd name="T7" fmla="*/ 2147483647 h 1662"/>
                <a:gd name="T8" fmla="*/ 2147483647 w 2135"/>
                <a:gd name="T9" fmla="*/ 2147483647 h 1662"/>
                <a:gd name="T10" fmla="*/ 2147483647 w 2135"/>
                <a:gd name="T11" fmla="*/ 2147483647 h 1662"/>
                <a:gd name="T12" fmla="*/ 2147483647 w 2135"/>
                <a:gd name="T13" fmla="*/ 2147483647 h 1662"/>
                <a:gd name="T14" fmla="*/ 2147483647 w 2135"/>
                <a:gd name="T15" fmla="*/ 2147483647 h 1662"/>
                <a:gd name="T16" fmla="*/ 2147483647 w 2135"/>
                <a:gd name="T17" fmla="*/ 2147483647 h 1662"/>
                <a:gd name="T18" fmla="*/ 2147483647 w 2135"/>
                <a:gd name="T19" fmla="*/ 2147483647 h 1662"/>
                <a:gd name="T20" fmla="*/ 2147483647 w 2135"/>
                <a:gd name="T21" fmla="*/ 214748364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" name="Text Box 51">
              <a:extLst>
                <a:ext uri="{FF2B5EF4-FFF2-40B4-BE49-F238E27FC236}">
                  <a16:creationId xmlns:a16="http://schemas.microsoft.com/office/drawing/2014/main" id="{6917AF45-8BDA-450A-B3EF-A87852500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844" y="4897438"/>
              <a:ext cx="1061527" cy="423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600">
                  <a:solidFill>
                    <a:srgbClr val="000000"/>
                  </a:solidFill>
                </a:rPr>
                <a:t>Internet</a:t>
              </a:r>
            </a:p>
          </p:txBody>
        </p:sp>
        <p:sp>
          <p:nvSpPr>
            <p:cNvPr id="8" name="Line 52">
              <a:extLst>
                <a:ext uri="{FF2B5EF4-FFF2-40B4-BE49-F238E27FC236}">
                  <a16:creationId xmlns:a16="http://schemas.microsoft.com/office/drawing/2014/main" id="{5AAC6F20-D1D2-4BE3-B693-659253EE8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5308600"/>
              <a:ext cx="2211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" name="Text Box 53">
              <a:extLst>
                <a:ext uri="{FF2B5EF4-FFF2-40B4-BE49-F238E27FC236}">
                  <a16:creationId xmlns:a16="http://schemas.microsoft.com/office/drawing/2014/main" id="{8951905B-69F9-41F0-85C0-B9FA355D9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9938" y="4533900"/>
              <a:ext cx="1291119" cy="1040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600">
                  <a:solidFill>
                    <a:srgbClr val="CC0000"/>
                  </a:solidFill>
                </a:rPr>
                <a:t>controlled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600">
                  <a:solidFill>
                    <a:srgbClr val="CC0000"/>
                  </a:solidFill>
                </a:rPr>
                <a:t>by OS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he-IL" sz="16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56">
              <a:extLst>
                <a:ext uri="{FF2B5EF4-FFF2-40B4-BE49-F238E27FC236}">
                  <a16:creationId xmlns:a16="http://schemas.microsoft.com/office/drawing/2014/main" id="{C9B14B00-7BCA-498F-AEB5-E6C005BE7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7713" y="3633788"/>
              <a:ext cx="1785031" cy="670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600">
                  <a:solidFill>
                    <a:srgbClr val="CC0000"/>
                  </a:solidFill>
                </a:rPr>
                <a:t>controlled by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600">
                  <a:solidFill>
                    <a:srgbClr val="CC0000"/>
                  </a:solidFill>
                </a:rPr>
                <a:t>app developer</a:t>
              </a:r>
            </a:p>
          </p:txBody>
        </p:sp>
        <p:sp>
          <p:nvSpPr>
            <p:cNvPr id="11" name="Freeform 50">
              <a:extLst>
                <a:ext uri="{FF2B5EF4-FFF2-40B4-BE49-F238E27FC236}">
                  <a16:creationId xmlns:a16="http://schemas.microsoft.com/office/drawing/2014/main" id="{8D289D9C-2154-456A-8BD8-186530B4E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3532188"/>
              <a:ext cx="758825" cy="1997075"/>
            </a:xfrm>
            <a:custGeom>
              <a:avLst/>
              <a:gdLst>
                <a:gd name="T0" fmla="*/ 0 w 478"/>
                <a:gd name="T1" fmla="*/ 2147483647 h 1258"/>
                <a:gd name="T2" fmla="*/ 2147483647 w 478"/>
                <a:gd name="T3" fmla="*/ 0 h 1258"/>
                <a:gd name="T4" fmla="*/ 2147483647 w 478"/>
                <a:gd name="T5" fmla="*/ 2147483647 h 1258"/>
                <a:gd name="T6" fmla="*/ 2147483647 w 478"/>
                <a:gd name="T7" fmla="*/ 2147483647 h 1258"/>
                <a:gd name="T8" fmla="*/ 0 w 478"/>
                <a:gd name="T9" fmla="*/ 2147483647 h 1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258"/>
                <a:gd name="T17" fmla="*/ 478 w 478"/>
                <a:gd name="T18" fmla="*/ 1258 h 1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258">
                  <a:moveTo>
                    <a:pt x="0" y="1040"/>
                  </a:moveTo>
                  <a:lnTo>
                    <a:pt x="478" y="0"/>
                  </a:lnTo>
                  <a:lnTo>
                    <a:pt x="472" y="1258"/>
                  </a:lnTo>
                  <a:lnTo>
                    <a:pt x="41" y="1246"/>
                  </a:lnTo>
                  <a:lnTo>
                    <a:pt x="0" y="104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FAC1B87-6286-4D17-A31C-541A2B1E1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675" y="3487738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960DAEE4-BC2B-4A28-BACF-F6519B68F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575" y="3541713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25">
              <a:extLst>
                <a:ext uri="{FF2B5EF4-FFF2-40B4-BE49-F238E27FC236}">
                  <a16:creationId xmlns:a16="http://schemas.microsoft.com/office/drawing/2014/main" id="{74CB4F26-8758-4304-8286-CF82A33E6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9100" y="4302125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" name="Text Box 26">
              <a:extLst>
                <a:ext uri="{FF2B5EF4-FFF2-40B4-BE49-F238E27FC236}">
                  <a16:creationId xmlns:a16="http://schemas.microsoft.com/office/drawing/2014/main" id="{3D7460BD-DDEE-4E0C-BE36-38557B355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6237" y="4284663"/>
              <a:ext cx="1317625" cy="412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400">
                  <a:solidFill>
                    <a:srgbClr val="969696"/>
                  </a:solidFill>
                  <a:latin typeface="Tahoma" panose="020B0604030504040204" pitchFamily="34" charset="0"/>
                </a:rPr>
                <a:t>transport</a:t>
              </a:r>
            </a:p>
          </p:txBody>
        </p:sp>
        <p:sp>
          <p:nvSpPr>
            <p:cNvPr id="16" name="Line 27">
              <a:extLst>
                <a:ext uri="{FF2B5EF4-FFF2-40B4-BE49-F238E27FC236}">
                  <a16:creationId xmlns:a16="http://schemas.microsoft.com/office/drawing/2014/main" id="{315957ED-1802-4228-B1D0-9F1C84771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7038" y="4622800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" name="Line 28">
              <a:extLst>
                <a:ext uri="{FF2B5EF4-FFF2-40B4-BE49-F238E27FC236}">
                  <a16:creationId xmlns:a16="http://schemas.microsoft.com/office/drawing/2014/main" id="{92B4A88A-113E-4471-8D6A-52F993B2F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750" y="4932363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670C133D-B177-4BF6-A416-7581BE102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750" y="5218113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9" name="Text Box 26">
              <a:extLst>
                <a:ext uri="{FF2B5EF4-FFF2-40B4-BE49-F238E27FC236}">
                  <a16:creationId xmlns:a16="http://schemas.microsoft.com/office/drawing/2014/main" id="{A1340BA1-08D3-44B7-AD19-8124E94C2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1163" y="3532188"/>
              <a:ext cx="1317625" cy="412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400">
                  <a:solidFill>
                    <a:srgbClr val="000000"/>
                  </a:solidFill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20" name="Text Box 26">
              <a:extLst>
                <a:ext uri="{FF2B5EF4-FFF2-40B4-BE49-F238E27FC236}">
                  <a16:creationId xmlns:a16="http://schemas.microsoft.com/office/drawing/2014/main" id="{DC9BB354-C39D-4CA4-9AF1-6130313D4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713" y="5189538"/>
              <a:ext cx="1317625" cy="412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400">
                  <a:solidFill>
                    <a:srgbClr val="969696"/>
                  </a:solidFill>
                  <a:latin typeface="Tahoma" panose="020B0604030504040204" pitchFamily="34" charset="0"/>
                </a:rPr>
                <a:t>physical</a:t>
              </a:r>
            </a:p>
          </p:txBody>
        </p:sp>
        <p:sp>
          <p:nvSpPr>
            <p:cNvPr id="21" name="Text Box 26">
              <a:extLst>
                <a:ext uri="{FF2B5EF4-FFF2-40B4-BE49-F238E27FC236}">
                  <a16:creationId xmlns:a16="http://schemas.microsoft.com/office/drawing/2014/main" id="{79B38FA2-A5F3-41D2-8C27-B5996096D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763" y="4903788"/>
              <a:ext cx="1317625" cy="412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400">
                  <a:solidFill>
                    <a:srgbClr val="969696"/>
                  </a:solidFill>
                  <a:latin typeface="Tahoma" panose="020B0604030504040204" pitchFamily="34" charset="0"/>
                </a:rPr>
                <a:t>link</a:t>
              </a: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C11D3D25-0F80-4B17-9AF3-0AC5CD415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6237" y="4608512"/>
              <a:ext cx="1317625" cy="412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400">
                  <a:solidFill>
                    <a:srgbClr val="969696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23" name="Oval 62">
              <a:extLst>
                <a:ext uri="{FF2B5EF4-FFF2-40B4-BE49-F238E27FC236}">
                  <a16:creationId xmlns:a16="http://schemas.microsoft.com/office/drawing/2014/main" id="{98BA0076-B689-4102-93B8-2EF1F4F23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513" y="3806825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600">
                  <a:solidFill>
                    <a:srgbClr val="000000"/>
                  </a:solidFill>
                </a:rPr>
                <a:t>process</a:t>
              </a:r>
            </a:p>
          </p:txBody>
        </p: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DEF5DC8D-BCAE-410F-B814-FD591462A2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163" y="4167188"/>
              <a:ext cx="546100" cy="225425"/>
              <a:chOff x="1287" y="2524"/>
              <a:chExt cx="260" cy="100"/>
            </a:xfrm>
          </p:grpSpPr>
          <p:sp>
            <p:nvSpPr>
              <p:cNvPr id="54" name="Rectangle 64">
                <a:extLst>
                  <a:ext uri="{FF2B5EF4-FFF2-40B4-BE49-F238E27FC236}">
                    <a16:creationId xmlns:a16="http://schemas.microsoft.com/office/drawing/2014/main" id="{2342B32F-7569-4CEE-827A-EF905755C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he-IL" altLang="he-IL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65">
                <a:extLst>
                  <a:ext uri="{FF2B5EF4-FFF2-40B4-BE49-F238E27FC236}">
                    <a16:creationId xmlns:a16="http://schemas.microsoft.com/office/drawing/2014/main" id="{2F1FB4A5-D702-4725-A478-4B61E1C7A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he-IL" altLang="he-IL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Rectangle 66">
                <a:extLst>
                  <a:ext uri="{FF2B5EF4-FFF2-40B4-BE49-F238E27FC236}">
                    <a16:creationId xmlns:a16="http://schemas.microsoft.com/office/drawing/2014/main" id="{99648E85-2DE3-4C22-B503-1FECA5DB2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he-IL" altLang="he-IL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Rectangle 67">
                <a:extLst>
                  <a:ext uri="{FF2B5EF4-FFF2-40B4-BE49-F238E27FC236}">
                    <a16:creationId xmlns:a16="http://schemas.microsoft.com/office/drawing/2014/main" id="{8C4DBE14-AD5B-4B0D-A3BC-5AFF91776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he-IL" altLang="he-IL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84FD252F-D82B-4870-8CF5-0FCEE311D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0038" y="3459163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D5A5056A-856E-4936-882A-99C2C314C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1938" y="3513138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2E80BBB6-85FA-4CC0-94C0-1DC4E992F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1463" y="4273550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7BE5417E-4D93-476A-8528-0AF9EC39B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8600" y="4256088"/>
              <a:ext cx="1317625" cy="412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400">
                  <a:solidFill>
                    <a:srgbClr val="969696"/>
                  </a:solidFill>
                  <a:latin typeface="Tahoma" panose="020B0604030504040204" pitchFamily="34" charset="0"/>
                </a:rPr>
                <a:t>transport</a:t>
              </a: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C9B086F2-3785-4103-8FB7-004AF8508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9400" y="4594225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FFBCDDA2-8CC8-46DA-B291-243E450ED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113" y="4903788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8987EAA7-01BB-4610-BE0A-C296F129E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113" y="5189538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BF39730F-5149-4B22-B8F0-6809CFB16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3525" y="3503613"/>
              <a:ext cx="1317625" cy="412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400">
                  <a:solidFill>
                    <a:srgbClr val="000000"/>
                  </a:solidFill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33" name="Text Box 26">
              <a:extLst>
                <a:ext uri="{FF2B5EF4-FFF2-40B4-BE49-F238E27FC236}">
                  <a16:creationId xmlns:a16="http://schemas.microsoft.com/office/drawing/2014/main" id="{633B8221-784F-4BD7-95AB-A6196F292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9075" y="5160963"/>
              <a:ext cx="1317625" cy="412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400">
                  <a:solidFill>
                    <a:srgbClr val="969696"/>
                  </a:solidFill>
                  <a:latin typeface="Tahoma" panose="020B0604030504040204" pitchFamily="34" charset="0"/>
                </a:rPr>
                <a:t>physical</a:t>
              </a:r>
            </a:p>
          </p:txBody>
        </p:sp>
        <p:sp>
          <p:nvSpPr>
            <p:cNvPr id="34" name="Text Box 26">
              <a:extLst>
                <a:ext uri="{FF2B5EF4-FFF2-40B4-BE49-F238E27FC236}">
                  <a16:creationId xmlns:a16="http://schemas.microsoft.com/office/drawing/2014/main" id="{60833235-FAA7-4F83-BA36-DB72B3B7A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8125" y="4875213"/>
              <a:ext cx="1317625" cy="412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400">
                  <a:solidFill>
                    <a:srgbClr val="969696"/>
                  </a:solidFill>
                  <a:latin typeface="Tahoma" panose="020B0604030504040204" pitchFamily="34" charset="0"/>
                </a:rPr>
                <a:t>link</a:t>
              </a:r>
            </a:p>
          </p:txBody>
        </p:sp>
        <p:sp>
          <p:nvSpPr>
            <p:cNvPr id="35" name="Text Box 26">
              <a:extLst>
                <a:ext uri="{FF2B5EF4-FFF2-40B4-BE49-F238E27FC236}">
                  <a16:creationId xmlns:a16="http://schemas.microsoft.com/office/drawing/2014/main" id="{346FCE3D-3C8A-43BD-A142-E3DE355C7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8600" y="4579938"/>
              <a:ext cx="1317625" cy="412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400">
                  <a:solidFill>
                    <a:srgbClr val="969696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36" name="Oval 80">
              <a:extLst>
                <a:ext uri="{FF2B5EF4-FFF2-40B4-BE49-F238E27FC236}">
                  <a16:creationId xmlns:a16="http://schemas.microsoft.com/office/drawing/2014/main" id="{4289A5C6-3AFD-4940-8CED-F23B0E2EF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75" y="3778250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600" dirty="0">
                  <a:solidFill>
                    <a:srgbClr val="000000"/>
                  </a:solidFill>
                </a:rPr>
                <a:t>process</a:t>
              </a:r>
            </a:p>
          </p:txBody>
        </p:sp>
        <p:grpSp>
          <p:nvGrpSpPr>
            <p:cNvPr id="37" name="Group 81">
              <a:extLst>
                <a:ext uri="{FF2B5EF4-FFF2-40B4-BE49-F238E27FC236}">
                  <a16:creationId xmlns:a16="http://schemas.microsoft.com/office/drawing/2014/main" id="{6F882C67-A2FE-4AFD-90A3-CC34F7AD7B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24525" y="4138613"/>
              <a:ext cx="546100" cy="225425"/>
              <a:chOff x="1287" y="2524"/>
              <a:chExt cx="260" cy="100"/>
            </a:xfrm>
          </p:grpSpPr>
          <p:sp>
            <p:nvSpPr>
              <p:cNvPr id="50" name="Rectangle 82">
                <a:extLst>
                  <a:ext uri="{FF2B5EF4-FFF2-40B4-BE49-F238E27FC236}">
                    <a16:creationId xmlns:a16="http://schemas.microsoft.com/office/drawing/2014/main" id="{3228F26F-398C-4859-8101-687F5D26D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he-IL" altLang="he-IL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3">
                <a:extLst>
                  <a:ext uri="{FF2B5EF4-FFF2-40B4-BE49-F238E27FC236}">
                    <a16:creationId xmlns:a16="http://schemas.microsoft.com/office/drawing/2014/main" id="{A1FA780B-11F5-4F8D-B696-905645942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he-IL" altLang="he-IL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4">
                <a:extLst>
                  <a:ext uri="{FF2B5EF4-FFF2-40B4-BE49-F238E27FC236}">
                    <a16:creationId xmlns:a16="http://schemas.microsoft.com/office/drawing/2014/main" id="{9F39FE08-5EBB-4C42-A403-70FDEFF2F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he-IL" altLang="he-IL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85">
                <a:extLst>
                  <a:ext uri="{FF2B5EF4-FFF2-40B4-BE49-F238E27FC236}">
                    <a16:creationId xmlns:a16="http://schemas.microsoft.com/office/drawing/2014/main" id="{4F14E39A-4066-4FB1-99C2-F0C324798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he-IL" altLang="he-IL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8" name="Line 87">
              <a:extLst>
                <a:ext uri="{FF2B5EF4-FFF2-40B4-BE49-F238E27FC236}">
                  <a16:creationId xmlns:a16="http://schemas.microsoft.com/office/drawing/2014/main" id="{0DC99512-3F39-4BBF-A5B3-6655C2AA3E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34150" y="3910013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9" name="Line 88">
              <a:extLst>
                <a:ext uri="{FF2B5EF4-FFF2-40B4-BE49-F238E27FC236}">
                  <a16:creationId xmlns:a16="http://schemas.microsoft.com/office/drawing/2014/main" id="{787FF334-9437-4A8C-B871-79000C87E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575" y="4335463"/>
              <a:ext cx="0" cy="10223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0" name="Line 89">
              <a:extLst>
                <a:ext uri="{FF2B5EF4-FFF2-40B4-BE49-F238E27FC236}">
                  <a16:creationId xmlns:a16="http://schemas.microsoft.com/office/drawing/2014/main" id="{7FCAB570-BA26-4ED7-9B53-F7472EE7CE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83388" y="4835525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1" name="Text Box 56">
              <a:extLst>
                <a:ext uri="{FF2B5EF4-FFF2-40B4-BE49-F238E27FC236}">
                  <a16:creationId xmlns:a16="http://schemas.microsoft.com/office/drawing/2014/main" id="{7A114FF7-5131-4759-89E8-FEDEA8560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287" y="3590925"/>
              <a:ext cx="1113618" cy="462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i="1" dirty="0">
                  <a:solidFill>
                    <a:srgbClr val="CC0000"/>
                  </a:solidFill>
                </a:rPr>
                <a:t>socket</a:t>
              </a:r>
            </a:p>
          </p:txBody>
        </p:sp>
        <p:sp>
          <p:nvSpPr>
            <p:cNvPr id="42" name="Line 91">
              <a:extLst>
                <a:ext uri="{FF2B5EF4-FFF2-40B4-BE49-F238E27FC236}">
                  <a16:creationId xmlns:a16="http://schemas.microsoft.com/office/drawing/2014/main" id="{0AEAF447-CFB4-4275-95AD-DE6FC6BA8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0338" y="3790950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3" name="Line 92">
              <a:extLst>
                <a:ext uri="{FF2B5EF4-FFF2-40B4-BE49-F238E27FC236}">
                  <a16:creationId xmlns:a16="http://schemas.microsoft.com/office/drawing/2014/main" id="{20E45594-05C7-4CC9-BF84-C3FF98BDF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35500" y="3779838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grpSp>
          <p:nvGrpSpPr>
            <p:cNvPr id="44" name="Group 93">
              <a:extLst>
                <a:ext uri="{FF2B5EF4-FFF2-40B4-BE49-F238E27FC236}">
                  <a16:creationId xmlns:a16="http://schemas.microsoft.com/office/drawing/2014/main" id="{B9E0477E-7B48-4520-88C5-F20F710E6D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775" y="4808538"/>
              <a:ext cx="1035050" cy="904875"/>
              <a:chOff x="-44" y="1473"/>
              <a:chExt cx="981" cy="1105"/>
            </a:xfrm>
          </p:grpSpPr>
          <p:pic>
            <p:nvPicPr>
              <p:cNvPr id="48" name="Picture 94" descr="desktop_computer_stylized_medium">
                <a:extLst>
                  <a:ext uri="{FF2B5EF4-FFF2-40B4-BE49-F238E27FC236}">
                    <a16:creationId xmlns:a16="http://schemas.microsoft.com/office/drawing/2014/main" id="{ECDC2B90-6085-4394-90FF-703041EB04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Freeform 95">
                <a:extLst>
                  <a:ext uri="{FF2B5EF4-FFF2-40B4-BE49-F238E27FC236}">
                    <a16:creationId xmlns:a16="http://schemas.microsoft.com/office/drawing/2014/main" id="{18A68F00-B967-405E-A8FC-1DDBB700DE1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459 w 356"/>
                  <a:gd name="T3" fmla="*/ 887 h 368"/>
                  <a:gd name="T4" fmla="*/ 15967 w 356"/>
                  <a:gd name="T5" fmla="*/ 18491 h 368"/>
                  <a:gd name="T6" fmla="*/ 3519 w 356"/>
                  <a:gd name="T7" fmla="*/ 2312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45" name="Group 96">
              <a:extLst>
                <a:ext uri="{FF2B5EF4-FFF2-40B4-BE49-F238E27FC236}">
                  <a16:creationId xmlns:a16="http://schemas.microsoft.com/office/drawing/2014/main" id="{94F6EB0E-453B-4058-95EC-1FE8E531400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075488" y="5091113"/>
              <a:ext cx="1035050" cy="904875"/>
              <a:chOff x="-44" y="1473"/>
              <a:chExt cx="981" cy="1105"/>
            </a:xfrm>
          </p:grpSpPr>
          <p:pic>
            <p:nvPicPr>
              <p:cNvPr id="46" name="Picture 97" descr="desktop_computer_stylized_medium">
                <a:extLst>
                  <a:ext uri="{FF2B5EF4-FFF2-40B4-BE49-F238E27FC236}">
                    <a16:creationId xmlns:a16="http://schemas.microsoft.com/office/drawing/2014/main" id="{827909F4-0B1E-497E-B44F-8CC0AE2301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Freeform 98">
                <a:extLst>
                  <a:ext uri="{FF2B5EF4-FFF2-40B4-BE49-F238E27FC236}">
                    <a16:creationId xmlns:a16="http://schemas.microsoft.com/office/drawing/2014/main" id="{4CE35CBE-9DE5-4A36-8CC3-F57244BE2A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459 w 356"/>
                  <a:gd name="T3" fmla="*/ 887 h 368"/>
                  <a:gd name="T4" fmla="*/ 15967 w 356"/>
                  <a:gd name="T5" fmla="*/ 18491 h 368"/>
                  <a:gd name="T6" fmla="*/ 3519 w 356"/>
                  <a:gd name="T7" fmla="*/ 2312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781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dirty="0" err="1"/>
              <a:t>סוקט</a:t>
            </a:r>
            <a:r>
              <a:rPr lang="he-IL" dirty="0"/>
              <a:t> מסוג </a:t>
            </a:r>
            <a:r>
              <a:rPr lang="en-US" dirty="0"/>
              <a:t>UDP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00200"/>
            <a:ext cx="8246070" cy="3475483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אין לחיצת יד וחיבור בין השולח למקבל. השולח שולח בכל פעם את כתובת ה</a:t>
            </a:r>
            <a:r>
              <a:rPr lang="en-US" sz="2400" dirty="0"/>
              <a:t>IP</a:t>
            </a:r>
            <a:r>
              <a:rPr lang="he-IL" sz="2400" dirty="0"/>
              <a:t> ואת ה</a:t>
            </a:r>
            <a:r>
              <a:rPr lang="en-US" sz="2400" dirty="0"/>
              <a:t>port</a:t>
            </a:r>
            <a:r>
              <a:rPr lang="he-IL" sz="2400" dirty="0"/>
              <a:t> למקבל, והמקבל מוציא את שניהם מהחבילה.</a:t>
            </a:r>
          </a:p>
          <a:p>
            <a:pPr algn="r" rtl="1"/>
            <a:r>
              <a:rPr lang="he-IL" sz="2400" dirty="0"/>
              <a:t>מידע יכול להיאבד בדרך, או להגיע שלא בסדר הנכון.</a:t>
            </a:r>
          </a:p>
          <a:p>
            <a:pPr algn="r" rtl="1"/>
            <a:r>
              <a:rPr lang="he-IL" sz="2400" dirty="0"/>
              <a:t>בשכבת האפליקציה, יש זרם לא אמין של בתים (</a:t>
            </a:r>
            <a:r>
              <a:rPr lang="en-US" sz="2400" dirty="0"/>
              <a:t>datagrams</a:t>
            </a:r>
            <a:r>
              <a:rPr lang="he-IL" sz="2400" dirty="0"/>
              <a:t>) מלקוח לשרת ובחזרה.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419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FD696BC4-0827-4E48-A327-D327A339B04C}"/>
              </a:ext>
            </a:extLst>
          </p:cNvPr>
          <p:cNvGrpSpPr>
            <a:grpSpLocks/>
          </p:cNvGrpSpPr>
          <p:nvPr/>
        </p:nvGrpSpPr>
        <p:grpSpPr bwMode="auto">
          <a:xfrm>
            <a:off x="4832807" y="3671890"/>
            <a:ext cx="1963739" cy="1471613"/>
            <a:chOff x="3317" y="2933"/>
            <a:chExt cx="1237" cy="927"/>
          </a:xfrm>
        </p:grpSpPr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DAA104C4-483E-47AD-8EEA-579D8A871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3492"/>
              <a:ext cx="81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rt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he-IL" sz="1600" dirty="0">
                  <a:solidFill>
                    <a:srgbClr val="000000"/>
                  </a:solidFill>
                </a:rPr>
                <a:t>סגירת סוקט</a:t>
              </a:r>
              <a:endParaRPr lang="en-US" altLang="he-IL" sz="1600" dirty="0">
                <a:solidFill>
                  <a:srgbClr val="000000"/>
                </a:solidFill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600" dirty="0" err="1">
                  <a:solidFill>
                    <a:srgbClr val="CC0000"/>
                  </a:solidFill>
                </a:rPr>
                <a:t>clientSocke</a:t>
              </a:r>
              <a:r>
                <a:rPr lang="en-US" altLang="he-IL" sz="1600" dirty="0" err="1">
                  <a:solidFill>
                    <a:srgbClr val="FF0000"/>
                  </a:solidFill>
                </a:rPr>
                <a:t>t</a:t>
              </a:r>
              <a:endParaRPr lang="en-US" altLang="he-IL" sz="16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AE6F17D0-BF86-4C8A-AC4B-3C81830F3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318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 sz="1600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94C9417D-8D95-41F9-AB3E-FD5398CF2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2933"/>
              <a:ext cx="123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rt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he-IL" sz="1600" dirty="0">
                  <a:solidFill>
                    <a:srgbClr val="000000"/>
                  </a:solidFill>
                </a:rPr>
                <a:t>קריאת החבילה מתוך</a:t>
              </a:r>
              <a:endParaRPr lang="en-US" altLang="he-IL" sz="1600" dirty="0">
                <a:solidFill>
                  <a:srgbClr val="000000"/>
                </a:solidFill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600" dirty="0" err="1">
                  <a:solidFill>
                    <a:srgbClr val="CC0000"/>
                  </a:solidFill>
                </a:rPr>
                <a:t>clientSocket</a:t>
              </a:r>
              <a:endParaRPr lang="en-US" altLang="he-IL" sz="16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391A2028-42A6-4593-87F6-9A542D91E3A7}"/>
              </a:ext>
            </a:extLst>
          </p:cNvPr>
          <p:cNvGrpSpPr>
            <a:grpSpLocks/>
          </p:cNvGrpSpPr>
          <p:nvPr/>
        </p:nvGrpSpPr>
        <p:grpSpPr bwMode="auto">
          <a:xfrm>
            <a:off x="2659511" y="1106338"/>
            <a:ext cx="5162551" cy="2281238"/>
            <a:chOff x="1890" y="858"/>
            <a:chExt cx="3252" cy="1437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9DB2FDE1-E69F-46A3-AEAA-485FB0D012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5" y="1124"/>
              <a:ext cx="2047" cy="540"/>
              <a:chOff x="2939" y="1634"/>
              <a:chExt cx="2047" cy="540"/>
            </a:xfrm>
          </p:grpSpPr>
          <p:sp>
            <p:nvSpPr>
              <p:cNvPr id="16" name="Text Box 12">
                <a:extLst>
                  <a:ext uri="{FF2B5EF4-FFF2-40B4-BE49-F238E27FC236}">
                    <a16:creationId xmlns:a16="http://schemas.microsoft.com/office/drawing/2014/main" id="{E17AA234-7799-49B2-B270-E6B403B4EB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" y="1634"/>
                <a:ext cx="708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he-IL" altLang="he-IL" sz="1600" dirty="0">
                    <a:solidFill>
                      <a:srgbClr val="000000"/>
                    </a:solidFill>
                  </a:rPr>
                  <a:t>יצירת </a:t>
                </a:r>
                <a:r>
                  <a:rPr lang="he-IL" altLang="he-IL" sz="1600" dirty="0" err="1">
                    <a:solidFill>
                      <a:srgbClr val="000000"/>
                    </a:solidFill>
                  </a:rPr>
                  <a:t>סוקט</a:t>
                </a:r>
                <a:endParaRPr lang="en-US" altLang="he-IL" sz="1600" dirty="0">
                  <a:solidFill>
                    <a:srgbClr val="000000"/>
                  </a:solidFill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he-IL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Text Box 13">
                <a:extLst>
                  <a:ext uri="{FF2B5EF4-FFF2-40B4-BE49-F238E27FC236}">
                    <a16:creationId xmlns:a16="http://schemas.microsoft.com/office/drawing/2014/main" id="{993409A5-13BF-4DCA-B61A-34CC3392AD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9" y="1793"/>
                <a:ext cx="2047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lang="en-US" altLang="he-IL" sz="1600" dirty="0" err="1">
                    <a:solidFill>
                      <a:srgbClr val="CC0000"/>
                    </a:solidFill>
                  </a:rPr>
                  <a:t>clientSocket</a:t>
                </a:r>
                <a:r>
                  <a:rPr lang="en-US" altLang="he-IL" sz="1600" dirty="0">
                    <a:solidFill>
                      <a:srgbClr val="CC0000"/>
                    </a:solidFill>
                  </a:rPr>
                  <a:t> =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he-IL" sz="1600" dirty="0">
                    <a:solidFill>
                      <a:srgbClr val="CC0000"/>
                    </a:solidFill>
                  </a:rPr>
                  <a:t>socket(AF_INET,SOCK_DGRAM)</a:t>
                </a:r>
                <a:endParaRPr lang="en-US" altLang="he-IL" sz="1600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E6A68800-A95A-47B4-A292-948EB3594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0" y="858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he-IL" altLang="he-IL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7A23F7F9-F20C-4A92-8B5A-05A455BCD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3" y="1772"/>
              <a:ext cx="199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rt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he-IL" sz="1600" dirty="0">
                  <a:solidFill>
                    <a:srgbClr val="000000"/>
                  </a:solidFill>
                </a:rPr>
                <a:t>יצירת חבילה עם כתובת </a:t>
              </a:r>
              <a:r>
                <a:rPr lang="he-IL" altLang="he-IL" sz="1600" dirty="0" err="1">
                  <a:solidFill>
                    <a:srgbClr val="000000"/>
                  </a:solidFill>
                </a:rPr>
                <a:t>אייפי</a:t>
              </a:r>
              <a:r>
                <a:rPr lang="he-IL" altLang="he-IL" sz="1600" dirty="0">
                  <a:solidFill>
                    <a:srgbClr val="000000"/>
                  </a:solidFill>
                </a:rPr>
                <a:t> ופורט </a:t>
              </a:r>
            </a:p>
            <a:p>
              <a:pPr algn="ctr" rt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he-IL" sz="1600" dirty="0">
                  <a:solidFill>
                    <a:srgbClr val="000000"/>
                  </a:solidFill>
                </a:rPr>
                <a:t>ושליחת החבילה לתוך </a:t>
              </a:r>
            </a:p>
            <a:p>
              <a:pPr algn="ctr" rt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600" dirty="0">
                  <a:solidFill>
                    <a:srgbClr val="000000"/>
                  </a:solidFill>
                </a:rPr>
                <a:t> </a:t>
              </a:r>
              <a:r>
                <a:rPr lang="en-US" altLang="he-IL" sz="1600" dirty="0" err="1">
                  <a:solidFill>
                    <a:srgbClr val="CC0000"/>
                  </a:solidFill>
                </a:rPr>
                <a:t>clientSocket</a:t>
              </a:r>
              <a:endParaRPr lang="en-US" altLang="he-IL" sz="16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D91B811E-989D-4926-BCA4-CBF87D973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0" y="1626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 sz="1600"/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091F8E92-0026-4E30-AD6E-00DF569094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0" y="1995"/>
              <a:ext cx="1327" cy="21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he-IL" sz="1600"/>
            </a:p>
          </p:txBody>
        </p:sp>
      </p:grpSp>
      <p:sp>
        <p:nvSpPr>
          <p:cNvPr id="18" name="Text Box 18">
            <a:extLst>
              <a:ext uri="{FF2B5EF4-FFF2-40B4-BE49-F238E27FC236}">
                <a16:creationId xmlns:a16="http://schemas.microsoft.com/office/drawing/2014/main" id="{67EA4003-D4A3-43BF-B518-C30C0A4F8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658" y="1533682"/>
            <a:ext cx="18806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1600" dirty="0">
                <a:solidFill>
                  <a:srgbClr val="000000"/>
                </a:solidFill>
              </a:rPr>
              <a:t>יצירת </a:t>
            </a:r>
            <a:r>
              <a:rPr lang="he-IL" altLang="he-IL" sz="1600" dirty="0" err="1">
                <a:solidFill>
                  <a:srgbClr val="000000"/>
                </a:solidFill>
              </a:rPr>
              <a:t>סוקט</a:t>
            </a:r>
            <a:r>
              <a:rPr lang="he-IL" altLang="he-IL" sz="1600" dirty="0">
                <a:solidFill>
                  <a:srgbClr val="000000"/>
                </a:solidFill>
              </a:rPr>
              <a:t> עם פורט</a:t>
            </a:r>
            <a:endParaRPr lang="en-US" altLang="he-IL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2738A3D6-567E-498E-88C9-8D3061C29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44" y="1779912"/>
            <a:ext cx="3249287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he-IL" sz="1600" dirty="0" err="1">
                <a:solidFill>
                  <a:srgbClr val="CC0000"/>
                </a:solidFill>
              </a:rPr>
              <a:t>serverSocket</a:t>
            </a:r>
            <a:r>
              <a:rPr lang="en-US" altLang="he-IL" sz="1600" dirty="0">
                <a:solidFill>
                  <a:srgbClr val="CC0000"/>
                </a:solidFill>
              </a:rPr>
              <a:t> =</a:t>
            </a:r>
          </a:p>
          <a:p>
            <a:pPr>
              <a:lnSpc>
                <a:spcPts val="2000"/>
              </a:lnSpc>
            </a:pPr>
            <a:r>
              <a:rPr lang="en-US" altLang="he-IL" sz="1600" dirty="0">
                <a:solidFill>
                  <a:srgbClr val="CC0000"/>
                </a:solidFill>
              </a:rPr>
              <a:t>socket(AF_INET,SOCK_DGRAM)</a:t>
            </a:r>
            <a:endParaRPr lang="en-US" altLang="he-IL" sz="1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2F1CD14E-CFB9-461E-B0B2-D83594B430CF}"/>
              </a:ext>
            </a:extLst>
          </p:cNvPr>
          <p:cNvGrpSpPr>
            <a:grpSpLocks/>
          </p:cNvGrpSpPr>
          <p:nvPr/>
        </p:nvGrpSpPr>
        <p:grpSpPr bwMode="auto">
          <a:xfrm>
            <a:off x="796132" y="2426423"/>
            <a:ext cx="1776414" cy="1089027"/>
            <a:chOff x="767" y="1982"/>
            <a:chExt cx="1119" cy="686"/>
          </a:xfrm>
        </p:grpSpPr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817512AD-87D6-4490-96A2-4F1F38503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" y="1982"/>
              <a:ext cx="0" cy="36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 sz="1600"/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8714ADC2-1D3D-4F8E-AC42-306FE0832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" y="2300"/>
              <a:ext cx="111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he-IL" sz="1600" dirty="0">
                  <a:solidFill>
                    <a:srgbClr val="000000"/>
                  </a:solidFill>
                </a:rPr>
                <a:t>קריאת המידע מתוך</a:t>
              </a:r>
              <a:endParaRPr lang="en-US" altLang="he-IL" sz="1600" dirty="0">
                <a:solidFill>
                  <a:srgbClr val="000000"/>
                </a:solidFill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600" dirty="0" err="1">
                  <a:solidFill>
                    <a:srgbClr val="CC0000"/>
                  </a:solidFill>
                </a:rPr>
                <a:t>serverSocke</a:t>
              </a:r>
              <a:r>
                <a:rPr lang="en-US" altLang="he-IL" sz="1600" dirty="0" err="1">
                  <a:solidFill>
                    <a:srgbClr val="FF0000"/>
                  </a:solidFill>
                </a:rPr>
                <a:t>t</a:t>
              </a:r>
              <a:endParaRPr lang="en-US" altLang="he-IL" sz="16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C2D18709-0D19-4CBA-9257-FBE668EDD016}"/>
              </a:ext>
            </a:extLst>
          </p:cNvPr>
          <p:cNvGrpSpPr>
            <a:grpSpLocks/>
          </p:cNvGrpSpPr>
          <p:nvPr/>
        </p:nvGrpSpPr>
        <p:grpSpPr bwMode="auto">
          <a:xfrm>
            <a:off x="638317" y="3518118"/>
            <a:ext cx="4467220" cy="1589088"/>
            <a:chOff x="733" y="2720"/>
            <a:chExt cx="2814" cy="1001"/>
          </a:xfrm>
        </p:grpSpPr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914B0EB3-17B1-4E4E-9DE9-17686D359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" y="2887"/>
              <a:ext cx="1170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rt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he-IL" sz="1600" dirty="0">
                  <a:solidFill>
                    <a:srgbClr val="000000"/>
                  </a:solidFill>
                </a:rPr>
                <a:t>כתיבת תגובה לתוך</a:t>
              </a:r>
              <a:endParaRPr lang="en-US" altLang="he-IL" sz="1600" dirty="0">
                <a:solidFill>
                  <a:srgbClr val="000000"/>
                </a:solidFill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600" dirty="0" err="1">
                  <a:solidFill>
                    <a:srgbClr val="CC0000"/>
                  </a:solidFill>
                </a:rPr>
                <a:t>serverSocket</a:t>
              </a:r>
              <a:endParaRPr lang="en-US" altLang="he-IL" sz="1600" dirty="0">
                <a:solidFill>
                  <a:srgbClr val="CC0000"/>
                </a:solidFill>
              </a:endParaRPr>
            </a:p>
            <a:p>
              <a:pPr algn="ctr" rt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he-IL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עם כתובת </a:t>
              </a:r>
              <a:r>
                <a:rPr lang="he-IL" altLang="he-IL" sz="16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האייפי</a:t>
              </a:r>
              <a:endParaRPr lang="he-IL" altLang="he-IL" sz="16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rt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he-IL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של הלקוח והפורט הרלוונטי</a:t>
              </a:r>
              <a:endParaRPr lang="en-US" altLang="he-IL" sz="16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E67893D7-46E3-4740-9C97-A20C83294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2720"/>
              <a:ext cx="0" cy="19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 sz="1600"/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8C8383BB-7445-41DF-BC42-E95D74DF3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" y="2974"/>
              <a:ext cx="1478" cy="15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he-IL" sz="1600"/>
            </a:p>
          </p:txBody>
        </p:sp>
      </p:grpSp>
      <p:sp>
        <p:nvSpPr>
          <p:cNvPr id="27" name="Text Box 22">
            <a:extLst>
              <a:ext uri="{FF2B5EF4-FFF2-40B4-BE49-F238E27FC236}">
                <a16:creationId xmlns:a16="http://schemas.microsoft.com/office/drawing/2014/main" id="{247FB8A9-EF9B-4D5D-82F0-FBFB8F3E9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348" y="1140695"/>
            <a:ext cx="7521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he-IL" altLang="he-IL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שרת</a:t>
            </a:r>
            <a:endParaRPr lang="en-US" altLang="he-IL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C0FD69FB-601B-4894-8906-8E82D6E17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526" y="1135357"/>
            <a:ext cx="756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he-IL" altLang="he-IL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לקוח</a:t>
            </a:r>
            <a:endParaRPr lang="en-US" altLang="he-IL" sz="24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29" name="Line 35">
            <a:extLst>
              <a:ext uri="{FF2B5EF4-FFF2-40B4-BE49-F238E27FC236}">
                <a16:creationId xmlns:a16="http://schemas.microsoft.com/office/drawing/2014/main" id="{FBBF1B02-6A1A-4FD4-99BA-B2D60CAE32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7347" y="1528614"/>
            <a:ext cx="741282" cy="1486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 sz="1600"/>
          </a:p>
        </p:txBody>
      </p:sp>
      <p:sp>
        <p:nvSpPr>
          <p:cNvPr id="30" name="Line 36">
            <a:extLst>
              <a:ext uri="{FF2B5EF4-FFF2-40B4-BE49-F238E27FC236}">
                <a16:creationId xmlns:a16="http://schemas.microsoft.com/office/drawing/2014/main" id="{AB688633-AC14-48D9-8F1D-252BF01BD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0333" y="1564840"/>
            <a:ext cx="6762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 sz="1600"/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DBA93FF4-D2EE-4DA4-90E8-7341390094CA}"/>
              </a:ext>
            </a:extLst>
          </p:cNvPr>
          <p:cNvSpPr txBox="1">
            <a:spLocks noChangeArrowheads="1"/>
          </p:cNvSpPr>
          <p:nvPr/>
        </p:nvSpPr>
        <p:spPr>
          <a:xfrm>
            <a:off x="6491100" y="353429"/>
            <a:ext cx="2661924" cy="750883"/>
          </a:xfrm>
          <a:prstGeom prst="rect">
            <a:avLst/>
          </a:prstGeom>
        </p:spPr>
        <p:txBody>
          <a:bodyPr/>
          <a:lstStyle>
            <a:lvl1pPr algn="l" defTabSz="342900" rtl="1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0"/>
            <a:r>
              <a:rPr lang="en-US" altLang="he-IL" sz="2000" b="1" dirty="0"/>
              <a:t>Client/server socket interaction: UDP</a:t>
            </a:r>
          </a:p>
        </p:txBody>
      </p:sp>
      <p:sp>
        <p:nvSpPr>
          <p:cNvPr id="32" name="Line 16">
            <a:extLst>
              <a:ext uri="{FF2B5EF4-FFF2-40B4-BE49-F238E27FC236}">
                <a16:creationId xmlns:a16="http://schemas.microsoft.com/office/drawing/2014/main" id="{52A89E58-C364-424C-870F-07DFEE2B7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815" y="3420051"/>
            <a:ext cx="0" cy="32385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he-IL" sz="1600"/>
          </a:p>
        </p:txBody>
      </p:sp>
    </p:spTree>
    <p:extLst>
      <p:ext uri="{BB962C8B-B14F-4D97-AF65-F5344CB8AC3E}">
        <p14:creationId xmlns:p14="http://schemas.microsoft.com/office/powerpoint/2010/main" val="335273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4965</TotalTime>
  <Words>1806</Words>
  <Application>Microsoft Office PowerPoint</Application>
  <PresentationFormat>On-screen Show (4:3)</PresentationFormat>
  <Paragraphs>264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MS PGothic</vt:lpstr>
      <vt:lpstr>Arial</vt:lpstr>
      <vt:lpstr>Calibri</vt:lpstr>
      <vt:lpstr>Comic Sans MS</vt:lpstr>
      <vt:lpstr>Gill Sans MT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Concourse</vt:lpstr>
      <vt:lpstr>תקשורת ומחשוב תרגול</vt:lpstr>
      <vt:lpstr>מודל Client-Server</vt:lpstr>
      <vt:lpstr>Ports ,IP</vt:lpstr>
      <vt:lpstr>Socket</vt:lpstr>
      <vt:lpstr>רמת Transport</vt:lpstr>
      <vt:lpstr>TCP vs UDP</vt:lpstr>
      <vt:lpstr>סוקטים</vt:lpstr>
      <vt:lpstr>סוקט מסוג UDP</vt:lpstr>
      <vt:lpstr>PowerPoint Presentation</vt:lpstr>
      <vt:lpstr>PowerPoint Presentation</vt:lpstr>
      <vt:lpstr>PowerPoint Presentation</vt:lpstr>
      <vt:lpstr>סוקט מסוג TCP</vt:lpstr>
      <vt:lpstr>PowerPoint Presentation</vt:lpstr>
      <vt:lpstr>PowerPoint Presentation</vt:lpstr>
      <vt:lpstr>PowerPoint Presentation</vt:lpstr>
      <vt:lpstr>תרגיל כיתה 1 – כתיבת שרת</vt:lpstr>
      <vt:lpstr>תרגיל כיתה 2 – כתיבת לקוח</vt:lpstr>
      <vt:lpstr>CMD - NetStat</vt:lpstr>
      <vt:lpstr>תרגיל 3 - מודרך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תקשורת ומחשוב תרגיל 1</dc:title>
  <dc:creator>Arkady</dc:creator>
  <cp:lastModifiedBy>‏‏משתמש Windows</cp:lastModifiedBy>
  <cp:revision>369</cp:revision>
  <dcterms:created xsi:type="dcterms:W3CDTF">2010-02-04T12:56:42Z</dcterms:created>
  <dcterms:modified xsi:type="dcterms:W3CDTF">2022-11-23T07:59:00Z</dcterms:modified>
</cp:coreProperties>
</file>