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68" r:id="rId1"/>
  </p:sldMasterIdLst>
  <p:notesMasterIdLst>
    <p:notesMasterId r:id="rId45"/>
  </p:notesMasterIdLst>
  <p:sldIdLst>
    <p:sldId id="256" r:id="rId2"/>
    <p:sldId id="289" r:id="rId3"/>
    <p:sldId id="276" r:id="rId4"/>
    <p:sldId id="290" r:id="rId5"/>
    <p:sldId id="291" r:id="rId6"/>
    <p:sldId id="267" r:id="rId7"/>
    <p:sldId id="292" r:id="rId8"/>
    <p:sldId id="340" r:id="rId9"/>
    <p:sldId id="327" r:id="rId10"/>
    <p:sldId id="328" r:id="rId11"/>
    <p:sldId id="330" r:id="rId12"/>
    <p:sldId id="331" r:id="rId13"/>
    <p:sldId id="329" r:id="rId14"/>
    <p:sldId id="332" r:id="rId15"/>
    <p:sldId id="333" r:id="rId16"/>
    <p:sldId id="299" r:id="rId17"/>
    <p:sldId id="300" r:id="rId18"/>
    <p:sldId id="315" r:id="rId19"/>
    <p:sldId id="298" r:id="rId20"/>
    <p:sldId id="334" r:id="rId21"/>
    <p:sldId id="301" r:id="rId22"/>
    <p:sldId id="302" r:id="rId23"/>
    <p:sldId id="303" r:id="rId24"/>
    <p:sldId id="304" r:id="rId25"/>
    <p:sldId id="335" r:id="rId26"/>
    <p:sldId id="306" r:id="rId27"/>
    <p:sldId id="307" r:id="rId28"/>
    <p:sldId id="309" r:id="rId29"/>
    <p:sldId id="336" r:id="rId30"/>
    <p:sldId id="308" r:id="rId31"/>
    <p:sldId id="310" r:id="rId32"/>
    <p:sldId id="337" r:id="rId33"/>
    <p:sldId id="311" r:id="rId34"/>
    <p:sldId id="338" r:id="rId35"/>
    <p:sldId id="312" r:id="rId36"/>
    <p:sldId id="326" r:id="rId37"/>
    <p:sldId id="317" r:id="rId38"/>
    <p:sldId id="318" r:id="rId39"/>
    <p:sldId id="316" r:id="rId40"/>
    <p:sldId id="313" r:id="rId41"/>
    <p:sldId id="314" r:id="rId42"/>
    <p:sldId id="339" r:id="rId43"/>
    <p:sldId id="322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265" autoAdjust="0"/>
    <p:restoredTop sz="94710" autoAdjust="0"/>
  </p:normalViewPr>
  <p:slideViewPr>
    <p:cSldViewPr>
      <p:cViewPr varScale="1">
        <p:scale>
          <a:sx n="86" d="100"/>
          <a:sy n="86" d="100"/>
        </p:scale>
        <p:origin x="849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3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79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12FAEAC-2E7C-43A9-8609-69E03404C7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6A90FF-43A3-426E-A6A2-3D027CE84E2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67DF80B-CC1A-4D3B-8D4D-1005FBF91B76}" type="datetimeFigureOut">
              <a:rPr lang="he-IL"/>
              <a:pPr>
                <a:defRPr/>
              </a:pPr>
              <a:t>י"ח/טבת/תשפ"ד</a:t>
            </a:fld>
            <a:endParaRPr lang="he-IL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DEC99336-F196-41E3-BC7F-9C0512A884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ADADD754-E542-47CA-A6C7-CC6C9A80D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  <a:endParaRPr lang="en-US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F9D932-8AAB-493D-909B-6190E8BF0D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F7161A-1858-4A2A-A984-2F8E211C4F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A0DA5A8F-F0B8-4093-BF3F-A6A106E5D652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497D9EA7-3E8F-48DD-850B-AC802419E8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CB43C344-AA96-45ED-BB5A-B21EFA951A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2571D413-9D60-47FC-893F-7DFC579226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rtl="0">
              <a:spcBef>
                <a:spcPct val="0"/>
              </a:spcBef>
            </a:pPr>
            <a:fld id="{1ABFCE01-8760-4869-873D-D97590A320E6}" type="slidenum">
              <a:rPr lang="he-IL" altLang="en-US">
                <a:latin typeface="Arial" panose="020B0604020202020204" pitchFamily="34" charset="0"/>
              </a:rPr>
              <a:pPr algn="l" rtl="0">
                <a:spcBef>
                  <a:spcPct val="0"/>
                </a:spcBef>
              </a:pPr>
              <a:t>1</a:t>
            </a:fld>
            <a:endParaRPr lang="he-IL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FDAA4EF0-D26F-4F14-99D5-E8C8A747FA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75714A90-28D1-45C2-89CE-E6A3919FF0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1E8C647A-0CB9-4F24-BB9E-1DC8FAA383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rtl="0">
              <a:spcBef>
                <a:spcPct val="0"/>
              </a:spcBef>
            </a:pPr>
            <a:fld id="{FAE6C164-C087-45B3-A60F-2CD06B6188B2}" type="slidenum">
              <a:rPr lang="he-IL" altLang="en-US">
                <a:latin typeface="Arial" panose="020B0604020202020204" pitchFamily="34" charset="0"/>
              </a:rPr>
              <a:pPr algn="l" rtl="0">
                <a:spcBef>
                  <a:spcPct val="0"/>
                </a:spcBef>
              </a:pPr>
              <a:t>6</a:t>
            </a:fld>
            <a:endParaRPr lang="he-IL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מציין מיקום של תמונת שקופית 1">
            <a:extLst>
              <a:ext uri="{FF2B5EF4-FFF2-40B4-BE49-F238E27FC236}">
                <a16:creationId xmlns:a16="http://schemas.microsoft.com/office/drawing/2014/main" id="{DBA49ACE-B863-4AD7-9575-A4BFDFD23B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מציין מיקום של הערות 2">
            <a:extLst>
              <a:ext uri="{FF2B5EF4-FFF2-40B4-BE49-F238E27FC236}">
                <a16:creationId xmlns:a16="http://schemas.microsoft.com/office/drawing/2014/main" id="{36CF87CC-3271-4100-A636-C8A7497B71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8676" name="מציין מיקום של מספר שקופית 3">
            <a:extLst>
              <a:ext uri="{FF2B5EF4-FFF2-40B4-BE49-F238E27FC236}">
                <a16:creationId xmlns:a16="http://schemas.microsoft.com/office/drawing/2014/main" id="{A98930D8-5D84-49DC-802C-1E20FDB733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0CDA6C3-E672-478F-B81F-DF2065E95994}" type="slidenum">
              <a:rPr lang="he-IL" altLang="he-IL"/>
              <a:pPr/>
              <a:t>16</a:t>
            </a:fld>
            <a:endParaRPr lang="he-IL" alt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0">
            <a:extLst>
              <a:ext uri="{FF2B5EF4-FFF2-40B4-BE49-F238E27FC236}">
                <a16:creationId xmlns:a16="http://schemas.microsoft.com/office/drawing/2014/main" id="{4D5F4106-D43C-4EFC-B6B6-3B4B04CA70B4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77698445-0CFA-4951-9F31-052A633672E5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6">
              <a:extLst>
                <a:ext uri="{FF2B5EF4-FFF2-40B4-BE49-F238E27FC236}">
                  <a16:creationId xmlns:a16="http://schemas.microsoft.com/office/drawing/2014/main" id="{05BE3753-3D25-4D46-9A8C-CE3317339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4E8ABF57-7E9F-406E-89BC-17C2A7E0E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DAFF50ED-220B-4FC9-A136-C67CFD215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20">
              <a:extLst>
                <a:ext uri="{FF2B5EF4-FFF2-40B4-BE49-F238E27FC236}">
                  <a16:creationId xmlns:a16="http://schemas.microsoft.com/office/drawing/2014/main" id="{2E9A8795-F9B9-480E-96D4-4A86DFFFA3DC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>
            <a:extLst>
              <a:ext uri="{FF2B5EF4-FFF2-40B4-BE49-F238E27FC236}">
                <a16:creationId xmlns:a16="http://schemas.microsoft.com/office/drawing/2014/main" id="{840099C0-C1F0-497A-9707-82E4B569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32550E9-C700-4C27-A696-4ACC90A2899E}" type="datetimeFigureOut">
              <a:rPr lang="en-US"/>
              <a:pPr>
                <a:defRPr/>
              </a:pPr>
              <a:t>12/30/2023</a:t>
            </a:fld>
            <a:endParaRPr lang="en-US"/>
          </a:p>
        </p:txBody>
      </p:sp>
      <p:sp>
        <p:nvSpPr>
          <p:cNvPr id="12" name="Footer Placeholder 18">
            <a:extLst>
              <a:ext uri="{FF2B5EF4-FFF2-40B4-BE49-F238E27FC236}">
                <a16:creationId xmlns:a16="http://schemas.microsoft.com/office/drawing/2014/main" id="{C0BCA67E-74CC-43DD-ADD0-07043A38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>
            <a:extLst>
              <a:ext uri="{FF2B5EF4-FFF2-40B4-BE49-F238E27FC236}">
                <a16:creationId xmlns:a16="http://schemas.microsoft.com/office/drawing/2014/main" id="{D5276F5D-886E-473D-B4F6-8A88B806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851A29-134A-4BE1-9656-31630444595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7527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F29D1BE9-0F11-444E-B608-E6543C54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9B121-EA40-4F2E-B377-02BBAE87094D}" type="datetimeFigureOut">
              <a:rPr lang="en-US"/>
              <a:pPr>
                <a:defRPr/>
              </a:pPr>
              <a:t>12/30/2023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29E95714-FE74-4388-AE6C-C668C8AF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61735DCE-4BF3-4504-829D-13CC9326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E8E1C0-7E1B-4547-92FA-2F2A67BF885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548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C85EE282-5017-4290-9332-0FA07E42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68AB2-5999-4EAD-A9D2-350BF45F97AC}" type="datetimeFigureOut">
              <a:rPr lang="en-US"/>
              <a:pPr>
                <a:defRPr/>
              </a:pPr>
              <a:t>12/30/2023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B3916E8F-17FE-4516-A335-D3BB71CA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E13E32AB-A55B-4784-8217-61C32B3F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1330C3-C4AC-4DBF-BF7E-BF833A80FA6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6743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BEFF4A9D-B132-4FCA-A461-64C0FF64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7BFF3-4996-4A53-BF4D-F11BD1805914}" type="datetimeFigureOut">
              <a:rPr lang="en-US"/>
              <a:pPr>
                <a:defRPr/>
              </a:pPr>
              <a:t>12/30/2023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B0528AED-3378-4CE6-9CD7-F63E7C12D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0696BC7E-63A0-4C21-AD14-ED3354C6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58797-A720-437E-A61D-FA4E17820AC6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2133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>
            <a:extLst>
              <a:ext uri="{FF2B5EF4-FFF2-40B4-BE49-F238E27FC236}">
                <a16:creationId xmlns:a16="http://schemas.microsoft.com/office/drawing/2014/main" id="{D872401C-CAD9-4D35-93C7-FB806F7D7D20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15">
            <a:extLst>
              <a:ext uri="{FF2B5EF4-FFF2-40B4-BE49-F238E27FC236}">
                <a16:creationId xmlns:a16="http://schemas.microsoft.com/office/drawing/2014/main" id="{059C3C94-E79C-4AC4-870C-B4D6C4C9B11D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3DBA44A-144B-4708-A304-7DB4E46D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2704913-E472-4CF8-9296-4553860FE79A}" type="datetimeFigureOut">
              <a:rPr lang="en-US"/>
              <a:pPr>
                <a:defRPr/>
              </a:pPr>
              <a:t>12/30/2023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8370982-AAED-4E62-B8C4-164C065C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76E3BD0-15F1-46FF-8F64-2AB54B55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25A3A4-301B-4B4B-B39B-711520DBD9DF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47031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29A1F-E042-4E9C-A648-57C7DBE6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A259F2B-9664-41AD-8075-F45CEBB25101}" type="datetimeFigureOut">
              <a:rPr lang="en-US"/>
              <a:pPr>
                <a:defRPr/>
              </a:pPr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C3188-E849-4AB7-983A-05E0CE4C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A259A-B7A5-4A63-B533-831C33CA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EF1C3-6FC9-4B5B-959C-638C74A9F2BF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72405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9EEC0-5B6F-4D23-8306-8746EB73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E4DD5F4-55D9-4449-B6E9-2C9FADF9AC53}" type="datetimeFigureOut">
              <a:rPr lang="en-US"/>
              <a:pPr>
                <a:defRPr/>
              </a:pPr>
              <a:t>12/30/2023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5B062-DBDF-445F-A4CA-C1743D77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42B5C8-8658-49F4-9D9E-9A2E80B4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E6894-53B5-48D8-AD80-977193123A0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78593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73E42-F9C2-4C19-A141-78A98E83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E2198CE-26EF-4AB4-80ED-11E10F6D5C30}" type="datetimeFigureOut">
              <a:rPr lang="en-US"/>
              <a:pPr>
                <a:defRPr/>
              </a:pPr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0EA6B-F29B-4EF9-AD70-368B1B43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0EDAC-3AAC-4FC1-8CB5-B7A25060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B79A01-7AAD-4C32-9574-DB60E4DA8FA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50251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A3C2612C-0EC0-498D-8787-E24E0379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81BF3-8D47-4289-9A4E-F1D595631556}" type="datetimeFigureOut">
              <a:rPr lang="en-US"/>
              <a:pPr>
                <a:defRPr/>
              </a:pPr>
              <a:t>12/30/2023</a:t>
            </a:fld>
            <a:endParaRPr lang="en-US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1B8A4033-4D72-4ED0-AB6F-93843706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A76D761C-992D-4249-A956-16059309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49517-50A2-434F-AE7E-08614AECA0E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3787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4E298-901B-41A7-8018-C6CA11FF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D0F87CA-E982-424E-95AB-464B60DC5CB8}" type="datetimeFigureOut">
              <a:rPr lang="en-US"/>
              <a:pPr>
                <a:defRPr/>
              </a:pPr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DDD69-15B2-49FE-B08D-D68FBF53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17708-DD82-4ECE-A4FC-11441395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1829C8-1058-4873-A819-980068AEF6A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99246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>
            <a:extLst>
              <a:ext uri="{FF2B5EF4-FFF2-40B4-BE49-F238E27FC236}">
                <a16:creationId xmlns:a16="http://schemas.microsoft.com/office/drawing/2014/main" id="{521AA665-D558-4B8B-A351-7A1958B003F8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15">
            <a:extLst>
              <a:ext uri="{FF2B5EF4-FFF2-40B4-BE49-F238E27FC236}">
                <a16:creationId xmlns:a16="http://schemas.microsoft.com/office/drawing/2014/main" id="{AD8EC523-CA0B-4A16-91A0-7A5789EEDE54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" name="Right Triangle 16">
            <a:extLst>
              <a:ext uri="{FF2B5EF4-FFF2-40B4-BE49-F238E27FC236}">
                <a16:creationId xmlns:a16="http://schemas.microsoft.com/office/drawing/2014/main" id="{76FF249D-84B3-403A-AA54-6C45BF3B72EB}"/>
              </a:ext>
            </a:extLst>
          </p:cNvPr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8">
            <a:extLst>
              <a:ext uri="{FF2B5EF4-FFF2-40B4-BE49-F238E27FC236}">
                <a16:creationId xmlns:a16="http://schemas.microsoft.com/office/drawing/2014/main" id="{3DAB5F15-98D7-4D5C-A58F-AC70ADBFC36F}"/>
              </a:ext>
            </a:extLst>
          </p:cNvPr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9">
            <a:extLst>
              <a:ext uri="{FF2B5EF4-FFF2-40B4-BE49-F238E27FC236}">
                <a16:creationId xmlns:a16="http://schemas.microsoft.com/office/drawing/2014/main" id="{D1C6AFA4-1185-4DFA-9C2E-39743C4ED8EF}"/>
              </a:ext>
            </a:extLst>
          </p:cNvPr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20">
            <a:extLst>
              <a:ext uri="{FF2B5EF4-FFF2-40B4-BE49-F238E27FC236}">
                <a16:creationId xmlns:a16="http://schemas.microsoft.com/office/drawing/2014/main" id="{DF034E8B-3B4E-43AA-8944-9E958D43A5AB}"/>
              </a:ext>
            </a:extLst>
          </p:cNvPr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9DADAD10-089F-4031-8B1C-22C71186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F491B7-F979-4F9C-B57B-73293BBF97E3}" type="datetimeFigureOut">
              <a:rPr lang="en-US"/>
              <a:pPr>
                <a:defRPr/>
              </a:pPr>
              <a:t>12/30/2023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B6071E12-19BB-4A72-B4D5-1E2B6CE1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2D5AE285-E345-46F1-9FC8-6EF4B7F8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63AC3-F30A-4ACE-AB8B-F25CA542C5E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99007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D17293E1-115C-45A3-A363-192F117FAE5A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Freeform 11">
            <a:extLst>
              <a:ext uri="{FF2B5EF4-FFF2-40B4-BE49-F238E27FC236}">
                <a16:creationId xmlns:a16="http://schemas.microsoft.com/office/drawing/2014/main" id="{7B0107DB-C32E-4D7E-AE2D-9106E83FDC17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E11E3830-B1F9-4ADF-94FC-2AB005D2A4B6}"/>
              </a:ext>
            </a:extLst>
          </p:cNvPr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F1AF4E-77D9-4926-9360-E7BA97BC33E9}"/>
              </a:ext>
            </a:extLst>
          </p:cNvPr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178BBBF3-5A9C-42FF-9C85-1F9870A4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>
            <a:extLst>
              <a:ext uri="{FF2B5EF4-FFF2-40B4-BE49-F238E27FC236}">
                <a16:creationId xmlns:a16="http://schemas.microsoft.com/office/drawing/2014/main" id="{61DFC777-612D-41F5-86E3-3C2EA063A3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F0FC442-2FEB-4B6E-9F3A-70D10531F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DF95AAB-6320-471B-93FB-6A871698C057}" type="datetimeFigureOut">
              <a:rPr lang="en-US"/>
              <a:pPr>
                <a:defRPr/>
              </a:pPr>
              <a:t>12/30/2023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429D5251-F18C-4D2C-9D24-F850F628A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D294E94-7BE6-4DFA-8681-0F9AEE596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Lucida Sans Unicode" panose="020B0602030504020204" pitchFamily="34" charset="0"/>
              </a:defRPr>
            </a:lvl1pPr>
          </a:lstStyle>
          <a:p>
            <a:fld id="{010D08A9-6822-4D34-B925-33CDB6F0AD6F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17" r:id="rId2"/>
    <p:sldLayoutId id="2147484422" r:id="rId3"/>
    <p:sldLayoutId id="2147484423" r:id="rId4"/>
    <p:sldLayoutId id="2147484424" r:id="rId5"/>
    <p:sldLayoutId id="2147484425" r:id="rId6"/>
    <p:sldLayoutId id="2147484418" r:id="rId7"/>
    <p:sldLayoutId id="2147484426" r:id="rId8"/>
    <p:sldLayoutId id="2147484427" r:id="rId9"/>
    <p:sldLayoutId id="2147484419" r:id="rId10"/>
    <p:sldLayoutId id="214748442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s.shichao.io/unp/ch6/" TargetMode="External"/><Relationship Id="rId2" Type="http://schemas.openxmlformats.org/officeDocument/2006/relationships/hyperlink" Target="http://beej.us/guide/bg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angentsoft.net/wskfaq/newbie.html#interop" TargetMode="External"/><Relationship Id="rId2" Type="http://schemas.openxmlformats.org/officeDocument/2006/relationships/hyperlink" Target="https://aws.amazon.com/cloud9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4A1C-B5DD-42B8-83E0-A993DDFF9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dirty="0"/>
              <a:t>תקשורת ומחשוב</a:t>
            </a:r>
            <a:br>
              <a:rPr lang="he-IL" dirty="0"/>
            </a:br>
            <a:r>
              <a:rPr lang="he-IL" dirty="0"/>
              <a:t>תרגול</a:t>
            </a:r>
            <a:endParaRPr lang="en-US" dirty="0"/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FFCEEF7C-BD8D-4D5C-8C15-33789C3ED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rtl="1" eaLnBrk="1" hangingPunct="1"/>
            <a:r>
              <a:rPr lang="he-IL" altLang="en-US"/>
              <a:t>סוקטים ב-</a:t>
            </a:r>
            <a:r>
              <a:rPr lang="en-US" altLang="en-US"/>
              <a:t>C</a:t>
            </a:r>
          </a:p>
          <a:p>
            <a:pPr marR="0" eaLnBrk="1" hangingPunct="1"/>
            <a:endParaRPr lang="he-IL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מציין מיקום תוכן 1">
            <a:extLst>
              <a:ext uri="{FF2B5EF4-FFF2-40B4-BE49-F238E27FC236}">
                <a16:creationId xmlns:a16="http://schemas.microsoft.com/office/drawing/2014/main" id="{B3261136-B943-4121-979A-328150F8C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447800"/>
            <a:ext cx="8534400" cy="5072063"/>
          </a:xfrm>
        </p:spPr>
        <p:txBody>
          <a:bodyPr/>
          <a:lstStyle/>
          <a:p>
            <a:pPr marL="107950" indent="0" algn="r" rtl="1">
              <a:buFont typeface="Wingdings 3" panose="05040102010807070707" pitchFamily="18" charset="2"/>
              <a:buNone/>
            </a:pPr>
            <a:r>
              <a:rPr lang="he-IL" altLang="en-US" b="1"/>
              <a:t>דוגמה:</a:t>
            </a:r>
            <a:endParaRPr lang="en-US" altLang="en-US" b="1"/>
          </a:p>
          <a:p>
            <a:pPr marL="107950" indent="0" algn="r" rtl="1">
              <a:buFont typeface="Wingdings 3" panose="05040102010807070707" pitchFamily="18" charset="2"/>
              <a:buNone/>
            </a:pPr>
            <a:endParaRPr lang="en-US" altLang="en-US" b="1"/>
          </a:p>
          <a:p>
            <a:pPr marL="107950" indent="0" algn="r" rtl="1">
              <a:buFont typeface="Wingdings 3" panose="05040102010807070707" pitchFamily="18" charset="2"/>
              <a:buNone/>
            </a:pPr>
            <a:endParaRPr lang="en-US" altLang="en-US" b="1"/>
          </a:p>
          <a:p>
            <a:pPr marL="107950" indent="0" algn="r" rtl="1">
              <a:buFont typeface="Wingdings 3" panose="05040102010807070707" pitchFamily="18" charset="2"/>
              <a:buNone/>
            </a:pPr>
            <a:endParaRPr lang="he-IL" altLang="en-US" sz="2500"/>
          </a:p>
          <a:p>
            <a:pPr marL="107950" indent="0" algn="r" rtl="1">
              <a:buFont typeface="Wingdings 3" panose="05040102010807070707" pitchFamily="18" charset="2"/>
              <a:buNone/>
            </a:pPr>
            <a:endParaRPr lang="he-IL" altLang="en-US" sz="2500"/>
          </a:p>
          <a:p>
            <a:pPr marL="107950" indent="0" algn="r" rtl="1">
              <a:buFont typeface="Wingdings 3" panose="05040102010807070707" pitchFamily="18" charset="2"/>
              <a:buNone/>
            </a:pPr>
            <a:r>
              <a:rPr lang="he-IL" altLang="en-US" sz="2500"/>
              <a:t>בדוגמה יצרנו </a:t>
            </a:r>
            <a:r>
              <a:rPr lang="en-US" altLang="en-US" sz="2500"/>
              <a:t>socket</a:t>
            </a:r>
            <a:r>
              <a:rPr lang="he-IL" altLang="en-US" sz="2500"/>
              <a:t> בפרוטוקול </a:t>
            </a:r>
            <a:r>
              <a:rPr lang="en-US" altLang="en-US" sz="2500"/>
              <a:t>IPv4</a:t>
            </a:r>
            <a:r>
              <a:rPr lang="he-IL" altLang="en-US" sz="2500"/>
              <a:t> עם </a:t>
            </a:r>
            <a:r>
              <a:rPr lang="en-US" altLang="en-US" sz="2500">
                <a:solidFill>
                  <a:srgbClr val="000000"/>
                </a:solidFill>
                <a:latin typeface="Courier New" panose="02070309020205020404" pitchFamily="49" charset="0"/>
              </a:rPr>
              <a:t>SOCK_STREAM</a:t>
            </a:r>
            <a:r>
              <a:rPr lang="he-IL" altLang="en-US" sz="2500">
                <a:solidFill>
                  <a:srgbClr val="000000"/>
                </a:solidFill>
                <a:latin typeface="Courier New" panose="02070309020205020404" pitchFamily="49" charset="0"/>
              </a:rPr>
              <a:t> המאפשר לנו לקיים תקשורת אמינה ועם ערך 0, ברירת המחדל.</a:t>
            </a:r>
          </a:p>
          <a:p>
            <a:pPr marL="107950" indent="0" algn="r" rtl="1">
              <a:buFont typeface="Wingdings 3" panose="05040102010807070707" pitchFamily="18" charset="2"/>
              <a:buNone/>
            </a:pPr>
            <a:endParaRPr lang="en-US" altLang="en-US" sz="2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כותרת 2">
            <a:extLst>
              <a:ext uri="{FF2B5EF4-FFF2-40B4-BE49-F238E27FC236}">
                <a16:creationId xmlns:a16="http://schemas.microsoft.com/office/drawing/2014/main" id="{034194D8-0656-4CF6-9EC7-9FBA5718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58" y="279973"/>
            <a:ext cx="8229600" cy="1143000"/>
          </a:xfrm>
        </p:spPr>
        <p:txBody>
          <a:bodyPr/>
          <a:lstStyle/>
          <a:p>
            <a:pPr algn="ctr" rtl="1">
              <a:defRPr/>
            </a:pPr>
            <a:r>
              <a:rPr lang="he-IL" dirty="0"/>
              <a:t>יצירת </a:t>
            </a:r>
            <a:r>
              <a:rPr lang="en-US" dirty="0"/>
              <a:t>Socket</a:t>
            </a:r>
            <a:r>
              <a:rPr lang="he-IL" dirty="0"/>
              <a:t> בשפת - </a:t>
            </a:r>
            <a:r>
              <a:rPr lang="en-US" dirty="0"/>
              <a:t>C</a:t>
            </a: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BDD20B8F-12CD-4B15-AB00-0745EA17B315}"/>
              </a:ext>
            </a:extLst>
          </p:cNvPr>
          <p:cNvSpPr/>
          <p:nvPr/>
        </p:nvSpPr>
        <p:spPr>
          <a:xfrm>
            <a:off x="457200" y="2667000"/>
            <a:ext cx="7696200" cy="40005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sock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socket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AF_INET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SOCK_STREAM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מציין מיקום תוכן 1">
            <a:extLst>
              <a:ext uri="{FF2B5EF4-FFF2-40B4-BE49-F238E27FC236}">
                <a16:creationId xmlns:a16="http://schemas.microsoft.com/office/drawing/2014/main" id="{E516BA31-E37D-45E8-9AD4-92F317C22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 algn="ctr">
              <a:buFont typeface="Wingdings 3" panose="05040102010807070707" pitchFamily="18" charset="2"/>
              <a:buNone/>
            </a:pPr>
            <a:endParaRPr lang="he-IL" altLang="en-US" sz="6600"/>
          </a:p>
          <a:p>
            <a:pPr marL="107950" indent="0" algn="ctr">
              <a:buFont typeface="Wingdings 3" panose="05040102010807070707" pitchFamily="18" charset="2"/>
              <a:buNone/>
            </a:pPr>
            <a:r>
              <a:rPr lang="he-IL" altLang="en-US" sz="5000"/>
              <a:t>בשאר השלבים קיים הבדל בין השרת ללקוח</a:t>
            </a:r>
            <a:endParaRPr lang="en-US" altLang="en-US" sz="5000"/>
          </a:p>
        </p:txBody>
      </p:sp>
      <p:sp>
        <p:nvSpPr>
          <p:cNvPr id="6" name="כותרת 2">
            <a:extLst>
              <a:ext uri="{FF2B5EF4-FFF2-40B4-BE49-F238E27FC236}">
                <a16:creationId xmlns:a16="http://schemas.microsoft.com/office/drawing/2014/main" id="{6E693ADF-3B11-487A-B3E0-60946F17B968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rtl="1">
              <a:defRPr/>
            </a:pPr>
            <a:r>
              <a:rPr lang="he-IL" dirty="0"/>
              <a:t>יצירת </a:t>
            </a:r>
            <a:r>
              <a:rPr lang="en-US" dirty="0"/>
              <a:t>Socket</a:t>
            </a:r>
            <a:r>
              <a:rPr lang="he-IL" dirty="0"/>
              <a:t> בשפת - </a:t>
            </a:r>
            <a:r>
              <a:rPr lang="en-US" dirty="0"/>
              <a:t>C</a:t>
            </a:r>
            <a:endParaRPr lang="he-I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2">
            <a:extLst>
              <a:ext uri="{FF2B5EF4-FFF2-40B4-BE49-F238E27FC236}">
                <a16:creationId xmlns:a16="http://schemas.microsoft.com/office/drawing/2014/main" id="{E60DEEBB-C676-4CD0-B54A-CE1AEB9A2658}"/>
              </a:ext>
            </a:extLst>
          </p:cNvPr>
          <p:cNvSpPr txBox="1">
            <a:spLocks/>
          </p:cNvSpPr>
          <p:nvPr/>
        </p:nvSpPr>
        <p:spPr>
          <a:xfrm>
            <a:off x="457200" y="2743200"/>
            <a:ext cx="8229600" cy="1143000"/>
          </a:xfrm>
          <a:prstGeom prst="rect">
            <a:avLst/>
          </a:prstGeom>
        </p:spPr>
        <p:txBody>
          <a:bodyPr anchor="ctr">
            <a:normAutofit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>
              <a:defRPr/>
            </a:pPr>
            <a:r>
              <a:rPr lang="he-IL" sz="7200" dirty="0"/>
              <a:t>לקוח</a:t>
            </a:r>
            <a:endParaRPr lang="en-US" dirty="0"/>
          </a:p>
        </p:txBody>
      </p:sp>
      <p:sp>
        <p:nvSpPr>
          <p:cNvPr id="5" name="כותרת 2">
            <a:extLst>
              <a:ext uri="{FF2B5EF4-FFF2-40B4-BE49-F238E27FC236}">
                <a16:creationId xmlns:a16="http://schemas.microsoft.com/office/drawing/2014/main" id="{5534C25F-E70F-45CC-B523-7458DE8A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58" y="279973"/>
            <a:ext cx="8229600" cy="1143000"/>
          </a:xfrm>
        </p:spPr>
        <p:txBody>
          <a:bodyPr/>
          <a:lstStyle/>
          <a:p>
            <a:pPr algn="ctr" rtl="1">
              <a:defRPr/>
            </a:pPr>
            <a:r>
              <a:rPr lang="he-IL" dirty="0"/>
              <a:t>יצירת </a:t>
            </a:r>
            <a:r>
              <a:rPr lang="en-US" dirty="0"/>
              <a:t>Socket</a:t>
            </a:r>
            <a:r>
              <a:rPr lang="he-IL" dirty="0"/>
              <a:t> בשפת - </a:t>
            </a:r>
            <a:r>
              <a:rPr lang="en-US" dirty="0"/>
              <a:t>C</a:t>
            </a:r>
            <a:endParaRPr lang="he-I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מציין מיקום תוכן 1">
            <a:extLst>
              <a:ext uri="{FF2B5EF4-FFF2-40B4-BE49-F238E27FC236}">
                <a16:creationId xmlns:a16="http://schemas.microsoft.com/office/drawing/2014/main" id="{66DFB978-8735-4D0E-AC51-D140F73FD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defRPr/>
            </a:pPr>
            <a:r>
              <a:rPr lang="he-IL" b="1" dirty="0"/>
              <a:t>הקמת חיבור עם שרת </a:t>
            </a:r>
            <a:r>
              <a:rPr lang="he-IL" dirty="0"/>
              <a:t>(במקרה של פרוטוקול </a:t>
            </a:r>
            <a:r>
              <a:rPr lang="en-US" dirty="0"/>
              <a:t>TCP</a:t>
            </a:r>
            <a:r>
              <a:rPr lang="he-IL" dirty="0"/>
              <a:t>, פרוטוקול </a:t>
            </a:r>
            <a:r>
              <a:rPr lang="en-US" dirty="0"/>
              <a:t>UDP</a:t>
            </a:r>
            <a:r>
              <a:rPr lang="he-IL" dirty="0"/>
              <a:t> עובד ללא הקמת חיבור)  ע"י קריאת פונקציה</a:t>
            </a:r>
            <a:r>
              <a:rPr lang="en-US" dirty="0"/>
              <a:t>:</a:t>
            </a:r>
            <a:r>
              <a:rPr lang="he-IL" dirty="0"/>
              <a:t>    </a:t>
            </a:r>
            <a:endParaRPr lang="en-US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endParaRPr lang="en-US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r>
              <a:rPr lang="he-IL" dirty="0"/>
              <a:t>הסבר:</a:t>
            </a:r>
          </a:p>
          <a:p>
            <a:pPr algn="r" rtl="1">
              <a:defRPr/>
            </a:pPr>
            <a:r>
              <a:rPr lang="en-US" sz="2000" b="1" dirty="0" err="1"/>
              <a:t>sockfd</a:t>
            </a:r>
            <a:r>
              <a:rPr lang="en-US" sz="2000" dirty="0"/>
              <a:t> </a:t>
            </a:r>
            <a:r>
              <a:rPr lang="he-IL" sz="2000" dirty="0"/>
              <a:t> – </a:t>
            </a:r>
            <a:r>
              <a:rPr lang="en-US" sz="2000" dirty="0"/>
              <a:t>socket descriptor</a:t>
            </a:r>
            <a:r>
              <a:rPr lang="he-IL" sz="2000" dirty="0"/>
              <a:t> אשר מוחזר על ידי הפונקציה ()</a:t>
            </a:r>
            <a:r>
              <a:rPr lang="en-US" sz="2000" dirty="0"/>
              <a:t>socket</a:t>
            </a:r>
            <a:r>
              <a:rPr lang="he-IL" sz="2000" dirty="0"/>
              <a:t> (שלב קודם) </a:t>
            </a:r>
          </a:p>
          <a:p>
            <a:pPr algn="r" rtl="1">
              <a:defRPr/>
            </a:pPr>
            <a:r>
              <a:rPr lang="en-US" sz="2000" b="1" dirty="0" err="1"/>
              <a:t>serv_addr</a:t>
            </a:r>
            <a:r>
              <a:rPr lang="he-IL" sz="2000" b="1" dirty="0"/>
              <a:t> </a:t>
            </a:r>
            <a:r>
              <a:rPr lang="he-IL" sz="2000" dirty="0"/>
              <a:t>- מצביע למבנה </a:t>
            </a:r>
            <a:r>
              <a:rPr lang="en-US" sz="2000" dirty="0" err="1"/>
              <a:t>sockaddr</a:t>
            </a:r>
            <a:r>
              <a:rPr lang="he-IL" sz="2000" dirty="0"/>
              <a:t> (הסבר בשקף הבא) המכיל כתובת ופורט של שרת אליו מתחברים</a:t>
            </a:r>
          </a:p>
          <a:p>
            <a:pPr algn="r" rtl="1">
              <a:defRPr/>
            </a:pPr>
            <a:r>
              <a:rPr lang="en-US" sz="2000" b="1" dirty="0" err="1"/>
              <a:t>addrlen</a:t>
            </a:r>
            <a:r>
              <a:rPr lang="he-IL" sz="2000" dirty="0"/>
              <a:t> – גודל מבנה </a:t>
            </a:r>
            <a:r>
              <a:rPr lang="en-US" sz="2000" dirty="0" err="1"/>
              <a:t>sockaddr</a:t>
            </a:r>
            <a:r>
              <a:rPr lang="he-IL" sz="2000" dirty="0"/>
              <a:t> בביתים.</a:t>
            </a:r>
            <a:endParaRPr lang="en-US" sz="2000" dirty="0"/>
          </a:p>
          <a:p>
            <a:pPr algn="r" rtl="1">
              <a:defRPr/>
            </a:pPr>
            <a:r>
              <a:rPr lang="he-IL" sz="2000" dirty="0"/>
              <a:t>גם כאן, אם החיבור לא הוקם, הפונקציה מחזירה ערך </a:t>
            </a:r>
            <a:r>
              <a:rPr lang="en-US" sz="2000" dirty="0"/>
              <a:t>-1</a:t>
            </a:r>
            <a:r>
              <a:rPr lang="he-IL" sz="2000" dirty="0"/>
              <a:t>.</a:t>
            </a:r>
            <a:endParaRPr lang="en-US" sz="2000" dirty="0"/>
          </a:p>
          <a:p>
            <a:pPr algn="r" rtl="1">
              <a:defRPr/>
            </a:pPr>
            <a:endParaRPr lang="he-IL" altLang="en-US" dirty="0"/>
          </a:p>
        </p:txBody>
      </p:sp>
      <p:sp>
        <p:nvSpPr>
          <p:cNvPr id="8" name="כותרת 2">
            <a:extLst>
              <a:ext uri="{FF2B5EF4-FFF2-40B4-BE49-F238E27FC236}">
                <a16:creationId xmlns:a16="http://schemas.microsoft.com/office/drawing/2014/main" id="{A2529DC8-6740-46CD-915F-0FF77CFD4C55}"/>
              </a:ext>
            </a:extLst>
          </p:cNvPr>
          <p:cNvSpPr txBox="1">
            <a:spLocks/>
          </p:cNvSpPr>
          <p:nvPr/>
        </p:nvSpPr>
        <p:spPr>
          <a:xfrm>
            <a:off x="533400" y="338138"/>
            <a:ext cx="8229600" cy="11430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rtl="1">
              <a:defRPr/>
            </a:pPr>
            <a:r>
              <a:rPr lang="he-IL" dirty="0"/>
              <a:t>יצירת </a:t>
            </a:r>
            <a:r>
              <a:rPr lang="en-US" dirty="0"/>
              <a:t>Socket</a:t>
            </a:r>
            <a:r>
              <a:rPr lang="he-IL" dirty="0"/>
              <a:t> בשפת - </a:t>
            </a:r>
            <a:r>
              <a:rPr lang="en-US" dirty="0"/>
              <a:t>C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68E2D34A-F3D2-4B7F-919E-50F7B420DB7D}"/>
              </a:ext>
            </a:extLst>
          </p:cNvPr>
          <p:cNvSpPr/>
          <p:nvPr/>
        </p:nvSpPr>
        <p:spPr>
          <a:xfrm>
            <a:off x="466725" y="2743200"/>
            <a:ext cx="8210550" cy="33813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connect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sockfd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he-IL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sockaddr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serv_addr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he-IL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addrlen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מציין מיקום תוכן 1">
            <a:extLst>
              <a:ext uri="{FF2B5EF4-FFF2-40B4-BE49-F238E27FC236}">
                <a16:creationId xmlns:a16="http://schemas.microsoft.com/office/drawing/2014/main" id="{437DDE30-B9BB-4754-81DF-DD954EE01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2088"/>
            <a:ext cx="8229600" cy="4525962"/>
          </a:xfrm>
        </p:spPr>
        <p:txBody>
          <a:bodyPr>
            <a:normAutofit/>
          </a:bodyPr>
          <a:lstStyle/>
          <a:p>
            <a:pPr algn="r" rtl="1">
              <a:defRPr/>
            </a:pPr>
            <a:r>
              <a:rPr lang="he-IL" b="1" dirty="0"/>
              <a:t>מבנה </a:t>
            </a:r>
            <a:r>
              <a:rPr lang="en-US" b="1" dirty="0" err="1"/>
              <a:t>sockaddr</a:t>
            </a:r>
            <a:r>
              <a:rPr lang="he-IL" dirty="0"/>
              <a:t> מכיל מידע על ה- </a:t>
            </a:r>
            <a:r>
              <a:rPr lang="en-US" dirty="0"/>
              <a:t>IP</a:t>
            </a:r>
            <a:r>
              <a:rPr lang="he-IL" dirty="0"/>
              <a:t> של ה- </a:t>
            </a:r>
            <a:r>
              <a:rPr lang="en-US" dirty="0"/>
              <a:t>socket</a:t>
            </a:r>
            <a:r>
              <a:rPr lang="he-IL" dirty="0"/>
              <a:t> עבור סוגים שונים של </a:t>
            </a:r>
            <a:r>
              <a:rPr lang="he-IL" dirty="0" err="1"/>
              <a:t>סוקטים</a:t>
            </a:r>
            <a:endParaRPr lang="he-IL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endParaRPr lang="he-IL" dirty="0"/>
          </a:p>
          <a:p>
            <a:pPr lvl="1" algn="r" rtl="1">
              <a:defRPr/>
            </a:pPr>
            <a:endParaRPr lang="he-IL" dirty="0"/>
          </a:p>
          <a:p>
            <a:pPr lvl="1" algn="r" rtl="1">
              <a:defRPr/>
            </a:pPr>
            <a:endParaRPr lang="he-IL" dirty="0"/>
          </a:p>
          <a:p>
            <a:pPr lvl="1" algn="r" rtl="1">
              <a:defRPr/>
            </a:pPr>
            <a:endParaRPr lang="he-IL" dirty="0"/>
          </a:p>
          <a:p>
            <a:pPr lvl="1" algn="r" rtl="1">
              <a:defRPr/>
            </a:pPr>
            <a:r>
              <a:rPr lang="en-US" b="1" dirty="0" err="1"/>
              <a:t>sa_family</a:t>
            </a:r>
            <a:r>
              <a:rPr lang="he-IL" b="1" dirty="0"/>
              <a:t> </a:t>
            </a:r>
            <a:r>
              <a:rPr lang="he-IL" dirty="0"/>
              <a:t>יכול להיות </a:t>
            </a:r>
            <a:r>
              <a:rPr lang="da-DK" dirty="0"/>
              <a:t>AF_INET (IPv4) or AF_INET6 (IPv6) </a:t>
            </a:r>
            <a:endParaRPr lang="he-IL" dirty="0"/>
          </a:p>
          <a:p>
            <a:pPr lvl="1" algn="r" rtl="1">
              <a:defRPr/>
            </a:pPr>
            <a:r>
              <a:rPr lang="en-US" altLang="en-US" b="1" dirty="0" err="1"/>
              <a:t>sa_data</a:t>
            </a:r>
            <a:r>
              <a:rPr lang="he-IL" altLang="en-US" b="1" dirty="0"/>
              <a:t> </a:t>
            </a:r>
            <a:r>
              <a:rPr lang="he-IL" altLang="en-US" dirty="0"/>
              <a:t>מכיל כתובת ופורט של יעד </a:t>
            </a:r>
          </a:p>
        </p:txBody>
      </p:sp>
      <p:sp>
        <p:nvSpPr>
          <p:cNvPr id="3" name="כותרת 2">
            <a:extLst>
              <a:ext uri="{FF2B5EF4-FFF2-40B4-BE49-F238E27FC236}">
                <a16:creationId xmlns:a16="http://schemas.microsoft.com/office/drawing/2014/main" id="{ED88A488-AE23-4299-9559-566D8E0D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>
              <a:defRPr/>
            </a:pPr>
            <a:r>
              <a:rPr lang="he-IL" dirty="0"/>
              <a:t>יצירת </a:t>
            </a:r>
            <a:r>
              <a:rPr lang="en-US" dirty="0"/>
              <a:t>Socket</a:t>
            </a:r>
            <a:r>
              <a:rPr lang="he-IL" dirty="0"/>
              <a:t> בשפת - </a:t>
            </a:r>
            <a:r>
              <a:rPr lang="en-US" dirty="0"/>
              <a:t>C</a:t>
            </a: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2F58E21-BC5F-490D-8286-25183C04F982}"/>
              </a:ext>
            </a:extLst>
          </p:cNvPr>
          <p:cNvSpPr/>
          <p:nvPr/>
        </p:nvSpPr>
        <p:spPr>
          <a:xfrm>
            <a:off x="609600" y="2590800"/>
            <a:ext cx="7699375" cy="107791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sockaddr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short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sa_family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address family,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AF_xxx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sa_data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8000"/>
                </a:solidFill>
                <a:latin typeface="Courier New" panose="02070309020205020404" pitchFamily="49" charset="0"/>
              </a:rPr>
              <a:t>14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14 bytes of protocol address </a:t>
            </a:r>
          </a:p>
          <a:p>
            <a:pPr>
              <a:defRPr/>
            </a:pP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};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מציין מיקום תוכן 1">
            <a:extLst>
              <a:ext uri="{FF2B5EF4-FFF2-40B4-BE49-F238E27FC236}">
                <a16:creationId xmlns:a16="http://schemas.microsoft.com/office/drawing/2014/main" id="{B2B5180C-B45C-44E4-B87B-AE9A63D4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r" rtl="1">
              <a:defRPr/>
            </a:pPr>
            <a:r>
              <a:rPr lang="he-IL" altLang="en-US" b="1" dirty="0"/>
              <a:t>מבנה</a:t>
            </a:r>
            <a:r>
              <a:rPr lang="he-IL" altLang="en-US" dirty="0"/>
              <a:t> </a:t>
            </a:r>
            <a:r>
              <a:rPr lang="en-US" altLang="en-US" dirty="0"/>
              <a:t>("in" for "Internet") </a:t>
            </a:r>
            <a:r>
              <a:rPr lang="en-US" altLang="en-US" b="1" dirty="0" err="1"/>
              <a:t>sockaddr_in</a:t>
            </a:r>
            <a:r>
              <a:rPr lang="he-IL" altLang="en-US" dirty="0"/>
              <a:t> – עבור </a:t>
            </a:r>
            <a:r>
              <a:rPr lang="da-DK" dirty="0"/>
              <a:t>IPv4</a:t>
            </a:r>
            <a:r>
              <a:rPr lang="he-IL" dirty="0"/>
              <a:t>.</a:t>
            </a:r>
            <a:r>
              <a:rPr lang="en-US" dirty="0"/>
              <a:t> </a:t>
            </a:r>
            <a:endParaRPr lang="he-IL" dirty="0"/>
          </a:p>
          <a:p>
            <a:pPr lvl="1" algn="r" rtl="1">
              <a:defRPr/>
            </a:pPr>
            <a:endParaRPr lang="en-US" b="1" dirty="0"/>
          </a:p>
          <a:p>
            <a:pPr lvl="1" algn="r" rtl="1">
              <a:defRPr/>
            </a:pPr>
            <a:endParaRPr lang="en-US" b="1" dirty="0"/>
          </a:p>
          <a:p>
            <a:pPr lvl="1" algn="r" rtl="1">
              <a:defRPr/>
            </a:pPr>
            <a:endParaRPr lang="en-US" b="1" dirty="0"/>
          </a:p>
          <a:p>
            <a:pPr lvl="1" algn="r" rtl="1">
              <a:defRPr/>
            </a:pPr>
            <a:endParaRPr lang="en-US" b="1" dirty="0"/>
          </a:p>
          <a:p>
            <a:pPr lvl="1" algn="r" rtl="1">
              <a:defRPr/>
            </a:pPr>
            <a:endParaRPr lang="en-US" b="1" dirty="0"/>
          </a:p>
          <a:p>
            <a:pPr lvl="1" algn="r" rtl="1">
              <a:defRPr/>
            </a:pPr>
            <a:endParaRPr lang="en-US" b="1" dirty="0"/>
          </a:p>
          <a:p>
            <a:pPr lvl="1" algn="r" rtl="1">
              <a:defRPr/>
            </a:pPr>
            <a:endParaRPr lang="en-US" b="1" dirty="0"/>
          </a:p>
          <a:p>
            <a:pPr marL="392113" lvl="1" indent="0" algn="r" rtl="1">
              <a:buFont typeface="Verdana" panose="020B0604030504040204" pitchFamily="34" charset="0"/>
              <a:buNone/>
              <a:defRPr/>
            </a:pPr>
            <a:endParaRPr lang="en-US" b="1" dirty="0"/>
          </a:p>
          <a:p>
            <a:pPr lvl="1" algn="r" rtl="1">
              <a:defRPr/>
            </a:pPr>
            <a:r>
              <a:rPr lang="en-US" b="1" dirty="0" err="1"/>
              <a:t>sin_zero</a:t>
            </a:r>
            <a:r>
              <a:rPr lang="he-IL" dirty="0"/>
              <a:t> צריך לאפס לפני כל שימוש ע"י פונקציה </a:t>
            </a:r>
            <a:r>
              <a:rPr lang="en-US" b="1" dirty="0" err="1"/>
              <a:t>memset</a:t>
            </a:r>
            <a:r>
              <a:rPr lang="en-US" b="1" dirty="0"/>
              <a:t>()</a:t>
            </a:r>
            <a:r>
              <a:rPr lang="he-IL" dirty="0"/>
              <a:t>.</a:t>
            </a:r>
            <a:r>
              <a:rPr lang="en-US" dirty="0"/>
              <a:t> </a:t>
            </a:r>
            <a:r>
              <a:rPr lang="he-IL" dirty="0"/>
              <a:t>(שקף הבא)</a:t>
            </a:r>
            <a:endParaRPr lang="en-US" dirty="0"/>
          </a:p>
          <a:p>
            <a:pPr lvl="1" algn="r" rtl="1">
              <a:defRPr/>
            </a:pPr>
            <a:r>
              <a:rPr lang="en-US" b="1" dirty="0" err="1"/>
              <a:t>sin_family</a:t>
            </a:r>
            <a:r>
              <a:rPr lang="he-IL" dirty="0"/>
              <a:t> (ערכו </a:t>
            </a:r>
            <a:r>
              <a:rPr lang="en-US" dirty="0"/>
              <a:t>AF_INET</a:t>
            </a:r>
            <a:r>
              <a:rPr lang="he-IL" dirty="0"/>
              <a:t>) תואם ל-</a:t>
            </a:r>
            <a:r>
              <a:rPr lang="en-US" dirty="0" err="1"/>
              <a:t>sa_family</a:t>
            </a:r>
            <a:r>
              <a:rPr lang="he-IL" dirty="0"/>
              <a:t> של מבנה </a:t>
            </a:r>
            <a:r>
              <a:rPr lang="en-US" altLang="en-US" dirty="0" err="1"/>
              <a:t>sockaddr</a:t>
            </a:r>
            <a:r>
              <a:rPr lang="he-IL" altLang="en-US" dirty="0"/>
              <a:t>.</a:t>
            </a:r>
          </a:p>
          <a:p>
            <a:pPr lvl="1" algn="r" rtl="1">
              <a:defRPr/>
            </a:pPr>
            <a:r>
              <a:rPr lang="en-US" b="1" dirty="0" err="1"/>
              <a:t>sin_port</a:t>
            </a:r>
            <a:r>
              <a:rPr lang="he-IL" dirty="0"/>
              <a:t> צריך להמיר לייצוג</a:t>
            </a:r>
            <a:r>
              <a:rPr lang="en-US" dirty="0"/>
              <a:t>Network Byte Order </a:t>
            </a:r>
            <a:r>
              <a:rPr lang="he-IL" dirty="0"/>
              <a:t> באמצעות פונקציה </a:t>
            </a:r>
            <a:r>
              <a:rPr lang="en-US" dirty="0"/>
              <a:t> </a:t>
            </a:r>
            <a:r>
              <a:rPr lang="en-US" b="1" dirty="0" err="1"/>
              <a:t>htons</a:t>
            </a:r>
            <a:r>
              <a:rPr lang="en-US" b="1" dirty="0"/>
              <a:t>()</a:t>
            </a:r>
            <a:r>
              <a:rPr lang="he-IL" dirty="0"/>
              <a:t>.</a:t>
            </a:r>
          </a:p>
          <a:p>
            <a:pPr lvl="1" algn="r" rtl="1">
              <a:defRPr/>
            </a:pPr>
            <a:r>
              <a:rPr lang="en-US" b="1" dirty="0" err="1"/>
              <a:t>sin_addr</a:t>
            </a:r>
            <a:r>
              <a:rPr lang="he-IL" b="1" dirty="0"/>
              <a:t> </a:t>
            </a:r>
            <a:r>
              <a:rPr lang="he-IL" dirty="0"/>
              <a:t>– צריך להמיר </a:t>
            </a:r>
            <a:r>
              <a:rPr lang="en-US" dirty="0"/>
              <a:t>IP</a:t>
            </a:r>
            <a:r>
              <a:rPr lang="he-IL" dirty="0"/>
              <a:t> כתובת בייצוג בינארי (</a:t>
            </a:r>
            <a:r>
              <a:rPr lang="en-US" dirty="0"/>
              <a:t>IPv4</a:t>
            </a:r>
            <a:r>
              <a:rPr lang="he-IL" dirty="0"/>
              <a:t>) או דצימאלי (</a:t>
            </a:r>
            <a:r>
              <a:rPr lang="en-US" dirty="0"/>
              <a:t>IPv6</a:t>
            </a:r>
            <a:r>
              <a:rPr lang="he-IL" dirty="0"/>
              <a:t>) לייצוג רשת ע" פונקציה </a:t>
            </a:r>
            <a:r>
              <a:rPr lang="en-US" b="1" dirty="0" err="1"/>
              <a:t>inet_pton</a:t>
            </a:r>
            <a:r>
              <a:rPr lang="en-US" b="1" dirty="0"/>
              <a:t>()</a:t>
            </a:r>
            <a:r>
              <a:rPr lang="he-IL" b="1" dirty="0"/>
              <a:t>.</a:t>
            </a:r>
            <a:endParaRPr lang="he-IL" dirty="0"/>
          </a:p>
          <a:p>
            <a:pPr algn="r" rtl="1">
              <a:defRPr/>
            </a:pPr>
            <a:r>
              <a:rPr lang="he-IL" b="1" dirty="0"/>
              <a:t>ניתן להמיר את המצביע למבנה </a:t>
            </a:r>
            <a:r>
              <a:rPr lang="en-US" b="1" dirty="0" err="1"/>
              <a:t>sockaddr_in</a:t>
            </a:r>
            <a:r>
              <a:rPr lang="he-IL" b="1" dirty="0"/>
              <a:t> למצביע למבנה </a:t>
            </a:r>
            <a:r>
              <a:rPr lang="en-US" b="1" dirty="0" err="1"/>
              <a:t>sockaddr</a:t>
            </a:r>
            <a:r>
              <a:rPr lang="he-IL" b="1" dirty="0"/>
              <a:t>.</a:t>
            </a:r>
          </a:p>
          <a:p>
            <a:pPr lvl="1" algn="r" rtl="1">
              <a:defRPr/>
            </a:pPr>
            <a:endParaRPr lang="he-IL" altLang="en-US" dirty="0"/>
          </a:p>
        </p:txBody>
      </p:sp>
      <p:sp>
        <p:nvSpPr>
          <p:cNvPr id="3" name="כותרת 2">
            <a:extLst>
              <a:ext uri="{FF2B5EF4-FFF2-40B4-BE49-F238E27FC236}">
                <a16:creationId xmlns:a16="http://schemas.microsoft.com/office/drawing/2014/main" id="{A6CD954F-D3B8-4B91-843F-FD313D1A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>
              <a:defRPr/>
            </a:pPr>
            <a:r>
              <a:rPr lang="he-IL" dirty="0"/>
              <a:t>יצירת </a:t>
            </a:r>
            <a:r>
              <a:rPr lang="en-US" dirty="0"/>
              <a:t>Socket</a:t>
            </a:r>
            <a:r>
              <a:rPr lang="he-IL" dirty="0"/>
              <a:t> בשפת - </a:t>
            </a:r>
            <a:r>
              <a:rPr lang="en-US" dirty="0"/>
              <a:t>C</a:t>
            </a: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2F6F7C3-39E6-46E9-B6D8-E399CCC8B716}"/>
              </a:ext>
            </a:extLst>
          </p:cNvPr>
          <p:cNvSpPr/>
          <p:nvPr/>
        </p:nvSpPr>
        <p:spPr>
          <a:xfrm>
            <a:off x="609600" y="1917700"/>
            <a:ext cx="7699375" cy="18161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(IPv4 only! for IPv6- please see struct sockaddr_in6 )</a:t>
            </a:r>
          </a:p>
          <a:p>
            <a:pPr>
              <a:defRPr/>
            </a:pP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sockaddr_in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short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sin_family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Address family, AF_INET unsigned </a:t>
            </a:r>
          </a:p>
          <a:p>
            <a:pPr>
              <a:defRPr/>
            </a:pPr>
            <a:r>
              <a:rPr lang="fr-FR" sz="1600" dirty="0">
                <a:solidFill>
                  <a:srgbClr val="8000FF"/>
                </a:solidFill>
                <a:latin typeface="Courier New" panose="02070309020205020404" pitchFamily="49" charset="0"/>
              </a:rPr>
              <a:t>short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sin_port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Port </a:t>
            </a:r>
            <a:r>
              <a:rPr lang="fr-FR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number</a:t>
            </a:r>
            <a:r>
              <a:rPr lang="fr-FR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in_addr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sin_addr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Internet address </a:t>
            </a:r>
          </a:p>
          <a:p>
            <a:pPr>
              <a:defRPr/>
            </a:pP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sin_zero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8000"/>
                </a:solidFill>
                <a:latin typeface="Courier New" panose="02070309020205020404" pitchFamily="49" charset="0"/>
              </a:rPr>
              <a:t>8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Same size as struct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sockaddr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9D65D9-4BAA-4568-923F-735802807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defRPr/>
            </a:pPr>
            <a:r>
              <a:rPr lang="he-IL" dirty="0"/>
              <a:t>הפונקציה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memset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he-IL" b="1" dirty="0"/>
              <a:t>:</a:t>
            </a:r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endParaRPr lang="he-IL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r>
              <a:rPr lang="he-IL" dirty="0"/>
              <a:t>מוחקת </a:t>
            </a:r>
            <a:r>
              <a:rPr lang="en-US" dirty="0"/>
              <a:t>n</a:t>
            </a:r>
            <a:r>
              <a:rPr lang="he-IL" dirty="0"/>
              <a:t> תווים ראשונים של מחרוזת </a:t>
            </a:r>
            <a:r>
              <a:rPr lang="en-US" dirty="0" err="1"/>
              <a:t>str</a:t>
            </a:r>
            <a:r>
              <a:rPr lang="he-IL" dirty="0"/>
              <a:t> אשר המצביע אליה מתקבל כפרמטר, ובמקומם רושמת </a:t>
            </a:r>
            <a:r>
              <a:rPr lang="en-US" dirty="0"/>
              <a:t>c</a:t>
            </a:r>
            <a:r>
              <a:rPr lang="he-IL" dirty="0"/>
              <a:t>.</a:t>
            </a:r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r>
              <a:rPr lang="he-IL" dirty="0"/>
              <a:t>לדוגמה:</a:t>
            </a:r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endParaRPr lang="he-IL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endParaRPr lang="he-IL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r>
              <a:rPr lang="he-IL" dirty="0"/>
              <a:t>בדוגמה יצרנו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sockaddr_in</a:t>
            </a:r>
            <a:r>
              <a:rPr lang="he-IL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בשם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serverAddress</a:t>
            </a:r>
            <a:endParaRPr lang="he-IL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r>
              <a:rPr lang="he-IL" dirty="0"/>
              <a:t>מחקנו את </a:t>
            </a:r>
            <a:r>
              <a:rPr lang="en-US" dirty="0"/>
              <a:t>n</a:t>
            </a:r>
            <a:r>
              <a:rPr lang="he-IL" dirty="0"/>
              <a:t> התווים הראשונים ב-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serverAddress</a:t>
            </a:r>
            <a:endParaRPr lang="he-I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552D7A-FEE3-464A-B4E7-E5E88731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4939"/>
            <a:ext cx="8229600" cy="1143000"/>
          </a:xfrm>
        </p:spPr>
        <p:txBody>
          <a:bodyPr/>
          <a:lstStyle/>
          <a:p>
            <a:pPr algn="ctr" rtl="1">
              <a:defRPr/>
            </a:pPr>
            <a:r>
              <a:rPr lang="he-IL" dirty="0"/>
              <a:t>יצירת </a:t>
            </a:r>
            <a:r>
              <a:rPr lang="en-US" dirty="0"/>
              <a:t>Socket</a:t>
            </a:r>
            <a:r>
              <a:rPr lang="he-IL" dirty="0"/>
              <a:t> בשפת - </a:t>
            </a:r>
            <a:r>
              <a:rPr lang="en-US" dirty="0"/>
              <a:t>C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2380F112-89CF-461C-8A8E-4A91B7659ECC}"/>
              </a:ext>
            </a:extLst>
          </p:cNvPr>
          <p:cNvSpPr/>
          <p:nvPr/>
        </p:nvSpPr>
        <p:spPr>
          <a:xfrm>
            <a:off x="682625" y="2024063"/>
            <a:ext cx="7699375" cy="33813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memset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str,int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c, 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6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1A23775-F5E6-4894-9D35-EFCA8F12562C}"/>
              </a:ext>
            </a:extLst>
          </p:cNvPr>
          <p:cNvSpPr/>
          <p:nvPr/>
        </p:nvSpPr>
        <p:spPr>
          <a:xfrm>
            <a:off x="609600" y="3962400"/>
            <a:ext cx="7927975" cy="5842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sockaddr_in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serverAddress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he-IL" sz="16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memset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serverAddress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,0,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sizeof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serverAddress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6D2750-C2D5-47CF-A1AA-0C66A9E7E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914400"/>
            <a:ext cx="8229600" cy="5791200"/>
          </a:xfrm>
        </p:spPr>
        <p:txBody>
          <a:bodyPr/>
          <a:lstStyle/>
          <a:p>
            <a:pPr algn="r" rtl="1">
              <a:defRPr/>
            </a:pPr>
            <a:r>
              <a:rPr lang="en-US" b="1" dirty="0"/>
              <a:t>Byte Order</a:t>
            </a:r>
            <a:r>
              <a:rPr lang="he-IL" b="1" dirty="0"/>
              <a:t> - </a:t>
            </a:r>
            <a:r>
              <a:rPr lang="he-IL" dirty="0"/>
              <a:t>היות ואין אחידות אצל מייצרי מעבדים בסדר הופעה ביתים הכי משמעותים ופחות משמעותים, אז נקבע שברשת סדר הופעה ביתים יהיה כך שבית הכי משפעותי מועבר ראשון (</a:t>
            </a:r>
            <a:r>
              <a:rPr lang="en-US" i="1" dirty="0"/>
              <a:t>Network Byte Order</a:t>
            </a:r>
            <a:r>
              <a:rPr lang="he-IL" i="1" dirty="0"/>
              <a:t> </a:t>
            </a:r>
            <a:r>
              <a:rPr lang="he-IL" dirty="0"/>
              <a:t>או </a:t>
            </a:r>
            <a:r>
              <a:rPr lang="en-US" i="1" dirty="0"/>
              <a:t>Big-Endian</a:t>
            </a:r>
            <a:r>
              <a:rPr lang="he-IL" i="1" dirty="0"/>
              <a:t>)</a:t>
            </a:r>
            <a:r>
              <a:rPr lang="he-IL" dirty="0"/>
              <a:t>.</a:t>
            </a:r>
          </a:p>
          <a:p>
            <a:pPr algn="r" rtl="1">
              <a:defRPr/>
            </a:pPr>
            <a:r>
              <a:rPr lang="he-IL" dirty="0"/>
              <a:t>במחשבים ביתים נשמרים ב-</a:t>
            </a:r>
            <a:r>
              <a:rPr lang="en-US" i="1" dirty="0"/>
              <a:t>Host Byte Order</a:t>
            </a:r>
            <a:r>
              <a:rPr lang="he-IL" i="1" dirty="0"/>
              <a:t>.</a:t>
            </a:r>
          </a:p>
          <a:p>
            <a:pPr algn="r" rtl="1">
              <a:defRPr/>
            </a:pPr>
            <a:r>
              <a:rPr lang="he-IL" dirty="0"/>
              <a:t>להלן פונקציות להמרה:</a:t>
            </a:r>
            <a:endParaRPr lang="en-US" dirty="0"/>
          </a:p>
          <a:p>
            <a:pPr algn="r" rtl="1">
              <a:defRPr/>
            </a:pPr>
            <a:endParaRPr lang="en-US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endParaRPr lang="en-US" dirty="0"/>
          </a:p>
          <a:p>
            <a:pPr algn="r" rtl="1">
              <a:defRPr/>
            </a:pPr>
            <a:r>
              <a:rPr lang="he-IL" dirty="0"/>
              <a:t>לדוגמה: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A1CC94-A18B-474D-AB2E-3B666861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 rtl="1">
              <a:defRPr/>
            </a:pPr>
            <a:r>
              <a:rPr lang="he-IL" dirty="0"/>
              <a:t>יצירת </a:t>
            </a:r>
            <a:r>
              <a:rPr lang="en-US" dirty="0"/>
              <a:t>Socket</a:t>
            </a:r>
            <a:r>
              <a:rPr lang="he-IL" dirty="0"/>
              <a:t> בשפת - </a:t>
            </a:r>
            <a:r>
              <a:rPr lang="en-US" dirty="0"/>
              <a:t>C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D460D126-EF61-4804-8E13-06DB39ADC49A}"/>
              </a:ext>
            </a:extLst>
          </p:cNvPr>
          <p:cNvSpPr/>
          <p:nvPr/>
        </p:nvSpPr>
        <p:spPr>
          <a:xfrm>
            <a:off x="457200" y="3886200"/>
            <a:ext cx="7927975" cy="107791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htons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host to network short</a:t>
            </a:r>
          </a:p>
          <a:p>
            <a:pPr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htonl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host to network long</a:t>
            </a:r>
          </a:p>
          <a:p>
            <a:pPr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ntohs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network to host short</a:t>
            </a:r>
          </a:p>
          <a:p>
            <a:pPr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ntohl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network to host long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F937C0A7-C84D-4217-9BFF-E61FB388F79E}"/>
              </a:ext>
            </a:extLst>
          </p:cNvPr>
          <p:cNvSpPr/>
          <p:nvPr/>
        </p:nvSpPr>
        <p:spPr>
          <a:xfrm>
            <a:off x="381000" y="5334000"/>
            <a:ext cx="7927975" cy="5842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serverAddress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sin_port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htons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SERVER_PORT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short, network byte order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מציין מיקום תוכן 1">
            <a:extLst>
              <a:ext uri="{FF2B5EF4-FFF2-40B4-BE49-F238E27FC236}">
                <a16:creationId xmlns:a16="http://schemas.microsoft.com/office/drawing/2014/main" id="{811EFC27-549E-4D10-9D39-A6061C5DA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r" rtl="1">
              <a:defRPr/>
            </a:pPr>
            <a:r>
              <a:rPr lang="he-IL" altLang="en-US" dirty="0"/>
              <a:t>המרת הכתובת </a:t>
            </a:r>
            <a:r>
              <a:rPr lang="he-IL" altLang="en-US" b="1" dirty="0"/>
              <a:t>ל</a:t>
            </a:r>
            <a:r>
              <a:rPr lang="he-IL" altLang="en-US" dirty="0"/>
              <a:t>ייצוג רשת/בינארי.</a:t>
            </a:r>
          </a:p>
          <a:p>
            <a:pPr algn="r" rtl="1">
              <a:defRPr/>
            </a:pPr>
            <a:r>
              <a:rPr lang="he-IL" altLang="en-US" dirty="0"/>
              <a:t>נעשה על ידי  הפונקציה</a:t>
            </a:r>
            <a:r>
              <a:rPr lang="he-IL" altLang="en-US" b="1" dirty="0"/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inet_pton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e-IL" altLang="en-US" dirty="0"/>
              <a:t>.</a:t>
            </a:r>
          </a:p>
          <a:p>
            <a:pPr algn="r" rtl="1">
              <a:defRPr/>
            </a:pPr>
            <a:r>
              <a:rPr lang="he-IL" altLang="en-US" dirty="0"/>
              <a:t>משתמשים במבנה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sockaddr_in</a:t>
            </a:r>
            <a:r>
              <a:rPr lang="he-IL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he-IL" altLang="en-US" dirty="0"/>
              <a:t>וכתובת </a:t>
            </a:r>
            <a:r>
              <a:rPr lang="en-US" altLang="en-US" b="1" dirty="0"/>
              <a:t>IPv4</a:t>
            </a:r>
            <a:r>
              <a:rPr lang="he-IL" altLang="en-US" dirty="0"/>
              <a:t> או </a:t>
            </a:r>
            <a:r>
              <a:rPr lang="en-US" altLang="en-US" b="1" dirty="0"/>
              <a:t>IPv6</a:t>
            </a:r>
            <a:endParaRPr lang="he-IL" altLang="en-US" b="1" dirty="0"/>
          </a:p>
          <a:p>
            <a:pPr algn="r" rtl="1">
              <a:defRPr/>
            </a:pPr>
            <a:r>
              <a:rPr lang="he-IL" altLang="en-US" dirty="0"/>
              <a:t>לדוגמה:</a:t>
            </a:r>
          </a:p>
          <a:p>
            <a:pPr algn="r" rtl="1">
              <a:defRPr/>
            </a:pPr>
            <a:r>
              <a:rPr lang="he-IL" altLang="en-US" dirty="0">
                <a:latin typeface="Courier New" panose="02070309020205020404" pitchFamily="49" charset="0"/>
                <a:cs typeface="+mj-cs"/>
              </a:rPr>
              <a:t>עבור כתובת </a:t>
            </a:r>
            <a:r>
              <a:rPr lang="en-US" altLang="en-US" b="1" dirty="0"/>
              <a:t>IPv4</a:t>
            </a:r>
            <a:r>
              <a:rPr lang="he-IL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10.12.110.57</a:t>
            </a:r>
            <a:r>
              <a:rPr lang="he-IL" altLang="en-US" dirty="0"/>
              <a:t> </a:t>
            </a:r>
          </a:p>
          <a:p>
            <a:pPr algn="r" rtl="1">
              <a:defRPr/>
            </a:pPr>
            <a:r>
              <a:rPr lang="he-IL" altLang="en-US" dirty="0">
                <a:latin typeface="Courier New" panose="02070309020205020404" pitchFamily="49" charset="0"/>
                <a:cs typeface="+mj-cs"/>
              </a:rPr>
              <a:t>וכתובת </a:t>
            </a:r>
            <a:r>
              <a:rPr lang="en-US" altLang="en-US" b="1" dirty="0"/>
              <a:t>IPv6</a:t>
            </a:r>
            <a:r>
              <a:rPr lang="he-IL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2001:db8:63b3:1::3490 </a:t>
            </a:r>
            <a:endParaRPr lang="he-IL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endParaRPr lang="he-IL" altLang="en-US" dirty="0"/>
          </a:p>
          <a:p>
            <a:pPr algn="r" rtl="1">
              <a:defRPr/>
            </a:pPr>
            <a:endParaRPr lang="he-IL" altLang="en-US" dirty="0"/>
          </a:p>
          <a:p>
            <a:pPr algn="r" rtl="1">
              <a:defRPr/>
            </a:pPr>
            <a:endParaRPr lang="he-IL" altLang="en-US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endParaRPr lang="he-IL" dirty="0"/>
          </a:p>
          <a:p>
            <a:pPr algn="r" rtl="1">
              <a:defRPr/>
            </a:pPr>
            <a:r>
              <a:rPr lang="he-IL" dirty="0"/>
              <a:t>הפונקציה ממירה את הכתובות לייצוג רשת/בינארי </a:t>
            </a:r>
          </a:p>
          <a:p>
            <a:pPr algn="r" rtl="1">
              <a:defRPr/>
            </a:pPr>
            <a:r>
              <a:rPr lang="he-IL" dirty="0"/>
              <a:t>הפונקציה מחזירה </a:t>
            </a:r>
            <a:r>
              <a:rPr lang="en-US" dirty="0"/>
              <a:t>-1</a:t>
            </a:r>
            <a:r>
              <a:rPr lang="he-IL" dirty="0"/>
              <a:t> אם יש שגיאה או 0 אם ההמרה לא עברה בהצלחה.</a:t>
            </a:r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r>
              <a:rPr lang="he-IL" b="1" dirty="0"/>
              <a:t>יש לוודא שערך המוחזר ע"י</a:t>
            </a:r>
            <a:r>
              <a:rPr lang="he-IL" altLang="en-US" b="1" dirty="0"/>
              <a:t> פונקציה</a:t>
            </a:r>
            <a:r>
              <a:rPr lang="en-US" altLang="en-US" b="1" dirty="0"/>
              <a:t> </a:t>
            </a:r>
            <a:r>
              <a:rPr lang="en-US" altLang="en-US" b="1" dirty="0" err="1"/>
              <a:t>inet_pton</a:t>
            </a:r>
            <a:r>
              <a:rPr lang="ru-RU" altLang="en-US" b="1" dirty="0"/>
              <a:t> </a:t>
            </a:r>
            <a:r>
              <a:rPr lang="he-IL" altLang="en-US" b="1" dirty="0"/>
              <a:t>גדול מ-0.</a:t>
            </a:r>
            <a:endParaRPr lang="he-IL" b="1" dirty="0"/>
          </a:p>
        </p:txBody>
      </p:sp>
      <p:sp>
        <p:nvSpPr>
          <p:cNvPr id="3" name="כותרת 2">
            <a:extLst>
              <a:ext uri="{FF2B5EF4-FFF2-40B4-BE49-F238E27FC236}">
                <a16:creationId xmlns:a16="http://schemas.microsoft.com/office/drawing/2014/main" id="{460EF20C-4222-4EAA-B325-BC3941AB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>
              <a:defRPr/>
            </a:pPr>
            <a:r>
              <a:rPr lang="he-IL" dirty="0"/>
              <a:t>יצירת </a:t>
            </a:r>
            <a:r>
              <a:rPr lang="en-US" dirty="0"/>
              <a:t>Socket</a:t>
            </a:r>
            <a:r>
              <a:rPr lang="he-IL" dirty="0"/>
              <a:t> בשפת - </a:t>
            </a:r>
            <a:r>
              <a:rPr lang="en-US" dirty="0"/>
              <a:t>C</a:t>
            </a: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753CFE9A-63C5-45AE-AB3E-BD15F1F256E0}"/>
              </a:ext>
            </a:extLst>
          </p:cNvPr>
          <p:cNvSpPr/>
          <p:nvPr/>
        </p:nvSpPr>
        <p:spPr>
          <a:xfrm>
            <a:off x="152400" y="3505200"/>
            <a:ext cx="8915400" cy="107791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sockaddr_in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IPv4 </a:t>
            </a:r>
          </a:p>
          <a:p>
            <a:pPr>
              <a:defRPr/>
            </a:pP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sockaddr_in6 sa6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IPv6 </a:t>
            </a:r>
          </a:p>
          <a:p>
            <a:pPr>
              <a:defRPr/>
            </a:pP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inet_pton</a:t>
            </a:r>
            <a:r>
              <a:rPr lang="da-DK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AF_INET</a:t>
            </a:r>
            <a:r>
              <a:rPr lang="da-DK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"10.12.110.57"</a:t>
            </a:r>
            <a:r>
              <a:rPr lang="da-DK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&amp;(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sa</a:t>
            </a:r>
            <a:r>
              <a:rPr lang="da-DK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sin_addr</a:t>
            </a:r>
            <a:r>
              <a:rPr lang="da-DK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IPv4 </a:t>
            </a:r>
          </a:p>
          <a:p>
            <a:pPr>
              <a:defRPr/>
            </a:pP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inet_pton</a:t>
            </a:r>
            <a:r>
              <a:rPr lang="da-DK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AF_INET6</a:t>
            </a:r>
            <a:r>
              <a:rPr lang="da-DK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"2001:db8:63b3:1::3490"</a:t>
            </a:r>
            <a:r>
              <a:rPr lang="da-DK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&amp;(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sa6</a:t>
            </a:r>
            <a:r>
              <a:rPr lang="da-DK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sin6_addr</a:t>
            </a:r>
            <a:r>
              <a:rPr lang="da-DK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IPv6</a:t>
            </a:r>
            <a:endParaRPr 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מציין מיקום תוכן 1">
            <a:extLst>
              <a:ext uri="{FF2B5EF4-FFF2-40B4-BE49-F238E27FC236}">
                <a16:creationId xmlns:a16="http://schemas.microsoft.com/office/drawing/2014/main" id="{C4563917-C972-419F-BE60-AC6BD8A96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2863"/>
            <a:ext cx="8229600" cy="1871662"/>
          </a:xfrm>
        </p:spPr>
        <p:txBody>
          <a:bodyPr>
            <a:normAutofit fontScale="62500" lnSpcReduction="20000"/>
          </a:bodyPr>
          <a:lstStyle/>
          <a:p>
            <a:pPr algn="r" rtl="1">
              <a:defRPr/>
            </a:pPr>
            <a:r>
              <a:rPr lang="he-IL" altLang="en-US" dirty="0"/>
              <a:t>המרת הכתובת </a:t>
            </a:r>
            <a:r>
              <a:rPr lang="he-IL" altLang="en-US" b="1" dirty="0"/>
              <a:t>מ</a:t>
            </a:r>
            <a:r>
              <a:rPr lang="he-IL" altLang="en-US" dirty="0"/>
              <a:t>ייצוג רשת/בינארי</a:t>
            </a:r>
          </a:p>
          <a:p>
            <a:pPr algn="r" rtl="1">
              <a:defRPr/>
            </a:pPr>
            <a:r>
              <a:rPr lang="he-IL" altLang="en-US" dirty="0"/>
              <a:t>נעשה על ידי הפונקציה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inet_ntop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b="1" dirty="0"/>
              <a:t> </a:t>
            </a:r>
            <a:endParaRPr lang="he-IL" altLang="en-US" dirty="0"/>
          </a:p>
          <a:p>
            <a:pPr algn="r" rtl="1">
              <a:defRPr/>
            </a:pPr>
            <a:r>
              <a:rPr lang="he-IL" altLang="en-US" dirty="0"/>
              <a:t>אם משתמשים במבנים: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sockaddr_in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/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in_addr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/in6_addr </a:t>
            </a:r>
            <a:endParaRPr lang="he-IL" altLang="en-US" b="1" dirty="0"/>
          </a:p>
          <a:p>
            <a:pPr algn="r" rtl="1">
              <a:defRPr/>
            </a:pPr>
            <a:r>
              <a:rPr lang="he-IL" altLang="en-US" dirty="0"/>
              <a:t>לדוגמה:</a:t>
            </a:r>
          </a:p>
          <a:p>
            <a:pPr algn="r" rtl="1">
              <a:defRPr/>
            </a:pPr>
            <a:r>
              <a:rPr lang="he-IL" altLang="en-US" dirty="0"/>
              <a:t>עבור כתובת </a:t>
            </a:r>
            <a:r>
              <a:rPr lang="en-US" altLang="en-US" b="1" dirty="0"/>
              <a:t>IPv4</a:t>
            </a:r>
            <a:r>
              <a:rPr lang="he-IL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10.12.110.57</a:t>
            </a:r>
          </a:p>
          <a:p>
            <a:pPr algn="r" rtl="1">
              <a:defRPr/>
            </a:pPr>
            <a:r>
              <a:rPr lang="he-IL" altLang="en-US" dirty="0"/>
              <a:t>וכתובת</a:t>
            </a:r>
            <a:r>
              <a:rPr lang="he-IL" altLang="en-US" b="1" dirty="0"/>
              <a:t> </a:t>
            </a:r>
            <a:r>
              <a:rPr lang="en-US" altLang="en-US" b="1" dirty="0"/>
              <a:t>IPv6</a:t>
            </a:r>
            <a:r>
              <a:rPr lang="he-IL" altLang="en-US" b="1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2001:db8:63b3:1::3490</a:t>
            </a:r>
            <a:r>
              <a:rPr lang="he-IL" altLang="en-US" dirty="0"/>
              <a:t> נשתמש בפונקציה</a:t>
            </a:r>
            <a:r>
              <a:rPr lang="en-US" altLang="en-US" b="1" dirty="0" err="1"/>
              <a:t>inet_ntop</a:t>
            </a:r>
            <a:r>
              <a:rPr lang="en-US" altLang="en-US" b="1" dirty="0"/>
              <a:t>() </a:t>
            </a:r>
            <a:r>
              <a:rPr lang="he-IL" altLang="en-US" dirty="0"/>
              <a:t>. </a:t>
            </a:r>
          </a:p>
          <a:p>
            <a:pPr algn="r" rtl="1">
              <a:defRPr/>
            </a:pPr>
            <a:r>
              <a:rPr lang="he-IL" altLang="en-US" dirty="0"/>
              <a:t>לדוגמא</a:t>
            </a:r>
            <a:r>
              <a:rPr lang="en-US" altLang="en-US" dirty="0"/>
              <a:t>:</a:t>
            </a:r>
          </a:p>
        </p:txBody>
      </p:sp>
      <p:sp>
        <p:nvSpPr>
          <p:cNvPr id="3" name="כותרת 2">
            <a:extLst>
              <a:ext uri="{FF2B5EF4-FFF2-40B4-BE49-F238E27FC236}">
                <a16:creationId xmlns:a16="http://schemas.microsoft.com/office/drawing/2014/main" id="{01C14A6E-5601-42A3-8D8F-403A8A7A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>
              <a:defRPr/>
            </a:pPr>
            <a:r>
              <a:rPr lang="he-IL" dirty="0"/>
              <a:t>יצירת </a:t>
            </a:r>
            <a:r>
              <a:rPr lang="en-US" dirty="0"/>
              <a:t>Socket</a:t>
            </a:r>
            <a:r>
              <a:rPr lang="he-IL" dirty="0"/>
              <a:t> בשפת - </a:t>
            </a:r>
            <a:r>
              <a:rPr lang="en-US" dirty="0"/>
              <a:t>C</a:t>
            </a: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306E040-E83D-46EE-9610-BF60D3D96D7B}"/>
              </a:ext>
            </a:extLst>
          </p:cNvPr>
          <p:cNvSpPr/>
          <p:nvPr/>
        </p:nvSpPr>
        <p:spPr>
          <a:xfrm>
            <a:off x="114300" y="3125788"/>
            <a:ext cx="8915400" cy="304641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IPv4: </a:t>
            </a:r>
          </a:p>
          <a:p>
            <a:pPr>
              <a:defRPr/>
            </a:pP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ip4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INET_ADDRSTRLEN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space to hold the IPv4 string </a:t>
            </a:r>
          </a:p>
          <a:p>
            <a:pPr>
              <a:defRPr/>
            </a:pP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sockaddr_in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pretend this is loaded with something </a:t>
            </a:r>
          </a:p>
          <a:p>
            <a:pPr>
              <a:defRPr/>
            </a:pP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inet_ntop</a:t>
            </a:r>
            <a:r>
              <a:rPr lang="da-DK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AF_INET</a:t>
            </a:r>
            <a:r>
              <a:rPr lang="da-DK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&amp;(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sa</a:t>
            </a:r>
            <a:r>
              <a:rPr lang="da-DK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sin_addr</a:t>
            </a:r>
            <a:r>
              <a:rPr lang="da-DK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ip4</a:t>
            </a:r>
            <a:r>
              <a:rPr lang="da-DK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INET_ADDRSTRLEN</a:t>
            </a:r>
            <a:r>
              <a:rPr lang="da-DK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da-DK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"The IPv4 address is: %s\n"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ip4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defRPr/>
            </a:pP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IPv6: </a:t>
            </a:r>
          </a:p>
          <a:p>
            <a:pPr>
              <a:defRPr/>
            </a:pP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ip6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INET6_ADDRSTRLEN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space to hold the IPv6 string </a:t>
            </a:r>
          </a:p>
          <a:p>
            <a:pPr>
              <a:defRPr/>
            </a:pP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sockaddr_in6 sa6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pretend this is loaded with something</a:t>
            </a:r>
          </a:p>
          <a:p>
            <a:pPr>
              <a:defRPr/>
            </a:pP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inet_ntop</a:t>
            </a:r>
            <a:r>
              <a:rPr lang="da-DK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AF_INET6</a:t>
            </a:r>
            <a:r>
              <a:rPr lang="da-DK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&amp;(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sa6</a:t>
            </a:r>
            <a:r>
              <a:rPr lang="da-DK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sin6_addr</a:t>
            </a:r>
            <a:r>
              <a:rPr lang="da-DK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ip6</a:t>
            </a:r>
            <a:r>
              <a:rPr lang="da-DK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INET6_ADDRSTRLEN</a:t>
            </a:r>
            <a:r>
              <a:rPr lang="da-DK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da-DK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urier New" panose="02070309020205020404" pitchFamily="49" charset="0"/>
              </a:rPr>
              <a:t>"The address is: %s\n"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ip6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defRPr/>
            </a:pP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>
            <a:extLst>
              <a:ext uri="{FF2B5EF4-FFF2-40B4-BE49-F238E27FC236}">
                <a16:creationId xmlns:a16="http://schemas.microsoft.com/office/drawing/2014/main" id="{B8BC1EDC-231C-48D7-80A3-23B4BE3A1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altLang="en-US" sz="2400"/>
              <a:t>במודל זה השרת תמיד מחובר וממתין לבקשות של לקוחות </a:t>
            </a:r>
          </a:p>
          <a:p>
            <a:pPr algn="r" rtl="1"/>
            <a:r>
              <a:rPr lang="he-IL" altLang="en-US" sz="2400" b="1"/>
              <a:t>שרת</a:t>
            </a:r>
            <a:r>
              <a:rPr lang="he-IL" altLang="en-US" sz="2400"/>
              <a:t>: תמיד מחובר, בעל כתובת </a:t>
            </a:r>
            <a:r>
              <a:rPr lang="en-US" altLang="en-US" sz="2400"/>
              <a:t>IP</a:t>
            </a:r>
            <a:r>
              <a:rPr lang="he-IL" altLang="en-US" sz="2400"/>
              <a:t> ידועה, לעתים יש צורך במספר שרתים לתמיכה בכמות בקשות גדולה. השרת ממתין לבקשה מהלקוח ולרוב אינו יכול ליזום תקשורת באופן עצמאי.</a:t>
            </a:r>
          </a:p>
          <a:p>
            <a:pPr algn="r" rtl="1"/>
            <a:r>
              <a:rPr lang="he-IL" altLang="en-US" sz="2400" b="1"/>
              <a:t>לקוח</a:t>
            </a:r>
            <a:r>
              <a:rPr lang="he-IL" altLang="en-US" sz="2400"/>
              <a:t>: מתקשר עם שרת, יכול להיות מחובר פרקי זמן, יכול להיות עם כתובת </a:t>
            </a:r>
            <a:r>
              <a:rPr lang="en-US" altLang="en-US" sz="2400"/>
              <a:t>IP</a:t>
            </a:r>
            <a:r>
              <a:rPr lang="he-IL" altLang="en-US" sz="2400"/>
              <a:t> משתנה, במודל זה הלקוחות אינם מתקשרים ישירות זה עם זה.</a:t>
            </a:r>
          </a:p>
          <a:p>
            <a:pPr algn="r" rtl="1"/>
            <a:r>
              <a:rPr lang="he-IL" altLang="en-US" sz="2400" b="1"/>
              <a:t>תהליך</a:t>
            </a:r>
            <a:r>
              <a:rPr lang="he-IL" altLang="en-US" sz="2400"/>
              <a:t> (</a:t>
            </a:r>
            <a:r>
              <a:rPr lang="en-US" altLang="en-US" sz="2400" b="1" i="1"/>
              <a:t>Process</a:t>
            </a:r>
            <a:r>
              <a:rPr lang="he-IL" altLang="en-US" sz="2400"/>
              <a:t>) –מופע של תוכנית שמנוהל על ידי מערכת הפעלה (עצמאות מלאה בין תהליכים). שני תהליכים באותו מחשב מתקשרים דרך מערכת ההפעלה. </a:t>
            </a:r>
            <a:r>
              <a:rPr lang="he-IL" altLang="en-US" sz="2400" u="sng"/>
              <a:t>בין מחשבים שונים</a:t>
            </a:r>
            <a:r>
              <a:rPr lang="he-IL" altLang="en-US" sz="2400"/>
              <a:t>, תהליכים מתקשרים דרך הרשת</a:t>
            </a:r>
            <a:r>
              <a:rPr lang="he-IL" altLang="en-US"/>
              <a:t>.</a:t>
            </a:r>
          </a:p>
          <a:p>
            <a:pPr algn="r" rtl="1"/>
            <a:endParaRPr lang="en-US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983FD5-F35C-45D1-9CE5-73CADD37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>
              <a:defRPr/>
            </a:pPr>
            <a:r>
              <a:rPr lang="he-IL" dirty="0"/>
              <a:t>מודל </a:t>
            </a:r>
            <a:r>
              <a:rPr lang="en-US" dirty="0"/>
              <a:t>Client-Server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2">
            <a:extLst>
              <a:ext uri="{FF2B5EF4-FFF2-40B4-BE49-F238E27FC236}">
                <a16:creationId xmlns:a16="http://schemas.microsoft.com/office/drawing/2014/main" id="{DE52701E-F2A5-4C30-8DF7-7C1E1D550924}"/>
              </a:ext>
            </a:extLst>
          </p:cNvPr>
          <p:cNvSpPr txBox="1">
            <a:spLocks/>
          </p:cNvSpPr>
          <p:nvPr/>
        </p:nvSpPr>
        <p:spPr>
          <a:xfrm>
            <a:off x="457200" y="2743200"/>
            <a:ext cx="8229600" cy="1143000"/>
          </a:xfrm>
          <a:prstGeom prst="rect">
            <a:avLst/>
          </a:prstGeom>
        </p:spPr>
        <p:txBody>
          <a:bodyPr anchor="ctr">
            <a:normAutofit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>
              <a:defRPr/>
            </a:pPr>
            <a:r>
              <a:rPr lang="he-IL" sz="7200" dirty="0"/>
              <a:t>שרת</a:t>
            </a:r>
            <a:endParaRPr lang="en-US" dirty="0"/>
          </a:p>
        </p:txBody>
      </p:sp>
      <p:sp>
        <p:nvSpPr>
          <p:cNvPr id="5" name="כותרת 2">
            <a:extLst>
              <a:ext uri="{FF2B5EF4-FFF2-40B4-BE49-F238E27FC236}">
                <a16:creationId xmlns:a16="http://schemas.microsoft.com/office/drawing/2014/main" id="{B507E47B-2D9B-47DF-88FB-DDF803D8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58" y="279973"/>
            <a:ext cx="8229600" cy="1143000"/>
          </a:xfrm>
        </p:spPr>
        <p:txBody>
          <a:bodyPr/>
          <a:lstStyle/>
          <a:p>
            <a:pPr algn="ctr" rtl="1">
              <a:defRPr/>
            </a:pPr>
            <a:r>
              <a:rPr lang="he-IL" dirty="0"/>
              <a:t>יצירת </a:t>
            </a:r>
            <a:r>
              <a:rPr lang="en-US" dirty="0"/>
              <a:t>Socket</a:t>
            </a:r>
            <a:r>
              <a:rPr lang="he-IL" dirty="0"/>
              <a:t> בשפת - </a:t>
            </a:r>
            <a:r>
              <a:rPr lang="en-US" dirty="0"/>
              <a:t>C</a:t>
            </a:r>
            <a:endParaRPr lang="he-I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4A3601-67D0-4598-8EA0-ACA6058ED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462462"/>
          </a:xfrm>
        </p:spPr>
        <p:txBody>
          <a:bodyPr>
            <a:normAutofit/>
          </a:bodyPr>
          <a:lstStyle/>
          <a:p>
            <a:pPr algn="r" rtl="1">
              <a:defRPr/>
            </a:pPr>
            <a:r>
              <a:rPr lang="he-IL" b="1" dirty="0"/>
              <a:t>קישור כתובת ופורט עם </a:t>
            </a:r>
            <a:r>
              <a:rPr lang="he-IL" b="1" dirty="0" err="1"/>
              <a:t>סוקט</a:t>
            </a:r>
            <a:r>
              <a:rPr lang="he-IL" b="1" dirty="0"/>
              <a:t> </a:t>
            </a:r>
            <a:r>
              <a:rPr lang="he-IL" dirty="0"/>
              <a:t>ע"י פונקציה</a:t>
            </a:r>
            <a:endParaRPr lang="en-US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endParaRPr lang="he-IL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endParaRPr lang="en-US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r>
              <a:rPr lang="he-IL" dirty="0"/>
              <a:t>הסבר: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 rtl="1">
              <a:defRPr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sockfd</a:t>
            </a:r>
            <a:r>
              <a:rPr lang="he-I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/>
              <a:t>socket descriptor</a:t>
            </a:r>
            <a:r>
              <a:rPr lang="he-IL" sz="2000" dirty="0"/>
              <a:t> אשר מוחזר על "י פונקציה </a:t>
            </a:r>
            <a:r>
              <a:rPr lang="en-US" sz="2000" dirty="0"/>
              <a:t>socket</a:t>
            </a:r>
            <a:r>
              <a:rPr lang="he-IL" sz="2000" dirty="0"/>
              <a:t> (השלב לפני חלוקה לשרת לקוח)</a:t>
            </a:r>
          </a:p>
          <a:p>
            <a:pPr algn="r" rtl="1">
              <a:defRPr/>
            </a:pPr>
            <a:r>
              <a:rPr lang="ru-RU" sz="2000" dirty="0"/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my_addr</a:t>
            </a:r>
            <a:r>
              <a:rPr lang="he-IL" sz="2000" dirty="0"/>
              <a:t>- מצביע למבנה </a:t>
            </a:r>
            <a:r>
              <a:rPr lang="en-US" sz="2000" dirty="0" err="1"/>
              <a:t>sockaddr</a:t>
            </a:r>
            <a:r>
              <a:rPr lang="he-IL" sz="2000" dirty="0"/>
              <a:t> המכיל כתובת ופורט של שרת אליו מתחברים(קיים הסבר בחלק קוד של הלקוח)</a:t>
            </a:r>
          </a:p>
          <a:p>
            <a:pPr algn="r" rtl="1"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addrlen</a:t>
            </a:r>
            <a:r>
              <a:rPr lang="en-US" sz="2000" dirty="0"/>
              <a:t> </a:t>
            </a:r>
            <a:r>
              <a:rPr lang="he-IL" sz="2000" dirty="0"/>
              <a:t> – גודל מבנה </a:t>
            </a:r>
            <a:r>
              <a:rPr lang="ru-RU" sz="2000" dirty="0"/>
              <a:t> </a:t>
            </a:r>
            <a:r>
              <a:rPr lang="en-US" sz="2000" dirty="0" err="1"/>
              <a:t>sockaddr</a:t>
            </a:r>
            <a:r>
              <a:rPr lang="he-IL" sz="2000" dirty="0"/>
              <a:t>בביתים.</a:t>
            </a:r>
            <a:endParaRPr lang="en-US" sz="2000" dirty="0"/>
          </a:p>
          <a:p>
            <a:pPr algn="r" rtl="1">
              <a:defRPr/>
            </a:pPr>
            <a:r>
              <a:rPr lang="he-IL" sz="2000" dirty="0"/>
              <a:t>הפונקציה מחזירה ערך </a:t>
            </a:r>
            <a:r>
              <a:rPr lang="en-US" sz="2000" dirty="0"/>
              <a:t>-1</a:t>
            </a:r>
            <a:r>
              <a:rPr lang="he-IL" sz="2000" dirty="0"/>
              <a:t> אם יש שגיאה. אחרת, אפס.</a:t>
            </a:r>
            <a:endParaRPr lang="en-US" sz="2000" dirty="0"/>
          </a:p>
          <a:p>
            <a:pPr algn="r" rtl="1"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132078-14C5-4132-85FE-EA276D04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>
              <a:defRPr/>
            </a:pPr>
            <a:r>
              <a:rPr lang="he-IL" dirty="0"/>
              <a:t>יצירת </a:t>
            </a:r>
            <a:r>
              <a:rPr lang="en-US" dirty="0"/>
              <a:t>Socket</a:t>
            </a:r>
            <a:r>
              <a:rPr lang="he-IL" dirty="0"/>
              <a:t> בשפת - </a:t>
            </a:r>
            <a:r>
              <a:rPr lang="en-US" dirty="0"/>
              <a:t>C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A9C1A929-EC30-491E-A783-E917FF63F5C8}"/>
              </a:ext>
            </a:extLst>
          </p:cNvPr>
          <p:cNvSpPr/>
          <p:nvPr/>
        </p:nvSpPr>
        <p:spPr>
          <a:xfrm>
            <a:off x="114300" y="2209800"/>
            <a:ext cx="8915400" cy="33813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bind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sockfd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sockaddr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my_addr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addrlen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833AD4-F601-4C9A-88D6-F0222C511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2786062"/>
          </a:xfrm>
        </p:spPr>
        <p:txBody>
          <a:bodyPr>
            <a:normAutofit/>
          </a:bodyPr>
          <a:lstStyle/>
          <a:p>
            <a:pPr algn="r" rtl="1">
              <a:defRPr/>
            </a:pPr>
            <a:r>
              <a:rPr lang="he-IL" dirty="0"/>
              <a:t>לפעמים מנסים להפעיל שרת אך קישור </a:t>
            </a:r>
            <a:r>
              <a:rPr lang="en-US" dirty="0"/>
              <a:t>bind</a:t>
            </a:r>
            <a:r>
              <a:rPr lang="he-IL" dirty="0"/>
              <a:t> נופל עם הודעה הבאה:</a:t>
            </a:r>
            <a:endParaRPr lang="en-US" dirty="0"/>
          </a:p>
          <a:p>
            <a:pPr marL="109537" indent="0" algn="ctr">
              <a:buFont typeface="Wingdings 3" panose="05040102010807070707" pitchFamily="18" charset="2"/>
              <a:buNone/>
              <a:defRPr/>
            </a:pPr>
            <a:r>
              <a:rPr lang="en-US" b="1" dirty="0"/>
              <a:t>“Address already in use”</a:t>
            </a:r>
          </a:p>
          <a:p>
            <a:pPr algn="r" rtl="1">
              <a:defRPr/>
            </a:pPr>
            <a:r>
              <a:rPr lang="he-IL" dirty="0"/>
              <a:t> הבעיה נובעת מכך שביט קטן של סוקט שהיה מחובר עדיין בשימוש </a:t>
            </a:r>
            <a:r>
              <a:rPr lang="he-IL"/>
              <a:t>וזה תופס </a:t>
            </a:r>
            <a:r>
              <a:rPr lang="he-IL" dirty="0"/>
              <a:t>פורט. על מנת לאפשר שימוש חוזר של פורט, ניתן להוסיף את הקוד הבא: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8C0AD4-F524-4174-9CD6-FF5810208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>
              <a:defRPr/>
            </a:pPr>
            <a:r>
              <a:rPr lang="he-IL" dirty="0"/>
              <a:t>יצירת </a:t>
            </a:r>
            <a:r>
              <a:rPr lang="en-US" dirty="0"/>
              <a:t>Socket</a:t>
            </a:r>
            <a:r>
              <a:rPr lang="he-IL" dirty="0"/>
              <a:t> בשפת - </a:t>
            </a:r>
            <a:r>
              <a:rPr lang="en-US" dirty="0"/>
              <a:t>C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F888DFF-CDAB-42E6-A8F9-6C7C8A2D9A6D}"/>
              </a:ext>
            </a:extLst>
          </p:cNvPr>
          <p:cNvSpPr/>
          <p:nvPr/>
        </p:nvSpPr>
        <p:spPr>
          <a:xfrm>
            <a:off x="304800" y="4267200"/>
            <a:ext cx="8534400" cy="11699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setsockopt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listener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SOL_SOCKET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SO_REUSEADDR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yes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perror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setsockopt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exit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6D489F-983C-44E7-9311-C362B207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defRPr/>
            </a:pPr>
            <a:r>
              <a:rPr lang="he-IL" b="1" dirty="0"/>
              <a:t>אחרי פעולת </a:t>
            </a:r>
            <a:r>
              <a:rPr lang="en-US" b="1" dirty="0"/>
              <a:t>bind</a:t>
            </a:r>
            <a:r>
              <a:rPr lang="he-IL" b="1" dirty="0"/>
              <a:t> השרת עובר למצב המתנה</a:t>
            </a:r>
            <a:r>
              <a:rPr lang="he-IL" dirty="0"/>
              <a:t> (</a:t>
            </a:r>
            <a:r>
              <a:rPr lang="he-IL" b="1" dirty="0"/>
              <a:t>מדובר על </a:t>
            </a:r>
            <a:r>
              <a:rPr lang="en-US" b="1" dirty="0"/>
              <a:t> TCP </a:t>
            </a:r>
            <a:r>
              <a:rPr lang="he-IL" b="1" dirty="0"/>
              <a:t>בלבד</a:t>
            </a:r>
            <a:r>
              <a:rPr lang="he-IL" dirty="0"/>
              <a:t>) ע"י קריאת פונקציה</a:t>
            </a:r>
            <a:endParaRPr lang="en-US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endParaRPr lang="en-US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r>
              <a:rPr lang="he-IL" dirty="0"/>
              <a:t>הסבר:</a:t>
            </a:r>
          </a:p>
          <a:p>
            <a:pPr algn="r" rtl="1">
              <a:defRPr/>
            </a:pPr>
            <a:r>
              <a:rPr lang="sv-SE" b="1" dirty="0"/>
              <a:t>sockfd</a:t>
            </a:r>
            <a:r>
              <a:rPr lang="he-IL" b="1" dirty="0"/>
              <a:t> </a:t>
            </a:r>
            <a:r>
              <a:rPr lang="he-IL" dirty="0"/>
              <a:t>– </a:t>
            </a:r>
            <a:r>
              <a:rPr lang="en-US" dirty="0"/>
              <a:t>socket descriptor</a:t>
            </a:r>
            <a:r>
              <a:rPr lang="he-IL" dirty="0"/>
              <a:t> אשר מוחזר על "י פונקציה </a:t>
            </a:r>
            <a:r>
              <a:rPr lang="en-US" dirty="0"/>
              <a:t>socket</a:t>
            </a:r>
            <a:endParaRPr lang="he-IL" dirty="0"/>
          </a:p>
          <a:p>
            <a:pPr algn="r" rtl="1">
              <a:defRPr/>
            </a:pPr>
            <a:r>
              <a:rPr lang="en-US" b="1" dirty="0"/>
              <a:t>backlog</a:t>
            </a:r>
            <a:r>
              <a:rPr lang="he-IL" dirty="0"/>
              <a:t> – גודל מקסימלי של תור הבקשות לחיבור. </a:t>
            </a:r>
            <a:br>
              <a:rPr lang="en-US" dirty="0"/>
            </a:br>
            <a:r>
              <a:rPr lang="he-IL" dirty="0"/>
              <a:t>תור הבקשות לחיבור מוגבל ע"י כמות החיבורים שניתן להקים.</a:t>
            </a:r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r>
              <a:rPr lang="he-IL" b="1" dirty="0"/>
              <a:t>הפונקציה מחזירה ערך </a:t>
            </a:r>
            <a:r>
              <a:rPr lang="en-US" b="1" dirty="0"/>
              <a:t>-1</a:t>
            </a:r>
            <a:r>
              <a:rPr lang="he-IL" b="1" dirty="0"/>
              <a:t> אם יש שגיאה. אחרת, 0.</a:t>
            </a:r>
            <a:endParaRPr lang="en-US" b="1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A20818-869B-45E1-9B29-0E68E8A8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>
              <a:defRPr/>
            </a:pPr>
            <a:r>
              <a:rPr lang="he-IL" dirty="0"/>
              <a:t>יצירת </a:t>
            </a:r>
            <a:r>
              <a:rPr lang="en-US" dirty="0"/>
              <a:t>Socket</a:t>
            </a:r>
            <a:r>
              <a:rPr lang="he-IL" dirty="0"/>
              <a:t> בשפת - </a:t>
            </a:r>
            <a:r>
              <a:rPr lang="en-US" dirty="0"/>
              <a:t>C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E31E9F0B-DFDA-4FC6-8E1E-05EC4094464C}"/>
              </a:ext>
            </a:extLst>
          </p:cNvPr>
          <p:cNvSpPr/>
          <p:nvPr/>
        </p:nvSpPr>
        <p:spPr>
          <a:xfrm>
            <a:off x="304800" y="2362200"/>
            <a:ext cx="8534400" cy="3698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sv-SE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urier New" panose="02070309020205020404" pitchFamily="49" charset="0"/>
              </a:rPr>
              <a:t> listen</a:t>
            </a:r>
            <a:r>
              <a:rPr lang="sv-SE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v-SE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urier New" panose="02070309020205020404" pitchFamily="49" charset="0"/>
              </a:rPr>
              <a:t> sockfd</a:t>
            </a:r>
            <a:r>
              <a:rPr lang="sv-SE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v-S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v-SE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urier New" panose="02070309020205020404" pitchFamily="49" charset="0"/>
              </a:rPr>
              <a:t> backlog</a:t>
            </a:r>
            <a:r>
              <a:rPr lang="sv-SE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3EEE20-FCE9-4AF9-9F99-B10E10512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200"/>
          </a:xfrm>
        </p:spPr>
        <p:txBody>
          <a:bodyPr>
            <a:normAutofit/>
          </a:bodyPr>
          <a:lstStyle/>
          <a:p>
            <a:pPr algn="r" rtl="1">
              <a:defRPr/>
            </a:pPr>
            <a:r>
              <a:rPr lang="he-IL" dirty="0"/>
              <a:t>הוצאת בקשה לחיבור מתוך תור הבקשות (</a:t>
            </a:r>
            <a:r>
              <a:rPr lang="he-IL" b="1" dirty="0"/>
              <a:t>מדובר על </a:t>
            </a:r>
            <a:r>
              <a:rPr lang="en-US" b="1" dirty="0"/>
              <a:t>TCP</a:t>
            </a:r>
            <a:r>
              <a:rPr lang="he-IL" b="1" dirty="0"/>
              <a:t> בלבד</a:t>
            </a:r>
            <a:r>
              <a:rPr lang="he-IL" dirty="0"/>
              <a:t>) ע"י קריאת פונקציה:</a:t>
            </a:r>
          </a:p>
          <a:p>
            <a:pPr algn="r" rtl="1">
              <a:defRPr/>
            </a:pPr>
            <a:endParaRPr lang="en-US" dirty="0"/>
          </a:p>
          <a:p>
            <a:pPr marL="109537" indent="0">
              <a:buFont typeface="Wingdings 3" panose="05040102010807070707" pitchFamily="18" charset="2"/>
              <a:buNone/>
              <a:defRPr/>
            </a:pPr>
            <a:endParaRPr lang="he-IL" dirty="0"/>
          </a:p>
          <a:p>
            <a:pPr algn="r" rtl="1">
              <a:defRPr/>
            </a:pPr>
            <a:r>
              <a:rPr lang="he-IL" sz="2400" dirty="0"/>
              <a:t>הפונקציה מחזירה </a:t>
            </a:r>
            <a:r>
              <a:rPr lang="en-US" sz="2400" dirty="0"/>
              <a:t>socket descriptor</a:t>
            </a:r>
            <a:r>
              <a:rPr lang="he-IL" sz="2400" dirty="0"/>
              <a:t> של סוקט חדש שנוצר, ומכניסה למבנה </a:t>
            </a:r>
            <a:r>
              <a:rPr lang="en-US" sz="2400" b="1" dirty="0" err="1"/>
              <a:t>sockaddr</a:t>
            </a:r>
            <a:r>
              <a:rPr lang="he-IL" sz="2400" dirty="0"/>
              <a:t> מידע אודות הלקוח שמתחבר (</a:t>
            </a:r>
            <a:r>
              <a:rPr lang="en-US" sz="2400" dirty="0"/>
              <a:t>IP</a:t>
            </a:r>
            <a:r>
              <a:rPr lang="he-IL" sz="2400" dirty="0"/>
              <a:t> ו- </a:t>
            </a:r>
            <a:r>
              <a:rPr lang="en-US" sz="2400" dirty="0"/>
              <a:t>Port</a:t>
            </a:r>
            <a:r>
              <a:rPr lang="he-IL" sz="2400" dirty="0"/>
              <a:t>)</a:t>
            </a:r>
          </a:p>
          <a:p>
            <a:pPr algn="r" rtl="1">
              <a:defRPr/>
            </a:pPr>
            <a:r>
              <a:rPr lang="en-US" sz="2400" b="1" dirty="0" err="1"/>
              <a:t>addrlen</a:t>
            </a:r>
            <a:r>
              <a:rPr lang="he-IL" sz="2400" dirty="0"/>
              <a:t> – משתנה שלם מקומי אשר מגדיר גודל מבנה </a:t>
            </a:r>
            <a:r>
              <a:rPr lang="en-US" sz="2400" b="1" dirty="0" err="1"/>
              <a:t>sockaddr</a:t>
            </a:r>
            <a:r>
              <a:rPr lang="he-IL" sz="2400" dirty="0"/>
              <a:t>.</a:t>
            </a:r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r>
              <a:rPr lang="he-IL" sz="2400" b="1" dirty="0"/>
              <a:t>הפונקציה מחזירה ערך </a:t>
            </a:r>
            <a:r>
              <a:rPr lang="en-US" sz="2400" b="1" dirty="0"/>
              <a:t>-1</a:t>
            </a:r>
            <a:r>
              <a:rPr lang="he-IL" sz="2400" b="1" dirty="0"/>
              <a:t> אם יש שגיאה. אחרת, 0.</a:t>
            </a:r>
            <a:endParaRPr lang="en-US" sz="24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CC4D9F-4476-4909-96E2-8CE782EC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>
              <a:defRPr/>
            </a:pPr>
            <a:r>
              <a:rPr lang="he-IL" dirty="0"/>
              <a:t>יצירת </a:t>
            </a:r>
            <a:r>
              <a:rPr lang="en-US" dirty="0"/>
              <a:t>Socket</a:t>
            </a:r>
            <a:r>
              <a:rPr lang="he-IL" dirty="0"/>
              <a:t> בשפת - </a:t>
            </a:r>
            <a:r>
              <a:rPr lang="en-US" dirty="0"/>
              <a:t>C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64AC850-5C55-433F-9DFC-A34F2852479B}"/>
              </a:ext>
            </a:extLst>
          </p:cNvPr>
          <p:cNvSpPr/>
          <p:nvPr/>
        </p:nvSpPr>
        <p:spPr>
          <a:xfrm>
            <a:off x="457200" y="2557463"/>
            <a:ext cx="8534400" cy="33813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accept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sockfd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sockaddr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addrlen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2">
            <a:extLst>
              <a:ext uri="{FF2B5EF4-FFF2-40B4-BE49-F238E27FC236}">
                <a16:creationId xmlns:a16="http://schemas.microsoft.com/office/drawing/2014/main" id="{5F4866AE-B019-4282-8E67-459F69FA393E}"/>
              </a:ext>
            </a:extLst>
          </p:cNvPr>
          <p:cNvSpPr txBox="1">
            <a:spLocks/>
          </p:cNvSpPr>
          <p:nvPr/>
        </p:nvSpPr>
        <p:spPr>
          <a:xfrm>
            <a:off x="457200" y="2743200"/>
            <a:ext cx="8229600" cy="1143000"/>
          </a:xfrm>
          <a:prstGeom prst="rect">
            <a:avLst/>
          </a:prstGeom>
        </p:spPr>
        <p:txBody>
          <a:bodyPr anchor="ctr">
            <a:normAutofit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>
              <a:defRPr/>
            </a:pPr>
            <a:r>
              <a:rPr lang="en-US" sz="7200" dirty="0"/>
              <a:t>TCP</a:t>
            </a:r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948045F-FDCB-4A84-92C0-C45218BA460C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>
              <a:defRPr/>
            </a:pPr>
            <a:r>
              <a:rPr lang="he-IL" dirty="0">
                <a:effectLst/>
              </a:rPr>
              <a:t>העברת מידע בין שרת ולקוח</a:t>
            </a:r>
            <a:br>
              <a:rPr lang="en-US" dirty="0">
                <a:effectLst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A6FD7A-AD93-4FE2-8D09-5743E918F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>
              <a:defRPr/>
            </a:pPr>
            <a:r>
              <a:rPr lang="he-IL" b="1" dirty="0"/>
              <a:t>שליחת מידע:</a:t>
            </a:r>
            <a:endParaRPr lang="en-US" b="1" dirty="0"/>
          </a:p>
          <a:p>
            <a:pPr algn="r" rtl="1">
              <a:defRPr/>
            </a:pPr>
            <a:r>
              <a:rPr lang="he-IL" dirty="0"/>
              <a:t>לפי פרוטוקול </a:t>
            </a:r>
            <a:r>
              <a:rPr lang="en-US" dirty="0"/>
              <a:t>TCP</a:t>
            </a:r>
            <a:r>
              <a:rPr lang="he-IL" dirty="0"/>
              <a:t> </a:t>
            </a:r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en-US" dirty="0"/>
              <a:t>(for communicating over stream sockets or connected datagram sockets</a:t>
            </a:r>
            <a:r>
              <a:rPr lang="he-IL" dirty="0"/>
              <a:t>(</a:t>
            </a:r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r>
              <a:rPr lang="he-IL" dirty="0"/>
              <a:t>ע"י פונקציה:</a:t>
            </a:r>
            <a:endParaRPr lang="en-US" dirty="0"/>
          </a:p>
          <a:p>
            <a:pPr marL="109537" indent="0">
              <a:buFont typeface="Wingdings 3" panose="05040102010807070707" pitchFamily="18" charset="2"/>
              <a:buNone/>
              <a:defRPr/>
            </a:pPr>
            <a:endParaRPr lang="he-IL" b="1" dirty="0"/>
          </a:p>
          <a:p>
            <a:pPr algn="r" rtl="1">
              <a:defRPr/>
            </a:pPr>
            <a:r>
              <a:rPr lang="en-US" b="1" dirty="0" err="1"/>
              <a:t>sockfd</a:t>
            </a:r>
            <a:r>
              <a:rPr lang="he-IL" dirty="0"/>
              <a:t> - </a:t>
            </a:r>
            <a:r>
              <a:rPr lang="en-US" dirty="0"/>
              <a:t>socket descriptor </a:t>
            </a:r>
            <a:r>
              <a:rPr lang="he-IL" dirty="0"/>
              <a:t> דרכו שולחים מידע</a:t>
            </a:r>
          </a:p>
          <a:p>
            <a:pPr algn="r" rtl="1">
              <a:defRPr/>
            </a:pPr>
            <a:r>
              <a:rPr lang="en-US" b="1" dirty="0" err="1"/>
              <a:t>msg</a:t>
            </a:r>
            <a:r>
              <a:rPr lang="he-IL" dirty="0"/>
              <a:t> – מצביע למידע אשר שולחים</a:t>
            </a:r>
          </a:p>
          <a:p>
            <a:pPr algn="r" rtl="1">
              <a:defRPr/>
            </a:pPr>
            <a:r>
              <a:rPr lang="en-US" b="1" dirty="0" err="1"/>
              <a:t>len</a:t>
            </a:r>
            <a:r>
              <a:rPr lang="he-IL" dirty="0"/>
              <a:t> – גודל המידע </a:t>
            </a:r>
            <a:r>
              <a:rPr lang="he-IL" dirty="0" err="1"/>
              <a:t>בביתים</a:t>
            </a:r>
            <a:endParaRPr lang="he-IL" dirty="0"/>
          </a:p>
          <a:p>
            <a:pPr algn="r" rtl="1">
              <a:defRPr/>
            </a:pPr>
            <a:r>
              <a:rPr lang="en-US" b="1" dirty="0"/>
              <a:t>flags</a:t>
            </a:r>
            <a:r>
              <a:rPr lang="he-IL" dirty="0"/>
              <a:t> – ערך שלו 0.</a:t>
            </a:r>
            <a:endParaRPr lang="en-US" dirty="0"/>
          </a:p>
          <a:p>
            <a:pPr algn="r" rtl="1">
              <a:defRPr/>
            </a:pPr>
            <a:r>
              <a:rPr lang="he-IL" dirty="0"/>
              <a:t>הפונקציה מחזירה את כמות </a:t>
            </a:r>
            <a:r>
              <a:rPr lang="he-IL" dirty="0" err="1"/>
              <a:t>הביתים</a:t>
            </a:r>
            <a:r>
              <a:rPr lang="he-IL" dirty="0"/>
              <a:t> שנשלחה בפועל. כמות היכולה להיות פחות ממה שרצינו לשלוח. </a:t>
            </a:r>
            <a:r>
              <a:rPr lang="he-IL" b="1" dirty="0"/>
              <a:t>יש לוודא כמה נשלח בפועל ולהשלים את מה שחוסר.</a:t>
            </a:r>
            <a:endParaRPr lang="he-IL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r>
              <a:rPr lang="he-IL" b="1" dirty="0"/>
              <a:t>הפונקציה מחזירה ערך </a:t>
            </a:r>
            <a:r>
              <a:rPr lang="en-US" b="1" dirty="0"/>
              <a:t>-1</a:t>
            </a:r>
            <a:r>
              <a:rPr lang="he-IL" b="1" dirty="0"/>
              <a:t> אם יש שגיאה.</a:t>
            </a:r>
            <a:endParaRPr lang="en-US" b="1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F6A857-623A-43C1-99FB-A84E3AFA6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74" y="228600"/>
            <a:ext cx="8229600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he-IL" dirty="0">
                <a:effectLst/>
              </a:rPr>
              <a:t>העברת מידע בין שרת ולקוח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A4EC9C91-44AC-45B8-BAF1-B459EEB6A54A}"/>
              </a:ext>
            </a:extLst>
          </p:cNvPr>
          <p:cNvSpPr/>
          <p:nvPr/>
        </p:nvSpPr>
        <p:spPr>
          <a:xfrm>
            <a:off x="304800" y="3090863"/>
            <a:ext cx="8534400" cy="33813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send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sockfd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flags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1">
            <a:extLst>
              <a:ext uri="{FF2B5EF4-FFF2-40B4-BE49-F238E27FC236}">
                <a16:creationId xmlns:a16="http://schemas.microsoft.com/office/drawing/2014/main" id="{923D3977-25EA-4EA8-82B3-D6917880E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altLang="en-US" b="1"/>
              <a:t>שליחת מידע:</a:t>
            </a:r>
            <a:endParaRPr lang="en-US" altLang="en-US" b="1"/>
          </a:p>
          <a:p>
            <a:pPr algn="r" rtl="1"/>
            <a:r>
              <a:rPr lang="he-IL" altLang="en-US" b="1"/>
              <a:t>דוגמא לפרוטוקול </a:t>
            </a:r>
            <a:r>
              <a:rPr lang="en-US" altLang="en-US" b="1"/>
              <a:t>TCP</a:t>
            </a:r>
            <a:r>
              <a:rPr lang="he-IL" altLang="en-US" b="1"/>
              <a:t>: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B02446-D819-442A-BD7A-FF75101D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he-IL" dirty="0">
                <a:effectLst/>
              </a:rPr>
              <a:t>העברת מידע בין שרת ולקוח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B739CDDD-0B58-49BF-98A9-1710076E22B1}"/>
              </a:ext>
            </a:extLst>
          </p:cNvPr>
          <p:cNvSpPr/>
          <p:nvPr/>
        </p:nvSpPr>
        <p:spPr>
          <a:xfrm>
            <a:off x="304800" y="2590800"/>
            <a:ext cx="8534400" cy="193833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“Haim was here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!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"; </a:t>
            </a:r>
          </a:p>
          <a:p>
            <a:pPr>
              <a:defRPr/>
            </a:pPr>
            <a:r>
              <a:rPr lang="en-US" sz="2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bytes_sent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strlen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bytes_sent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send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sockfd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7BF008-B649-41A8-B237-8CDC5730E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>
              <a:defRPr/>
            </a:pPr>
            <a:r>
              <a:rPr lang="he-IL" b="1" dirty="0"/>
              <a:t>קבלת מידע:</a:t>
            </a:r>
            <a:endParaRPr lang="en-US" b="1" dirty="0"/>
          </a:p>
          <a:p>
            <a:pPr algn="r" rtl="1">
              <a:defRPr/>
            </a:pPr>
            <a:r>
              <a:rPr lang="he-IL" dirty="0"/>
              <a:t>לפי פרוטוקול </a:t>
            </a:r>
            <a:r>
              <a:rPr lang="en-US" dirty="0"/>
              <a:t>TCP</a:t>
            </a:r>
            <a:r>
              <a:rPr lang="he-IL" dirty="0"/>
              <a:t> ע"י פונקציה</a:t>
            </a:r>
            <a:endParaRPr lang="en-US" dirty="0"/>
          </a:p>
          <a:p>
            <a:pPr marL="109537" indent="0">
              <a:buFont typeface="Wingdings 3" panose="05040102010807070707" pitchFamily="18" charset="2"/>
              <a:buNone/>
              <a:defRPr/>
            </a:pPr>
            <a:endParaRPr lang="he-IL" b="1" dirty="0"/>
          </a:p>
          <a:p>
            <a:pPr algn="r" rtl="1">
              <a:defRPr/>
            </a:pPr>
            <a:r>
              <a:rPr lang="en-US" b="1" dirty="0" err="1"/>
              <a:t>sockfd</a:t>
            </a:r>
            <a:r>
              <a:rPr lang="he-IL" dirty="0"/>
              <a:t> - </a:t>
            </a:r>
            <a:r>
              <a:rPr lang="en-US" dirty="0"/>
              <a:t>socket descriptor</a:t>
            </a:r>
            <a:r>
              <a:rPr lang="he-IL" dirty="0"/>
              <a:t> דרכו קוראים מידע</a:t>
            </a:r>
          </a:p>
          <a:p>
            <a:pPr algn="r" rtl="1">
              <a:defRPr/>
            </a:pPr>
            <a:r>
              <a:rPr lang="en-US" b="1" dirty="0" err="1"/>
              <a:t>buf</a:t>
            </a:r>
            <a:r>
              <a:rPr lang="he-IL" dirty="0"/>
              <a:t> – מצביע לבאפר אשר קוראים בתוכו</a:t>
            </a:r>
          </a:p>
          <a:p>
            <a:pPr algn="r" rtl="1">
              <a:defRPr/>
            </a:pPr>
            <a:r>
              <a:rPr lang="en-US" b="1" dirty="0" err="1"/>
              <a:t>len</a:t>
            </a:r>
            <a:r>
              <a:rPr lang="he-IL" dirty="0"/>
              <a:t> – גודל מקסימלי של באפר </a:t>
            </a:r>
            <a:r>
              <a:rPr lang="he-IL" dirty="0" err="1"/>
              <a:t>בביתים</a:t>
            </a:r>
            <a:endParaRPr lang="he-IL" dirty="0"/>
          </a:p>
          <a:p>
            <a:pPr algn="r" rtl="1">
              <a:defRPr/>
            </a:pPr>
            <a:r>
              <a:rPr lang="en-US" dirty="0"/>
              <a:t>flags</a:t>
            </a:r>
            <a:r>
              <a:rPr lang="he-IL" dirty="0"/>
              <a:t> – ערך שלו 0.</a:t>
            </a:r>
          </a:p>
          <a:p>
            <a:pPr algn="r" rtl="1">
              <a:defRPr/>
            </a:pPr>
            <a:r>
              <a:rPr lang="he-IL" dirty="0"/>
              <a:t>הפונקציה מחזירה כמות הביתים שנקראו בתוך הבאפר.</a:t>
            </a:r>
          </a:p>
          <a:p>
            <a:pPr algn="r" rtl="1">
              <a:defRPr/>
            </a:pPr>
            <a:r>
              <a:rPr lang="he-IL" dirty="0"/>
              <a:t>אם הפונקציה מחזירה ערך </a:t>
            </a:r>
            <a:r>
              <a:rPr lang="en-US" dirty="0"/>
              <a:t>-1</a:t>
            </a:r>
            <a:r>
              <a:rPr lang="he-IL" dirty="0"/>
              <a:t> אז יש שגיאה.</a:t>
            </a:r>
          </a:p>
          <a:p>
            <a:pPr algn="r" rtl="1">
              <a:defRPr/>
            </a:pPr>
            <a:r>
              <a:rPr lang="he-IL" dirty="0"/>
              <a:t>אם פונקציה מחזירה 0 זה משקף כי חיבור נסגר.</a:t>
            </a:r>
            <a:endParaRPr lang="en-US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C30FFF-F148-4749-88EE-F845752F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he-IL" dirty="0">
                <a:effectLst/>
              </a:rPr>
              <a:t>העברת מידע בין שרת ולקוח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663DD4CE-612D-408F-8A2E-1E4077D34FB3}"/>
              </a:ext>
            </a:extLst>
          </p:cNvPr>
          <p:cNvSpPr/>
          <p:nvPr/>
        </p:nvSpPr>
        <p:spPr>
          <a:xfrm>
            <a:off x="304800" y="2328863"/>
            <a:ext cx="8534400" cy="33813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recv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sockfd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flags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2">
            <a:extLst>
              <a:ext uri="{FF2B5EF4-FFF2-40B4-BE49-F238E27FC236}">
                <a16:creationId xmlns:a16="http://schemas.microsoft.com/office/drawing/2014/main" id="{3A5B0753-E62C-42EC-BE28-BC534F08239F}"/>
              </a:ext>
            </a:extLst>
          </p:cNvPr>
          <p:cNvSpPr txBox="1">
            <a:spLocks/>
          </p:cNvSpPr>
          <p:nvPr/>
        </p:nvSpPr>
        <p:spPr>
          <a:xfrm>
            <a:off x="457200" y="2743200"/>
            <a:ext cx="8229600" cy="1143000"/>
          </a:xfrm>
          <a:prstGeom prst="rect">
            <a:avLst/>
          </a:prstGeom>
        </p:spPr>
        <p:txBody>
          <a:bodyPr anchor="ctr">
            <a:normAutofit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>
              <a:defRPr/>
            </a:pPr>
            <a:r>
              <a:rPr lang="en-US" sz="7200" dirty="0"/>
              <a:t>UDP</a:t>
            </a:r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CD9D5E7D-0441-4E3A-93E2-2B26E65FE775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anchor="ctr">
            <a:normAutofit fontScale="90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>
              <a:defRPr/>
            </a:pPr>
            <a:r>
              <a:rPr lang="he-IL" dirty="0">
                <a:effectLst/>
              </a:rPr>
              <a:t>העברת מידע בין שרת ולקוח</a:t>
            </a:r>
            <a:br>
              <a:rPr lang="en-US" dirty="0">
                <a:effectLst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ъект 1">
            <a:extLst>
              <a:ext uri="{FF2B5EF4-FFF2-40B4-BE49-F238E27FC236}">
                <a16:creationId xmlns:a16="http://schemas.microsoft.com/office/drawing/2014/main" id="{52E51EEA-0661-413B-AC17-2A80451F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 algn="r" rtl="1"/>
            <a:r>
              <a:rPr lang="he-IL" altLang="en-US" sz="2400"/>
              <a:t>בד"כ במחשב פועלים מספר סוגי יישומים בו-זמנית (בעזרת מערכת הפעלה).</a:t>
            </a:r>
          </a:p>
          <a:p>
            <a:pPr algn="r" rtl="1"/>
            <a:endParaRPr lang="he-IL" altLang="en-US" sz="2400"/>
          </a:p>
          <a:p>
            <a:pPr algn="r" rtl="1"/>
            <a:r>
              <a:rPr lang="he-IL" altLang="en-US" sz="2400"/>
              <a:t>כיצד מחשב יודע לסווג את הנתונים המתקבלים, ליישומים השונים הפועלים בו-זמנית?</a:t>
            </a:r>
          </a:p>
          <a:p>
            <a:pPr algn="r" rtl="1"/>
            <a:endParaRPr lang="he-IL" altLang="en-US" sz="2400"/>
          </a:p>
          <a:p>
            <a:pPr algn="r" rtl="1"/>
            <a:r>
              <a:rPr lang="he-IL" altLang="en-US" sz="2400"/>
              <a:t>הפתרון הינו </a:t>
            </a:r>
            <a:r>
              <a:rPr lang="en-US" altLang="en-US" sz="2400" b="1" i="1"/>
              <a:t>Logical Port</a:t>
            </a:r>
            <a:r>
              <a:rPr lang="he-IL" altLang="en-US" sz="2400" b="1" i="1"/>
              <a:t> (יקרא </a:t>
            </a:r>
            <a:r>
              <a:rPr lang="en-US" altLang="en-US" sz="2400" b="1" i="1"/>
              <a:t>port</a:t>
            </a:r>
            <a:r>
              <a:rPr lang="he-IL" altLang="en-US" sz="2400" b="1" i="1"/>
              <a:t>) </a:t>
            </a:r>
            <a:r>
              <a:rPr lang="he-IL" altLang="en-US" sz="2400"/>
              <a:t>באורך 16 סיביות</a:t>
            </a:r>
          </a:p>
          <a:p>
            <a:pPr lvl="1" algn="r" rtl="1"/>
            <a:r>
              <a:rPr lang="he-IL" altLang="en-US" sz="2000"/>
              <a:t>16 סיביות </a:t>
            </a:r>
            <a:r>
              <a:rPr lang="he-IL" altLang="en-US" sz="2000">
                <a:sym typeface="Wingdings" panose="05000000000000000000" pitchFamily="2" charset="2"/>
              </a:rPr>
              <a:t></a:t>
            </a:r>
            <a:r>
              <a:rPr lang="he-IL" altLang="en-US" sz="2000"/>
              <a:t>יש אפשרות למקסימום </a:t>
            </a:r>
            <a:r>
              <a:rPr lang="en-US" altLang="en-US" sz="2000"/>
              <a:t>2^16=65536</a:t>
            </a:r>
            <a:r>
              <a:rPr lang="he-IL" altLang="en-US" sz="2000"/>
              <a:t> תהליכים במחשב מסוים).</a:t>
            </a:r>
          </a:p>
          <a:p>
            <a:pPr lvl="1" algn="r" rtl="1"/>
            <a:r>
              <a:rPr lang="he-IL" altLang="en-US" sz="2000"/>
              <a:t>מספרי </a:t>
            </a:r>
            <a:r>
              <a:rPr lang="en-US" altLang="en-US" sz="2000"/>
              <a:t>port</a:t>
            </a:r>
            <a:r>
              <a:rPr lang="he-IL" altLang="en-US" sz="2000"/>
              <a:t> בתחום 0-1023</a:t>
            </a:r>
            <a:r>
              <a:rPr lang="ru-RU" altLang="en-US" sz="2000"/>
              <a:t> </a:t>
            </a:r>
            <a:r>
              <a:rPr lang="en-US" altLang="en-US" sz="2000"/>
              <a:t> </a:t>
            </a:r>
            <a:r>
              <a:rPr lang="he-IL" altLang="en-US" sz="2000"/>
              <a:t>שמורים עבור שירותים מוסמכים ונקראים</a:t>
            </a:r>
            <a:r>
              <a:rPr lang="ru-RU" altLang="en-US" sz="2000"/>
              <a:t> </a:t>
            </a:r>
            <a:r>
              <a:rPr lang="en-US" altLang="en-US" sz="2000"/>
              <a:t>. well-know ports </a:t>
            </a:r>
            <a:endParaRPr lang="he-IL" altLang="en-US" sz="2000"/>
          </a:p>
          <a:p>
            <a:pPr lvl="1" algn="r" rtl="1"/>
            <a:endParaRPr lang="en-US" altLang="en-US" sz="2000"/>
          </a:p>
          <a:p>
            <a:pPr algn="r" rtl="1"/>
            <a:r>
              <a:rPr lang="en-US" altLang="en-US" sz="2400" b="1"/>
              <a:t>IP Address</a:t>
            </a:r>
            <a:r>
              <a:rPr lang="he-IL" altLang="en-US" sz="2400" b="1"/>
              <a:t> </a:t>
            </a:r>
            <a:r>
              <a:rPr lang="he-IL" altLang="en-US" sz="2400"/>
              <a:t>– כתובת של 32 ביט המאפשרת לזהות מחשב ברשת.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4E02BAE-EBC0-4B90-9994-4C020C9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Ports</a:t>
            </a:r>
            <a:r>
              <a:rPr lang="he-IL" dirty="0"/>
              <a:t> </a:t>
            </a:r>
            <a:r>
              <a:rPr lang="en-US" dirty="0"/>
              <a:t>,IP</a:t>
            </a:r>
            <a:endParaRPr lang="he-IL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FD9CEC-DA2A-44C6-9538-E938ECC31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>
              <a:defRPr/>
            </a:pPr>
            <a:r>
              <a:rPr lang="he-IL" b="1" dirty="0"/>
              <a:t>שליחת מידע:</a:t>
            </a:r>
            <a:endParaRPr lang="en-US" b="1" dirty="0"/>
          </a:p>
          <a:p>
            <a:pPr algn="r" rtl="1">
              <a:defRPr/>
            </a:pPr>
            <a:r>
              <a:rPr lang="he-IL" dirty="0"/>
              <a:t>לפי פרוטוקול </a:t>
            </a:r>
            <a:r>
              <a:rPr lang="en-US" dirty="0"/>
              <a:t>UDP</a:t>
            </a:r>
            <a:r>
              <a:rPr lang="he-IL" dirty="0"/>
              <a:t> (</a:t>
            </a:r>
            <a:r>
              <a:rPr lang="en-US" dirty="0"/>
              <a:t>unconnected datagram sockets</a:t>
            </a:r>
            <a:r>
              <a:rPr lang="he-IL" dirty="0"/>
              <a:t>) ע"י פונקציה:</a:t>
            </a:r>
            <a:endParaRPr lang="en-US" dirty="0"/>
          </a:p>
          <a:p>
            <a:pPr marL="109537" indent="0">
              <a:buFont typeface="Wingdings 3" panose="05040102010807070707" pitchFamily="18" charset="2"/>
              <a:buNone/>
              <a:defRPr/>
            </a:pPr>
            <a:endParaRPr lang="he-IL" b="1" dirty="0"/>
          </a:p>
          <a:p>
            <a:pPr algn="r" rtl="1">
              <a:defRPr/>
            </a:pPr>
            <a:r>
              <a:rPr lang="en-US" b="1" dirty="0" err="1"/>
              <a:t>sockfd</a:t>
            </a:r>
            <a:r>
              <a:rPr lang="he-IL" dirty="0"/>
              <a:t> - </a:t>
            </a:r>
            <a:r>
              <a:rPr lang="en-US" dirty="0"/>
              <a:t>socket descriptor </a:t>
            </a:r>
            <a:r>
              <a:rPr lang="he-IL" dirty="0"/>
              <a:t> דרכו שולחים מידע</a:t>
            </a:r>
          </a:p>
          <a:p>
            <a:pPr algn="r" rtl="1">
              <a:defRPr/>
            </a:pPr>
            <a:r>
              <a:rPr lang="en-US" b="1" dirty="0" err="1"/>
              <a:t>msg</a:t>
            </a:r>
            <a:r>
              <a:rPr lang="he-IL" dirty="0"/>
              <a:t> – מצביע למידע אשר שולחים</a:t>
            </a:r>
          </a:p>
          <a:p>
            <a:pPr algn="r" rtl="1">
              <a:defRPr/>
            </a:pPr>
            <a:r>
              <a:rPr lang="en-US" b="1" dirty="0" err="1"/>
              <a:t>len</a:t>
            </a:r>
            <a:r>
              <a:rPr lang="he-IL" dirty="0"/>
              <a:t> – גודל המידע </a:t>
            </a:r>
            <a:r>
              <a:rPr lang="he-IL" dirty="0" err="1"/>
              <a:t>בביתים</a:t>
            </a:r>
            <a:endParaRPr lang="he-IL" dirty="0"/>
          </a:p>
          <a:p>
            <a:pPr algn="r" rtl="1">
              <a:defRPr/>
            </a:pPr>
            <a:r>
              <a:rPr lang="en-US" b="1" dirty="0"/>
              <a:t>flags</a:t>
            </a:r>
            <a:r>
              <a:rPr lang="he-IL" b="1" dirty="0"/>
              <a:t> </a:t>
            </a:r>
            <a:r>
              <a:rPr lang="he-IL" dirty="0"/>
              <a:t>– ערך שלו 0</a:t>
            </a:r>
          </a:p>
          <a:p>
            <a:pPr algn="r" rtl="1">
              <a:defRPr/>
            </a:pPr>
            <a:r>
              <a:rPr lang="en-US" b="1" dirty="0"/>
              <a:t>to</a:t>
            </a:r>
            <a:r>
              <a:rPr lang="he-IL" dirty="0"/>
              <a:t> – מצביע למבנה </a:t>
            </a:r>
            <a:r>
              <a:rPr lang="en-US" dirty="0" err="1"/>
              <a:t>sockaddr</a:t>
            </a:r>
            <a:r>
              <a:rPr lang="he-IL" dirty="0"/>
              <a:t> המכיל </a:t>
            </a:r>
            <a:r>
              <a:rPr lang="en-US" dirty="0"/>
              <a:t>IP</a:t>
            </a:r>
            <a:r>
              <a:rPr lang="he-IL" dirty="0"/>
              <a:t> ו-</a:t>
            </a:r>
            <a:r>
              <a:rPr lang="en-US" dirty="0"/>
              <a:t>Port</a:t>
            </a:r>
            <a:r>
              <a:rPr lang="he-IL" dirty="0"/>
              <a:t> של יעד</a:t>
            </a:r>
            <a:endParaRPr lang="en-US" dirty="0"/>
          </a:p>
          <a:p>
            <a:pPr algn="r" rtl="1">
              <a:defRPr/>
            </a:pPr>
            <a:r>
              <a:rPr lang="en-US" b="1" dirty="0" err="1"/>
              <a:t>tolen</a:t>
            </a:r>
            <a:r>
              <a:rPr lang="he-IL" dirty="0"/>
              <a:t> – גודל המבנה </a:t>
            </a:r>
            <a:r>
              <a:rPr lang="en-US" dirty="0" err="1"/>
              <a:t>sockaddr</a:t>
            </a:r>
            <a:r>
              <a:rPr lang="he-IL" dirty="0"/>
              <a:t>.</a:t>
            </a:r>
            <a:endParaRPr lang="en-US" dirty="0"/>
          </a:p>
          <a:p>
            <a:pPr algn="r" rtl="1">
              <a:defRPr/>
            </a:pPr>
            <a:r>
              <a:rPr lang="he-IL" dirty="0"/>
              <a:t>הפונקציה מחזירה את כמות </a:t>
            </a:r>
            <a:r>
              <a:rPr lang="he-IL" dirty="0" err="1"/>
              <a:t>הביתים</a:t>
            </a:r>
            <a:r>
              <a:rPr lang="he-IL" dirty="0"/>
              <a:t> שנשלחה בפועל. כמות היכולה להיות פחות ממה שרצינו לשלוח. </a:t>
            </a:r>
            <a:r>
              <a:rPr lang="he-IL" b="1" dirty="0"/>
              <a:t>יש לוודא כמה נשלח בפועל ולהשלים את מה שחוסר.</a:t>
            </a:r>
            <a:endParaRPr lang="he-IL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r>
              <a:rPr lang="he-IL" b="1" dirty="0"/>
              <a:t>הפונקציה מחזירה ערך </a:t>
            </a:r>
            <a:r>
              <a:rPr lang="en-US" b="1" dirty="0"/>
              <a:t>-1</a:t>
            </a:r>
            <a:r>
              <a:rPr lang="he-IL" b="1" dirty="0"/>
              <a:t> אם יש שגיאה.</a:t>
            </a:r>
            <a:endParaRPr lang="en-US" b="1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11AD91-BA7A-420E-8375-F34B45E0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he-IL" dirty="0">
                <a:effectLst/>
              </a:rPr>
              <a:t>העברת מידע בין שרת ולקוח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A16AF8C8-A190-489D-A6C5-711F4A8FE384}"/>
              </a:ext>
            </a:extLst>
          </p:cNvPr>
          <p:cNvSpPr/>
          <p:nvPr/>
        </p:nvSpPr>
        <p:spPr>
          <a:xfrm>
            <a:off x="76200" y="2438400"/>
            <a:ext cx="8839200" cy="24606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sendto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sockfd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flags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sockaddr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to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socklen_t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tolen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3BC765-FFDE-4C01-8648-B53F23E1A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>
              <a:defRPr/>
            </a:pPr>
            <a:r>
              <a:rPr lang="he-IL" b="1" dirty="0"/>
              <a:t>קבלת מידע:</a:t>
            </a:r>
            <a:endParaRPr lang="en-US" b="1" dirty="0"/>
          </a:p>
          <a:p>
            <a:pPr algn="r" rtl="1">
              <a:defRPr/>
            </a:pPr>
            <a:r>
              <a:rPr lang="he-IL" dirty="0"/>
              <a:t>לפי פרוטוקול </a:t>
            </a:r>
            <a:r>
              <a:rPr lang="en-US" dirty="0"/>
              <a:t>UDP</a:t>
            </a:r>
            <a:r>
              <a:rPr lang="he-IL" dirty="0"/>
              <a:t> ע"י פונקציה</a:t>
            </a:r>
            <a:endParaRPr lang="en-US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endParaRPr lang="he-IL" dirty="0"/>
          </a:p>
          <a:p>
            <a:pPr algn="r" rtl="1">
              <a:defRPr/>
            </a:pPr>
            <a:r>
              <a:rPr lang="en-US" b="1" dirty="0" err="1"/>
              <a:t>sockfd</a:t>
            </a:r>
            <a:r>
              <a:rPr lang="he-IL" dirty="0"/>
              <a:t> - </a:t>
            </a:r>
            <a:r>
              <a:rPr lang="en-US" dirty="0"/>
              <a:t>socket descriptor </a:t>
            </a:r>
            <a:r>
              <a:rPr lang="he-IL" dirty="0"/>
              <a:t> דרכו קוראים מידע</a:t>
            </a:r>
          </a:p>
          <a:p>
            <a:pPr algn="r" rtl="1">
              <a:defRPr/>
            </a:pPr>
            <a:r>
              <a:rPr lang="he-IL" dirty="0"/>
              <a:t> </a:t>
            </a:r>
            <a:r>
              <a:rPr lang="en-US" b="1" dirty="0" err="1"/>
              <a:t>buf</a:t>
            </a:r>
            <a:r>
              <a:rPr lang="he-IL" dirty="0"/>
              <a:t> – מצביע לבאפר אשר קוראים בתוכו</a:t>
            </a:r>
          </a:p>
          <a:p>
            <a:pPr algn="r" rtl="1">
              <a:defRPr/>
            </a:pPr>
            <a:r>
              <a:rPr lang="en-US" b="1" dirty="0" err="1"/>
              <a:t>len</a:t>
            </a:r>
            <a:r>
              <a:rPr lang="he-IL" dirty="0"/>
              <a:t> – גודל מקסימלי של באפר </a:t>
            </a:r>
            <a:r>
              <a:rPr lang="he-IL" dirty="0" err="1"/>
              <a:t>בביתים</a:t>
            </a:r>
            <a:endParaRPr lang="he-IL" dirty="0"/>
          </a:p>
          <a:p>
            <a:pPr algn="r" rtl="1">
              <a:defRPr/>
            </a:pPr>
            <a:r>
              <a:rPr lang="en-US" b="1" dirty="0"/>
              <a:t>flags</a:t>
            </a:r>
            <a:r>
              <a:rPr lang="he-IL" dirty="0"/>
              <a:t> – ערך שלו 0</a:t>
            </a:r>
          </a:p>
          <a:p>
            <a:pPr algn="r" rtl="1">
              <a:defRPr/>
            </a:pPr>
            <a:r>
              <a:rPr lang="en-US" b="1" dirty="0"/>
              <a:t>from</a:t>
            </a:r>
            <a:r>
              <a:rPr lang="he-IL" dirty="0"/>
              <a:t> – מצביע למבנה המכיל </a:t>
            </a:r>
            <a:r>
              <a:rPr lang="en-US" dirty="0"/>
              <a:t>IP</a:t>
            </a:r>
            <a:r>
              <a:rPr lang="he-IL" dirty="0"/>
              <a:t> ו-</a:t>
            </a:r>
            <a:r>
              <a:rPr lang="en-US" dirty="0"/>
              <a:t>Port</a:t>
            </a:r>
            <a:r>
              <a:rPr lang="he-IL" dirty="0"/>
              <a:t> של השולח</a:t>
            </a:r>
            <a:endParaRPr lang="en-US" dirty="0"/>
          </a:p>
          <a:p>
            <a:pPr algn="r" rtl="1">
              <a:defRPr/>
            </a:pPr>
            <a:r>
              <a:rPr lang="en-US" b="1" dirty="0" err="1"/>
              <a:t>fromlen</a:t>
            </a:r>
            <a:r>
              <a:rPr lang="he-IL" dirty="0"/>
              <a:t> –מצביע  למשתנה מקומי אשר יכיל גודל המבנה </a:t>
            </a:r>
            <a:r>
              <a:rPr lang="en-US" dirty="0" err="1"/>
              <a:t>sockaddr</a:t>
            </a:r>
            <a:r>
              <a:rPr lang="en-US" dirty="0"/>
              <a:t> </a:t>
            </a:r>
            <a:r>
              <a:rPr lang="he-IL" dirty="0"/>
              <a:t>.</a:t>
            </a:r>
          </a:p>
          <a:p>
            <a:pPr algn="r" rtl="1">
              <a:defRPr/>
            </a:pPr>
            <a:r>
              <a:rPr lang="he-IL" dirty="0"/>
              <a:t>הפונקציה מחזירה</a:t>
            </a:r>
            <a:r>
              <a:rPr lang="en-US" dirty="0"/>
              <a:t> </a:t>
            </a:r>
            <a:r>
              <a:rPr lang="he-IL" dirty="0"/>
              <a:t>את כמות </a:t>
            </a:r>
            <a:r>
              <a:rPr lang="he-IL" dirty="0" err="1"/>
              <a:t>הביתים</a:t>
            </a:r>
            <a:r>
              <a:rPr lang="he-IL" dirty="0"/>
              <a:t> שהתקבלו.</a:t>
            </a:r>
          </a:p>
          <a:p>
            <a:pPr algn="r" rtl="1">
              <a:defRPr/>
            </a:pPr>
            <a:r>
              <a:rPr lang="he-IL" dirty="0"/>
              <a:t>אם הפונקציה מחזירה ערך </a:t>
            </a:r>
            <a:r>
              <a:rPr lang="en-US" dirty="0"/>
              <a:t>-1</a:t>
            </a:r>
            <a:r>
              <a:rPr lang="he-IL" dirty="0"/>
              <a:t> אז יש שגיאה.</a:t>
            </a:r>
          </a:p>
          <a:p>
            <a:pPr algn="r" rtl="1">
              <a:defRPr/>
            </a:pPr>
            <a:r>
              <a:rPr lang="he-IL" dirty="0"/>
              <a:t>אם פונקציה מחזירה 0 זה משקף כי חיבור נסגר.</a:t>
            </a:r>
            <a:endParaRPr lang="en-US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F217DE-0E11-4C10-9F08-6EA9FFB6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he-IL" dirty="0">
                <a:effectLst/>
              </a:rPr>
              <a:t>העברת מידע בין שרת ולקוח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B1973EC-56D3-429E-A39A-C28E166AA887}"/>
              </a:ext>
            </a:extLst>
          </p:cNvPr>
          <p:cNvSpPr/>
          <p:nvPr/>
        </p:nvSpPr>
        <p:spPr>
          <a:xfrm>
            <a:off x="152400" y="2176463"/>
            <a:ext cx="8839200" cy="26193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recvfrom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sockfd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flags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sockaddr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fromlen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2">
            <a:extLst>
              <a:ext uri="{FF2B5EF4-FFF2-40B4-BE49-F238E27FC236}">
                <a16:creationId xmlns:a16="http://schemas.microsoft.com/office/drawing/2014/main" id="{3999C889-47E3-44F1-A477-1B317B61866F}"/>
              </a:ext>
            </a:extLst>
          </p:cNvPr>
          <p:cNvSpPr txBox="1">
            <a:spLocks/>
          </p:cNvSpPr>
          <p:nvPr/>
        </p:nvSpPr>
        <p:spPr>
          <a:xfrm>
            <a:off x="457200" y="2743200"/>
            <a:ext cx="8229600" cy="1143000"/>
          </a:xfrm>
          <a:prstGeom prst="rect">
            <a:avLst/>
          </a:prstGeom>
        </p:spPr>
        <p:txBody>
          <a:bodyPr anchor="ctr">
            <a:normAutofit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>
              <a:defRPr/>
            </a:pPr>
            <a:r>
              <a:rPr lang="he-IL" sz="7200" dirty="0">
                <a:effectLst/>
              </a:rPr>
              <a:t>סגירת חיבור </a:t>
            </a:r>
            <a:r>
              <a:rPr lang="he-IL" sz="7200" dirty="0" err="1">
                <a:effectLst/>
              </a:rPr>
              <a:t>וסוקט</a:t>
            </a:r>
            <a:endParaRPr lang="en-US" sz="7200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44C92E04-560F-4C26-830D-0C7166F07720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>
            <a:extLst>
              <a:ext uri="{FF2B5EF4-FFF2-40B4-BE49-F238E27FC236}">
                <a16:creationId xmlns:a16="http://schemas.microsoft.com/office/drawing/2014/main" id="{5E233DE1-D847-47DD-923D-00AA995D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17638"/>
            <a:ext cx="8229600" cy="4144962"/>
          </a:xfrm>
        </p:spPr>
        <p:txBody>
          <a:bodyPr>
            <a:normAutofit fontScale="77500" lnSpcReduction="20000"/>
          </a:bodyPr>
          <a:lstStyle/>
          <a:p>
            <a:pPr algn="r" rtl="1">
              <a:defRPr/>
            </a:pPr>
            <a:r>
              <a:rPr lang="he-IL" dirty="0"/>
              <a:t>נעשה ע"י הפונקציה:</a:t>
            </a:r>
            <a:endParaRPr lang="en-US" dirty="0"/>
          </a:p>
          <a:p>
            <a:pPr algn="r" rtl="1">
              <a:defRPr/>
            </a:pPr>
            <a:endParaRPr lang="en-US" b="1" dirty="0"/>
          </a:p>
          <a:p>
            <a:pPr lvl="1" algn="r" rtl="1">
              <a:defRPr/>
            </a:pPr>
            <a:endParaRPr lang="he-IL" sz="2400" b="1" dirty="0"/>
          </a:p>
          <a:p>
            <a:pPr lvl="1" algn="r" rtl="1">
              <a:defRPr/>
            </a:pPr>
            <a:r>
              <a:rPr lang="en-US" sz="2400" b="1" dirty="0" err="1"/>
              <a:t>sockfd</a:t>
            </a:r>
            <a:r>
              <a:rPr lang="he-IL" sz="2400" dirty="0"/>
              <a:t> - </a:t>
            </a:r>
            <a:r>
              <a:rPr lang="en-US" sz="2400" dirty="0"/>
              <a:t>socket file descriptor</a:t>
            </a:r>
            <a:r>
              <a:rPr lang="he-IL" sz="2400" dirty="0"/>
              <a:t> </a:t>
            </a:r>
            <a:endParaRPr lang="en-US" sz="2400" dirty="0"/>
          </a:p>
          <a:p>
            <a:pPr lvl="1" algn="r" rtl="1">
              <a:defRPr/>
            </a:pPr>
            <a:endParaRPr lang="he-IL" sz="2400" dirty="0"/>
          </a:p>
          <a:p>
            <a:pPr algn="r" rtl="1">
              <a:defRPr/>
            </a:pPr>
            <a:r>
              <a:rPr lang="he-IL" dirty="0"/>
              <a:t>או ע"י שילוב שתי פונקציות:</a:t>
            </a:r>
          </a:p>
          <a:p>
            <a:pPr marL="109537" indent="0" rtl="1">
              <a:buFont typeface="Wingdings 3" panose="05040102010807070707" pitchFamily="18" charset="2"/>
              <a:buNone/>
              <a:defRPr/>
            </a:pPr>
            <a:endParaRPr lang="he-IL" dirty="0"/>
          </a:p>
          <a:p>
            <a:pPr marL="708025" lvl="1" indent="-342900" algn="r" rtl="1">
              <a:defRPr/>
            </a:pPr>
            <a:endParaRPr lang="he-IL" dirty="0"/>
          </a:p>
          <a:p>
            <a:pPr marL="452437" indent="-342900" algn="r" rtl="1">
              <a:defRPr/>
            </a:pPr>
            <a:r>
              <a:rPr lang="he-IL" dirty="0"/>
              <a:t>ערך של ארגומנט </a:t>
            </a:r>
            <a:r>
              <a:rPr lang="en-US" dirty="0"/>
              <a:t>how</a:t>
            </a:r>
            <a:r>
              <a:rPr lang="he-IL" dirty="0"/>
              <a:t> קובע אופן סגירת חיבור: </a:t>
            </a:r>
          </a:p>
          <a:p>
            <a:pPr marL="708025" lvl="1" indent="-342900" algn="r" rtl="1">
              <a:defRPr/>
            </a:pPr>
            <a:r>
              <a:rPr lang="en-US" b="1" dirty="0"/>
              <a:t>(SD_RECEIVE) 0</a:t>
            </a:r>
            <a:r>
              <a:rPr lang="he-IL" dirty="0"/>
              <a:t> – סגירת חיבור לקבלת מידע</a:t>
            </a:r>
          </a:p>
          <a:p>
            <a:pPr marL="708025" lvl="1" indent="-342900" algn="r" rtl="1">
              <a:defRPr/>
            </a:pPr>
            <a:r>
              <a:rPr lang="en-US" dirty="0"/>
              <a:t> </a:t>
            </a:r>
            <a:r>
              <a:rPr lang="en-US" b="1" dirty="0"/>
              <a:t>(SD_SEND) 1</a:t>
            </a:r>
            <a:r>
              <a:rPr lang="he-IL" dirty="0"/>
              <a:t>– סגירת חיבור לשליחת מידע</a:t>
            </a:r>
          </a:p>
          <a:p>
            <a:pPr marL="708025" lvl="1" indent="-342900" algn="r" rtl="1">
              <a:defRPr/>
            </a:pPr>
            <a:r>
              <a:rPr lang="en-US" b="1" dirty="0"/>
              <a:t>(SD_BOTH) 2</a:t>
            </a:r>
            <a:r>
              <a:rPr lang="he-IL" dirty="0"/>
              <a:t>– סגירת שני כיוונים – דומה לפונקציה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he-IL" dirty="0"/>
              <a:t>.</a:t>
            </a:r>
          </a:p>
          <a:p>
            <a:pPr marL="708025" lvl="1" indent="-342900" algn="r" rtl="1">
              <a:defRPr/>
            </a:pPr>
            <a:r>
              <a:rPr lang="he-IL" dirty="0"/>
              <a:t>הפונקציה מחזירה 0 אם הפעולה עברה בהצלחה, אחרת, </a:t>
            </a:r>
            <a:r>
              <a:rPr lang="en-US" dirty="0"/>
              <a:t>-1</a:t>
            </a:r>
            <a:r>
              <a:rPr lang="he-IL" dirty="0"/>
              <a:t>.</a:t>
            </a:r>
            <a:endParaRPr lang="en-US" dirty="0"/>
          </a:p>
          <a:p>
            <a:pPr algn="r" rtl="1">
              <a:defRPr/>
            </a:pPr>
            <a:r>
              <a:rPr lang="he-IL" dirty="0"/>
              <a:t> והפונקציה</a:t>
            </a:r>
            <a:r>
              <a:rPr lang="he-IL" b="1" dirty="0"/>
              <a:t>:</a:t>
            </a:r>
            <a:endParaRPr lang="he-IL" dirty="0"/>
          </a:p>
        </p:txBody>
      </p:sp>
      <p:sp>
        <p:nvSpPr>
          <p:cNvPr id="3" name="כותרת 2">
            <a:extLst>
              <a:ext uri="{FF2B5EF4-FFF2-40B4-BE49-F238E27FC236}">
                <a16:creationId xmlns:a16="http://schemas.microsoft.com/office/drawing/2014/main" id="{341D1983-100A-43BB-99B9-BB2EFD32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>
              <a:defRPr/>
            </a:pPr>
            <a:r>
              <a:rPr lang="he-IL" dirty="0">
                <a:effectLst/>
              </a:rPr>
              <a:t>סגירת חיבור </a:t>
            </a:r>
            <a:r>
              <a:rPr lang="he-IL" dirty="0" err="1">
                <a:effectLst/>
              </a:rPr>
              <a:t>וסוקט</a:t>
            </a:r>
            <a:endParaRPr lang="en-US" dirty="0">
              <a:effectLst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E43FDDD9-0628-44EE-B5EC-6D233454023B}"/>
              </a:ext>
            </a:extLst>
          </p:cNvPr>
          <p:cNvSpPr/>
          <p:nvPr/>
        </p:nvSpPr>
        <p:spPr>
          <a:xfrm>
            <a:off x="381000" y="1685925"/>
            <a:ext cx="8534400" cy="46196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close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sockfd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24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D258460-BC48-4D5E-AD29-F2E8470F98A9}"/>
              </a:ext>
            </a:extLst>
          </p:cNvPr>
          <p:cNvSpPr/>
          <p:nvPr/>
        </p:nvSpPr>
        <p:spPr>
          <a:xfrm>
            <a:off x="381000" y="3200400"/>
            <a:ext cx="8534400" cy="46196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shutdown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sockfd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how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E66CA72A-5215-4CAC-AEBD-4FB51862C718}"/>
              </a:ext>
            </a:extLst>
          </p:cNvPr>
          <p:cNvSpPr/>
          <p:nvPr/>
        </p:nvSpPr>
        <p:spPr>
          <a:xfrm>
            <a:off x="381000" y="5395913"/>
            <a:ext cx="8534400" cy="46196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close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sockfd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2">
            <a:extLst>
              <a:ext uri="{FF2B5EF4-FFF2-40B4-BE49-F238E27FC236}">
                <a16:creationId xmlns:a16="http://schemas.microsoft.com/office/drawing/2014/main" id="{3291BEAF-3D93-4199-A2D8-3FA42A331C16}"/>
              </a:ext>
            </a:extLst>
          </p:cNvPr>
          <p:cNvSpPr txBox="1">
            <a:spLocks/>
          </p:cNvSpPr>
          <p:nvPr/>
        </p:nvSpPr>
        <p:spPr>
          <a:xfrm>
            <a:off x="457200" y="2743200"/>
            <a:ext cx="8229600" cy="1143000"/>
          </a:xfrm>
          <a:prstGeom prst="rect">
            <a:avLst/>
          </a:prstGeom>
        </p:spPr>
        <p:txBody>
          <a:bodyPr anchor="ctr">
            <a:normAutofit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>
              <a:defRPr/>
            </a:pPr>
            <a:r>
              <a:rPr lang="he-IL" sz="7200" dirty="0"/>
              <a:t>חומר רלוונטי נוסף</a:t>
            </a:r>
            <a:endParaRPr lang="en-US" sz="7200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5533116-BFCC-4A7D-9040-3C761FA8EA3B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>
            <a:extLst>
              <a:ext uri="{FF2B5EF4-FFF2-40B4-BE49-F238E27FC236}">
                <a16:creationId xmlns:a16="http://schemas.microsoft.com/office/drawing/2014/main" id="{6AE34F08-1435-46BA-8226-5A4B9B616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033462"/>
          </a:xfrm>
        </p:spPr>
        <p:txBody>
          <a:bodyPr>
            <a:normAutofit/>
          </a:bodyPr>
          <a:lstStyle/>
          <a:p>
            <a:pPr algn="r" rtl="1">
              <a:defRPr/>
            </a:pPr>
            <a:r>
              <a:rPr lang="he-IL" altLang="en-US" b="1" dirty="0"/>
              <a:t>מבנה</a:t>
            </a:r>
            <a:r>
              <a:rPr lang="he-IL" altLang="en-US" dirty="0"/>
              <a:t> </a:t>
            </a:r>
            <a:r>
              <a:rPr lang="en-US" altLang="en-US" dirty="0"/>
              <a:t>("in" for "Internet") </a:t>
            </a:r>
            <a:r>
              <a:rPr lang="en-US" altLang="en-US" b="1" dirty="0"/>
              <a:t>sockaddr_in6</a:t>
            </a:r>
            <a:r>
              <a:rPr lang="he-IL" altLang="en-US" dirty="0"/>
              <a:t> – עבור </a:t>
            </a:r>
            <a:r>
              <a:rPr lang="da-DK" dirty="0"/>
              <a:t>IPv6</a:t>
            </a:r>
            <a:r>
              <a:rPr lang="he-IL" dirty="0"/>
              <a:t>.</a:t>
            </a:r>
            <a:r>
              <a:rPr lang="en-US" dirty="0"/>
              <a:t> </a:t>
            </a:r>
            <a:endParaRPr lang="he-IL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endParaRPr lang="he-IL" dirty="0"/>
          </a:p>
        </p:txBody>
      </p:sp>
      <p:sp>
        <p:nvSpPr>
          <p:cNvPr id="3" name="כותרת 2">
            <a:extLst>
              <a:ext uri="{FF2B5EF4-FFF2-40B4-BE49-F238E27FC236}">
                <a16:creationId xmlns:a16="http://schemas.microsoft.com/office/drawing/2014/main" id="{47FFA997-9384-481B-A529-733FA411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he-IL" sz="4400" dirty="0"/>
              <a:t>חומר רלוונטי נוסף</a:t>
            </a:r>
            <a:endParaRPr lang="en-US" sz="44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4A9803F-EFED-4A11-996C-444BDD84F371}"/>
              </a:ext>
            </a:extLst>
          </p:cNvPr>
          <p:cNvSpPr/>
          <p:nvPr/>
        </p:nvSpPr>
        <p:spPr>
          <a:xfrm>
            <a:off x="152400" y="2327275"/>
            <a:ext cx="8915400" cy="329406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(IPv6 only--see struct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sockaddr_in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and struct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in_addr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for IPv4)</a:t>
            </a:r>
          </a:p>
          <a:p>
            <a:pPr>
              <a:defRPr/>
            </a:pP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sockaddr_in6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u_int16_t       sin6_family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address family, AF_INET6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u_int16_t       sin6_port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port number, Network Byte Order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u_int32_t       sin6_flowinfo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IPv6 flow information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in6_addr sin6_addr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IPv6 address</a:t>
            </a:r>
          </a:p>
          <a:p>
            <a:pPr>
              <a:defRPr/>
            </a:pP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u_int32_t       sin6_scope_id</a:t>
            </a:r>
            <a:r>
              <a:rPr lang="fr-FR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Scope ID</a:t>
            </a:r>
          </a:p>
          <a:p>
            <a:pPr>
              <a:defRPr/>
            </a:pP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in6_addr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s6_addr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8000"/>
                </a:solidFill>
                <a:latin typeface="Courier New" panose="02070309020205020404" pitchFamily="49" charset="0"/>
              </a:rPr>
              <a:t>16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IPv6 address</a:t>
            </a:r>
          </a:p>
          <a:p>
            <a:pPr>
              <a:defRPr/>
            </a:pP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};</a:t>
            </a:r>
            <a:endParaRPr lang="en-US" sz="16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>
            <a:extLst>
              <a:ext uri="{FF2B5EF4-FFF2-40B4-BE49-F238E27FC236}">
                <a16:creationId xmlns:a16="http://schemas.microsoft.com/office/drawing/2014/main" id="{9996FDFB-901D-4F98-A995-8BB7547E4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r" rtl="1">
              <a:defRPr/>
            </a:pPr>
            <a:r>
              <a:rPr lang="he-IL" b="1" dirty="0"/>
              <a:t>פונקציה</a:t>
            </a:r>
            <a:r>
              <a:rPr lang="en-US" b="1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getaddrinfo</a:t>
            </a:r>
            <a:r>
              <a:rPr lang="en-US" b="1" dirty="0"/>
              <a:t> </a:t>
            </a:r>
            <a:endParaRPr lang="he-IL" b="1" dirty="0"/>
          </a:p>
          <a:p>
            <a:pPr marL="109537" indent="0">
              <a:buFont typeface="Wingdings 3" panose="05040102010807070707" pitchFamily="18" charset="2"/>
              <a:buNone/>
              <a:defRPr/>
            </a:pPr>
            <a:endParaRPr lang="he-IL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endParaRPr lang="he-IL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endParaRPr lang="he-IL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endParaRPr lang="he-IL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endParaRPr lang="he-IL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endParaRPr lang="he-IL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endParaRPr lang="he-IL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r>
              <a:rPr lang="en-US" dirty="0"/>
              <a:t> </a:t>
            </a:r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endParaRPr lang="he-IL" dirty="0"/>
          </a:p>
          <a:p>
            <a:pPr>
              <a:defRPr/>
            </a:pPr>
            <a:r>
              <a:rPr lang="en-US" b="1" dirty="0"/>
              <a:t>res</a:t>
            </a:r>
            <a:r>
              <a:rPr lang="he-IL" dirty="0"/>
              <a:t> - </a:t>
            </a:r>
            <a:r>
              <a:rPr lang="en-US" dirty="0"/>
              <a:t>pointer to a linked-list of results</a:t>
            </a:r>
            <a:endParaRPr lang="he-IL" dirty="0"/>
          </a:p>
          <a:p>
            <a:pPr>
              <a:defRPr/>
            </a:pPr>
            <a:r>
              <a:rPr lang="en-US" b="1" dirty="0"/>
              <a:t>node</a:t>
            </a:r>
            <a:r>
              <a:rPr lang="he-IL" dirty="0"/>
              <a:t> - </a:t>
            </a:r>
            <a:r>
              <a:rPr lang="en-US" dirty="0"/>
              <a:t>the host name to connect to, or an IP address</a:t>
            </a:r>
            <a:endParaRPr lang="he-IL" dirty="0"/>
          </a:p>
          <a:p>
            <a:pPr>
              <a:defRPr/>
            </a:pPr>
            <a:r>
              <a:rPr lang="en-US" b="1" dirty="0"/>
              <a:t>service</a:t>
            </a:r>
            <a:r>
              <a:rPr lang="he-IL" dirty="0"/>
              <a:t> -</a:t>
            </a:r>
            <a:r>
              <a:rPr lang="en-US" dirty="0"/>
              <a:t> or the name of a particular service</a:t>
            </a:r>
            <a:r>
              <a:rPr lang="he-IL" dirty="0"/>
              <a:t> </a:t>
            </a:r>
            <a:r>
              <a:rPr lang="en-US" dirty="0"/>
              <a:t>port number</a:t>
            </a:r>
            <a:endParaRPr lang="he-IL" dirty="0"/>
          </a:p>
          <a:p>
            <a:pPr>
              <a:defRPr/>
            </a:pPr>
            <a:r>
              <a:rPr lang="en-US" b="1" dirty="0"/>
              <a:t>hints</a:t>
            </a:r>
            <a:r>
              <a:rPr lang="he-IL" dirty="0"/>
              <a:t> - </a:t>
            </a:r>
            <a:r>
              <a:rPr lang="en-US" dirty="0"/>
              <a:t>points to a struct </a:t>
            </a:r>
            <a:r>
              <a:rPr lang="en-US" b="1" dirty="0" err="1"/>
              <a:t>addrinfo</a:t>
            </a:r>
            <a:r>
              <a:rPr lang="en-US" dirty="0"/>
              <a:t> that was filled out with relevant information</a:t>
            </a:r>
          </a:p>
          <a:p>
            <a:pPr algn="r" rtl="1">
              <a:defRPr/>
            </a:pPr>
            <a:r>
              <a:rPr lang="he-IL" dirty="0"/>
              <a:t>אם יש שגיאה, הפונקציה מחזירה ערך שונה מ-0.</a:t>
            </a:r>
            <a:endParaRPr lang="en-US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endParaRPr lang="he-IL" dirty="0"/>
          </a:p>
        </p:txBody>
      </p:sp>
      <p:sp>
        <p:nvSpPr>
          <p:cNvPr id="3" name="כותרת 2">
            <a:extLst>
              <a:ext uri="{FF2B5EF4-FFF2-40B4-BE49-F238E27FC236}">
                <a16:creationId xmlns:a16="http://schemas.microsoft.com/office/drawing/2014/main" id="{DD037A12-14C2-43DE-BA67-E651B28B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he-IL" sz="4400" dirty="0"/>
              <a:t>חומר רלוונטי נוסף</a:t>
            </a:r>
            <a:endParaRPr lang="en-US" sz="44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66CEB593-14F4-4429-B33C-55895F6294C9}"/>
              </a:ext>
            </a:extLst>
          </p:cNvPr>
          <p:cNvSpPr/>
          <p:nvPr/>
        </p:nvSpPr>
        <p:spPr>
          <a:xfrm>
            <a:off x="114300" y="1905000"/>
            <a:ext cx="8915400" cy="206216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804000"/>
                </a:solidFill>
                <a:latin typeface="Courier New" panose="02070309020205020404" pitchFamily="49" charset="0"/>
              </a:rPr>
              <a:t>#include &lt;sys/</a:t>
            </a:r>
            <a:r>
              <a:rPr lang="en-US" sz="1600" dirty="0" err="1">
                <a:solidFill>
                  <a:srgbClr val="804000"/>
                </a:solidFill>
                <a:latin typeface="Courier New" panose="02070309020205020404" pitchFamily="49" charset="0"/>
              </a:rPr>
              <a:t>types.h</a:t>
            </a:r>
            <a:r>
              <a:rPr lang="en-US" sz="1600" dirty="0">
                <a:solidFill>
                  <a:srgbClr val="804000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defRPr/>
            </a:pPr>
            <a:r>
              <a:rPr lang="en-US" sz="1600" dirty="0">
                <a:solidFill>
                  <a:srgbClr val="804000"/>
                </a:solidFill>
                <a:latin typeface="Courier New" panose="02070309020205020404" pitchFamily="49" charset="0"/>
              </a:rPr>
              <a:t>#include &lt;sys/</a:t>
            </a:r>
            <a:r>
              <a:rPr lang="en-US" sz="1600" dirty="0" err="1">
                <a:solidFill>
                  <a:srgbClr val="804000"/>
                </a:solidFill>
                <a:latin typeface="Courier New" panose="02070309020205020404" pitchFamily="49" charset="0"/>
              </a:rPr>
              <a:t>socket.h</a:t>
            </a:r>
            <a:r>
              <a:rPr lang="en-US" sz="1600" dirty="0">
                <a:solidFill>
                  <a:srgbClr val="804000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defRPr/>
            </a:pPr>
            <a:r>
              <a:rPr lang="en-US" sz="1600" dirty="0">
                <a:solidFill>
                  <a:srgbClr val="804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804000"/>
                </a:solidFill>
                <a:latin typeface="Courier New" panose="02070309020205020404" pitchFamily="49" charset="0"/>
              </a:rPr>
              <a:t>netdb.h</a:t>
            </a:r>
            <a:r>
              <a:rPr lang="en-US" sz="1600" dirty="0">
                <a:solidFill>
                  <a:srgbClr val="804000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defRPr/>
            </a:pP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node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e.g. www.example.com"  or IP </a:t>
            </a:r>
          </a:p>
          <a:p>
            <a:pPr>
              <a:defRPr/>
            </a:pP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e.g. "http" or port number </a:t>
            </a:r>
          </a:p>
          <a:p>
            <a:pPr>
              <a:defRPr/>
            </a:pP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hints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res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>
            <a:extLst>
              <a:ext uri="{FF2B5EF4-FFF2-40B4-BE49-F238E27FC236}">
                <a16:creationId xmlns:a16="http://schemas.microsoft.com/office/drawing/2014/main" id="{F058648C-47D0-446A-8209-511885A74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347662"/>
          </a:xfrm>
        </p:spPr>
        <p:txBody>
          <a:bodyPr>
            <a:normAutofit fontScale="70000" lnSpcReduction="20000"/>
          </a:bodyPr>
          <a:lstStyle/>
          <a:p>
            <a:pPr algn="r" rtl="1">
              <a:defRPr/>
            </a:pPr>
            <a:r>
              <a:rPr lang="he-IL" b="1" dirty="0"/>
              <a:t>דוגמא לשימוש בפונקציה</a:t>
            </a:r>
            <a:r>
              <a:rPr lang="en-US" b="1" dirty="0"/>
              <a:t> </a:t>
            </a:r>
            <a:r>
              <a:rPr lang="en-US" b="1" dirty="0" err="1"/>
              <a:t>getaddrinfo</a:t>
            </a:r>
            <a:r>
              <a:rPr lang="en-US" b="1" dirty="0"/>
              <a:t> </a:t>
            </a:r>
            <a:r>
              <a:rPr lang="he-IL" b="1" dirty="0"/>
              <a:t>בתוכנת שרת:</a:t>
            </a:r>
            <a:endParaRPr lang="en-US" b="1" dirty="0"/>
          </a:p>
        </p:txBody>
      </p:sp>
      <p:sp>
        <p:nvSpPr>
          <p:cNvPr id="3" name="כותרת 2">
            <a:extLst>
              <a:ext uri="{FF2B5EF4-FFF2-40B4-BE49-F238E27FC236}">
                <a16:creationId xmlns:a16="http://schemas.microsoft.com/office/drawing/2014/main" id="{9F76993D-0C54-4015-BB6E-FE2130AD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he-IL" sz="4400" dirty="0"/>
              <a:t>חומר רלוונטי נוסף</a:t>
            </a:r>
            <a:endParaRPr lang="en-US" sz="44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8E0112F-21DD-4433-B0C4-202D8179AE1F}"/>
              </a:ext>
            </a:extLst>
          </p:cNvPr>
          <p:cNvSpPr/>
          <p:nvPr/>
        </p:nvSpPr>
        <p:spPr>
          <a:xfrm>
            <a:off x="26988" y="1901825"/>
            <a:ext cx="8915400" cy="310832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status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addrinfo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hints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addrinfo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servinfo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will point to the results</a:t>
            </a:r>
          </a:p>
          <a:p>
            <a:pPr>
              <a:defRPr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memset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(&amp;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hints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hints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make sure the struct is empty </a:t>
            </a:r>
          </a:p>
          <a:p>
            <a:pPr>
              <a:defRPr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hints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ai_family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AF_UNSPEC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don't care IPv4 or IPv6 </a:t>
            </a:r>
          </a:p>
          <a:p>
            <a:pPr>
              <a:defRPr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hints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ai_socktype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SOCK_STREAM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TCP stream sockets </a:t>
            </a:r>
          </a:p>
          <a:p>
            <a:pPr>
              <a:defRPr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hints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ai_flags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AI_PASSIVE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fill in my IP for me </a:t>
            </a: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status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getaddrinfo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"3490"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hints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servinfo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he-I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stderr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getaddrinfo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 error: %s\n"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gai_strerror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status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endParaRPr lang="he-IL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he-I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exit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servinfo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now points to a linked list of 1 or more struct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addrinfos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endParaRPr lang="he-IL" sz="14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... do everything until you don't need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servinfo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anymore .... </a:t>
            </a:r>
          </a:p>
          <a:p>
            <a:pPr>
              <a:defRPr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freeaddrinfo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servinfo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free the linked-list</a:t>
            </a:r>
            <a:endParaRPr lang="en-US" sz="1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>
            <a:extLst>
              <a:ext uri="{FF2B5EF4-FFF2-40B4-BE49-F238E27FC236}">
                <a16:creationId xmlns:a16="http://schemas.microsoft.com/office/drawing/2014/main" id="{1A099384-B5AB-4D56-82BC-0ED7EECA9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347662"/>
          </a:xfrm>
        </p:spPr>
        <p:txBody>
          <a:bodyPr>
            <a:normAutofit fontScale="70000" lnSpcReduction="20000"/>
          </a:bodyPr>
          <a:lstStyle/>
          <a:p>
            <a:pPr algn="r" rtl="1">
              <a:defRPr/>
            </a:pPr>
            <a:r>
              <a:rPr lang="he-IL" b="1" dirty="0"/>
              <a:t>דוגמא לשימוש בפונקציה</a:t>
            </a:r>
            <a:r>
              <a:rPr lang="en-US" b="1" dirty="0"/>
              <a:t> </a:t>
            </a:r>
            <a:r>
              <a:rPr lang="en-US" b="1" dirty="0" err="1"/>
              <a:t>getaddrinfo</a:t>
            </a:r>
            <a:r>
              <a:rPr lang="en-US" b="1" dirty="0"/>
              <a:t> </a:t>
            </a:r>
            <a:r>
              <a:rPr lang="he-IL" b="1" dirty="0"/>
              <a:t>בתוכנת לקוח:</a:t>
            </a:r>
            <a:endParaRPr lang="en-US" b="1" dirty="0"/>
          </a:p>
        </p:txBody>
      </p:sp>
      <p:sp>
        <p:nvSpPr>
          <p:cNvPr id="3" name="כותרת 2">
            <a:extLst>
              <a:ext uri="{FF2B5EF4-FFF2-40B4-BE49-F238E27FC236}">
                <a16:creationId xmlns:a16="http://schemas.microsoft.com/office/drawing/2014/main" id="{2FB0D5F0-8B9B-4595-955B-20D82747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he-IL" sz="4000" dirty="0"/>
              <a:t>חומר רלוונטי נוסף</a:t>
            </a: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5CC141C-C241-4C6B-9E8C-04CB84B3C376}"/>
              </a:ext>
            </a:extLst>
          </p:cNvPr>
          <p:cNvSpPr/>
          <p:nvPr/>
        </p:nvSpPr>
        <p:spPr>
          <a:xfrm>
            <a:off x="152400" y="1901825"/>
            <a:ext cx="8915400" cy="246221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status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addrinfo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hints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addrinfo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servinfo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will point to the results </a:t>
            </a:r>
          </a:p>
          <a:p>
            <a:pPr>
              <a:defRPr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memset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(&amp;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hints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hints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make sure the struct is empty </a:t>
            </a:r>
          </a:p>
          <a:p>
            <a:pPr>
              <a:defRPr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hints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ai_family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AF_UNSPEC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don't care IPv4 or IPv6 </a:t>
            </a:r>
          </a:p>
          <a:p>
            <a:pPr>
              <a:defRPr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hints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ai_socktype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SOCK_STREAM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TCP stream sockets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get ready to connect 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status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getaddrinfo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"www.example.net"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"3490"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hints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servinfo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servinfo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now points to a linked list of 1 or more struct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addrinfos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etc.</a:t>
            </a:r>
            <a:endParaRPr lang="en-US" sz="1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>
            <a:extLst>
              <a:ext uri="{FF2B5EF4-FFF2-40B4-BE49-F238E27FC236}">
                <a16:creationId xmlns:a16="http://schemas.microsoft.com/office/drawing/2014/main" id="{ED117987-1E4F-4A47-AA15-804218AAF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>
              <a:defRPr/>
            </a:pPr>
            <a:r>
              <a:rPr lang="he-IL" b="1" dirty="0"/>
              <a:t>הפונקציה </a:t>
            </a:r>
            <a:r>
              <a:rPr lang="en-US" b="1" dirty="0" err="1"/>
              <a:t>getpeername</a:t>
            </a:r>
            <a:endParaRPr lang="he-IL" b="1" dirty="0"/>
          </a:p>
          <a:p>
            <a:pPr marL="392113" lvl="1" indent="0" algn="r" rtl="1">
              <a:buFont typeface="Verdana" panose="020B0604030504040204" pitchFamily="34" charset="0"/>
              <a:buNone/>
              <a:defRPr/>
            </a:pPr>
            <a:endParaRPr lang="he-IL" dirty="0"/>
          </a:p>
          <a:p>
            <a:pPr lvl="1" algn="r" rtl="1">
              <a:defRPr/>
            </a:pPr>
            <a:r>
              <a:rPr lang="he-IL" dirty="0"/>
              <a:t>הפונקציה מחזירה כתובת של מחשב קצה ב-</a:t>
            </a:r>
            <a:r>
              <a:rPr lang="en-US" dirty="0"/>
              <a:t>connected stream socket</a:t>
            </a:r>
            <a:r>
              <a:rPr lang="he-IL" dirty="0"/>
              <a:t>.</a:t>
            </a:r>
          </a:p>
          <a:p>
            <a:pPr lvl="1" algn="r" rtl="1">
              <a:defRPr/>
            </a:pPr>
            <a:r>
              <a:rPr lang="he-IL" dirty="0"/>
              <a:t>במקרה של שגיאה תחזיר </a:t>
            </a:r>
            <a:r>
              <a:rPr lang="en-US" dirty="0"/>
              <a:t>-1</a:t>
            </a:r>
            <a:r>
              <a:rPr lang="he-IL" dirty="0"/>
              <a:t>.</a:t>
            </a:r>
          </a:p>
          <a:p>
            <a:pPr lvl="1" algn="r" rtl="1">
              <a:defRPr/>
            </a:pPr>
            <a:r>
              <a:rPr lang="en-US" b="1" dirty="0" err="1"/>
              <a:t>sockfd</a:t>
            </a:r>
            <a:r>
              <a:rPr lang="he-IL" dirty="0"/>
              <a:t> - </a:t>
            </a:r>
            <a:r>
              <a:rPr lang="en-US" dirty="0"/>
              <a:t>descriptor of the connected stream socket</a:t>
            </a:r>
            <a:endParaRPr lang="he-IL" dirty="0"/>
          </a:p>
          <a:p>
            <a:pPr lvl="1" algn="r" rtl="1">
              <a:defRPr/>
            </a:pPr>
            <a:r>
              <a:rPr lang="en-US" b="1" dirty="0" err="1"/>
              <a:t>addr</a:t>
            </a:r>
            <a:r>
              <a:rPr lang="he-IL" dirty="0"/>
              <a:t> – מצביע למבנה </a:t>
            </a:r>
            <a:r>
              <a:rPr lang="en-US" dirty="0" err="1"/>
              <a:t>sockaddr</a:t>
            </a:r>
            <a:r>
              <a:rPr lang="en-US" dirty="0"/>
              <a:t> </a:t>
            </a:r>
            <a:r>
              <a:rPr lang="he-IL" dirty="0"/>
              <a:t> (או </a:t>
            </a:r>
            <a:r>
              <a:rPr lang="en-US" dirty="0" err="1"/>
              <a:t>sockaddr_in</a:t>
            </a:r>
            <a:r>
              <a:rPr lang="he-IL" dirty="0"/>
              <a:t>) אשר מכיל מידע אודות מחשב קצה בחיבור</a:t>
            </a:r>
          </a:p>
          <a:p>
            <a:pPr lvl="1" algn="r" rtl="1">
              <a:defRPr/>
            </a:pPr>
            <a:r>
              <a:rPr lang="en-US" b="1" dirty="0" err="1"/>
              <a:t>addrlen</a:t>
            </a:r>
            <a:r>
              <a:rPr lang="he-IL" dirty="0"/>
              <a:t> – מצביע למספר שלם שמשקף גודל המבנה.</a:t>
            </a:r>
          </a:p>
          <a:p>
            <a:pPr lvl="1" algn="r" rtl="1">
              <a:defRPr/>
            </a:pPr>
            <a:r>
              <a:rPr lang="he-IL" dirty="0"/>
              <a:t>לאחר שיש כתובת ניתן לקרוא לפונקציות הבאות לקבלת מידע נוסף:</a:t>
            </a:r>
          </a:p>
          <a:p>
            <a:pPr lvl="2" algn="r" rtl="1"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net_ntop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r" rtl="1"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algn="r" rtl="1"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gethostbyaddr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כותרת 2">
            <a:extLst>
              <a:ext uri="{FF2B5EF4-FFF2-40B4-BE49-F238E27FC236}">
                <a16:creationId xmlns:a16="http://schemas.microsoft.com/office/drawing/2014/main" id="{819C0231-1B7E-404F-A6AE-A287B63A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he-IL" sz="4400" dirty="0"/>
              <a:t>חומר רלוונטי נוסף</a:t>
            </a:r>
            <a:endParaRPr lang="en-US" sz="44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4A7DFCB-015A-48F2-ACCD-8303CE91E945}"/>
              </a:ext>
            </a:extLst>
          </p:cNvPr>
          <p:cNvSpPr/>
          <p:nvPr/>
        </p:nvSpPr>
        <p:spPr>
          <a:xfrm>
            <a:off x="114300" y="1871663"/>
            <a:ext cx="8915400" cy="33813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getpeername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sockfd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sockaddr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addrlen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>
            <a:extLst>
              <a:ext uri="{FF2B5EF4-FFF2-40B4-BE49-F238E27FC236}">
                <a16:creationId xmlns:a16="http://schemas.microsoft.com/office/drawing/2014/main" id="{02960FA1-DC99-489D-BA5E-4E2FFDCC1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6200" y="1371600"/>
            <a:ext cx="8763000" cy="4635500"/>
          </a:xfrm>
        </p:spPr>
        <p:txBody>
          <a:bodyPr>
            <a:normAutofit fontScale="92500" lnSpcReduction="20000"/>
          </a:bodyPr>
          <a:lstStyle/>
          <a:p>
            <a:pPr algn="r" rtl="1">
              <a:defRPr/>
            </a:pPr>
            <a:r>
              <a:rPr lang="he-IL" altLang="en-US" sz="2400" dirty="0"/>
              <a:t>כדי שתהליך יוכל לקבל/לשולח מידע לרשת/מהרשת חייבים לה "צינור" הנקרא </a:t>
            </a:r>
            <a:r>
              <a:rPr lang="en-US" altLang="en-US" sz="2400" dirty="0"/>
              <a:t>Socket</a:t>
            </a:r>
            <a:endParaRPr lang="he-IL" altLang="en-US" sz="2400" dirty="0"/>
          </a:p>
          <a:p>
            <a:pPr algn="r" rtl="1">
              <a:defRPr/>
            </a:pPr>
            <a:r>
              <a:rPr lang="he-IL" altLang="en-US" sz="2400" dirty="0"/>
              <a:t>שילוב של כתובת </a:t>
            </a:r>
            <a:r>
              <a:rPr lang="en-US" altLang="en-US" sz="2400" dirty="0"/>
              <a:t>IP</a:t>
            </a:r>
            <a:r>
              <a:rPr lang="he-IL" altLang="en-US" sz="2400" dirty="0"/>
              <a:t> עם מספר </a:t>
            </a:r>
            <a:r>
              <a:rPr lang="en-US" altLang="en-US" sz="2400" dirty="0"/>
              <a:t>Port</a:t>
            </a:r>
            <a:r>
              <a:rPr lang="he-IL" altLang="en-US" sz="2400" dirty="0"/>
              <a:t> מגדיר </a:t>
            </a:r>
            <a:r>
              <a:rPr lang="he-IL" altLang="en-US" sz="2400" b="1" dirty="0"/>
              <a:t>כתובת שקע </a:t>
            </a:r>
            <a:r>
              <a:rPr lang="he-IL" altLang="en-US" sz="2400" dirty="0"/>
              <a:t>(</a:t>
            </a:r>
            <a:r>
              <a:rPr lang="en-US" altLang="en-US" sz="2400" i="1" dirty="0"/>
              <a:t>Socket Address</a:t>
            </a:r>
            <a:r>
              <a:rPr lang="he-IL" altLang="en-US" sz="2400" dirty="0"/>
              <a:t>) </a:t>
            </a:r>
          </a:p>
          <a:p>
            <a:pPr lvl="1" algn="r" rtl="1">
              <a:defRPr/>
            </a:pPr>
            <a:r>
              <a:rPr lang="he-IL" altLang="en-US" sz="2000" dirty="0"/>
              <a:t>זוג כתובות השקע מגדיר קשר בין שני קצות הקשר (בין מחשבים, בין יישומים וכו').</a:t>
            </a:r>
            <a:endParaRPr lang="en-US" altLang="en-US" sz="2000" dirty="0"/>
          </a:p>
          <a:p>
            <a:pPr lvl="1" algn="r" rtl="1">
              <a:defRPr/>
            </a:pPr>
            <a:r>
              <a:rPr lang="en-US" altLang="en-US" sz="2000" dirty="0"/>
              <a:t> Connection</a:t>
            </a:r>
            <a:r>
              <a:rPr lang="he-IL" altLang="en-US" sz="2000" dirty="0"/>
              <a:t>מזוהה ע”י צמד</a:t>
            </a:r>
            <a:r>
              <a:rPr lang="en-US" altLang="en-US" sz="2000" dirty="0"/>
              <a:t>.Sockets </a:t>
            </a:r>
          </a:p>
          <a:p>
            <a:pPr algn="r" rtl="1">
              <a:defRPr/>
            </a:pPr>
            <a:r>
              <a:rPr lang="he-IL" altLang="en-US" sz="2600" dirty="0"/>
              <a:t>קיימים 3 סוגי</a:t>
            </a:r>
            <a:r>
              <a:rPr lang="en-US" altLang="en-US" sz="2600" dirty="0"/>
              <a:t> Sockets</a:t>
            </a:r>
            <a:r>
              <a:rPr lang="en-US" altLang="he-IL" sz="2600" dirty="0"/>
              <a:t> </a:t>
            </a:r>
            <a:r>
              <a:rPr lang="he-IL" altLang="he-IL" sz="2600" dirty="0"/>
              <a:t>:</a:t>
            </a:r>
            <a:endParaRPr lang="en-US" altLang="he-IL" sz="2600" dirty="0"/>
          </a:p>
          <a:p>
            <a:pPr lvl="1" algn="r" rtl="1">
              <a:defRPr/>
            </a:pPr>
            <a:r>
              <a:rPr lang="en-US" altLang="he-IL" sz="2500" dirty="0"/>
              <a:t> :Stream Socket </a:t>
            </a:r>
            <a:r>
              <a:rPr lang="he-IL" altLang="en-US" sz="2500" dirty="0"/>
              <a:t>קשר מהימן קצה לקצה</a:t>
            </a:r>
            <a:r>
              <a:rPr lang="en-US" altLang="he-IL" sz="2500" dirty="0"/>
              <a:t>TCP)</a:t>
            </a:r>
            <a:r>
              <a:rPr lang="en-US" altLang="en-US" sz="2500" dirty="0"/>
              <a:t> </a:t>
            </a:r>
            <a:r>
              <a:rPr lang="he-IL" altLang="en-US" sz="2500" dirty="0"/>
              <a:t>)</a:t>
            </a:r>
            <a:r>
              <a:rPr lang="he-IL" altLang="he-IL" sz="2500" dirty="0"/>
              <a:t>.</a:t>
            </a:r>
            <a:endParaRPr lang="en-US" altLang="he-IL" sz="2500" dirty="0"/>
          </a:p>
          <a:p>
            <a:pPr lvl="1" algn="r" rtl="1">
              <a:defRPr/>
            </a:pPr>
            <a:r>
              <a:rPr lang="en-US" altLang="he-IL" sz="2500" dirty="0"/>
              <a:t>:Datagram Socket </a:t>
            </a:r>
            <a:r>
              <a:rPr lang="he-IL" altLang="he-IL" sz="2500" dirty="0"/>
              <a:t> </a:t>
            </a:r>
            <a:r>
              <a:rPr lang="he-IL" altLang="en-US" sz="2500" dirty="0"/>
              <a:t>קשר</a:t>
            </a:r>
            <a:r>
              <a:rPr lang="en-US" altLang="en-US" sz="2500" dirty="0"/>
              <a:t> Connectionless</a:t>
            </a:r>
            <a:r>
              <a:rPr lang="en-US" altLang="he-IL" sz="2500" dirty="0"/>
              <a:t> </a:t>
            </a:r>
            <a:r>
              <a:rPr lang="he-IL" altLang="he-IL" sz="2500" dirty="0"/>
              <a:t>(</a:t>
            </a:r>
            <a:r>
              <a:rPr lang="en-US" altLang="he-IL" sz="2500" dirty="0"/>
              <a:t>UDP</a:t>
            </a:r>
            <a:r>
              <a:rPr lang="he-IL" altLang="he-IL" sz="2500" dirty="0"/>
              <a:t>)</a:t>
            </a:r>
            <a:r>
              <a:rPr lang="en-US" altLang="he-IL" sz="2500" dirty="0"/>
              <a:t>.</a:t>
            </a:r>
          </a:p>
          <a:p>
            <a:pPr lvl="1" algn="r" rtl="1">
              <a:defRPr/>
            </a:pPr>
            <a:r>
              <a:rPr lang="en-US" altLang="he-IL" sz="2500" dirty="0"/>
              <a:t>Raw Socket </a:t>
            </a:r>
            <a:r>
              <a:rPr lang="he-IL" altLang="he-IL" sz="2500" dirty="0"/>
              <a:t>: </a:t>
            </a:r>
            <a:r>
              <a:rPr lang="he-IL" altLang="en-US" sz="2500" dirty="0"/>
              <a:t>גישה ישירה לפרוטוקולים ברמות נמוכות יותר</a:t>
            </a:r>
            <a:r>
              <a:rPr lang="en-US" altLang="en-US" sz="2500" dirty="0"/>
              <a:t>.</a:t>
            </a:r>
          </a:p>
          <a:p>
            <a:pPr algn="r" rtl="1">
              <a:defRPr/>
            </a:pPr>
            <a:r>
              <a:rPr lang="he-IL" altLang="en-US" sz="2400" dirty="0"/>
              <a:t>במילים אחרות, בתוך </a:t>
            </a:r>
            <a:r>
              <a:rPr lang="en-US" altLang="en-US" sz="2400" dirty="0"/>
              <a:t>host</a:t>
            </a:r>
            <a:r>
              <a:rPr lang="he-IL" altLang="en-US" sz="2400" dirty="0"/>
              <a:t> מסוים, ה-</a:t>
            </a:r>
            <a:r>
              <a:rPr lang="en-US" altLang="en-US" sz="2400" dirty="0"/>
              <a:t>Socket</a:t>
            </a:r>
            <a:r>
              <a:rPr lang="he-IL" altLang="en-US" sz="2400" dirty="0"/>
              <a:t> הוא ממשק</a:t>
            </a:r>
            <a:r>
              <a:rPr lang="en-US" altLang="en-US" sz="2400" dirty="0"/>
              <a:t> </a:t>
            </a:r>
            <a:r>
              <a:rPr lang="he-IL" altLang="en-US" sz="2400" dirty="0"/>
              <a:t>המתווך בין רמת ה- </a:t>
            </a:r>
            <a:r>
              <a:rPr lang="en-US" altLang="en-US" sz="2400" dirty="0"/>
              <a:t> Application</a:t>
            </a:r>
            <a:r>
              <a:rPr lang="he-IL" altLang="en-US" sz="2400" dirty="0"/>
              <a:t>ורמת ה-</a:t>
            </a:r>
            <a:r>
              <a:rPr lang="en-US" altLang="en-US" sz="2400" dirty="0"/>
              <a:t>Transport</a:t>
            </a:r>
            <a:r>
              <a:rPr lang="he-IL" altLang="en-US" sz="2400" dirty="0"/>
              <a:t>. דוגמא לכך שלשכבת ה-</a:t>
            </a:r>
            <a:r>
              <a:rPr lang="en-US" altLang="en-US" sz="2400" dirty="0"/>
              <a:t>Application</a:t>
            </a:r>
            <a:r>
              <a:rPr lang="he-IL" altLang="en-US" sz="2400" dirty="0"/>
              <a:t> קיימת השפעה על שכבת ה-</a:t>
            </a:r>
            <a:r>
              <a:rPr lang="en-US" altLang="en-US" sz="2400" dirty="0"/>
              <a:t>Transport</a:t>
            </a:r>
            <a:endParaRPr lang="he-IL" altLang="en-US" sz="2400" dirty="0"/>
          </a:p>
          <a:p>
            <a:pPr lvl="1" algn="r" rtl="1">
              <a:defRPr/>
            </a:pPr>
            <a:r>
              <a:rPr lang="he-IL" altLang="en-US" sz="2000" dirty="0"/>
              <a:t> בחירת הפרוטוקול בשכבת התעבורה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4E19DB-B816-48DB-9D7A-DCB9D71C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ctr" rtl="1">
              <a:defRPr/>
            </a:pPr>
            <a:r>
              <a:rPr lang="en-US" altLang="en-US" sz="4400" dirty="0"/>
              <a:t>Socket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>
            <a:extLst>
              <a:ext uri="{FF2B5EF4-FFF2-40B4-BE49-F238E27FC236}">
                <a16:creationId xmlns:a16="http://schemas.microsoft.com/office/drawing/2014/main" id="{AEA5C593-0D76-4940-8EEF-74C6D5378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3395662"/>
          </a:xfrm>
        </p:spPr>
        <p:txBody>
          <a:bodyPr>
            <a:normAutofit/>
          </a:bodyPr>
          <a:lstStyle/>
          <a:p>
            <a:pPr algn="r" rtl="1">
              <a:defRPr/>
            </a:pPr>
            <a:r>
              <a:rPr lang="he-IL" b="1" dirty="0"/>
              <a:t>פונקציה </a:t>
            </a:r>
            <a:r>
              <a:rPr lang="en-US" b="1" dirty="0" err="1"/>
              <a:t>gethostname</a:t>
            </a:r>
            <a:r>
              <a:rPr lang="en-US" b="1" dirty="0"/>
              <a:t> </a:t>
            </a:r>
            <a:endParaRPr lang="he-IL" b="1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endParaRPr lang="en-US" b="1" dirty="0"/>
          </a:p>
          <a:p>
            <a:pPr lvl="1" algn="r" rtl="1">
              <a:defRPr/>
            </a:pPr>
            <a:r>
              <a:rPr lang="he-IL" dirty="0"/>
              <a:t>מחזירה שם המחשב עליו מריצים תוכנה (0)</a:t>
            </a:r>
          </a:p>
          <a:p>
            <a:pPr lvl="1" algn="r" rtl="1">
              <a:defRPr/>
            </a:pPr>
            <a:r>
              <a:rPr lang="he-IL" dirty="0"/>
              <a:t>במקרה של שגיאה תחזיר </a:t>
            </a:r>
            <a:r>
              <a:rPr lang="en-US" dirty="0"/>
              <a:t>-1</a:t>
            </a:r>
            <a:r>
              <a:rPr lang="he-IL" dirty="0"/>
              <a:t>.</a:t>
            </a:r>
          </a:p>
          <a:p>
            <a:pPr lvl="1" algn="r" rtl="1">
              <a:defRPr/>
            </a:pPr>
            <a:r>
              <a:rPr lang="en-US" b="1" dirty="0"/>
              <a:t>hostname</a:t>
            </a:r>
            <a:r>
              <a:rPr lang="he-IL" dirty="0"/>
              <a:t>-מצביע למערך תווים אשר יכיל שם מחשב קצה(</a:t>
            </a:r>
            <a:r>
              <a:rPr lang="en-US" dirty="0"/>
              <a:t>host</a:t>
            </a:r>
            <a:r>
              <a:rPr lang="he-IL" dirty="0"/>
              <a:t>) </a:t>
            </a:r>
          </a:p>
          <a:p>
            <a:pPr lvl="1" algn="r" rtl="1">
              <a:defRPr/>
            </a:pPr>
            <a:r>
              <a:rPr lang="en-US" b="1" dirty="0"/>
              <a:t>size</a:t>
            </a:r>
            <a:r>
              <a:rPr lang="he-IL" dirty="0"/>
              <a:t>– גודל מערך </a:t>
            </a:r>
            <a:r>
              <a:rPr lang="en-US" dirty="0"/>
              <a:t>hostname</a:t>
            </a:r>
            <a:r>
              <a:rPr lang="he-IL" dirty="0"/>
              <a:t> </a:t>
            </a:r>
            <a:r>
              <a:rPr lang="he-IL" dirty="0" err="1"/>
              <a:t>בביתים</a:t>
            </a:r>
            <a:r>
              <a:rPr lang="he-IL" dirty="0"/>
              <a:t> .</a:t>
            </a:r>
          </a:p>
          <a:p>
            <a:pPr lvl="1" algn="r" rtl="1">
              <a:defRPr/>
            </a:pPr>
            <a:r>
              <a:rPr lang="he-IL" dirty="0"/>
              <a:t>לאחר מכן ניתן לקרוא לפונקציה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gethostbyname</a:t>
            </a:r>
            <a:r>
              <a:rPr lang="en-US" dirty="0"/>
              <a:t> </a:t>
            </a:r>
            <a:r>
              <a:rPr lang="he-IL" dirty="0"/>
              <a:t> לקבלת כתובת </a:t>
            </a:r>
            <a:r>
              <a:rPr lang="en-US" dirty="0"/>
              <a:t>IP</a:t>
            </a:r>
            <a:r>
              <a:rPr lang="he-IL" dirty="0"/>
              <a:t> של המחשב.</a:t>
            </a:r>
          </a:p>
        </p:txBody>
      </p:sp>
      <p:sp>
        <p:nvSpPr>
          <p:cNvPr id="3" name="כותרת 2">
            <a:extLst>
              <a:ext uri="{FF2B5EF4-FFF2-40B4-BE49-F238E27FC236}">
                <a16:creationId xmlns:a16="http://schemas.microsoft.com/office/drawing/2014/main" id="{1850412C-EB34-468E-BC4E-A49D996E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he-IL" sz="4400" dirty="0"/>
              <a:t>חומר רלוונטי נוסף</a:t>
            </a:r>
            <a:endParaRPr lang="en-US" sz="44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A95893AD-3DD5-4F0C-8A3B-F4B488424570}"/>
              </a:ext>
            </a:extLst>
          </p:cNvPr>
          <p:cNvSpPr/>
          <p:nvPr/>
        </p:nvSpPr>
        <p:spPr>
          <a:xfrm>
            <a:off x="685800" y="1871663"/>
            <a:ext cx="7772400" cy="5842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804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804000"/>
                </a:solidFill>
                <a:latin typeface="Courier New" panose="02070309020205020404" pitchFamily="49" charset="0"/>
              </a:rPr>
              <a:t>unistd.h</a:t>
            </a:r>
            <a:r>
              <a:rPr lang="en-US" sz="1600" dirty="0">
                <a:solidFill>
                  <a:srgbClr val="804000"/>
                </a:solidFill>
                <a:latin typeface="Courier New" panose="02070309020205020404" pitchFamily="49" charset="0"/>
              </a:rPr>
              <a:t>&gt; </a:t>
            </a:r>
          </a:p>
          <a:p>
            <a:pPr>
              <a:defRPr/>
            </a:pP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gethostname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hostname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size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6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מציין מיקום תוכן 1">
            <a:extLst>
              <a:ext uri="{FF2B5EF4-FFF2-40B4-BE49-F238E27FC236}">
                <a16:creationId xmlns:a16="http://schemas.microsoft.com/office/drawing/2014/main" id="{4F79AD85-9B51-4ECD-A48C-EA15ADA3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804862"/>
          </a:xfrm>
        </p:spPr>
        <p:txBody>
          <a:bodyPr/>
          <a:lstStyle/>
          <a:p>
            <a:pPr algn="r" rtl="1"/>
            <a:r>
              <a:rPr lang="he-IL" altLang="en-US"/>
              <a:t>כמה מבנים (</a:t>
            </a:r>
            <a:r>
              <a:rPr lang="en-US" altLang="en-US"/>
              <a:t>structs</a:t>
            </a:r>
            <a:r>
              <a:rPr lang="he-IL" altLang="en-US"/>
              <a:t>) שבשימוש ב-</a:t>
            </a:r>
            <a:r>
              <a:rPr lang="en-US" altLang="en-US"/>
              <a:t>sockets interface</a:t>
            </a:r>
            <a:r>
              <a:rPr lang="he-IL" altLang="en-US"/>
              <a:t>:</a:t>
            </a:r>
          </a:p>
        </p:txBody>
      </p:sp>
      <p:sp>
        <p:nvSpPr>
          <p:cNvPr id="3" name="כותרת 2">
            <a:extLst>
              <a:ext uri="{FF2B5EF4-FFF2-40B4-BE49-F238E27FC236}">
                <a16:creationId xmlns:a16="http://schemas.microsoft.com/office/drawing/2014/main" id="{80FA4753-D617-4017-AB0F-B6B5DA44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he-IL" sz="4400" dirty="0"/>
              <a:t>חומר רלוונטי נוסף</a:t>
            </a:r>
            <a:endParaRPr lang="en-US" sz="44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78D4D88-7720-4500-9C2A-683149FA7677}"/>
              </a:ext>
            </a:extLst>
          </p:cNvPr>
          <p:cNvSpPr/>
          <p:nvPr/>
        </p:nvSpPr>
        <p:spPr>
          <a:xfrm>
            <a:off x="533400" y="1981200"/>
            <a:ext cx="7924800" cy="25542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sz="16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ai_flags</a:t>
            </a:r>
            <a:r>
              <a:rPr lang="it-IT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AI_PASSIVE, AI_CANONNAME, etc. </a:t>
            </a:r>
          </a:p>
          <a:p>
            <a:pPr>
              <a:defRPr/>
            </a:pP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da-DK" sz="16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ai_family</a:t>
            </a:r>
            <a:r>
              <a:rPr lang="da-DK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AF_INET, AF_INET6, AF_UNSPEC 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ai_socktype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SOCK_STREAM, SOCK_DGRAM 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ai_protocol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use 0 for "any" 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8000FF"/>
                </a:solidFill>
                <a:latin typeface="Courier New" panose="020703090202050204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ai_addrlen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size of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ai_addr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in bytes 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sockaddr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ai_addr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struct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sockaddr_in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 or _in6 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ai_canonname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full canonical hostname 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8000FF"/>
                </a:solidFill>
                <a:latin typeface="Courier New" panose="020703090202050204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ai_next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// linked list, next node </a:t>
            </a:r>
          </a:p>
          <a:p>
            <a:pPr>
              <a:defRPr/>
            </a:pP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};</a:t>
            </a:r>
            <a:endParaRPr lang="en-US" sz="16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>
            <a:extLst>
              <a:ext uri="{FF2B5EF4-FFF2-40B4-BE49-F238E27FC236}">
                <a16:creationId xmlns:a16="http://schemas.microsoft.com/office/drawing/2014/main" id="{02B23E32-EC84-49CD-AF4C-EAE4BCD4D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2252662"/>
          </a:xfrm>
        </p:spPr>
        <p:txBody>
          <a:bodyPr>
            <a:normAutofit/>
          </a:bodyPr>
          <a:lstStyle/>
          <a:p>
            <a:pPr algn="r" rtl="1">
              <a:defRPr/>
            </a:pPr>
            <a:r>
              <a:rPr lang="he-IL" b="1" dirty="0"/>
              <a:t>שימו לב שייבאתם את כל הספריות הרלוונטיות</a:t>
            </a:r>
          </a:p>
          <a:p>
            <a:pPr lvl="1" algn="r" rtl="1">
              <a:defRPr/>
            </a:pPr>
            <a:r>
              <a:rPr lang="he-IL" dirty="0"/>
              <a:t>רובן נכתבו בשקפים הראשונים</a:t>
            </a:r>
          </a:p>
          <a:p>
            <a:pPr lvl="1" algn="r" rtl="1">
              <a:defRPr/>
            </a:pPr>
            <a:r>
              <a:rPr lang="he-IL" dirty="0"/>
              <a:t>במידה ולא מופיעה ספריה בקטע קוד במצגת לא אומר שלא צריכים אותה.</a:t>
            </a:r>
          </a:p>
          <a:p>
            <a:pPr lvl="1" algn="r" rtl="1">
              <a:defRPr/>
            </a:pPr>
            <a:endParaRPr lang="he-IL" b="1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endParaRPr lang="en-US" b="1" dirty="0"/>
          </a:p>
        </p:txBody>
      </p:sp>
      <p:sp>
        <p:nvSpPr>
          <p:cNvPr id="3" name="כותרת 2">
            <a:extLst>
              <a:ext uri="{FF2B5EF4-FFF2-40B4-BE49-F238E27FC236}">
                <a16:creationId xmlns:a16="http://schemas.microsoft.com/office/drawing/2014/main" id="{0338F2BE-E7B1-46B3-AF30-455173D7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he-IL" sz="4400" dirty="0"/>
              <a:t>תזכורת</a:t>
            </a:r>
            <a:endParaRPr lang="en-US" sz="4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מציין מיקום תוכן 1">
            <a:extLst>
              <a:ext uri="{FF2B5EF4-FFF2-40B4-BE49-F238E27FC236}">
                <a16:creationId xmlns:a16="http://schemas.microsoft.com/office/drawing/2014/main" id="{ABC25B19-1D03-4AD1-AE60-83461031A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he-IL">
                <a:hlinkClick r:id="rId2"/>
              </a:rPr>
              <a:t>http://beej.us/guide/bgnet/</a:t>
            </a:r>
            <a:endParaRPr lang="he-IL" altLang="en-US">
              <a:hlinkClick r:id="rId3"/>
            </a:endParaRPr>
          </a:p>
          <a:p>
            <a:r>
              <a:rPr lang="en-US" altLang="en-US">
                <a:hlinkClick r:id="rId3"/>
              </a:rPr>
              <a:t>https://notes.shichao.io/unp/ch6/</a:t>
            </a:r>
            <a:endParaRPr lang="en-US" altLang="en-US"/>
          </a:p>
          <a:p>
            <a:endParaRPr lang="he-IL" altLang="en-US"/>
          </a:p>
        </p:txBody>
      </p:sp>
      <p:sp>
        <p:nvSpPr>
          <p:cNvPr id="3" name="כותרת 2">
            <a:extLst>
              <a:ext uri="{FF2B5EF4-FFF2-40B4-BE49-F238E27FC236}">
                <a16:creationId xmlns:a16="http://schemas.microsoft.com/office/drawing/2014/main" id="{BDBDE790-560F-4F43-95B2-8A75C143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he-IL" dirty="0"/>
              <a:t>חומר למידה נוסף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>
            <a:extLst>
              <a:ext uri="{FF2B5EF4-FFF2-40B4-BE49-F238E27FC236}">
                <a16:creationId xmlns:a16="http://schemas.microsoft.com/office/drawing/2014/main" id="{2E0114FF-E6A8-4CD9-B16C-EB0A3619D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500"/>
          </a:xfrm>
        </p:spPr>
        <p:txBody>
          <a:bodyPr/>
          <a:lstStyle/>
          <a:p>
            <a:pPr algn="r" rtl="1"/>
            <a:r>
              <a:rPr lang="he-IL" altLang="en-US"/>
              <a:t>כל אפליקציה דורשת שירות שונה מרמת ה-</a:t>
            </a:r>
            <a:r>
              <a:rPr lang="en-US" altLang="en-US" sz="2800"/>
              <a:t>Transport </a:t>
            </a:r>
            <a:r>
              <a:rPr lang="he-IL" altLang="en-US" sz="2800" b="1"/>
              <a:t>:</a:t>
            </a:r>
          </a:p>
          <a:p>
            <a:pPr algn="r" rtl="1"/>
            <a:endParaRPr lang="he-IL" altLang="en-US"/>
          </a:p>
          <a:p>
            <a:pPr algn="r" rtl="1"/>
            <a:r>
              <a:rPr lang="en-US" altLang="en-US"/>
              <a:t>Connection less</a:t>
            </a:r>
            <a:r>
              <a:rPr lang="he-IL" altLang="en-US"/>
              <a:t> – שירות שמתאים לאפליקציות שמאפשרות איבוד מידע מועט (אפליקציות של אודיו) וצריכות מהירות </a:t>
            </a:r>
          </a:p>
          <a:p>
            <a:pPr algn="r" rtl="1"/>
            <a:endParaRPr lang="he-IL" altLang="en-US"/>
          </a:p>
          <a:p>
            <a:pPr algn="r" rtl="1"/>
            <a:r>
              <a:rPr lang="en-US" altLang="en-US"/>
              <a:t> - Connection oriented</a:t>
            </a:r>
            <a:r>
              <a:rPr lang="he-IL" altLang="en-US"/>
              <a:t>שירות שמתאים לאפליקציות שאינן יכולות להתמודד עם איבוד מידע (למשל, העברת קבצים).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371DFC-DAFF-4527-A130-D7A356B7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ctr" rtl="1">
              <a:defRPr/>
            </a:pPr>
            <a:r>
              <a:rPr lang="he-IL" altLang="en-US" sz="4400" dirty="0"/>
              <a:t>רמת </a:t>
            </a:r>
            <a:r>
              <a:rPr lang="en-US" altLang="en-US" sz="4400" dirty="0"/>
              <a:t>Transport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>
            <a:extLst>
              <a:ext uri="{FF2B5EF4-FFF2-40B4-BE49-F238E27FC236}">
                <a16:creationId xmlns:a16="http://schemas.microsoft.com/office/drawing/2014/main" id="{AD0514F5-B478-4CC5-BFB5-2A34EEAE4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562600"/>
          </a:xfrm>
        </p:spPr>
        <p:txBody>
          <a:bodyPr>
            <a:normAutofit/>
          </a:bodyPr>
          <a:lstStyle/>
          <a:p>
            <a:pPr algn="r" rtl="1" eaLnBrk="1" hangingPunct="1">
              <a:defRPr/>
            </a:pPr>
            <a:r>
              <a:rPr lang="he-IL" altLang="en-US" sz="2400" b="1" dirty="0"/>
              <a:t>אפליקציות שונות מבקשות שירות שונה מרמת ה- </a:t>
            </a:r>
            <a:r>
              <a:rPr lang="en-US" altLang="en-US" sz="2400" b="1" dirty="0"/>
              <a:t>Transport</a:t>
            </a:r>
            <a:r>
              <a:rPr lang="he-IL" altLang="en-US" sz="2400" b="1" dirty="0"/>
              <a:t>:</a:t>
            </a:r>
          </a:p>
          <a:p>
            <a:pPr algn="r" rtl="1" eaLnBrk="1" hangingPunct="1">
              <a:defRPr/>
            </a:pPr>
            <a:r>
              <a:rPr lang="he-IL" altLang="en-US" sz="2400" b="1" dirty="0"/>
              <a:t>תקשורת </a:t>
            </a:r>
            <a:r>
              <a:rPr lang="en-US" altLang="en-US" sz="2400" b="1" dirty="0"/>
              <a:t>TCP</a:t>
            </a:r>
            <a:endParaRPr lang="he-IL" altLang="en-US" sz="2400" b="1" dirty="0"/>
          </a:p>
          <a:p>
            <a:pPr lvl="1" algn="r" rtl="1" eaLnBrk="1" hangingPunct="1">
              <a:defRPr/>
            </a:pPr>
            <a:r>
              <a:rPr lang="he-IL" altLang="en-US" sz="1800" dirty="0"/>
              <a:t>יתרונות – הפרוטוקול מספק תעבורה אמינה: החבילות מגיעות שלמות, מסודרות לשכבת האפליקציה</a:t>
            </a:r>
          </a:p>
          <a:p>
            <a:pPr lvl="1" algn="r" rtl="1" eaLnBrk="1" hangingPunct="1">
              <a:defRPr/>
            </a:pPr>
            <a:r>
              <a:rPr lang="he-IL" altLang="en-US" sz="1800" dirty="0"/>
              <a:t>הפרוטוקול דורש הקמת קשר מסודר בין מחשבים, משתמש במנגנוני בקרת זרימה ובקרת גודש (עומס)</a:t>
            </a:r>
          </a:p>
          <a:p>
            <a:pPr lvl="1" algn="r" rtl="1" eaLnBrk="1" hangingPunct="1">
              <a:defRPr/>
            </a:pPr>
            <a:r>
              <a:rPr lang="he-IL" altLang="en-US" sz="1800" dirty="0"/>
              <a:t>חסרונות – נשלח הרבה </a:t>
            </a:r>
            <a:r>
              <a:rPr lang="en-US" altLang="en-US" sz="1800" dirty="0"/>
              <a:t>DATA</a:t>
            </a:r>
            <a:r>
              <a:rPr lang="he-IL" altLang="en-US" sz="1800" dirty="0"/>
              <a:t> נוסף, איטי יחסית</a:t>
            </a:r>
          </a:p>
          <a:p>
            <a:pPr lvl="1" algn="r" rtl="1" eaLnBrk="1" hangingPunct="1">
              <a:defRPr/>
            </a:pPr>
            <a:r>
              <a:rPr lang="he-IL" altLang="en-US" sz="1800" dirty="0"/>
              <a:t>דוגמא - שימוש ביישומי </a:t>
            </a:r>
            <a:r>
              <a:rPr lang="en-US" altLang="en-US" sz="1800" dirty="0"/>
              <a:t>HTTP, FTP, Telnet </a:t>
            </a:r>
            <a:endParaRPr lang="he-IL" altLang="en-US" sz="1800" dirty="0"/>
          </a:p>
          <a:p>
            <a:pPr marL="392113" lvl="1" indent="0" algn="r" rtl="1" eaLnBrk="1" hangingPunct="1">
              <a:buFont typeface="Verdana" panose="020B0604030504040204" pitchFamily="34" charset="0"/>
              <a:buNone/>
              <a:defRPr/>
            </a:pPr>
            <a:endParaRPr lang="he-IL" altLang="en-US" sz="1800" dirty="0"/>
          </a:p>
          <a:p>
            <a:pPr algn="r" rtl="1" eaLnBrk="1" hangingPunct="1">
              <a:defRPr/>
            </a:pPr>
            <a:r>
              <a:rPr lang="he-IL" altLang="en-US" sz="2400" b="1" dirty="0"/>
              <a:t>תקשורת </a:t>
            </a:r>
            <a:r>
              <a:rPr lang="en-US" altLang="en-US" sz="2400" b="1" dirty="0"/>
              <a:t>UDP</a:t>
            </a:r>
            <a:endParaRPr lang="he-IL" altLang="en-US" sz="2400" b="1" dirty="0"/>
          </a:p>
          <a:p>
            <a:pPr lvl="1" algn="r" rtl="1" eaLnBrk="1" hangingPunct="1">
              <a:defRPr/>
            </a:pPr>
            <a:r>
              <a:rPr lang="he-IL" altLang="en-US" sz="1800" dirty="0"/>
              <a:t>יתרונות – החבילות מגיעות מהר (בעל </a:t>
            </a:r>
            <a:r>
              <a:rPr lang="en-US" altLang="en-US" sz="1800" dirty="0"/>
              <a:t>header </a:t>
            </a:r>
            <a:r>
              <a:rPr lang="he-IL" altLang="en-US" sz="1800" dirty="0"/>
              <a:t> קטן – הודעות קצרות יותר), תקורה נמוכה ביצירת החיבור (</a:t>
            </a:r>
            <a:r>
              <a:rPr lang="en-US" altLang="en-US" sz="1800" dirty="0"/>
              <a:t>overhead</a:t>
            </a:r>
            <a:r>
              <a:rPr lang="he-IL" altLang="en-US" sz="1800" dirty="0"/>
              <a:t>), פרוטוקול פשוט – חשוב בשביל מכשירים פרימיטיביים, כמו מכשיר אזעקה.</a:t>
            </a:r>
          </a:p>
          <a:p>
            <a:pPr lvl="1" algn="r" rtl="1" eaLnBrk="1" hangingPunct="1">
              <a:defRPr/>
            </a:pPr>
            <a:r>
              <a:rPr lang="he-IL" altLang="en-US" sz="1800" dirty="0"/>
              <a:t>חסרונות – העברת מידע לא אמינה, חבילות יכולות להגיע פגומות או אפילו לא להגיע ,אין סדר ברמת האפליקציה (אין בקרת דחיסה ועומס – גורם להעמסת הרשת ואפשרות לניצולת מקסימלית)</a:t>
            </a:r>
          </a:p>
          <a:p>
            <a:pPr lvl="1" algn="r" rtl="1" eaLnBrk="1" hangingPunct="1">
              <a:defRPr/>
            </a:pPr>
            <a:r>
              <a:rPr lang="he-IL" altLang="en-US" sz="1800" dirty="0"/>
              <a:t>דוגמא - </a:t>
            </a:r>
            <a:r>
              <a:rPr lang="en-US" altLang="en-US" sz="1800" dirty="0"/>
              <a:t> </a:t>
            </a:r>
            <a:r>
              <a:rPr lang="he-IL" altLang="en-US" sz="1800" dirty="0"/>
              <a:t>יישומי מולטימדיה, </a:t>
            </a:r>
            <a:r>
              <a:rPr lang="en-US" altLang="en-US" sz="1800" dirty="0"/>
              <a:t>DNS</a:t>
            </a:r>
            <a:r>
              <a:rPr lang="he-IL" altLang="en-US" sz="1800" dirty="0"/>
              <a:t>, </a:t>
            </a:r>
            <a:r>
              <a:rPr lang="en-US" altLang="en-US" sz="1800" dirty="0"/>
              <a:t>SNMP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4DDABD-7139-4F48-9D3E-30A58229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/>
              <a:t>TCP </a:t>
            </a:r>
            <a:r>
              <a:rPr lang="en-US" dirty="0" err="1"/>
              <a:t>vs</a:t>
            </a:r>
            <a:r>
              <a:rPr lang="en-US" dirty="0"/>
              <a:t> UDP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>
            <a:extLst>
              <a:ext uri="{FF2B5EF4-FFF2-40B4-BE49-F238E27FC236}">
                <a16:creationId xmlns:a16="http://schemas.microsoft.com/office/drawing/2014/main" id="{3450CC58-C069-4E69-84CC-DF3E97585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Linux PC using Gnu's </a:t>
            </a:r>
            <a:r>
              <a:rPr lang="en-US" b="1" dirty="0" err="1"/>
              <a:t>gcc</a:t>
            </a:r>
            <a:r>
              <a:rPr lang="en-US" dirty="0"/>
              <a:t> compiler:</a:t>
            </a:r>
          </a:p>
          <a:p>
            <a:pPr>
              <a:defRPr/>
            </a:pPr>
            <a:r>
              <a:rPr lang="en-US" dirty="0"/>
              <a:t>Linux Ubuntu – </a:t>
            </a:r>
            <a:r>
              <a:rPr lang="he-IL" dirty="0"/>
              <a:t> עבודה בענן - </a:t>
            </a:r>
            <a:r>
              <a:rPr lang="en-US" dirty="0">
                <a:hlinkClick r:id="rId2"/>
              </a:rPr>
              <a:t>https://aws.amazon.com/cloud9/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Winsock Programmer's FAQ - </a:t>
            </a:r>
            <a:r>
              <a:rPr lang="he-IL" b="1" dirty="0"/>
              <a:t>עבודה עם ספריה  </a:t>
            </a:r>
            <a:r>
              <a:rPr lang="en-US" b="1" dirty="0"/>
              <a:t>Winsock 2.х</a:t>
            </a:r>
            <a:endParaRPr lang="en-US" dirty="0"/>
          </a:p>
          <a:p>
            <a:pPr marL="109537" indent="0">
              <a:buFont typeface="Wingdings 3" panose="05040102010807070707" pitchFamily="18" charset="2"/>
              <a:buNone/>
              <a:defRPr/>
            </a:pPr>
            <a:r>
              <a:rPr lang="en-US">
                <a:hlinkClick r:id="rId3"/>
              </a:rPr>
              <a:t>https://tangentsoft.net/wskfaq/newbie.html#interop</a:t>
            </a:r>
            <a:endParaRPr lang="he-IL" dirty="0"/>
          </a:p>
        </p:txBody>
      </p:sp>
      <p:sp>
        <p:nvSpPr>
          <p:cNvPr id="3" name="כותרת 2">
            <a:extLst>
              <a:ext uri="{FF2B5EF4-FFF2-40B4-BE49-F238E27FC236}">
                <a16:creationId xmlns:a16="http://schemas.microsoft.com/office/drawing/2014/main" id="{4230AB9D-58C0-494F-8658-C0723DC9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Platform and Compiler</a:t>
            </a:r>
            <a:endParaRPr lang="he-I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מציין מיקום תוכן 1">
            <a:extLst>
              <a:ext uri="{FF2B5EF4-FFF2-40B4-BE49-F238E27FC236}">
                <a16:creationId xmlns:a16="http://schemas.microsoft.com/office/drawing/2014/main" id="{6C86D25C-7F50-4F79-A73B-8315DD3B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Everything in Unix </a:t>
            </a:r>
            <a:r>
              <a:rPr lang="en-US" altLang="en-US" i="1"/>
              <a:t>is</a:t>
            </a:r>
            <a:r>
              <a:rPr lang="en-US" altLang="en-US"/>
              <a:t> a file!</a:t>
            </a:r>
          </a:p>
          <a:p>
            <a:pPr lvl="1"/>
            <a:r>
              <a:rPr lang="en-US" altLang="en-US"/>
              <a:t>A file can be a network connection, a FIFO, a pipe, a terminal, a real on-the-disk file, or just about anything else.</a:t>
            </a:r>
          </a:p>
          <a:p>
            <a:pPr lvl="1"/>
            <a:r>
              <a:rPr lang="en-US" altLang="en-US"/>
              <a:t>All input is like reading a file</a:t>
            </a:r>
          </a:p>
          <a:p>
            <a:pPr lvl="1"/>
            <a:r>
              <a:rPr lang="en-US" altLang="en-US"/>
              <a:t>All output is like writing a file</a:t>
            </a:r>
          </a:p>
          <a:p>
            <a:pPr lvl="1"/>
            <a:r>
              <a:rPr lang="en-US" altLang="en-US"/>
              <a:t>File is represented by an integer file descriptor (simply an integer associated with an open file).</a:t>
            </a:r>
          </a:p>
          <a:p>
            <a:r>
              <a:rPr lang="en-US" altLang="en-US"/>
              <a:t>System calls for sockets</a:t>
            </a:r>
          </a:p>
          <a:p>
            <a:pPr lvl="1"/>
            <a:r>
              <a:rPr lang="en-US" altLang="en-US"/>
              <a:t>Client: create, connect, write, read, close</a:t>
            </a:r>
          </a:p>
          <a:p>
            <a:pPr lvl="1"/>
            <a:r>
              <a:rPr lang="en-US" altLang="en-US"/>
              <a:t>Server: create, bind, listen, accept, read, write, close</a:t>
            </a:r>
          </a:p>
          <a:p>
            <a:endParaRPr lang="he-IL" altLang="en-US"/>
          </a:p>
        </p:txBody>
      </p:sp>
      <p:sp>
        <p:nvSpPr>
          <p:cNvPr id="3" name="כותרת 2">
            <a:extLst>
              <a:ext uri="{FF2B5EF4-FFF2-40B4-BE49-F238E27FC236}">
                <a16:creationId xmlns:a16="http://schemas.microsoft.com/office/drawing/2014/main" id="{478A3901-2522-4C33-90AC-9CD6C2B9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Socket in C – Unix/Linux</a:t>
            </a:r>
            <a:endParaRPr lang="he-I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>
            <a:extLst>
              <a:ext uri="{FF2B5EF4-FFF2-40B4-BE49-F238E27FC236}">
                <a16:creationId xmlns:a16="http://schemas.microsoft.com/office/drawing/2014/main" id="{679F1985-1CB0-4470-A9B2-31250CA35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447800"/>
            <a:ext cx="8534400" cy="5072063"/>
          </a:xfrm>
        </p:spPr>
        <p:txBody>
          <a:bodyPr>
            <a:normAutofit fontScale="77500" lnSpcReduction="20000"/>
          </a:bodyPr>
          <a:lstStyle/>
          <a:p>
            <a:pPr marL="109537" indent="0" algn="r" rtl="1">
              <a:buFont typeface="Wingdings 3" panose="05040102010807070707" pitchFamily="18" charset="2"/>
              <a:buNone/>
              <a:defRPr/>
            </a:pPr>
            <a:r>
              <a:rPr lang="he-IL" b="1" dirty="0"/>
              <a:t>שלבים ליצירת </a:t>
            </a:r>
            <a:r>
              <a:rPr lang="en-US" b="1" dirty="0"/>
              <a:t>Socket </a:t>
            </a:r>
            <a:r>
              <a:rPr lang="he-IL" b="1" dirty="0"/>
              <a:t> בשפת </a:t>
            </a:r>
            <a:r>
              <a:rPr lang="en-US" b="1" dirty="0"/>
              <a:t>C</a:t>
            </a:r>
            <a:r>
              <a:rPr lang="he-IL" b="1" dirty="0"/>
              <a:t>:</a:t>
            </a:r>
          </a:p>
          <a:p>
            <a:pPr algn="r" rtl="1">
              <a:defRPr/>
            </a:pPr>
            <a:r>
              <a:rPr lang="he-IL" dirty="0"/>
              <a:t>ספריות נדרשות: </a:t>
            </a:r>
            <a:r>
              <a:rPr lang="he-IL" b="1" dirty="0"/>
              <a:t>בכל המשך התהליך</a:t>
            </a:r>
          </a:p>
          <a:p>
            <a:pPr algn="r" rtl="1">
              <a:defRPr/>
            </a:pPr>
            <a:endParaRPr lang="he-IL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endParaRPr lang="he-IL" dirty="0"/>
          </a:p>
          <a:p>
            <a:pPr algn="r" rtl="1">
              <a:defRPr/>
            </a:pPr>
            <a:endParaRPr lang="he-IL" b="1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endParaRPr lang="he-IL" b="1" dirty="0"/>
          </a:p>
          <a:p>
            <a:pPr marL="109537" indent="0" algn="r" rtl="1">
              <a:buFont typeface="Wingdings 3" panose="05040102010807070707" pitchFamily="18" charset="2"/>
              <a:buNone/>
              <a:defRPr/>
            </a:pPr>
            <a:endParaRPr lang="he-IL" b="1" dirty="0"/>
          </a:p>
          <a:p>
            <a:pPr algn="r" rtl="1">
              <a:defRPr/>
            </a:pPr>
            <a:r>
              <a:rPr lang="he-IL" b="1" dirty="0"/>
              <a:t>יצירת </a:t>
            </a:r>
            <a:r>
              <a:rPr lang="en-US" b="1" dirty="0"/>
              <a:t>socket descriptor</a:t>
            </a:r>
            <a:r>
              <a:rPr lang="he-IL" b="1" dirty="0"/>
              <a:t> </a:t>
            </a:r>
            <a:r>
              <a:rPr lang="he-IL" dirty="0"/>
              <a:t>ע"י הפונקציה :</a:t>
            </a:r>
          </a:p>
          <a:p>
            <a:pPr algn="r" rtl="1">
              <a:defRPr/>
            </a:pPr>
            <a:endParaRPr lang="he-IL" dirty="0"/>
          </a:p>
          <a:p>
            <a:pPr algn="r" rtl="1">
              <a:defRPr/>
            </a:pPr>
            <a:r>
              <a:rPr lang="he-IL" dirty="0"/>
              <a:t>הסבר:</a:t>
            </a:r>
          </a:p>
          <a:p>
            <a:pPr lvl="1" algn="r" rtl="1">
              <a:defRPr/>
            </a:pPr>
            <a:r>
              <a:rPr lang="en-US" dirty="0" err="1"/>
              <a:t>af</a:t>
            </a:r>
            <a:r>
              <a:rPr lang="en-US" dirty="0"/>
              <a:t> </a:t>
            </a:r>
            <a:r>
              <a:rPr lang="he-IL" dirty="0"/>
              <a:t> – פרוטוקול (עבור </a:t>
            </a:r>
            <a:r>
              <a:rPr lang="en-US" dirty="0"/>
              <a:t>IPv4</a:t>
            </a:r>
            <a:r>
              <a:rPr lang="he-IL" dirty="0"/>
              <a:t> הערך הוא: </a:t>
            </a:r>
            <a:r>
              <a:rPr lang="en-US" dirty="0"/>
              <a:t>AF_INET</a:t>
            </a:r>
            <a:r>
              <a:rPr lang="he-IL" dirty="0"/>
              <a:t>),</a:t>
            </a:r>
          </a:p>
          <a:p>
            <a:pPr lvl="1" algn="r" rtl="1">
              <a:defRPr/>
            </a:pPr>
            <a:r>
              <a:rPr lang="en-US" dirty="0"/>
              <a:t>type</a:t>
            </a:r>
            <a:r>
              <a:rPr lang="he-IL" dirty="0"/>
              <a:t>- סוג ה-</a:t>
            </a:r>
            <a:r>
              <a:rPr lang="en-US" dirty="0"/>
              <a:t>socket</a:t>
            </a:r>
            <a:r>
              <a:rPr lang="he-IL" dirty="0"/>
              <a:t> (עבור </a:t>
            </a:r>
            <a:r>
              <a:rPr lang="en-US" dirty="0"/>
              <a:t>TCP</a:t>
            </a:r>
            <a:r>
              <a:rPr lang="he-IL" dirty="0"/>
              <a:t>: </a:t>
            </a:r>
            <a:r>
              <a:rPr lang="en-US" dirty="0"/>
              <a:t>SOCK_STREAM</a:t>
            </a:r>
            <a:r>
              <a:rPr lang="he-IL" dirty="0"/>
              <a:t>, עבור </a:t>
            </a:r>
            <a:r>
              <a:rPr lang="en-US" dirty="0"/>
              <a:t>UDP</a:t>
            </a:r>
            <a:r>
              <a:rPr lang="he-IL" dirty="0"/>
              <a:t>: </a:t>
            </a:r>
            <a:r>
              <a:rPr lang="en-US" dirty="0"/>
              <a:t>SOCK_DGRAM</a:t>
            </a:r>
            <a:r>
              <a:rPr lang="he-IL" dirty="0"/>
              <a:t>)</a:t>
            </a:r>
          </a:p>
          <a:p>
            <a:pPr lvl="1" algn="r" rtl="1">
              <a:defRPr/>
            </a:pPr>
            <a:r>
              <a:rPr lang="en-US" dirty="0"/>
              <a:t>protocol</a:t>
            </a:r>
            <a:r>
              <a:rPr lang="he-IL" dirty="0"/>
              <a:t>– פרוטוקול שכבת תעבורה: עבור </a:t>
            </a:r>
            <a:r>
              <a:rPr lang="en-US" dirty="0"/>
              <a:t>TCP</a:t>
            </a:r>
            <a:r>
              <a:rPr lang="he-IL" dirty="0"/>
              <a:t>: </a:t>
            </a:r>
            <a:r>
              <a:rPr lang="en-US" dirty="0"/>
              <a:t>SOCK_STREAM</a:t>
            </a:r>
            <a:r>
              <a:rPr lang="he-IL" dirty="0"/>
              <a:t>, עבור </a:t>
            </a:r>
            <a:r>
              <a:rPr lang="en-US" dirty="0"/>
              <a:t>UDP</a:t>
            </a:r>
            <a:r>
              <a:rPr lang="he-IL" dirty="0"/>
              <a:t>: </a:t>
            </a:r>
            <a:r>
              <a:rPr lang="en-US" dirty="0"/>
              <a:t>SOCK_DGRAM</a:t>
            </a:r>
            <a:r>
              <a:rPr lang="he-IL" dirty="0"/>
              <a:t>. </a:t>
            </a:r>
            <a:br>
              <a:rPr lang="en-US" dirty="0"/>
            </a:br>
            <a:r>
              <a:rPr lang="he-IL" dirty="0"/>
              <a:t>ערך 0- ייתן את ברירת המחדל: בהתאם לסוג ה </a:t>
            </a:r>
            <a:r>
              <a:rPr lang="en-US" dirty="0"/>
              <a:t>socket</a:t>
            </a:r>
            <a:r>
              <a:rPr lang="he-IL" dirty="0"/>
              <a:t>. </a:t>
            </a:r>
            <a:endParaRPr lang="en-US" dirty="0"/>
          </a:p>
          <a:p>
            <a:pPr algn="r" rtl="1">
              <a:defRPr/>
            </a:pPr>
            <a:r>
              <a:rPr lang="he-IL" dirty="0"/>
              <a:t>במידה ולא הוקם </a:t>
            </a:r>
            <a:r>
              <a:rPr lang="en-US" dirty="0"/>
              <a:t>socket</a:t>
            </a:r>
            <a:r>
              <a:rPr lang="he-IL" dirty="0"/>
              <a:t> הפונקציה תחזיר את הערך </a:t>
            </a:r>
            <a:r>
              <a:rPr lang="en-US" dirty="0"/>
              <a:t>-1</a:t>
            </a:r>
            <a:r>
              <a:rPr lang="he-IL" dirty="0"/>
              <a:t> (</a:t>
            </a:r>
            <a:r>
              <a:rPr lang="en-US" dirty="0"/>
              <a:t>INVALID_SOCKET</a:t>
            </a:r>
            <a:r>
              <a:rPr lang="he-IL" dirty="0"/>
              <a:t>). </a:t>
            </a:r>
          </a:p>
        </p:txBody>
      </p:sp>
      <p:sp>
        <p:nvSpPr>
          <p:cNvPr id="3" name="כותרת 2">
            <a:extLst>
              <a:ext uri="{FF2B5EF4-FFF2-40B4-BE49-F238E27FC236}">
                <a16:creationId xmlns:a16="http://schemas.microsoft.com/office/drawing/2014/main" id="{FCB1B518-75E6-4CE2-A588-8012FB22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>
              <a:defRPr/>
            </a:pPr>
            <a:r>
              <a:rPr lang="he-IL" dirty="0"/>
              <a:t>יצירת </a:t>
            </a:r>
            <a:r>
              <a:rPr lang="en-US" dirty="0"/>
              <a:t>Socket</a:t>
            </a:r>
            <a:r>
              <a:rPr lang="he-IL" dirty="0"/>
              <a:t> בשפת - </a:t>
            </a:r>
            <a:r>
              <a:rPr lang="en-US" dirty="0"/>
              <a:t>C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B0A4B42-B4F8-411A-B67D-640A6292A774}"/>
              </a:ext>
            </a:extLst>
          </p:cNvPr>
          <p:cNvSpPr/>
          <p:nvPr/>
        </p:nvSpPr>
        <p:spPr>
          <a:xfrm>
            <a:off x="530225" y="2133600"/>
            <a:ext cx="7696200" cy="132397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804000"/>
                </a:solidFill>
                <a:latin typeface="Courier New" panose="02070309020205020404" pitchFamily="49" charset="0"/>
              </a:rPr>
              <a:t>#include &lt;sys/</a:t>
            </a:r>
            <a:r>
              <a:rPr lang="en-US" sz="2000" dirty="0" err="1">
                <a:solidFill>
                  <a:srgbClr val="804000"/>
                </a:solidFill>
                <a:latin typeface="Courier New" panose="02070309020205020404" pitchFamily="49" charset="0"/>
              </a:rPr>
              <a:t>types.h</a:t>
            </a:r>
            <a:r>
              <a:rPr lang="en-US" sz="2000" dirty="0">
                <a:solidFill>
                  <a:srgbClr val="804000"/>
                </a:solidFill>
                <a:latin typeface="Courier New" panose="02070309020205020404" pitchFamily="49" charset="0"/>
              </a:rPr>
              <a:t>&gt; </a:t>
            </a:r>
          </a:p>
          <a:p>
            <a:pPr>
              <a:defRPr/>
            </a:pPr>
            <a:r>
              <a:rPr lang="en-US" sz="2000" dirty="0">
                <a:solidFill>
                  <a:srgbClr val="804000"/>
                </a:solidFill>
                <a:latin typeface="Courier New" panose="02070309020205020404" pitchFamily="49" charset="0"/>
              </a:rPr>
              <a:t>#include &lt;sys/</a:t>
            </a:r>
            <a:r>
              <a:rPr lang="en-US" sz="2000" dirty="0" err="1">
                <a:solidFill>
                  <a:srgbClr val="804000"/>
                </a:solidFill>
                <a:latin typeface="Courier New" panose="02070309020205020404" pitchFamily="49" charset="0"/>
              </a:rPr>
              <a:t>socket.h</a:t>
            </a:r>
            <a:r>
              <a:rPr lang="en-US" sz="2000" dirty="0">
                <a:solidFill>
                  <a:srgbClr val="804000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defRPr/>
            </a:pPr>
            <a:r>
              <a:rPr lang="en-US" sz="2000" dirty="0">
                <a:solidFill>
                  <a:srgbClr val="804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sz="2000" dirty="0" err="1">
                <a:solidFill>
                  <a:srgbClr val="804000"/>
                </a:solidFill>
                <a:latin typeface="Courier New" panose="02070309020205020404" pitchFamily="49" charset="0"/>
              </a:rPr>
              <a:t>string.h</a:t>
            </a:r>
            <a:r>
              <a:rPr lang="en-US" sz="2000" dirty="0">
                <a:solidFill>
                  <a:srgbClr val="804000"/>
                </a:solidFill>
                <a:latin typeface="Courier New" panose="02070309020205020404" pitchFamily="49" charset="0"/>
              </a:rPr>
              <a:t>&gt;</a:t>
            </a:r>
            <a:endParaRPr lang="he-IL" sz="2000" dirty="0">
              <a:solidFill>
                <a:srgbClr val="804000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sz="2000" dirty="0">
                <a:solidFill>
                  <a:srgbClr val="804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sz="2000" dirty="0" err="1">
                <a:solidFill>
                  <a:srgbClr val="804000"/>
                </a:solidFill>
                <a:latin typeface="Courier New" panose="02070309020205020404" pitchFamily="49" charset="0"/>
              </a:rPr>
              <a:t>arpa</a:t>
            </a:r>
            <a:r>
              <a:rPr lang="en-US" sz="2000" dirty="0">
                <a:solidFill>
                  <a:srgbClr val="804000"/>
                </a:solidFill>
                <a:latin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804000"/>
                </a:solidFill>
                <a:latin typeface="Courier New" panose="02070309020205020404" pitchFamily="49" charset="0"/>
              </a:rPr>
              <a:t>inet.h</a:t>
            </a:r>
            <a:r>
              <a:rPr lang="en-US" sz="2000" dirty="0">
                <a:solidFill>
                  <a:srgbClr val="804000"/>
                </a:solidFill>
                <a:latin typeface="Courier New" panose="02070309020205020404" pitchFamily="49" charset="0"/>
              </a:rPr>
              <a:t>&gt; </a:t>
            </a:r>
            <a:endParaRPr lang="en-US" sz="20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9414C793-FD57-41A4-A0E7-4DAD21E58BF2}"/>
              </a:ext>
            </a:extLst>
          </p:cNvPr>
          <p:cNvSpPr/>
          <p:nvPr/>
        </p:nvSpPr>
        <p:spPr>
          <a:xfrm>
            <a:off x="530225" y="3867150"/>
            <a:ext cx="7696200" cy="40005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socket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af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type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protocol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4748</TotalTime>
  <Words>3583</Words>
  <Application>Microsoft Office PowerPoint</Application>
  <PresentationFormat>‫הצגה על המסך (4:3)</PresentationFormat>
  <Paragraphs>432</Paragraphs>
  <Slides>43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43</vt:i4>
      </vt:variant>
    </vt:vector>
  </HeadingPairs>
  <TitlesOfParts>
    <vt:vector size="52" baseType="lpstr">
      <vt:lpstr>Arial</vt:lpstr>
      <vt:lpstr>Lucida Sans Unicode</vt:lpstr>
      <vt:lpstr>Wingdings 3</vt:lpstr>
      <vt:lpstr>Verdana</vt:lpstr>
      <vt:lpstr>Wingdings 2</vt:lpstr>
      <vt:lpstr>Calibri</vt:lpstr>
      <vt:lpstr>Wingdings</vt:lpstr>
      <vt:lpstr>Courier New</vt:lpstr>
      <vt:lpstr>Concourse</vt:lpstr>
      <vt:lpstr>תקשורת ומחשוב תרגול</vt:lpstr>
      <vt:lpstr>מודל Client-Server</vt:lpstr>
      <vt:lpstr>Ports ,IP</vt:lpstr>
      <vt:lpstr>Socket</vt:lpstr>
      <vt:lpstr>רמת Transport</vt:lpstr>
      <vt:lpstr>TCP vs UDP</vt:lpstr>
      <vt:lpstr>Platform and Compiler</vt:lpstr>
      <vt:lpstr>Socket in C – Unix/Linux</vt:lpstr>
      <vt:lpstr>יצירת Socket בשפת - C</vt:lpstr>
      <vt:lpstr>יצירת Socket בשפת - C</vt:lpstr>
      <vt:lpstr>מצגת של PowerPoint‏</vt:lpstr>
      <vt:lpstr>יצירת Socket בשפת - C</vt:lpstr>
      <vt:lpstr>מצגת של PowerPoint‏</vt:lpstr>
      <vt:lpstr>יצירת Socket בשפת - C</vt:lpstr>
      <vt:lpstr>יצירת Socket בשפת - C</vt:lpstr>
      <vt:lpstr>יצירת Socket בשפת - C</vt:lpstr>
      <vt:lpstr>יצירת Socket בשפת - C</vt:lpstr>
      <vt:lpstr>יצירת Socket בשפת - C</vt:lpstr>
      <vt:lpstr>יצירת Socket בשפת - C</vt:lpstr>
      <vt:lpstr>יצירת Socket בשפת - C</vt:lpstr>
      <vt:lpstr>יצירת Socket בשפת - C</vt:lpstr>
      <vt:lpstr>יצירת Socket בשפת - C</vt:lpstr>
      <vt:lpstr>יצירת Socket בשפת - C</vt:lpstr>
      <vt:lpstr>יצירת Socket בשפת - C</vt:lpstr>
      <vt:lpstr>מצגת של PowerPoint‏</vt:lpstr>
      <vt:lpstr>העברת מידע בין שרת ולקוח </vt:lpstr>
      <vt:lpstr>העברת מידע בין שרת ולקוח </vt:lpstr>
      <vt:lpstr>העברת מידע בין שרת ולקוח </vt:lpstr>
      <vt:lpstr>מצגת של PowerPoint‏</vt:lpstr>
      <vt:lpstr>העברת מידע בין שרת ולקוח </vt:lpstr>
      <vt:lpstr>העברת מידע בין שרת ולקוח </vt:lpstr>
      <vt:lpstr>מצגת של PowerPoint‏</vt:lpstr>
      <vt:lpstr>סגירת חיבור וסוקט</vt:lpstr>
      <vt:lpstr>מצגת של PowerPoint‏</vt:lpstr>
      <vt:lpstr>חומר רלוונטי נוסף</vt:lpstr>
      <vt:lpstr>חומר רלוונטי נוסף</vt:lpstr>
      <vt:lpstr>חומר רלוונטי נוסף</vt:lpstr>
      <vt:lpstr>חומר רלוונטי נוסף</vt:lpstr>
      <vt:lpstr>חומר רלוונטי נוסף</vt:lpstr>
      <vt:lpstr>חומר רלוונטי נוסף</vt:lpstr>
      <vt:lpstr>חומר רלוונטי נוסף</vt:lpstr>
      <vt:lpstr>תזכורת</vt:lpstr>
      <vt:lpstr>חומר למידה נוסף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תקשורת ומחשוב תרגיל 1</dc:title>
  <dc:creator>annaf@ariel.ac.il</dc:creator>
  <cp:lastModifiedBy>אנה פרבר/Anna Farber</cp:lastModifiedBy>
  <cp:revision>349</cp:revision>
  <dcterms:created xsi:type="dcterms:W3CDTF">2010-02-04T12:56:42Z</dcterms:created>
  <dcterms:modified xsi:type="dcterms:W3CDTF">2023-12-30T15:46:09Z</dcterms:modified>
</cp:coreProperties>
</file>