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70" r:id="rId9"/>
    <p:sldId id="263" r:id="rId10"/>
    <p:sldId id="264" r:id="rId11"/>
    <p:sldId id="265" r:id="rId12"/>
    <p:sldId id="279" r:id="rId13"/>
    <p:sldId id="266" r:id="rId14"/>
    <p:sldId id="278" r:id="rId15"/>
    <p:sldId id="280" r:id="rId16"/>
    <p:sldId id="272" r:id="rId17"/>
    <p:sldId id="273" r:id="rId18"/>
    <p:sldId id="274" r:id="rId19"/>
    <p:sldId id="275" r:id="rId20"/>
    <p:sldId id="276" r:id="rId21"/>
    <p:sldId id="277" r:id="rId22"/>
    <p:sldId id="271" r:id="rId23"/>
    <p:sldId id="267" r:id="rId24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7368" autoAdjust="0"/>
  </p:normalViewPr>
  <p:slideViewPr>
    <p:cSldViewPr>
      <p:cViewPr varScale="1">
        <p:scale>
          <a:sx n="86" d="100"/>
          <a:sy n="86" d="100"/>
        </p:scale>
        <p:origin x="115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862A81F-187F-49A9-95A1-426167131F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D4B096B-63E6-469F-AC4C-2424BEAE4F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32773A4-5BC1-4649-A41A-02328E792095}" type="datetime1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1AA71CED-4929-42C7-9352-F898EA8575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9A3039DD-36AC-4DD8-9FE7-EF6716075A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FF08D87-BE33-4486-B28F-5C6923912001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31CD5F8-773E-4A61-B631-6084ADAD15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30AF38A-1440-4282-B513-4D70518583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52E9F8A-4351-45F9-BDE7-B6789CD71CCE}" type="datetime1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E3ADA77-A76A-4AB2-BC4F-73C97A8ABFC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2052E89B-F128-4A6F-9927-775D8D0760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0388"/>
            <a:ext cx="54864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BA21DD0E-6001-4869-902D-098D2927BB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9A244B59-CA62-42B3-BB52-E9ED26B7B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210E7CF-762D-464B-AE21-FFED256464A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1B282C9-8E79-4779-B698-F24BB3C173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20023B-0016-454A-B896-644172E88240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99B23087-5FE2-4663-A44B-82A985FE06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BC168C97-3ED9-4F69-871E-D2C3D8FFA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F54636-11CB-431F-9374-AEDFF3C09677}" type="slidenum">
              <a:rPr lang="en-US" altLang="he-IL"/>
              <a:pPr>
                <a:spcBef>
                  <a:spcPct val="0"/>
                </a:spcBef>
              </a:pPr>
              <a:t>1</a:t>
            </a:fld>
            <a:endParaRPr lang="en-US" altLang="he-IL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8E907CB3-4CA3-40B3-8AC3-6C274ACBC9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0F3B5484-A281-4360-BAF3-E8C6ED0F1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8F297BA0-0842-47A7-AA64-FA4AE6D3F3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49F9EA-AD8E-4E45-8AFE-64503EC4A690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27651" name="Rectangle 6">
            <a:extLst>
              <a:ext uri="{FF2B5EF4-FFF2-40B4-BE49-F238E27FC236}">
                <a16:creationId xmlns:a16="http://schemas.microsoft.com/office/drawing/2014/main" id="{46E03B42-A19D-4769-9875-6CC55879EA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27652" name="Rectangle 7">
            <a:extLst>
              <a:ext uri="{FF2B5EF4-FFF2-40B4-BE49-F238E27FC236}">
                <a16:creationId xmlns:a16="http://schemas.microsoft.com/office/drawing/2014/main" id="{9F0B8B3A-32B1-44D7-94D6-9264129F1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4A6D3-5D56-4486-822D-383D3FC52546}" type="slidenum">
              <a:rPr lang="en-US" altLang="he-IL"/>
              <a:pPr>
                <a:spcBef>
                  <a:spcPct val="0"/>
                </a:spcBef>
              </a:pPr>
              <a:t>14</a:t>
            </a:fld>
            <a:endParaRPr lang="en-US" altLang="he-IL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44C4E517-7F01-4081-9B83-6FCA2230D0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D663EF03-28D2-42E2-96B9-56BA142E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C8005CEC-48F2-4C64-B47E-26E82AE9D6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442D40-B844-4E78-B1F6-02C5C96A3215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1005D868-CB1B-49E2-9194-4BE31CB05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4289425A-AC54-428E-9779-6486D84B4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EF481-6C3D-40B2-B183-7CF01A2C6E2E}" type="slidenum">
              <a:rPr lang="en-US" altLang="he-IL"/>
              <a:pPr>
                <a:spcBef>
                  <a:spcPct val="0"/>
                </a:spcBef>
              </a:pPr>
              <a:t>2</a:t>
            </a:fld>
            <a:endParaRPr lang="en-US" altLang="he-IL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C036A287-A8A2-4055-BBF3-1F10B74D95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CB0A2EF1-281C-47D4-90CF-1F65C92C8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4C9CBE30-F934-46B9-BAEB-1C63A245A6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044970-B70D-46CF-86AC-044014FB071A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0B0ACD87-8049-4610-8590-78E9E73DEA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ED2B8802-9740-40BD-BEE9-08EECD1AB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1A994-5FAF-4EBE-A87C-EF8CA541A358}" type="slidenum">
              <a:rPr lang="en-US" altLang="he-IL"/>
              <a:pPr>
                <a:spcBef>
                  <a:spcPct val="0"/>
                </a:spcBef>
              </a:pPr>
              <a:t>3</a:t>
            </a:fld>
            <a:endParaRPr lang="en-US" altLang="he-IL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E6AF8FF0-495D-45CE-92AB-67BFC75C1C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D9F56A86-101B-4856-8BF1-E56ADD477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B9A7C349-B172-4AF2-8D0E-9A3F5BDD13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857F79-E427-4453-9DF2-828FC3113D29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D35C4071-E039-4B06-9041-CD936E4A00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1DB07186-7917-4E0A-9156-B712B045B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0465B6-128F-4516-8A61-B2120E446424}" type="slidenum">
              <a:rPr lang="en-US" altLang="he-IL"/>
              <a:pPr>
                <a:spcBef>
                  <a:spcPct val="0"/>
                </a:spcBef>
              </a:pPr>
              <a:t>4</a:t>
            </a:fld>
            <a:endParaRPr lang="en-US" altLang="he-IL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72BAC640-81AA-4BD0-A151-BFD8297572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D90F184E-72EA-4CCD-8A7F-C30EF961B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8D682ABF-AD4D-4E04-BD28-EFC448377F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F1C603-AAB1-4B1C-B8DA-5CF1F7250C53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04A0BD2F-CDF3-42FD-B5D9-A17F9DA377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F685EB10-620B-4C50-BCB3-65A725F95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09E8A7-92F7-460C-AB49-7C084F21A323}" type="slidenum">
              <a:rPr lang="en-US" altLang="he-IL"/>
              <a:pPr>
                <a:spcBef>
                  <a:spcPct val="0"/>
                </a:spcBef>
              </a:pPr>
              <a:t>7</a:t>
            </a:fld>
            <a:endParaRPr lang="en-US" altLang="he-IL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ABB0B267-4FA0-4C2E-9863-EF8E171E09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DB4C2449-156C-4F82-9D1D-38EB4C93E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84B17C67-B670-46C9-8928-FAD82B163D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09B3D3-8836-41D1-93E3-EE6BECD67D4E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420277EB-B3B1-4A04-A739-AD5E073326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0F7B1F5B-8D0C-453D-9ACD-6470E3EB8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104679-B64B-4270-A559-4F9C0CE15048}" type="slidenum">
              <a:rPr lang="en-US" altLang="he-IL"/>
              <a:pPr>
                <a:spcBef>
                  <a:spcPct val="0"/>
                </a:spcBef>
              </a:pPr>
              <a:t>9</a:t>
            </a:fld>
            <a:endParaRPr lang="en-US" altLang="he-IL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01ABE6F2-C2C4-4578-848D-3269C65F4C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3F94CD51-E417-4250-90D7-075710FE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EBF597F9-87A7-446E-8D13-530F743DE7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AF3CEB-04AB-42C3-9628-1A53913E0274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531FEB33-DBC8-45F9-9AD9-368106A658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0A2F7039-6C5E-4C75-8CAA-168AED2301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6C769A-965B-4BFF-8FFD-1DBC562ED6AA}" type="slidenum">
              <a:rPr lang="en-US" altLang="he-IL"/>
              <a:pPr>
                <a:spcBef>
                  <a:spcPct val="0"/>
                </a:spcBef>
              </a:pPr>
              <a:t>10</a:t>
            </a:fld>
            <a:endParaRPr lang="en-US" altLang="he-IL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9AC3DE9B-F8BE-4048-9E64-7B376049BD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0067B560-05CA-4C6D-B700-550886D45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35A95F6D-FF09-48A2-BC98-6B631EE29A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4A9E09-C7DE-4BC6-AD6B-152D0CA8A3E4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DFED40C7-77FD-44B9-8743-ACC3D66D0C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ED4300E9-E100-44F9-A951-5453EFB93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EB10FE-B552-49A2-B8CB-B8E398522F86}" type="slidenum">
              <a:rPr lang="en-US" altLang="he-IL"/>
              <a:pPr>
                <a:spcBef>
                  <a:spcPct val="0"/>
                </a:spcBef>
              </a:pPr>
              <a:t>11</a:t>
            </a:fld>
            <a:endParaRPr lang="en-US" altLang="he-IL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ACF64EC1-A125-4F37-BF45-96131D45C1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344245B8-D944-4B3A-8217-5B50BE3CB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9D7A4A1A-EA32-49F7-AB3C-9F12DE5B26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C7D48-9133-4F43-A669-24FD291687AF}" type="datetime1">
              <a:rPr lang="en-US" altLang="he-IL" smtClean="0"/>
              <a:pPr>
                <a:spcBef>
                  <a:spcPct val="0"/>
                </a:spcBef>
              </a:pPr>
              <a:t>12/30/2023</a:t>
            </a:fld>
            <a:endParaRPr lang="en-US" altLang="he-IL"/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E64500D0-285D-494A-ACCD-6848AE0AD3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/>
              <a:t>cs423 - cotter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06A051B7-D2FF-4C7E-96B5-767881EA0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73F98E-454F-461E-B00B-03934D664598}" type="slidenum">
              <a:rPr lang="en-US" altLang="he-IL"/>
              <a:pPr>
                <a:spcBef>
                  <a:spcPct val="0"/>
                </a:spcBef>
              </a:pPr>
              <a:t>12</a:t>
            </a:fld>
            <a:endParaRPr lang="en-US" altLang="he-IL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2EB831AF-875D-4658-B490-17C322B3C3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584B49C4-C430-4179-8F80-64467ADC5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he-I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13A977-9C89-4BA9-9E14-BBC73FC1D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8FD74C-EF72-4ACE-905E-5DFA0E0EF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A2EBC0-8DAB-4332-B559-275A39B91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BF8C5-FC88-40DE-887B-5C4230FAFF3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005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0CFF22-5BDB-4640-8275-681393887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E0077A-FDD1-4A82-918F-F779DAAC1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CCADF-4C8A-47EA-AECC-B084415E76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1B6B3-B5B9-4DC2-8476-EA2A2E26D40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5722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CF8180-EF83-4EB9-804F-01CB8EE23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C3FFFD-7494-455C-AC72-E874B6109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90B26C-9453-4B08-B68C-6890C27A0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F351A-4193-4B08-A470-EAB816FA493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9378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F0F224-B3DC-43FD-8EF1-774510914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9EDECC-1133-4E62-B51B-D6B854B7B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531199-C526-418E-97C4-A10A0201F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E6760-FC18-479B-853E-D270EE3164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066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D96409-77C0-45DA-A4C4-098BFCE30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E6FC39-71D1-4067-B2E0-AADD50EF0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0B6947-8CBF-4006-895E-E12B97E47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0D2B9-B259-4693-97D5-8D594966A8C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178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6EDF99-4B91-4019-8B02-FCABF3D40C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524EE2-B133-4AF0-906F-51E1D3D16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C6148B-1727-4899-AF2B-72D7AE9C5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DD428-B909-4E62-B4E6-4F7F56A6E26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807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1CB3C-EE56-487C-A3F6-E878C3EF0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39601-FA37-4882-9764-4D824F264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4B650-A2D9-4ABF-B93C-D8168D74F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DFA9-DA66-4E07-8EA1-0EEA510F702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2431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29E7CA-9FAE-457E-8361-A4D69DEE5A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6207D-56C3-4A1D-A377-E94CA5B48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F4C803-FDF5-4B85-84C2-4BFE09724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79C2F-3F8B-401C-A58A-8DFE3A7E156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7619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385CEA-992B-446D-99A2-262C5D411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5C1F71-2F15-4BFB-ADC2-4706ADBE1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663CA5D-E064-41CA-BCD1-D75CFC4FA1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6F8CE-38E2-49A2-8266-A8001371DF3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687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9E9BC1-AE6A-4681-86AA-1B51D5B41D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184A88-0F8D-4EE5-85D9-350282F11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6F3192-C0B8-4D86-A344-1DDE2CF06E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3953-5DDE-4347-B0AE-A127CB6EC56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5128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97E74-E5E5-4590-A2C4-92BBA271A6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4EE3F-02E6-4F03-BD09-830EE2487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32A3B-0E22-4FC5-83A5-8917CC182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7D026-01E6-434F-B567-072166D0C2B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4999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A3B90-704C-4E53-81E5-975957911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54691-CC03-4FEA-AF89-4BC6D1974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10C13-077F-41CC-8965-FE2BB470F3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AF27C-8962-4CC5-9F4E-0E97952C694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1238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15AD56-3662-4226-8980-842D8BB3F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6AA1D87-6D0F-4521-8E2F-0FD559702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E2E7E4CE-4A05-4CEB-8CFE-8B75FE722E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cs423 - cotter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79EB515E-104B-49C2-A354-E763DDD591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6C408F89-31A0-49D7-AB23-2AA99698F6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FCA43D4-F7DC-480C-A3E3-CFEBA45F4EC2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6B4EAE14-EAEF-40CD-8267-D755C5CDD2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C42B958C-4CD0-48DB-A457-A56ADA0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A569C6-40EB-4E9F-BAE6-845688BC070E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e-IL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F5C6F627-B2DC-4FC6-AF76-3AE0E355E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What are Raw Sockets?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6625913E-B67D-423B-AD2E-FDFEDD02C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 typeface="Monotype Sorts" pitchFamily="2" charset="2"/>
              <a:buAutoNum type="arabicPeriod"/>
            </a:pPr>
            <a:r>
              <a:rPr lang="en-US" altLang="he-IL"/>
              <a:t>A way to pass information to network protocols other than TCP or UDP (e.g. ICMP and IGMP)</a:t>
            </a:r>
          </a:p>
          <a:p>
            <a:pPr marL="381000" indent="-381000" eaLnBrk="1" hangingPunct="1">
              <a:buFont typeface="Monotype Sorts" pitchFamily="2" charset="2"/>
              <a:buAutoNum type="arabicPeriod"/>
            </a:pPr>
            <a:r>
              <a:rPr lang="en-US" altLang="he-IL"/>
              <a:t>A way to implement new IPv4 protocols</a:t>
            </a:r>
          </a:p>
          <a:p>
            <a:pPr marL="381000" indent="-381000" eaLnBrk="1" hangingPunct="1">
              <a:buFont typeface="Monotype Sorts" pitchFamily="2" charset="2"/>
              <a:buAutoNum type="arabicPeriod"/>
            </a:pPr>
            <a:r>
              <a:rPr lang="en-US" altLang="he-IL"/>
              <a:t>A way to build our own packets (be careful here)</a:t>
            </a:r>
          </a:p>
          <a:p>
            <a:pPr marL="381000" indent="-381000" eaLnBrk="1" hangingPunct="1">
              <a:buFont typeface="Monotype Sorts" pitchFamily="2" charset="2"/>
              <a:buNone/>
            </a:pPr>
            <a:endParaRPr lang="en-US" altLang="he-IL"/>
          </a:p>
          <a:p>
            <a:pPr marL="381000" indent="-381000" eaLnBrk="1" hangingPunct="1">
              <a:buFont typeface="Monotype Sorts" pitchFamily="2" charset="2"/>
              <a:buAutoNum type="arabicPeriod"/>
            </a:pPr>
            <a:endParaRPr lang="en-US" altLang="he-IL"/>
          </a:p>
          <a:p>
            <a:pPr marL="381000" indent="-381000" eaLnBrk="1" hangingPunct="1">
              <a:buFont typeface="Monotype Sorts" pitchFamily="2" charset="2"/>
              <a:buAutoNum type="arabicPeriod"/>
            </a:pPr>
            <a:endParaRPr lang="en-US" alt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D385BACA-9C20-405F-B657-DABDF6010F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32A0D94F-C20F-46B8-917C-95D72E81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39E799-94EF-44DE-A1E5-AC2C2AE5ED2C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e-IL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CC490D6-0B18-4946-B441-5181AAB0F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Raw Socket Output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01CB53F-1805-4148-A868-55735A78A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he-IL" sz="2400"/>
              <a:t>Normal output performed using sendto or sendmsg.  </a:t>
            </a:r>
          </a:p>
          <a:p>
            <a:pPr lvl="1" eaLnBrk="1" hangingPunct="1"/>
            <a:r>
              <a:rPr lang="en-US" altLang="he-IL" sz="2000"/>
              <a:t>Write or send can be used if the socket has been connected</a:t>
            </a:r>
          </a:p>
          <a:p>
            <a:pPr eaLnBrk="1" hangingPunct="1"/>
            <a:r>
              <a:rPr lang="en-US" altLang="he-IL" sz="2400"/>
              <a:t>If IP_HDRINCL not set, starting addr of the data (buf) specifies the first byte following the IP header that the kernel will build.</a:t>
            </a:r>
          </a:p>
          <a:p>
            <a:pPr lvl="1" eaLnBrk="1" hangingPunct="1"/>
            <a:r>
              <a:rPr lang="en-US" altLang="he-IL" sz="2000"/>
              <a:t>Size only includes the data above the IP header.</a:t>
            </a:r>
          </a:p>
          <a:p>
            <a:pPr eaLnBrk="1" hangingPunct="1"/>
            <a:r>
              <a:rPr lang="en-US" altLang="he-IL" sz="2400"/>
              <a:t>If IP_HDRINCL is set, the starting addr of the data identifies the first byte of the IP header.  </a:t>
            </a:r>
          </a:p>
          <a:p>
            <a:pPr lvl="1" eaLnBrk="1" hangingPunct="1"/>
            <a:r>
              <a:rPr lang="en-US" altLang="he-IL" sz="2000"/>
              <a:t>Size includes the IP header</a:t>
            </a:r>
          </a:p>
          <a:p>
            <a:pPr lvl="1" eaLnBrk="1" hangingPunct="1"/>
            <a:r>
              <a:rPr lang="en-US" altLang="he-IL" sz="2000"/>
              <a:t>Set IP id field to 0 (tells kernel to set this field)</a:t>
            </a:r>
          </a:p>
          <a:p>
            <a:pPr lvl="1" eaLnBrk="1" hangingPunct="1"/>
            <a:r>
              <a:rPr lang="en-US" altLang="he-IL" sz="2000"/>
              <a:t>Kernel will calculate IP checksum</a:t>
            </a:r>
          </a:p>
          <a:p>
            <a:pPr eaLnBrk="1" hangingPunct="1"/>
            <a:r>
              <a:rPr lang="en-US" altLang="he-IL" sz="2400"/>
              <a:t>Kernel can fragment raw packets exceeding outgoing MTU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0F1AC92B-C405-4BFC-AD2D-CF6C267F4A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30126DCC-DD67-4C09-AE7E-51989D99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DEFCE-D889-4AAD-888F-E004DBF32EE2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e-IL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06706469-52BE-4E2B-BC2B-24C070DCF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Raw Socket Input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3E60FBC-E4A8-4BC3-9E04-704AC1E9A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400"/>
              <a:t>Received TCP / UDP NEVER passed to a raw socket.</a:t>
            </a:r>
          </a:p>
          <a:p>
            <a:pPr eaLnBrk="1" hangingPunct="1"/>
            <a:r>
              <a:rPr lang="en-US" altLang="he-IL" sz="2400"/>
              <a:t>Most ICMP packets are passed to a raw socket</a:t>
            </a:r>
          </a:p>
          <a:p>
            <a:pPr lvl="1" eaLnBrk="1" hangingPunct="1"/>
            <a:r>
              <a:rPr lang="en-US" altLang="he-IL" sz="2000"/>
              <a:t>(Some exceptions for Berkeley-derived implementations)</a:t>
            </a:r>
          </a:p>
          <a:p>
            <a:pPr eaLnBrk="1" hangingPunct="1"/>
            <a:r>
              <a:rPr lang="en-US" altLang="he-IL" sz="2400"/>
              <a:t>All IGMP packets are passed to a raw socket</a:t>
            </a:r>
          </a:p>
          <a:p>
            <a:pPr eaLnBrk="1" hangingPunct="1"/>
            <a:r>
              <a:rPr lang="en-US" altLang="he-IL" sz="2400"/>
              <a:t>All IP datagrams with a protocol field that the kernel does not understand (process) are passed to a raw socket. </a:t>
            </a:r>
          </a:p>
          <a:p>
            <a:pPr eaLnBrk="1" hangingPunct="1"/>
            <a:r>
              <a:rPr lang="en-US" altLang="he-IL" sz="2400"/>
              <a:t>If packet has been fragmented, packet is reassembled before being passed to raw socket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CBA9CE32-D1E8-4576-B05A-26CD9AD549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760F54FF-EBB0-41F4-A4B4-12ED8075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B64C9E-3937-487A-9FD4-86A71C5524F1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e-IL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40FA3E7-293B-4F6F-9A5F-3735C48F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4000"/>
              <a:t>Conditions that include / exclude passing to specific raw sockets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40860A1E-A8F1-49B2-8906-2ED82D2E0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If a nonzero protocol is specified when raw socket is created, datagram protocol must match</a:t>
            </a:r>
          </a:p>
          <a:p>
            <a:pPr eaLnBrk="1" hangingPunct="1"/>
            <a:r>
              <a:rPr lang="en-US" altLang="he-IL"/>
              <a:t>If raw socket is bound to a specific local IP, then destination IP must match</a:t>
            </a:r>
          </a:p>
          <a:p>
            <a:pPr eaLnBrk="1" hangingPunct="1"/>
            <a:r>
              <a:rPr lang="en-US" altLang="he-IL"/>
              <a:t>If raw socket is “connected” to a foreign IP address, then the source IP address must match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08650BDA-BF28-4AA2-9F06-A3171CD042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13D3C969-2EB8-4A2B-9C8F-0EC715C3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0BC45A-50DD-44FB-8836-90C703B8C7CD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e-IL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D4F99DA-6443-4E56-BCA9-5DAEC7919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Ping – Overview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5305D763-5EDD-441C-B17E-B5E38D9F7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400"/>
              <a:t>This example modified from code by Walton (Ch 18)</a:t>
            </a:r>
          </a:p>
          <a:p>
            <a:pPr eaLnBrk="1" hangingPunct="1"/>
            <a:r>
              <a:rPr lang="en-US" altLang="he-IL" sz="2400"/>
              <a:t>Very simple program that uses ICMP to send a ping to another machine over the Internet.  </a:t>
            </a:r>
          </a:p>
          <a:p>
            <a:pPr eaLnBrk="1" hangingPunct="1"/>
            <a:r>
              <a:rPr lang="en-US" altLang="he-IL" sz="2400"/>
              <a:t>Provides the option to send a defined number of packets (or will send a default 25).</a:t>
            </a:r>
          </a:p>
          <a:p>
            <a:pPr eaLnBrk="1" hangingPunct="1"/>
            <a:r>
              <a:rPr lang="en-US" altLang="he-IL" sz="2400"/>
              <a:t>We will build an ICMP packet (with a proper header, including checksum) that will be updated each time we send a new packet.  </a:t>
            </a:r>
          </a:p>
          <a:p>
            <a:pPr eaLnBrk="1" hangingPunct="1"/>
            <a:r>
              <a:rPr lang="en-US" altLang="he-IL" sz="2400"/>
              <a:t>We will display the raw packet that is received back from our destination host and will interpret some of the data. </a:t>
            </a:r>
          </a:p>
          <a:p>
            <a:pPr lvl="1" eaLnBrk="1" hangingPunct="1"/>
            <a:r>
              <a:rPr lang="en-US" altLang="he-IL" sz="2000"/>
              <a:t>(Output format is different from standard ping)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26B3B405-4890-4DB8-9BE6-3619B736C4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382179C2-4E6F-4D2C-9FFF-069EFFA3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CF98B0-150B-42A9-8D3A-EDF5B8A17D34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e-IL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DCFE5ED-58A9-452B-A01A-64EF5E464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/>
              <a:t>ICMP Packet header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B4F14FD-D496-4F6A-A38F-A6F9DD72F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e-IL" sz="2400"/>
              <a:t>struct icmphdr {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	u_int8_t type 		// ICMP message type (</a:t>
            </a:r>
            <a:r>
              <a:rPr lang="en-US" altLang="he-IL" sz="2400">
                <a:solidFill>
                  <a:schemeClr val="hlink"/>
                </a:solidFill>
              </a:rPr>
              <a:t>0</a:t>
            </a:r>
            <a:r>
              <a:rPr lang="en-US" altLang="he-IL" sz="2400"/>
              <a:t>)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	u_int8_t code 		// ICMP type sub-code (</a:t>
            </a:r>
            <a:r>
              <a:rPr lang="en-US" altLang="he-IL" sz="2400">
                <a:solidFill>
                  <a:schemeClr val="hlink"/>
                </a:solidFill>
              </a:rPr>
              <a:t>0</a:t>
            </a:r>
            <a:r>
              <a:rPr lang="en-US" altLang="he-IL" sz="2400"/>
              <a:t>)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	u_int16_t checksum	</a:t>
            </a:r>
            <a:r>
              <a:rPr lang="en-US" altLang="he-IL" sz="2400">
                <a:solidFill>
                  <a:schemeClr val="hlink"/>
                </a:solidFill>
              </a:rPr>
              <a:t>E306</a:t>
            </a:r>
            <a:r>
              <a:rPr lang="en-US" altLang="he-IL" sz="2400"/>
              <a:t>, etc.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	u_int16_t id		// echo datagram id (</a:t>
            </a:r>
            <a:r>
              <a:rPr lang="en-US" altLang="he-IL" sz="2400">
                <a:solidFill>
                  <a:schemeClr val="hlink"/>
                </a:solidFill>
              </a:rPr>
              <a:t>use pid</a:t>
            </a:r>
            <a:r>
              <a:rPr lang="en-US" altLang="he-IL" sz="2400"/>
              <a:t>)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	u_int16_t sequence		// echo  seq # </a:t>
            </a:r>
            <a:r>
              <a:rPr lang="en-US" altLang="he-IL" sz="2400">
                <a:solidFill>
                  <a:schemeClr val="hlink"/>
                </a:solidFill>
              </a:rPr>
              <a:t>1, 2, 3, etc.</a:t>
            </a:r>
          </a:p>
          <a:p>
            <a:pPr eaLnBrk="1" hangingPunct="1">
              <a:buFontTx/>
              <a:buNone/>
            </a:pPr>
            <a:r>
              <a:rPr lang="en-US" altLang="he-IL" sz="2400"/>
              <a:t>};</a:t>
            </a:r>
          </a:p>
          <a:p>
            <a:pPr eaLnBrk="1" hangingPunct="1">
              <a:buFontTx/>
              <a:buNone/>
            </a:pPr>
            <a:endParaRPr lang="en-US" altLang="he-IL" sz="2400"/>
          </a:p>
          <a:p>
            <a:pPr eaLnBrk="1" hangingPunct="1">
              <a:buFontTx/>
              <a:buNone/>
            </a:pPr>
            <a:r>
              <a:rPr lang="en-US" altLang="he-IL" sz="2400"/>
              <a:t>Packet body:</a:t>
            </a:r>
          </a:p>
          <a:p>
            <a:pPr eaLnBrk="1" hangingPunct="1">
              <a:buFontTx/>
              <a:buNone/>
            </a:pPr>
            <a:r>
              <a:rPr lang="en-US" altLang="he-IL" sz="2400">
                <a:solidFill>
                  <a:schemeClr val="hlink"/>
                </a:solidFill>
              </a:rPr>
              <a:t>0 1 2 3 4 5 6 7 8 9 : ; &lt; = &gt; ? … B</a:t>
            </a:r>
          </a:p>
          <a:p>
            <a:pPr eaLnBrk="1" hangingPunct="1">
              <a:buFontTx/>
              <a:buNone/>
            </a:pPr>
            <a:endParaRPr lang="en-US" altLang="he-IL" sz="24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96068FBC-C9ED-4D35-B7E0-FF711E2089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79B66A60-D956-43C5-B5D5-3562662B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5A924-FDEE-415E-8740-FC337E412133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e-IL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65A1F9F-45A2-4A21-BEFD-0484D2ECE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myNuPing.c (overview)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112C4C6D-ACF2-4230-8075-2FB316AD3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 eaLnBrk="1" hangingPunct="1"/>
            <a:r>
              <a:rPr lang="en-US" altLang="he-IL" sz="2000"/>
              <a:t>Global Declarations </a:t>
            </a:r>
          </a:p>
          <a:p>
            <a:pPr lvl="1" eaLnBrk="1" hangingPunct="1"/>
            <a:r>
              <a:rPr lang="en-US" altLang="he-IL" sz="1800"/>
              <a:t>Struct packet {  }, some variables</a:t>
            </a:r>
          </a:p>
          <a:p>
            <a:pPr eaLnBrk="1" hangingPunct="1"/>
            <a:r>
              <a:rPr lang="en-US" altLang="he-IL" sz="2000"/>
              <a:t>unsigned short checksum (void *b, int len)</a:t>
            </a:r>
          </a:p>
          <a:p>
            <a:pPr lvl="1" eaLnBrk="1" hangingPunct="1"/>
            <a:r>
              <a:rPr lang="en-US" altLang="he-IL" sz="1800"/>
              <a:t>Calculate checksum for ICMP packet (header and data)</a:t>
            </a:r>
          </a:p>
          <a:p>
            <a:pPr eaLnBrk="1" hangingPunct="1"/>
            <a:r>
              <a:rPr lang="en-US" altLang="he-IL" sz="2000"/>
              <a:t>void display (void *buf, int bytes)</a:t>
            </a:r>
          </a:p>
          <a:p>
            <a:pPr lvl="1" eaLnBrk="1" hangingPunct="1"/>
            <a:r>
              <a:rPr lang="en-US" altLang="he-IL" sz="1800"/>
              <a:t>Format a received packet for display.</a:t>
            </a:r>
          </a:p>
          <a:p>
            <a:pPr eaLnBrk="1" hangingPunct="1"/>
            <a:r>
              <a:rPr lang="en-US" altLang="he-IL" sz="2000"/>
              <a:t>void listener (void)</a:t>
            </a:r>
          </a:p>
          <a:p>
            <a:pPr lvl="1" eaLnBrk="1" hangingPunct="1"/>
            <a:r>
              <a:rPr lang="en-US" altLang="he-IL" sz="1800"/>
              <a:t>Separate process to capture responses to pings</a:t>
            </a:r>
          </a:p>
          <a:p>
            <a:pPr eaLnBrk="1" hangingPunct="1"/>
            <a:r>
              <a:rPr lang="en-US" altLang="he-IL" sz="2000"/>
              <a:t>void ping (struct sockaddr_in *addr)</a:t>
            </a:r>
          </a:p>
          <a:p>
            <a:pPr lvl="1" eaLnBrk="1" hangingPunct="1"/>
            <a:r>
              <a:rPr lang="en-US" altLang="he-IL" sz="1800"/>
              <a:t>Create socket and send out pings 1/sec to specified IP addr</a:t>
            </a:r>
          </a:p>
          <a:p>
            <a:pPr eaLnBrk="1" hangingPunct="1"/>
            <a:r>
              <a:rPr lang="en-US" altLang="he-IL" sz="2000"/>
              <a:t>int main (int count, shar *strings[ ])</a:t>
            </a:r>
          </a:p>
          <a:p>
            <a:pPr lvl="1" eaLnBrk="1" hangingPunct="1"/>
            <a:r>
              <a:rPr lang="en-US" altLang="he-IL" sz="1800"/>
              <a:t>Test for valid instantiation, create addr structure</a:t>
            </a:r>
          </a:p>
          <a:p>
            <a:pPr lvl="1" eaLnBrk="1" hangingPunct="1"/>
            <a:r>
              <a:rPr lang="en-US" altLang="he-IL" sz="1800"/>
              <a:t>Fork a separate process (listener) and use existing process for ping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>
            <a:extLst>
              <a:ext uri="{FF2B5EF4-FFF2-40B4-BE49-F238E27FC236}">
                <a16:creationId xmlns:a16="http://schemas.microsoft.com/office/drawing/2014/main" id="{0A4A84F7-8CD1-43C1-B3FA-00240F4FF5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29699" name="Slide Number Placeholder 6">
            <a:extLst>
              <a:ext uri="{FF2B5EF4-FFF2-40B4-BE49-F238E27FC236}">
                <a16:creationId xmlns:a16="http://schemas.microsoft.com/office/drawing/2014/main" id="{EF87931D-09CA-43DD-9DA2-0F79D124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158D70-8FC1-44F1-9263-2926A31278C2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e-IL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8762794-B741-4473-B375-7BBEEB40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#defines and checksum calc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FA8E0D17-A153-4466-B7D8-CBDD77B739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371600"/>
            <a:ext cx="7086600" cy="49530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#define PACKETSIZE  64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struct</a:t>
            </a:r>
            <a:r>
              <a:rPr lang="en-US" altLang="he-IL" sz="2000">
                <a:solidFill>
                  <a:schemeClr val="accent2"/>
                </a:solidFill>
              </a:rPr>
              <a:t> packet</a:t>
            </a:r>
            <a:r>
              <a:rPr lang="en-US" altLang="he-IL" sz="2000"/>
              <a:t> {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struct icmphdr hdr;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char msg[PACKETSIZE-sizeof(struct icmphdr)];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};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he-IL" sz="2000"/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int pid=-1;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int loops = 25;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struct protoent *proto=NULL;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he-IL" sz="2000"/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unsigned short</a:t>
            </a:r>
            <a:r>
              <a:rPr lang="en-US" altLang="he-IL" sz="2000" b="1">
                <a:solidFill>
                  <a:srgbClr val="FFFF00"/>
                </a:solidFill>
              </a:rPr>
              <a:t> </a:t>
            </a:r>
            <a:r>
              <a:rPr lang="en-US" altLang="he-IL" sz="2000">
                <a:solidFill>
                  <a:schemeClr val="accent2"/>
                </a:solidFill>
              </a:rPr>
              <a:t>checksum</a:t>
            </a:r>
            <a:r>
              <a:rPr lang="en-US" altLang="he-IL" sz="2000"/>
              <a:t>(void *b, int len)  { 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	unsigned short *buf = b;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	unsigned int sum=0;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	unsigned short result;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	for ( sum = 0; len &gt; 1; len -= 2 )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    	sum += *buf++;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	if ( len == 1 )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    	sum += *(unsigned char*)buf;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	 sum = (sum &gt;&gt; 16) + (sum &amp; 0xFFFF);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	sum += (sum &gt;&gt; 16);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	result = ~sum;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    	return result;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e-IL" sz="20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581719AF-DE5E-4B1C-B352-6A915C4FB9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3601A989-F867-4F24-9388-B0C2A31F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878E46-8B9D-432D-91B8-98B6FE757B89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e-IL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B5ECB77-526A-44BD-86A8-F51AC031A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display - present echo info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232961CA-30A7-4DE8-AA28-E9B1868B0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void</a:t>
            </a:r>
            <a:r>
              <a:rPr lang="en-US" altLang="he-IL" sz="1800">
                <a:solidFill>
                  <a:schemeClr val="accent2"/>
                </a:solidFill>
              </a:rPr>
              <a:t> display</a:t>
            </a:r>
            <a:r>
              <a:rPr lang="en-US" altLang="he-IL" sz="1800"/>
              <a:t>(void *buf, int bytes)  {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	 int i;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	struct iphdr *ip = buf;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struct icmphdr *icmp = buf+ip-&gt;ihl*4;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he-IL" sz="180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printf("----------------\n");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for ( i = 0; i &lt; bytes; i++ )      	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	if ( !(i &amp; 15) ) printf("\n%04X:  ", i);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	printf("%02X ", ((unsigned char*)buf)[i]);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printf("\n");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printf("IPv%d: hdr-size=%d pkt-size=%d protocol=%d TTL=%d src=%s ",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   ip-&gt;version, ip-&gt;ihl*4, ntohs(ip-&gt;tot_len), ip-&gt;protocol,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   ip-&gt;ttl, inet_ntoa(ip-&gt;saddr));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printf("dst=%s\n", inet_ntoa(ip-&gt;daddr));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	 if ( icmp-&gt;un.echo.id == pid )       	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	printf("ICMP: type[%d/%d] checksum[%d] id[%d] seq[%d]\n",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    	   icmp-&gt;type, icmp-&gt;code, ntohs(icmp-&gt;checksum),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    	   icmp-&gt;un.echo.id, icmp-&gt;un.echo.sequence);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	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342B00D0-FF4C-4C21-BA44-2826FF719F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BC4A4852-7C6B-44E7-B567-78CA249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584DB6-2DF9-4458-9439-4D2A5D70338C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e-IL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D8816009-8A46-43F4-8FA8-375B45C65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sz="4000"/>
              <a:t>Listener - separate process to listen for and collect messages-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AD06B76-F52E-4A54-9DD2-3E4733DCB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void </a:t>
            </a:r>
            <a:r>
              <a:rPr lang="en-US" altLang="he-IL" sz="1800">
                <a:solidFill>
                  <a:schemeClr val="accent2"/>
                </a:solidFill>
              </a:rPr>
              <a:t>listener</a:t>
            </a:r>
            <a:r>
              <a:rPr lang="en-US" altLang="he-IL" sz="1800"/>
              <a:t>(void)   {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int sd, i;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struct sockaddr_in addr;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unsigned char buf[1024];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sd = socket(PF_INET, SOCK_RAW, proto-&gt;p_proto);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if ( sd &lt; 0 )      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perror("socket");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exit(0);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for (i = 0; i &lt; loops; i++)       { 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int bytes, len=sizeof(addr);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bzero(buf, sizeof(buf));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bytes = recvfrom(sd, buf, sizeof(buf), 0, (struct sockaddr *) &amp;addr, &amp;len);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if ( bytes &gt; 0 )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    display(buf, bytes);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else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        perror("recvfrom");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    exit(0);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e-IL" sz="180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C1D1DCEA-B2AF-4AA1-9676-935098F16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34B44723-51EF-42A4-958C-9DA5FA11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2B3AF5-6CD4-4EC7-86E4-60351CD90C3D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e-IL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8842B53-F5FD-4C29-B66E-BEC30AD9F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he-IL" sz="4000"/>
              <a:t>ping - Create message and send it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D22D6628-F74A-43DA-A389-9B2FCC4A0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void</a:t>
            </a:r>
            <a:r>
              <a:rPr lang="en-US" altLang="he-IL" sz="2000">
                <a:solidFill>
                  <a:schemeClr val="accent2"/>
                </a:solidFill>
              </a:rPr>
              <a:t> ping</a:t>
            </a:r>
            <a:r>
              <a:rPr lang="en-US" altLang="he-IL" sz="2000"/>
              <a:t>(struct sockaddr_in *addr)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{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	const int val=</a:t>
            </a:r>
            <a:r>
              <a:rPr lang="en-US" altLang="he-IL" sz="2000">
                <a:solidFill>
                  <a:schemeClr val="hlink"/>
                </a:solidFill>
              </a:rPr>
              <a:t>255</a:t>
            </a:r>
            <a:r>
              <a:rPr lang="en-US" altLang="he-IL" sz="2000"/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	int i, j, sd, cnt=1;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	struct packet pckt;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	 struct sockaddr_in r_addr;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e-IL" sz="200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	 sd = socket(PF_INET, </a:t>
            </a:r>
            <a:r>
              <a:rPr lang="en-US" altLang="he-IL" sz="2000">
                <a:solidFill>
                  <a:srgbClr val="FF3300"/>
                </a:solidFill>
              </a:rPr>
              <a:t>SOCK_RAW</a:t>
            </a:r>
            <a:r>
              <a:rPr lang="en-US" altLang="he-IL" sz="2000"/>
              <a:t>, proto-&gt;p_proto);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	 if ( sd &lt; 0 )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	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   	perror("socket");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   	 return;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	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	if ( setsockopt(sd, SOL_IP,</a:t>
            </a:r>
            <a:r>
              <a:rPr lang="en-US" altLang="he-IL" sz="2000">
                <a:solidFill>
                  <a:schemeClr val="hlink"/>
                </a:solidFill>
              </a:rPr>
              <a:t> IP_TTL</a:t>
            </a:r>
            <a:r>
              <a:rPr lang="en-US" altLang="he-IL" sz="2000"/>
              <a:t>, &amp;val, sizeof(val)) != 0)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    	perror("Set TTL option");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	if ( fcntl(sd, F_SETFL, </a:t>
            </a:r>
            <a:r>
              <a:rPr lang="en-US" altLang="he-IL" sz="2000">
                <a:solidFill>
                  <a:schemeClr val="hlink"/>
                </a:solidFill>
              </a:rPr>
              <a:t>O_NONBLOCK</a:t>
            </a:r>
            <a:r>
              <a:rPr lang="en-US" altLang="he-IL" sz="2000"/>
              <a:t>) != 0 )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2000"/>
              <a:t>        	perror("Request nonblocking I/O");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B95556EB-6DC0-4E17-872B-1C60118140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659B2BE6-A50F-4C50-AF91-16B2439B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92B19-776E-40AF-AAF9-E54886D7B0A9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e-IL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594167E-B0E7-4830-B83F-F180DB9FE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Why Would We Use Them?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8783E9D-E2A1-4D34-BC18-5ACFDC5DF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800"/>
              <a:t>Allows us to access packets sent over protocols other than TCP / UDP</a:t>
            </a:r>
          </a:p>
          <a:p>
            <a:pPr eaLnBrk="1" hangingPunct="1"/>
            <a:r>
              <a:rPr lang="en-US" altLang="he-IL" sz="2800"/>
              <a:t>Allows us to process IPv4 protocols in user space</a:t>
            </a:r>
          </a:p>
          <a:p>
            <a:pPr lvl="1" eaLnBrk="1" hangingPunct="1"/>
            <a:r>
              <a:rPr lang="en-US" altLang="he-IL" sz="2400"/>
              <a:t>Control, speed, troubleshooting</a:t>
            </a:r>
          </a:p>
          <a:p>
            <a:pPr eaLnBrk="1" hangingPunct="1"/>
            <a:r>
              <a:rPr lang="en-US" altLang="he-IL" sz="2800"/>
              <a:t>Allow us to implement new IPv4 protocols</a:t>
            </a:r>
          </a:p>
          <a:p>
            <a:pPr eaLnBrk="1" hangingPunct="1"/>
            <a:r>
              <a:rPr lang="en-US" altLang="he-IL" sz="2800"/>
              <a:t>Allows us to control the IP header</a:t>
            </a:r>
          </a:p>
          <a:p>
            <a:pPr lvl="1" eaLnBrk="1" hangingPunct="1"/>
            <a:r>
              <a:rPr lang="en-US" altLang="he-IL" sz="2400"/>
              <a:t>Control option fields (beyond setsockopt() )</a:t>
            </a:r>
          </a:p>
          <a:p>
            <a:pPr lvl="1" eaLnBrk="1" hangingPunct="1"/>
            <a:r>
              <a:rPr lang="en-US" altLang="he-IL" sz="2400"/>
              <a:t>Test / control packet fragmentation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51B5485A-7631-41AE-8BB1-52744465B4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69DC3BAF-83AD-40EF-8687-EAB067C4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92944-F9ED-44C0-8032-2190E853495F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e-IL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065D568-6670-4B63-9680-2A3BAD60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he-IL"/>
              <a:t>ping  (cont)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9DAA7C5F-7C8D-4B2B-89E2-7DDE4D4B5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for (j = 0; j &lt; loops; j++)       {  // send pings 1 per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	   int len=sizeof(r_addr);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printf("Msg #%d\n"</a:t>
            </a:r>
            <a:r>
              <a:rPr lang="en-US" altLang="he-IL" sz="1600"/>
              <a:t>,</a:t>
            </a:r>
            <a:r>
              <a:rPr lang="en-US" altLang="he-IL" sz="1800"/>
              <a:t> cnt);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if ( recvfrom(sd, &amp;pckt, sizeof(pckt), 0, (struct sockaddr *)&amp;r_addr, &amp;len) &gt; 0 )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    printf("***Got message!***\n");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bzero(&amp;pckt, sizeof(pckt));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pckt.hdr.type = ICMP_ECHO;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pckt.hdr.un.echo.id = pid;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for ( i = 0; i &lt; sizeof(pckt.msg)-1; i++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    pckt.msg[i] = i+'0';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pckt.msg[i]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pckt.hdr.un.echo.sequence = cnt++;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pckt.hdr.checksum = checksum(&amp;pckt, sizeof(pckt));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if (sendto(sd, &amp;pckt, sizeof(pckt), 0, (struct sockaddr *) addr, sizeof(*addr)) &lt;=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    perror("sendto");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    sleep(1);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e-IL" sz="18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635A0F4-E740-4FA6-9DF1-8E83512C39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86B6CE35-FEBE-4045-AD81-59F43B49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B44F9D-B112-42A3-98F1-6EE9D214C3C3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e-IL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D881A8D-975E-4809-9916-C58158B6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he-IL"/>
              <a:t>myNuPing.c – main()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D36C112F-D9AC-4900-B762-7E5C55ED5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772400" cy="5334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int</a:t>
            </a:r>
            <a:r>
              <a:rPr lang="en-US" altLang="he-IL" sz="1400">
                <a:solidFill>
                  <a:schemeClr val="accent2"/>
                </a:solidFill>
              </a:rPr>
              <a:t> main</a:t>
            </a:r>
            <a:r>
              <a:rPr lang="en-US" altLang="he-IL" sz="1400"/>
              <a:t>(int count, char *</a:t>
            </a:r>
            <a:r>
              <a:rPr lang="en-US" altLang="he-IL" sz="1400">
                <a:solidFill>
                  <a:schemeClr val="hlink"/>
                </a:solidFill>
              </a:rPr>
              <a:t>argv[])</a:t>
            </a:r>
            <a:r>
              <a:rPr lang="en-US" altLang="he-IL" sz="1400"/>
              <a:t>   {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struct hostent *hname;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struct sockaddr_in addr;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loops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if ( count != 3 )      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printf("usage: %s &lt;addr&gt; &lt;loops&gt; \n", argv[0]);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exit(0);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if (count == 3)  // WE HAVE SPECIFIED A MESSAGE COUNT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loops = atoi(</a:t>
            </a:r>
            <a:r>
              <a:rPr lang="en-US" altLang="he-IL" sz="1400">
                <a:solidFill>
                  <a:schemeClr val="hlink"/>
                </a:solidFill>
              </a:rPr>
              <a:t>argv[2]</a:t>
            </a:r>
            <a:r>
              <a:rPr lang="en-US" altLang="he-IL" sz="1400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if ( count &gt; 1 )      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pid = getpid();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proto = getprotobyname("ICMP");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hname = gethostbyname</a:t>
            </a:r>
            <a:r>
              <a:rPr lang="en-US" altLang="he-IL" sz="1400">
                <a:solidFill>
                  <a:schemeClr val="hlink"/>
                </a:solidFill>
              </a:rPr>
              <a:t>(argv[1])</a:t>
            </a:r>
            <a:r>
              <a:rPr lang="en-US" altLang="he-IL" sz="1400"/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bzero(&amp;addr, sizeof(addr));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addr.sin_family = hname-&gt;h_addrtype;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addr.sin_port =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addr.sin_addr.s_addr = *(long*)hname-&gt;h_addr;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if (</a:t>
            </a:r>
            <a:r>
              <a:rPr lang="en-US" altLang="he-IL" sz="1400">
                <a:solidFill>
                  <a:schemeClr val="accent2"/>
                </a:solidFill>
              </a:rPr>
              <a:t> fork</a:t>
            </a:r>
            <a:r>
              <a:rPr lang="en-US" altLang="he-IL" sz="1400"/>
              <a:t>() == 0 )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    listener();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else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    ping(&amp;addr);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wait(0);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else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    printf("usage: myping &lt;hostname&gt;\n");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    return 0;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6B9C5CF0-BD2C-4E2E-A010-15E52F456D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29C2E537-0B7F-4F89-9769-5B103CCA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FA60E-4294-4187-A6CF-E624C09FCA56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e-IL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2D6F58B-DAD2-4A20-B58C-B6C163BA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he-IL"/>
              <a:t>“Ping” Output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5C9CE7A-1BC1-4417-A7AE-ADFADF15B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>
                <a:solidFill>
                  <a:schemeClr val="accent2"/>
                </a:solidFill>
              </a:rPr>
              <a:t>[root]# ./myNuPing 134.193.12.34 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Msg #1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----------------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e-IL" sz="140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0000:  45 00 00 54 CC 38 40 00 80 01 1F BE 86 12 34 56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0010:  86 12 34 57 00 00 E4 06 DF 07 01 00 30 31 32 33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0020:  34 35 36 37 38 39 3A 3B 3C 3D 3E 3F 40 41 42 43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0030:  44 45 46 47 48 49 4A 4B 4C 4D 4E 4F 50 51 52 53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0040:  54 55 56 57 58 59 5A 5B 5C 5D 5E 5F 60 61 62 63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0050:  64 65 66 00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IPv4: hdr-size=20 pkt-size=84 protocol=1 TTL=128 src=134.193.12.35 dst=134.193.12.34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ICMP: type[0/0] checksum[58374] id[2015] seq[1]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Msg #2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***Got message!***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----------------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e-IL" sz="140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0000:  45 00 00 54 CC 39 40 00 80 01 1F BD 86 12 34 56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0010:  86 12 34 57 00 00 E3 06 DF 07 02 00 30 31 32 33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0020:  34 35 36 37 38 39 3A 3B 3C 3D 3E 3F 40 41 42 43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0030:  44 45 46 47 48 49 4A 4B 4C 4D 4E 4F 50 51 52 53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0040:  54 55 56 57 58 59 5A 5B 5C 5D 5E 5F 60 61 62 63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0050:  64 65 66 00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IPv4: hdr-size=20 pkt-size=84 protocol=1 TTL=128 src=134.193.12.35 dst=134.193.12.34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/>
              <a:t>ICMP: type[0/0] checksum[58118] id[2015] seq[2]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e-IL" sz="1400">
                <a:solidFill>
                  <a:schemeClr val="accent2"/>
                </a:solidFill>
              </a:rPr>
              <a:t>[root]#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190F8BEF-E272-42F2-A174-A95733BFB8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FB774B3A-D6FA-4C63-BE12-71BDF4A0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D6A94-C3F2-4CF1-BDD7-4D7A53C6F492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e-IL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7D812F42-236A-4F6E-9CDC-17244F8ED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Summary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B12C9F58-86CD-4F08-BA54-09907593A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he-IL" sz="2800"/>
              <a:t>Raw Sockets allow access to Protocols other than the standard TCP and UDP</a:t>
            </a:r>
          </a:p>
          <a:p>
            <a:pPr eaLnBrk="1" hangingPunct="1"/>
            <a:r>
              <a:rPr lang="en-US" altLang="he-IL" sz="2800"/>
              <a:t>Performance and capabilities may be OS dependent.</a:t>
            </a:r>
          </a:p>
          <a:p>
            <a:pPr lvl="1" eaLnBrk="1" hangingPunct="1"/>
            <a:r>
              <a:rPr lang="en-US" altLang="he-IL" sz="2400"/>
              <a:t>Some OSs block the ability to send packets that originate from raw sockets (although reception may be permitted).</a:t>
            </a:r>
          </a:p>
          <a:p>
            <a:pPr eaLnBrk="1" hangingPunct="1"/>
            <a:r>
              <a:rPr lang="en-US" altLang="he-IL" sz="2800"/>
              <a:t>Raw sockets remove the burden of the complex TCP/IP protocol stack, but they also remove the safeguards and support that those protocols provide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08C2A31E-38C3-4632-96D2-47316D46B6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656FC33E-F9F8-4D61-8C20-B1DDA097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E5B76B-5849-42E0-AEF2-25C0D2DACB41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e-IL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88DCB055-9C68-47CB-9381-255F45125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Limitations?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E321073-B1B3-4582-86F9-D442B6F22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800"/>
              <a:t>Reliability Loss</a:t>
            </a:r>
          </a:p>
          <a:p>
            <a:pPr eaLnBrk="1" hangingPunct="1"/>
            <a:r>
              <a:rPr lang="en-US" altLang="he-IL" sz="2800"/>
              <a:t>No Ports</a:t>
            </a:r>
          </a:p>
          <a:p>
            <a:pPr eaLnBrk="1" hangingPunct="1"/>
            <a:r>
              <a:rPr lang="en-US" altLang="he-IL" sz="2800"/>
              <a:t>Nonstandard communication</a:t>
            </a:r>
          </a:p>
          <a:p>
            <a:pPr eaLnBrk="1" hangingPunct="1"/>
            <a:r>
              <a:rPr lang="en-US" altLang="he-IL" sz="2800"/>
              <a:t>No Automatic ICMP</a:t>
            </a:r>
          </a:p>
          <a:p>
            <a:pPr eaLnBrk="1" hangingPunct="1"/>
            <a:r>
              <a:rPr lang="en-US" altLang="he-IL" sz="2800"/>
              <a:t>Raw TCP / UDP unlikely</a:t>
            </a:r>
          </a:p>
          <a:p>
            <a:pPr eaLnBrk="1" hangingPunct="1"/>
            <a:r>
              <a:rPr lang="en-US" altLang="he-IL" sz="2800"/>
              <a:t>Requires root / admin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46C7FFF5-796C-4B56-8FC4-BEE2F4BF29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689BAAFB-61B8-4E00-9196-2F0B6A98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F5F9F-ED88-4296-86C3-B172E3CC23C3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e-IL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48E72677-FF76-4E99-A8B1-911C2A306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OS Involvement in Sockets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A4B07C38-07A7-497D-86C8-A961F4F9B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717675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User Space</a:t>
            </a: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4ABBAED9-88EC-4ECD-8942-E8816137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191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Kernel Space</a:t>
            </a:r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FE761C7A-CB88-4769-9EB2-1185B90D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765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Socket App</a:t>
            </a:r>
          </a:p>
        </p:txBody>
      </p:sp>
      <p:sp>
        <p:nvSpPr>
          <p:cNvPr id="10248" name="Text Box 7">
            <a:extLst>
              <a:ext uri="{FF2B5EF4-FFF2-40B4-BE49-F238E27FC236}">
                <a16:creationId xmlns:a16="http://schemas.microsoft.com/office/drawing/2014/main" id="{4966CEF3-50FA-4412-9739-0FBC87A2E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76500"/>
            <a:ext cx="1687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TCP/IP Stack</a:t>
            </a:r>
          </a:p>
        </p:txBody>
      </p:sp>
      <p:sp>
        <p:nvSpPr>
          <p:cNvPr id="10249" name="Text Box 8">
            <a:extLst>
              <a:ext uri="{FF2B5EF4-FFF2-40B4-BE49-F238E27FC236}">
                <a16:creationId xmlns:a16="http://schemas.microsoft.com/office/drawing/2014/main" id="{169C5258-F0DA-439E-8E40-EA51ADDF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44763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10250" name="Text Box 9">
            <a:extLst>
              <a:ext uri="{FF2B5EF4-FFF2-40B4-BE49-F238E27FC236}">
                <a16:creationId xmlns:a16="http://schemas.microsoft.com/office/drawing/2014/main" id="{82535060-B5AF-4D9C-8630-435BE7487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3048000"/>
            <a:ext cx="18986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( AF_INET,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SOCK_STREAM,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IPPROTO_TCP)</a:t>
            </a:r>
          </a:p>
        </p:txBody>
      </p:sp>
      <p:sp>
        <p:nvSpPr>
          <p:cNvPr id="10251" name="Text Box 10">
            <a:extLst>
              <a:ext uri="{FF2B5EF4-FFF2-40B4-BE49-F238E27FC236}">
                <a16:creationId xmlns:a16="http://schemas.microsoft.com/office/drawing/2014/main" id="{C1E11633-2DF8-4C22-9369-0E178267A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4267200"/>
            <a:ext cx="18986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( AF_INET,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SOCK_RAW,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IPPROTO_ICMP)</a:t>
            </a:r>
          </a:p>
        </p:txBody>
      </p:sp>
      <p:sp>
        <p:nvSpPr>
          <p:cNvPr id="10252" name="Text Box 11">
            <a:extLst>
              <a:ext uri="{FF2B5EF4-FFF2-40B4-BE49-F238E27FC236}">
                <a16:creationId xmlns:a16="http://schemas.microsoft.com/office/drawing/2014/main" id="{699E13F0-8D28-4D47-9DD5-816EBC688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22479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( AF_PACKET,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SOCK_RAW,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htons(ETH_P_IP))</a:t>
            </a:r>
          </a:p>
        </p:txBody>
      </p:sp>
      <p:sp>
        <p:nvSpPr>
          <p:cNvPr id="10253" name="Text Box 12">
            <a:extLst>
              <a:ext uri="{FF2B5EF4-FFF2-40B4-BE49-F238E27FC236}">
                <a16:creationId xmlns:a16="http://schemas.microsoft.com/office/drawing/2014/main" id="{A6D75CE0-E6E1-407B-A274-254478ED7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125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Identify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Type</a:t>
            </a:r>
          </a:p>
        </p:txBody>
      </p:sp>
      <p:sp>
        <p:nvSpPr>
          <p:cNvPr id="10254" name="Text Box 13">
            <a:extLst>
              <a:ext uri="{FF2B5EF4-FFF2-40B4-BE49-F238E27FC236}">
                <a16:creationId xmlns:a16="http://schemas.microsoft.com/office/drawing/2014/main" id="{43491E37-C350-4040-AE03-2D88112EB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125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Identify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Type</a:t>
            </a:r>
          </a:p>
        </p:txBody>
      </p:sp>
      <p:sp>
        <p:nvSpPr>
          <p:cNvPr id="10255" name="Text Box 14">
            <a:extLst>
              <a:ext uri="{FF2B5EF4-FFF2-40B4-BE49-F238E27FC236}">
                <a16:creationId xmlns:a16="http://schemas.microsoft.com/office/drawing/2014/main" id="{AD5489F5-35CC-43B6-B74A-6705ECCC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125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Identify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Type</a:t>
            </a:r>
          </a:p>
        </p:txBody>
      </p:sp>
      <p:sp>
        <p:nvSpPr>
          <p:cNvPr id="10256" name="Text Box 15">
            <a:extLst>
              <a:ext uri="{FF2B5EF4-FFF2-40B4-BE49-F238E27FC236}">
                <a16:creationId xmlns:a16="http://schemas.microsoft.com/office/drawing/2014/main" id="{668D2695-0DFE-4C44-81E9-E0D875EC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3292475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TCP</a:t>
            </a:r>
          </a:p>
        </p:txBody>
      </p:sp>
      <p:sp>
        <p:nvSpPr>
          <p:cNvPr id="10257" name="Text Box 16">
            <a:extLst>
              <a:ext uri="{FF2B5EF4-FFF2-40B4-BE49-F238E27FC236}">
                <a16:creationId xmlns:a16="http://schemas.microsoft.com/office/drawing/2014/main" id="{EF3E64C5-EC51-46D3-9B47-088DB40E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5" y="4511675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10258" name="Text Box 17">
            <a:extLst>
              <a:ext uri="{FF2B5EF4-FFF2-40B4-BE49-F238E27FC236}">
                <a16:creationId xmlns:a16="http://schemas.microsoft.com/office/drawing/2014/main" id="{8451C313-0B8E-4627-9DF8-0A7137E2E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654675"/>
            <a:ext cx="952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Ethernet</a:t>
            </a:r>
          </a:p>
        </p:txBody>
      </p:sp>
      <p:sp>
        <p:nvSpPr>
          <p:cNvPr id="10259" name="Line 18">
            <a:extLst>
              <a:ext uri="{FF2B5EF4-FFF2-40B4-BE49-F238E27FC236}">
                <a16:creationId xmlns:a16="http://schemas.microsoft.com/office/drawing/2014/main" id="{73B9AA31-2F2E-40EC-B19B-FAFAD04B0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052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0" name="Line 19">
            <a:extLst>
              <a:ext uri="{FF2B5EF4-FFF2-40B4-BE49-F238E27FC236}">
                <a16:creationId xmlns:a16="http://schemas.microsoft.com/office/drawing/2014/main" id="{7714051E-0327-4439-A90B-57D648B42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7244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1" name="Line 20">
            <a:extLst>
              <a:ext uri="{FF2B5EF4-FFF2-40B4-BE49-F238E27FC236}">
                <a16:creationId xmlns:a16="http://schemas.microsoft.com/office/drawing/2014/main" id="{D262AD2D-A3DA-462E-9D39-975A33408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7912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2" name="Line 21">
            <a:extLst>
              <a:ext uri="{FF2B5EF4-FFF2-40B4-BE49-F238E27FC236}">
                <a16:creationId xmlns:a16="http://schemas.microsoft.com/office/drawing/2014/main" id="{BDE6483F-3371-4992-80CA-2F6486184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5052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3" name="Line 22">
            <a:extLst>
              <a:ext uri="{FF2B5EF4-FFF2-40B4-BE49-F238E27FC236}">
                <a16:creationId xmlns:a16="http://schemas.microsoft.com/office/drawing/2014/main" id="{56FB2347-2DD3-4EE2-A03B-5C1F51440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264" name="Line 23">
            <a:extLst>
              <a:ext uri="{FF2B5EF4-FFF2-40B4-BE49-F238E27FC236}">
                <a16:creationId xmlns:a16="http://schemas.microsoft.com/office/drawing/2014/main" id="{A1F23406-634B-484B-ADF6-438A337FB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7912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0E4C0515-B0CB-4A1B-A463-4B973EC72C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0EE536B4-D7A5-40A2-8E55-7D7AB649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28ED3A-8D85-4653-A637-C19ECF31081C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e-IL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8004CA6-F359-44D2-A231-A92CE3EF0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Normal Socket Operation (TCP)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CFA22BC2-D5AA-46A9-8806-2E43A74B7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400"/>
              <a:t>Create a socket </a:t>
            </a:r>
          </a:p>
          <a:p>
            <a:pPr lvl="1" eaLnBrk="1" hangingPunct="1"/>
            <a:r>
              <a:rPr lang="en-US" altLang="he-IL" sz="2000">
                <a:solidFill>
                  <a:schemeClr val="accent2"/>
                </a:solidFill>
              </a:rPr>
              <a:t>s = socket (PF_INET, SOCK_STREAM, IPPROTO_TCP)</a:t>
            </a:r>
          </a:p>
          <a:p>
            <a:pPr eaLnBrk="1" hangingPunct="1"/>
            <a:r>
              <a:rPr lang="en-US" altLang="he-IL" sz="2400"/>
              <a:t>Bind to a port (optional)</a:t>
            </a:r>
          </a:p>
          <a:p>
            <a:pPr lvl="1" eaLnBrk="1" hangingPunct="1"/>
            <a:r>
              <a:rPr lang="en-US" altLang="he-IL" sz="2000"/>
              <a:t>Identify local IP and port desired and create data structure</a:t>
            </a:r>
          </a:p>
          <a:p>
            <a:pPr lvl="1" eaLnBrk="1" hangingPunct="1"/>
            <a:r>
              <a:rPr lang="en-US" altLang="he-IL" sz="2000">
                <a:solidFill>
                  <a:schemeClr val="accent2"/>
                </a:solidFill>
              </a:rPr>
              <a:t>bind (s, (struct sockaddr *) &amp;sin, sizeof(sin))</a:t>
            </a:r>
          </a:p>
          <a:p>
            <a:pPr eaLnBrk="1" hangingPunct="1"/>
            <a:r>
              <a:rPr lang="en-US" altLang="he-IL" sz="2400"/>
              <a:t>Establish a connection to server</a:t>
            </a:r>
          </a:p>
          <a:p>
            <a:pPr lvl="1" eaLnBrk="1" hangingPunct="1"/>
            <a:r>
              <a:rPr lang="en-US" altLang="he-IL" sz="2000"/>
              <a:t>Identify server IP and port</a:t>
            </a:r>
          </a:p>
          <a:p>
            <a:pPr lvl="1" eaLnBrk="1" hangingPunct="1"/>
            <a:r>
              <a:rPr lang="en-US" altLang="he-IL" sz="2000">
                <a:solidFill>
                  <a:schemeClr val="accent2"/>
                </a:solidFill>
              </a:rPr>
              <a:t>connect (s, (struct sockaddr *) &amp;sin, sizeof(sin))</a:t>
            </a:r>
          </a:p>
          <a:p>
            <a:pPr eaLnBrk="1" hangingPunct="1"/>
            <a:r>
              <a:rPr lang="en-US" altLang="he-IL" sz="2400"/>
              <a:t>Send / Receive data</a:t>
            </a:r>
          </a:p>
          <a:p>
            <a:pPr lvl="1" eaLnBrk="1" hangingPunct="1"/>
            <a:r>
              <a:rPr lang="en-US" altLang="he-IL" sz="2000"/>
              <a:t>Place data to be send into buffer</a:t>
            </a:r>
          </a:p>
          <a:p>
            <a:pPr lvl="1" eaLnBrk="1" hangingPunct="1"/>
            <a:r>
              <a:rPr lang="en-US" altLang="he-IL" sz="2000">
                <a:solidFill>
                  <a:schemeClr val="accent2"/>
                </a:solidFill>
              </a:rPr>
              <a:t>recv (s, buf, strlen(buf), 0);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AF4A6C47-0F35-4892-BA79-83E8DC98DA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362F3EAB-22AB-46D4-ADAC-674194F0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D44332-FB5C-4771-8224-170481D8B752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e-IL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6F34B001-1B55-42C9-A65D-2FC5D772B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Normal Socket Operation (TCP)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AF55BBF2-3129-4634-9193-E3AB864D1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717675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User Space</a:t>
            </a:r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C168E6DD-99F6-47A4-B495-0E827D2D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191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Kernel Space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31028000-66E7-4264-8D7A-CF6EE95C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765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Socket App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0ED745FC-6BB5-49DC-A165-90ACDA4D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76500"/>
            <a:ext cx="110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Protocol</a:t>
            </a:r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6773E20B-1B34-44E1-BD66-07100CC8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44763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13322" name="Text Box 9">
            <a:extLst>
              <a:ext uri="{FF2B5EF4-FFF2-40B4-BE49-F238E27FC236}">
                <a16:creationId xmlns:a16="http://schemas.microsoft.com/office/drawing/2014/main" id="{1A1DC695-A71E-4A86-8CD5-DEFEBC15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( )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2D5E59D5-7DC2-43B3-A995-F431B997E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4200"/>
            <a:ext cx="1365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Create socket</a:t>
            </a:r>
          </a:p>
        </p:txBody>
      </p:sp>
      <p:sp>
        <p:nvSpPr>
          <p:cNvPr id="13324" name="Text Box 13">
            <a:extLst>
              <a:ext uri="{FF2B5EF4-FFF2-40B4-BE49-F238E27FC236}">
                <a16:creationId xmlns:a16="http://schemas.microsoft.com/office/drawing/2014/main" id="{6A95C747-A161-4E86-9458-9175E2611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886200"/>
            <a:ext cx="170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TCP, IP, Internet</a:t>
            </a:r>
          </a:p>
        </p:txBody>
      </p:sp>
      <p:sp>
        <p:nvSpPr>
          <p:cNvPr id="13325" name="Line 15">
            <a:extLst>
              <a:ext uri="{FF2B5EF4-FFF2-40B4-BE49-F238E27FC236}">
                <a16:creationId xmlns:a16="http://schemas.microsoft.com/office/drawing/2014/main" id="{9A081B3A-794A-48E9-B85C-92C2111E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26" name="Line 17">
            <a:extLst>
              <a:ext uri="{FF2B5EF4-FFF2-40B4-BE49-F238E27FC236}">
                <a16:creationId xmlns:a16="http://schemas.microsoft.com/office/drawing/2014/main" id="{A77B5F2D-F18F-479E-8A9D-46CE82A7A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148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27" name="Text Box 19">
            <a:extLst>
              <a:ext uri="{FF2B5EF4-FFF2-40B4-BE49-F238E27FC236}">
                <a16:creationId xmlns:a16="http://schemas.microsoft.com/office/drawing/2014/main" id="{56A020D4-D142-4820-BF9F-AD9B527E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connect( )</a:t>
            </a:r>
          </a:p>
        </p:txBody>
      </p:sp>
      <p:sp>
        <p:nvSpPr>
          <p:cNvPr id="13328" name="Text Box 20">
            <a:extLst>
              <a:ext uri="{FF2B5EF4-FFF2-40B4-BE49-F238E27FC236}">
                <a16:creationId xmlns:a16="http://schemas.microsoft.com/office/drawing/2014/main" id="{853B05D2-3C0E-4227-94D8-1649A5B1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10000"/>
            <a:ext cx="2362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Bind to local port: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Connect to remote port</a:t>
            </a:r>
          </a:p>
        </p:txBody>
      </p:sp>
      <p:sp>
        <p:nvSpPr>
          <p:cNvPr id="13329" name="Line 21">
            <a:extLst>
              <a:ext uri="{FF2B5EF4-FFF2-40B4-BE49-F238E27FC236}">
                <a16:creationId xmlns:a16="http://schemas.microsoft.com/office/drawing/2014/main" id="{AB6A8BD0-8AA0-472E-BBDA-AB00A739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0386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30" name="Text Box 22">
            <a:extLst>
              <a:ext uri="{FF2B5EF4-FFF2-40B4-BE49-F238E27FC236}">
                <a16:creationId xmlns:a16="http://schemas.microsoft.com/office/drawing/2014/main" id="{E937797C-5FE3-4A90-8C9E-21140438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send( )</a:t>
            </a:r>
          </a:p>
        </p:txBody>
      </p:sp>
      <p:sp>
        <p:nvSpPr>
          <p:cNvPr id="13331" name="Line 23">
            <a:extLst>
              <a:ext uri="{FF2B5EF4-FFF2-40B4-BE49-F238E27FC236}">
                <a16:creationId xmlns:a16="http://schemas.microsoft.com/office/drawing/2014/main" id="{E33A8DE0-BA91-4C9C-87C1-F3A7230E7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9530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32" name="Line 24">
            <a:extLst>
              <a:ext uri="{FF2B5EF4-FFF2-40B4-BE49-F238E27FC236}">
                <a16:creationId xmlns:a16="http://schemas.microsoft.com/office/drawing/2014/main" id="{5D587CF8-2703-4FFA-B9F5-B7B7E512B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33" name="Text Box 25">
            <a:extLst>
              <a:ext uri="{FF2B5EF4-FFF2-40B4-BE49-F238E27FC236}">
                <a16:creationId xmlns:a16="http://schemas.microsoft.com/office/drawing/2014/main" id="{8542EB86-A44D-4DD3-9D7C-294F2037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00600"/>
            <a:ext cx="170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TCP, IP, Internet</a:t>
            </a:r>
          </a:p>
        </p:txBody>
      </p:sp>
      <p:sp>
        <p:nvSpPr>
          <p:cNvPr id="13334" name="Text Box 26">
            <a:extLst>
              <a:ext uri="{FF2B5EF4-FFF2-40B4-BE49-F238E27FC236}">
                <a16:creationId xmlns:a16="http://schemas.microsoft.com/office/drawing/2014/main" id="{26456840-E4D6-4323-A399-BF1A7E03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724400"/>
            <a:ext cx="1943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Pass data thru local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stack to remote port</a:t>
            </a:r>
          </a:p>
        </p:txBody>
      </p:sp>
      <p:sp>
        <p:nvSpPr>
          <p:cNvPr id="13335" name="Line 27">
            <a:extLst>
              <a:ext uri="{FF2B5EF4-FFF2-40B4-BE49-F238E27FC236}">
                <a16:creationId xmlns:a16="http://schemas.microsoft.com/office/drawing/2014/main" id="{35474FD4-9AC7-4E20-ADBE-BDB125630E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6576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36" name="Line 28">
            <a:extLst>
              <a:ext uri="{FF2B5EF4-FFF2-40B4-BE49-F238E27FC236}">
                <a16:creationId xmlns:a16="http://schemas.microsoft.com/office/drawing/2014/main" id="{28494A66-2BCE-416D-BEDE-79E5488A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4958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37" name="Line 29">
            <a:extLst>
              <a:ext uri="{FF2B5EF4-FFF2-40B4-BE49-F238E27FC236}">
                <a16:creationId xmlns:a16="http://schemas.microsoft.com/office/drawing/2014/main" id="{E3DC9CB8-FB55-43E9-86FC-F3AB1C5C0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4864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338" name="Text Box 30">
            <a:extLst>
              <a:ext uri="{FF2B5EF4-FFF2-40B4-BE49-F238E27FC236}">
                <a16:creationId xmlns:a16="http://schemas.microsoft.com/office/drawing/2014/main" id="{0899C2B3-6236-474A-8C97-1B82240B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OK</a:t>
            </a:r>
          </a:p>
        </p:txBody>
      </p:sp>
      <p:sp>
        <p:nvSpPr>
          <p:cNvPr id="13339" name="Text Box 31">
            <a:extLst>
              <a:ext uri="{FF2B5EF4-FFF2-40B4-BE49-F238E27FC236}">
                <a16:creationId xmlns:a16="http://schemas.microsoft.com/office/drawing/2014/main" id="{8DAC7499-32C7-4B27-9FDC-B62F0A3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43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OK</a:t>
            </a:r>
          </a:p>
        </p:txBody>
      </p:sp>
      <p:sp>
        <p:nvSpPr>
          <p:cNvPr id="13340" name="Text Box 32">
            <a:extLst>
              <a:ext uri="{FF2B5EF4-FFF2-40B4-BE49-F238E27FC236}">
                <a16:creationId xmlns:a16="http://schemas.microsoft.com/office/drawing/2014/main" id="{0C98F191-4AC5-490B-B983-C0C4059C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340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OK</a:t>
            </a:r>
          </a:p>
        </p:txBody>
      </p:sp>
      <p:sp>
        <p:nvSpPr>
          <p:cNvPr id="13341" name="Text Box 33">
            <a:extLst>
              <a:ext uri="{FF2B5EF4-FFF2-40B4-BE49-F238E27FC236}">
                <a16:creationId xmlns:a16="http://schemas.microsoft.com/office/drawing/2014/main" id="{608D2E78-8B7C-423A-BE67-860BDCB34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24200"/>
            <a:ext cx="588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TCP</a:t>
            </a:r>
          </a:p>
        </p:txBody>
      </p:sp>
      <p:sp>
        <p:nvSpPr>
          <p:cNvPr id="13342" name="Line 34">
            <a:extLst>
              <a:ext uri="{FF2B5EF4-FFF2-40B4-BE49-F238E27FC236}">
                <a16:creationId xmlns:a16="http://schemas.microsoft.com/office/drawing/2014/main" id="{56481F06-5A07-4775-AF8A-31E995EAF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766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552A12E7-ECEB-44D0-84E7-E6423D3F39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C940CFED-82CC-4EC1-9742-F72F4FB2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2E5C2-D882-466D-AE80-B53DB9EC67D3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e-IL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CD75DF5-6F6D-4B74-99E1-F24B60F83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Raw Sockets Operation (ICMP)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4773F55-34BC-41E6-B4DB-362EB0EE7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e-IL" sz="2800"/>
              <a:t>Create a socket </a:t>
            </a:r>
          </a:p>
          <a:p>
            <a:pPr lvl="1" eaLnBrk="1" hangingPunct="1"/>
            <a:r>
              <a:rPr lang="en-US" altLang="he-IL" sz="2400">
                <a:solidFill>
                  <a:schemeClr val="accent2"/>
                </a:solidFill>
              </a:rPr>
              <a:t>s = socket (PF_INET, SOCK_RAW, IPPROTO_ICMP)</a:t>
            </a:r>
          </a:p>
          <a:p>
            <a:pPr eaLnBrk="1" hangingPunct="1"/>
            <a:r>
              <a:rPr lang="en-US" altLang="he-IL" sz="2800">
                <a:solidFill>
                  <a:srgbClr val="FF3300"/>
                </a:solidFill>
              </a:rPr>
              <a:t>Since there is no port, there is no bind *</a:t>
            </a:r>
          </a:p>
          <a:p>
            <a:pPr eaLnBrk="1" hangingPunct="1"/>
            <a:r>
              <a:rPr lang="en-US" altLang="he-IL" sz="2800">
                <a:solidFill>
                  <a:srgbClr val="FF3300"/>
                </a:solidFill>
              </a:rPr>
              <a:t>There is no TCP, so no connection *</a:t>
            </a:r>
          </a:p>
          <a:p>
            <a:pPr eaLnBrk="1" hangingPunct="1"/>
            <a:r>
              <a:rPr lang="en-US" altLang="he-IL" sz="2800"/>
              <a:t>Send / Receive data</a:t>
            </a:r>
          </a:p>
          <a:p>
            <a:pPr lvl="1" eaLnBrk="1" hangingPunct="1"/>
            <a:r>
              <a:rPr lang="en-US" altLang="he-IL" sz="2400"/>
              <a:t>Place data to be sent into buffer</a:t>
            </a:r>
          </a:p>
          <a:p>
            <a:pPr lvl="1" eaLnBrk="1" hangingPunct="1"/>
            <a:r>
              <a:rPr lang="en-US" altLang="he-IL" sz="2400">
                <a:solidFill>
                  <a:schemeClr val="accent2"/>
                </a:solidFill>
              </a:rPr>
              <a:t>sendto (s, buf, strlen(buf), 0, addr, &amp;len);</a:t>
            </a:r>
          </a:p>
          <a:p>
            <a:pPr lvl="1" eaLnBrk="1" hangingPunct="1"/>
            <a:endParaRPr lang="en-US" altLang="he-IL" sz="240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he-IL" sz="2800">
                <a:solidFill>
                  <a:srgbClr val="FF3300"/>
                </a:solidFill>
              </a:rPr>
              <a:t>* More later</a:t>
            </a:r>
          </a:p>
          <a:p>
            <a:pPr eaLnBrk="1" hangingPunct="1"/>
            <a:endParaRPr lang="en-US" altLang="he-IL" sz="2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6359F9FC-E645-40D1-AB1A-F298763A95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3E9CA756-7323-43FA-AD2D-08137208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44CE1F-AA08-4C66-9AAD-F14134102504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e-IL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4750AA11-2DC8-4552-BC4F-E55747211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Raw Sockets Operation (ICMP)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8A235E83-E913-4FD9-8394-CE5F59C34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717675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User Space</a:t>
            </a:r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9844A860-B822-4627-BBE3-BD4D4A02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191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Kernel Space</a:t>
            </a:r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9433646F-0C95-4404-888E-CCD583BF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76500"/>
            <a:ext cx="1433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Socket App</a:t>
            </a:r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8CA8145A-E5F1-4EA3-90C3-35BD8532C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76500"/>
            <a:ext cx="110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Protocol</a:t>
            </a:r>
          </a:p>
        </p:txBody>
      </p:sp>
      <p:sp>
        <p:nvSpPr>
          <p:cNvPr id="16393" name="Text Box 8">
            <a:extLst>
              <a:ext uri="{FF2B5EF4-FFF2-40B4-BE49-F238E27FC236}">
                <a16:creationId xmlns:a16="http://schemas.microsoft.com/office/drawing/2014/main" id="{4DC199E5-745A-4F77-8819-FFA159FD7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44763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Linux</a:t>
            </a:r>
          </a:p>
        </p:txBody>
      </p:sp>
      <p:sp>
        <p:nvSpPr>
          <p:cNvPr id="16394" name="Text Box 9">
            <a:extLst>
              <a:ext uri="{FF2B5EF4-FFF2-40B4-BE49-F238E27FC236}">
                <a16:creationId xmlns:a16="http://schemas.microsoft.com/office/drawing/2014/main" id="{BF95FA91-374E-409A-9807-F7551874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socket ( )</a:t>
            </a:r>
          </a:p>
        </p:txBody>
      </p:sp>
      <p:sp>
        <p:nvSpPr>
          <p:cNvPr id="16395" name="Text Box 10">
            <a:extLst>
              <a:ext uri="{FF2B5EF4-FFF2-40B4-BE49-F238E27FC236}">
                <a16:creationId xmlns:a16="http://schemas.microsoft.com/office/drawing/2014/main" id="{53D5A0B3-5841-42E5-BABB-92D45C65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24200"/>
            <a:ext cx="1365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Create socket</a:t>
            </a:r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C1AF9E4D-F7DC-446A-A14F-4780A32D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3528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7" name="Text Box 17">
            <a:extLst>
              <a:ext uri="{FF2B5EF4-FFF2-40B4-BE49-F238E27FC236}">
                <a16:creationId xmlns:a16="http://schemas.microsoft.com/office/drawing/2014/main" id="{0A776A4A-4753-485C-97CD-1DE29DA5C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sendto( )</a:t>
            </a:r>
          </a:p>
        </p:txBody>
      </p:sp>
      <p:sp>
        <p:nvSpPr>
          <p:cNvPr id="16398" name="Line 18">
            <a:extLst>
              <a:ext uri="{FF2B5EF4-FFF2-40B4-BE49-F238E27FC236}">
                <a16:creationId xmlns:a16="http://schemas.microsoft.com/office/drawing/2014/main" id="{19E7CFCB-E2A1-42C0-BBF7-A635D4AC3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2672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399" name="Line 19">
            <a:extLst>
              <a:ext uri="{FF2B5EF4-FFF2-40B4-BE49-F238E27FC236}">
                <a16:creationId xmlns:a16="http://schemas.microsoft.com/office/drawing/2014/main" id="{33F0E5FD-12B0-4A69-8836-15A1F8433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34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00" name="Text Box 20">
            <a:extLst>
              <a:ext uri="{FF2B5EF4-FFF2-40B4-BE49-F238E27FC236}">
                <a16:creationId xmlns:a16="http://schemas.microsoft.com/office/drawing/2014/main" id="{542DD52F-F08F-4899-9818-1D498A8F1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1201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IP, Internet</a:t>
            </a:r>
          </a:p>
        </p:txBody>
      </p:sp>
      <p:sp>
        <p:nvSpPr>
          <p:cNvPr id="16401" name="Text Box 21">
            <a:extLst>
              <a:ext uri="{FF2B5EF4-FFF2-40B4-BE49-F238E27FC236}">
                <a16:creationId xmlns:a16="http://schemas.microsoft.com/office/drawing/2014/main" id="{A8E30613-DB84-4F9C-8F0A-073667EA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38600"/>
            <a:ext cx="1931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Pass data thru local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stack to remote host</a:t>
            </a:r>
          </a:p>
        </p:txBody>
      </p:sp>
      <p:sp>
        <p:nvSpPr>
          <p:cNvPr id="16402" name="Line 22">
            <a:extLst>
              <a:ext uri="{FF2B5EF4-FFF2-40B4-BE49-F238E27FC236}">
                <a16:creationId xmlns:a16="http://schemas.microsoft.com/office/drawing/2014/main" id="{AEC99BB1-038D-4C34-B867-228F77B0DE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6576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03" name="Line 24">
            <a:extLst>
              <a:ext uri="{FF2B5EF4-FFF2-40B4-BE49-F238E27FC236}">
                <a16:creationId xmlns:a16="http://schemas.microsoft.com/office/drawing/2014/main" id="{29F953B0-441F-438D-AC64-1851AB714B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8006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404" name="Text Box 25">
            <a:extLst>
              <a:ext uri="{FF2B5EF4-FFF2-40B4-BE49-F238E27FC236}">
                <a16:creationId xmlns:a16="http://schemas.microsoft.com/office/drawing/2014/main" id="{30582157-8315-4F50-96A2-25DFB950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OK</a:t>
            </a:r>
          </a:p>
        </p:txBody>
      </p:sp>
      <p:sp>
        <p:nvSpPr>
          <p:cNvPr id="16405" name="Text Box 27">
            <a:extLst>
              <a:ext uri="{FF2B5EF4-FFF2-40B4-BE49-F238E27FC236}">
                <a16:creationId xmlns:a16="http://schemas.microsoft.com/office/drawing/2014/main" id="{AA967856-4B70-4BAE-BAB2-9AFFC28B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48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OK</a:t>
            </a:r>
          </a:p>
        </p:txBody>
      </p:sp>
      <p:sp>
        <p:nvSpPr>
          <p:cNvPr id="16406" name="Text Box 28">
            <a:extLst>
              <a:ext uri="{FF2B5EF4-FFF2-40B4-BE49-F238E27FC236}">
                <a16:creationId xmlns:a16="http://schemas.microsoft.com/office/drawing/2014/main" id="{92857BCC-8654-48D3-A384-DA26FDF3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124200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600" b="1">
                <a:latin typeface="Times New Roman" panose="02020603050405020304" pitchFamily="18" charset="0"/>
              </a:rPr>
              <a:t>ICMP</a:t>
            </a:r>
          </a:p>
        </p:txBody>
      </p:sp>
      <p:sp>
        <p:nvSpPr>
          <p:cNvPr id="16407" name="Line 29">
            <a:extLst>
              <a:ext uri="{FF2B5EF4-FFF2-40B4-BE49-F238E27FC236}">
                <a16:creationId xmlns:a16="http://schemas.microsoft.com/office/drawing/2014/main" id="{9A6BADFE-7F58-4916-A50A-36098B648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76600"/>
            <a:ext cx="7620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A6B654AE-A5F8-4C96-86CA-B402482D03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e-IL" sz="1400"/>
              <a:t>cs423 - cotter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1A3DEA05-944D-46F6-851A-62B29F2B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2EC07-1445-44A4-9A85-9AFCE5237F66}" type="slidenum">
              <a:rPr lang="en-US" altLang="he-IL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e-IL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E5B4600-131F-463E-B9ED-098D8888B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Create a Raw Socket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2018686-29DE-4985-B3F6-9C32A9590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he-IL" sz="2400">
                <a:solidFill>
                  <a:schemeClr val="hlink"/>
                </a:solidFill>
              </a:rPr>
              <a:t>s = socket (AF_INET, SOCK_RAW, </a:t>
            </a:r>
            <a:r>
              <a:rPr lang="en-US" altLang="he-IL" sz="2400" i="1">
                <a:solidFill>
                  <a:schemeClr val="hlink"/>
                </a:solidFill>
              </a:rPr>
              <a:t>protocol</a:t>
            </a:r>
            <a:r>
              <a:rPr lang="en-US" altLang="he-IL" sz="2400">
                <a:solidFill>
                  <a:schemeClr val="hlink"/>
                </a:solidFill>
              </a:rPr>
              <a:t>)</a:t>
            </a:r>
          </a:p>
          <a:p>
            <a:pPr lvl="1" eaLnBrk="1" hangingPunct="1"/>
            <a:r>
              <a:rPr lang="en-US" altLang="he-IL" sz="2000"/>
              <a:t>IPPROTO_ICMP, IPPROTO_IP, etc.</a:t>
            </a:r>
          </a:p>
          <a:p>
            <a:pPr eaLnBrk="1" hangingPunct="1"/>
            <a:r>
              <a:rPr lang="en-US" altLang="he-IL" sz="2400"/>
              <a:t>Can create our own IP header if we wish</a:t>
            </a:r>
          </a:p>
          <a:p>
            <a:pPr lvl="1" eaLnBrk="1" hangingPunct="1"/>
            <a:r>
              <a:rPr lang="en-US" altLang="he-IL" sz="2000"/>
              <a:t>const int on = 1;</a:t>
            </a:r>
          </a:p>
          <a:p>
            <a:pPr lvl="1" eaLnBrk="1" hangingPunct="1"/>
            <a:r>
              <a:rPr lang="en-US" altLang="he-IL" sz="2000"/>
              <a:t>setsockopt (s, IPPROTO_IP, IP_HDRINCL, &amp;on, sizeof (on));</a:t>
            </a:r>
          </a:p>
          <a:p>
            <a:pPr eaLnBrk="1" hangingPunct="1"/>
            <a:r>
              <a:rPr lang="en-US" altLang="he-IL" sz="2400"/>
              <a:t>Can “bind”</a:t>
            </a:r>
          </a:p>
          <a:p>
            <a:pPr lvl="1" eaLnBrk="1" hangingPunct="1"/>
            <a:r>
              <a:rPr lang="en-US" altLang="he-IL" sz="2000"/>
              <a:t>Since we have no port, the only effect is to associate a local IP address with the raw socket.  (useful if there are multiple local IP addrs and we want to use only 1).</a:t>
            </a:r>
          </a:p>
          <a:p>
            <a:pPr eaLnBrk="1" hangingPunct="1"/>
            <a:r>
              <a:rPr lang="en-US" altLang="he-IL" sz="2400"/>
              <a:t>Can “connect”</a:t>
            </a:r>
          </a:p>
          <a:p>
            <a:pPr lvl="1" eaLnBrk="1" hangingPunct="1"/>
            <a:r>
              <a:rPr lang="en-US" altLang="he-IL" sz="2000"/>
              <a:t>Again, since we have no TCP, we have no connection.  The only effect is to associate a remote IP address with this socket.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</TotalTime>
  <Words>2904</Words>
  <Application>Microsoft Office PowerPoint</Application>
  <PresentationFormat>‫הצגה על המסך (4:3)</PresentationFormat>
  <Paragraphs>404</Paragraphs>
  <Slides>23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7" baseType="lpstr">
      <vt:lpstr>Arial</vt:lpstr>
      <vt:lpstr>Monotype Sorts</vt:lpstr>
      <vt:lpstr>Times New Roman</vt:lpstr>
      <vt:lpstr>Default Design</vt:lpstr>
      <vt:lpstr>What are Raw Sockets?</vt:lpstr>
      <vt:lpstr>Why Would We Use Them?</vt:lpstr>
      <vt:lpstr>Limitations?</vt:lpstr>
      <vt:lpstr>OS Involvement in Sockets</vt:lpstr>
      <vt:lpstr>Normal Socket Operation (TCP)</vt:lpstr>
      <vt:lpstr>Normal Socket Operation (TCP)</vt:lpstr>
      <vt:lpstr>Raw Sockets Operation (ICMP)</vt:lpstr>
      <vt:lpstr>Raw Sockets Operation (ICMP)</vt:lpstr>
      <vt:lpstr>Create a Raw Socket</vt:lpstr>
      <vt:lpstr>Raw Socket Output</vt:lpstr>
      <vt:lpstr>Raw Socket Input</vt:lpstr>
      <vt:lpstr>Conditions that include / exclude passing to specific raw sockets</vt:lpstr>
      <vt:lpstr>Ping – Overview</vt:lpstr>
      <vt:lpstr>ICMP Packet header</vt:lpstr>
      <vt:lpstr>myNuPing.c (overview)</vt:lpstr>
      <vt:lpstr>#defines and checksum calc</vt:lpstr>
      <vt:lpstr>display - present echo info</vt:lpstr>
      <vt:lpstr>Listener - separate process to listen for and collect messages-</vt:lpstr>
      <vt:lpstr>ping - Create message and send it</vt:lpstr>
      <vt:lpstr>ping  (cont)</vt:lpstr>
      <vt:lpstr>myNuPing.c – main()</vt:lpstr>
      <vt:lpstr>“Ping” Output</vt:lpstr>
      <vt:lpstr>Summary</vt:lpstr>
    </vt:vector>
  </TitlesOfParts>
  <Company>UMKC-SCE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Sockets</dc:title>
  <dc:creator>Bob Cotter</dc:creator>
  <cp:lastModifiedBy>אנה פרבר/Anna Farber</cp:lastModifiedBy>
  <cp:revision>15</cp:revision>
  <dcterms:created xsi:type="dcterms:W3CDTF">2007-08-22T19:09:14Z</dcterms:created>
  <dcterms:modified xsi:type="dcterms:W3CDTF">2023-12-30T15:48:34Z</dcterms:modified>
</cp:coreProperties>
</file>