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66" r:id="rId1"/>
  </p:sldMasterIdLst>
  <p:sldIdLst>
    <p:sldId id="256" r:id="rId2"/>
    <p:sldId id="266" r:id="rId3"/>
    <p:sldId id="269" r:id="rId4"/>
    <p:sldId id="259" r:id="rId5"/>
    <p:sldId id="267" r:id="rId6"/>
    <p:sldId id="268" r:id="rId7"/>
    <p:sldId id="260" r:id="rId8"/>
    <p:sldId id="257" r:id="rId9"/>
    <p:sldId id="262" r:id="rId10"/>
    <p:sldId id="265" r:id="rId11"/>
    <p:sldId id="261"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51" d="100"/>
          <a:sy n="51" d="100"/>
        </p:scale>
        <p:origin x="89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5" name="Footer Placeholder 4"/>
          <p:cNvSpPr>
            <a:spLocks noGrp="1"/>
          </p:cNvSpPr>
          <p:nvPr>
            <p:ph type="ftr" sz="quarter" idx="11"/>
          </p:nvPr>
        </p:nvSpPr>
        <p:spPr>
          <a:xfrm>
            <a:off x="1127124" y="329307"/>
            <a:ext cx="5943668" cy="309201"/>
          </a:xfrm>
        </p:spPr>
        <p:txBody>
          <a:bodyPr/>
          <a:lstStyle/>
          <a:p>
            <a:endParaRPr lang="he-IL"/>
          </a:p>
        </p:txBody>
      </p:sp>
      <p:sp>
        <p:nvSpPr>
          <p:cNvPr id="6" name="Slide Number Placeholder 5"/>
          <p:cNvSpPr>
            <a:spLocks noGrp="1"/>
          </p:cNvSpPr>
          <p:nvPr>
            <p:ph type="sldNum" sz="quarter" idx="12"/>
          </p:nvPr>
        </p:nvSpPr>
        <p:spPr>
          <a:xfrm>
            <a:off x="9924392" y="134930"/>
            <a:ext cx="811019" cy="503578"/>
          </a:xfrm>
        </p:spPr>
        <p:txBody>
          <a:bodyPr/>
          <a:lstStyle/>
          <a:p>
            <a:fld id="{49C70542-C39B-4DA1-8636-1944D26E38D3}" type="slidenum">
              <a:rPr lang="he-IL" smtClean="0"/>
              <a:t>‹#›</a:t>
            </a:fld>
            <a:endParaRPr lang="he-IL"/>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37514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C70542-C39B-4DA1-8636-1944D26E38D3}" type="slidenum">
              <a:rPr lang="he-IL" smtClean="0"/>
              <a:t>‹#›</a:t>
            </a:fld>
            <a:endParaRPr lang="he-IL"/>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64555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C70542-C39B-4DA1-8636-1944D26E38D3}" type="slidenum">
              <a:rPr lang="he-IL" smtClean="0"/>
              <a:t>‹#›</a:t>
            </a:fld>
            <a:endParaRPr lang="he-IL"/>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739024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lvl1pPr>
              <a:defRPr sz="1200"/>
            </a:lvl1pPr>
          </a:lstStyle>
          <a:p>
            <a:fld id="{7C83A649-07EB-427B-85F9-14BD8562DBD3}" type="datetimeFigureOut">
              <a:rPr lang="he-IL" smtClean="0"/>
              <a:t>א' טבת תשפ"ה</a:t>
            </a:fld>
            <a:endParaRPr lang="he-IL"/>
          </a:p>
        </p:txBody>
      </p:sp>
      <p:sp>
        <p:nvSpPr>
          <p:cNvPr id="5" name="Footer Placeholder 4"/>
          <p:cNvSpPr>
            <a:spLocks noGrp="1"/>
          </p:cNvSpPr>
          <p:nvPr>
            <p:ph type="ftr" sz="quarter" idx="11"/>
          </p:nvPr>
        </p:nvSpPr>
        <p:spPr/>
        <p:txBody>
          <a:bodyPr/>
          <a:lstStyle>
            <a:lvl1pPr>
              <a:defRPr sz="1200"/>
            </a:lvl1pPr>
          </a:lstStyle>
          <a:p>
            <a:endParaRPr lang="he-IL"/>
          </a:p>
        </p:txBody>
      </p:sp>
      <p:sp>
        <p:nvSpPr>
          <p:cNvPr id="6" name="Slide Number Placeholder 5"/>
          <p:cNvSpPr>
            <a:spLocks noGrp="1"/>
          </p:cNvSpPr>
          <p:nvPr>
            <p:ph type="sldNum" sz="quarter" idx="12"/>
          </p:nvPr>
        </p:nvSpPr>
        <p:spPr/>
        <p:txBody>
          <a:bodyPr/>
          <a:lstStyle/>
          <a:p>
            <a:fld id="{49C70542-C39B-4DA1-8636-1944D26E38D3}" type="slidenum">
              <a:rPr lang="he-IL" smtClean="0"/>
              <a:t>‹#›</a:t>
            </a:fld>
            <a:endParaRPr lang="he-IL"/>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86019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he-IL"/>
              <a:t>לחץ כדי לערוך סגנון כותרת של תבנית בסיס</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49C70542-C39B-4DA1-8636-1944D26E38D3}" type="slidenum">
              <a:rPr lang="he-IL" smtClean="0"/>
              <a:t>‹#›</a:t>
            </a:fld>
            <a:endParaRPr lang="he-IL"/>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88546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C70542-C39B-4DA1-8636-1944D26E38D3}" type="slidenum">
              <a:rPr lang="he-IL" smtClean="0"/>
              <a:t>‹#›</a:t>
            </a:fld>
            <a:endParaRPr lang="he-IL"/>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13033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129166" y="2974448"/>
            <a:ext cx="4645152" cy="24938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094337" y="2971669"/>
            <a:ext cx="4645152" cy="248719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49C70542-C39B-4DA1-8636-1944D26E38D3}" type="slidenum">
              <a:rPr lang="he-IL" smtClean="0"/>
              <a:t>‹#›</a:t>
            </a:fld>
            <a:endParaRPr lang="he-IL"/>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59255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49C70542-C39B-4DA1-8636-1944D26E38D3}" type="slidenum">
              <a:rPr lang="he-IL" smtClean="0"/>
              <a:t>‹#›</a:t>
            </a:fld>
            <a:endParaRPr lang="he-IL"/>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20329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49C70542-C39B-4DA1-8636-1944D26E38D3}" type="slidenum">
              <a:rPr lang="he-IL" smtClean="0"/>
              <a:t>‹#›</a:t>
            </a:fld>
            <a:endParaRPr lang="he-IL"/>
          </a:p>
        </p:txBody>
      </p:sp>
    </p:spTree>
    <p:extLst>
      <p:ext uri="{BB962C8B-B14F-4D97-AF65-F5344CB8AC3E}">
        <p14:creationId xmlns:p14="http://schemas.microsoft.com/office/powerpoint/2010/main" val="255242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C83A649-07EB-427B-85F9-14BD8562DBD3}" type="datetimeFigureOut">
              <a:rPr lang="he-IL" smtClean="0"/>
              <a:t>א' טבת 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49C70542-C39B-4DA1-8636-1944D26E38D3}" type="slidenum">
              <a:rPr lang="he-IL" smtClean="0"/>
              <a:t>‹#›</a:t>
            </a:fld>
            <a:endParaRPr lang="he-IL"/>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34078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7C83A649-07EB-427B-85F9-14BD8562DBD3}" type="datetimeFigureOut">
              <a:rPr lang="he-IL" smtClean="0"/>
              <a:t>א' טבת תשפ"ה</a:t>
            </a:fld>
            <a:endParaRPr lang="he-IL"/>
          </a:p>
        </p:txBody>
      </p:sp>
      <p:sp>
        <p:nvSpPr>
          <p:cNvPr id="6" name="Footer Placeholder 5"/>
          <p:cNvSpPr>
            <a:spLocks noGrp="1"/>
          </p:cNvSpPr>
          <p:nvPr>
            <p:ph type="ftr" sz="quarter" idx="11"/>
          </p:nvPr>
        </p:nvSpPr>
        <p:spPr>
          <a:xfrm>
            <a:off x="1125300" y="318640"/>
            <a:ext cx="4877818" cy="320931"/>
          </a:xfrm>
        </p:spPr>
        <p:txBody>
          <a:bodyPr/>
          <a:lstStyle/>
          <a:p>
            <a:endParaRPr lang="he-IL"/>
          </a:p>
        </p:txBody>
      </p:sp>
      <p:sp>
        <p:nvSpPr>
          <p:cNvPr id="7" name="Slide Number Placeholder 6"/>
          <p:cNvSpPr>
            <a:spLocks noGrp="1"/>
          </p:cNvSpPr>
          <p:nvPr>
            <p:ph type="sldNum" sz="quarter" idx="12"/>
          </p:nvPr>
        </p:nvSpPr>
        <p:spPr>
          <a:xfrm>
            <a:off x="6176794" y="137408"/>
            <a:ext cx="811019" cy="503578"/>
          </a:xfrm>
        </p:spPr>
        <p:txBody>
          <a:bodyPr/>
          <a:lstStyle/>
          <a:p>
            <a:fld id="{49C70542-C39B-4DA1-8636-1944D26E38D3}" type="slidenum">
              <a:rPr lang="he-IL" smtClean="0"/>
              <a:t>‹#›</a:t>
            </a:fld>
            <a:endParaRPr lang="he-IL"/>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975751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C83A649-07EB-427B-85F9-14BD8562DBD3}" type="datetimeFigureOut">
              <a:rPr lang="he-IL" smtClean="0"/>
              <a:t>א' טבת תשפ"ה</a:t>
            </a:fld>
            <a:endParaRPr lang="he-IL"/>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49C70542-C39B-4DA1-8636-1944D26E38D3}" type="slidenum">
              <a:rPr lang="he-IL" smtClean="0"/>
              <a:t>‹#›</a:t>
            </a:fld>
            <a:endParaRPr lang="he-IL"/>
          </a:p>
        </p:txBody>
      </p:sp>
    </p:spTree>
    <p:extLst>
      <p:ext uri="{BB962C8B-B14F-4D97-AF65-F5344CB8AC3E}">
        <p14:creationId xmlns:p14="http://schemas.microsoft.com/office/powerpoint/2010/main" val="158855621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Lst>
  <p:txStyles>
    <p:titleStyle>
      <a:lvl1pPr algn="l" defTabSz="914400" rtl="1"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412E8352-2B61-4D97-AE4F-070A544611A2}"/>
              </a:ext>
            </a:extLst>
          </p:cNvPr>
          <p:cNvSpPr txBox="1"/>
          <p:nvPr/>
        </p:nvSpPr>
        <p:spPr>
          <a:xfrm>
            <a:off x="1912776" y="2463281"/>
            <a:ext cx="8117344" cy="1815882"/>
          </a:xfrm>
          <a:prstGeom prst="rect">
            <a:avLst/>
          </a:prstGeom>
          <a:noFill/>
        </p:spPr>
        <p:txBody>
          <a:bodyPr wrap="square" rtlCol="1">
            <a:spAutoFit/>
          </a:bodyPr>
          <a:lstStyle/>
          <a:p>
            <a:r>
              <a:rPr lang="en-US" sz="2800" dirty="0"/>
              <a:t>Giving by:</a:t>
            </a:r>
          </a:p>
          <a:p>
            <a:r>
              <a:rPr lang="en-US" sz="2800" dirty="0" err="1"/>
              <a:t>Elyasaf</a:t>
            </a:r>
            <a:r>
              <a:rPr lang="en-US" sz="2800"/>
              <a:t> </a:t>
            </a:r>
            <a:r>
              <a:rPr lang="en-US" sz="2800" dirty="0"/>
              <a:t>K</a:t>
            </a:r>
            <a:r>
              <a:rPr lang="en-US" sz="2800"/>
              <a:t>opel </a:t>
            </a:r>
            <a:r>
              <a:rPr lang="en-US" sz="2800" dirty="0"/>
              <a:t>- 208791996 </a:t>
            </a:r>
          </a:p>
          <a:p>
            <a:r>
              <a:rPr lang="en-US" sz="2800" dirty="0"/>
              <a:t>Shachar </a:t>
            </a:r>
            <a:r>
              <a:rPr lang="en-US" sz="2800" dirty="0" err="1"/>
              <a:t>Ketz</a:t>
            </a:r>
            <a:r>
              <a:rPr lang="en-US" sz="2800" dirty="0"/>
              <a:t> – 208968362</a:t>
            </a:r>
          </a:p>
          <a:p>
            <a:r>
              <a:rPr lang="en-US" sz="2800" dirty="0"/>
              <a:t>Chanan Helman – 209324102</a:t>
            </a:r>
            <a:endParaRPr lang="he-IL" sz="2800" dirty="0"/>
          </a:p>
        </p:txBody>
      </p:sp>
      <p:sp>
        <p:nvSpPr>
          <p:cNvPr id="7" name="מלבן 6">
            <a:extLst>
              <a:ext uri="{FF2B5EF4-FFF2-40B4-BE49-F238E27FC236}">
                <a16:creationId xmlns:a16="http://schemas.microsoft.com/office/drawing/2014/main" id="{2358FABE-3A8B-D863-A61A-15CC1803410E}"/>
              </a:ext>
            </a:extLst>
          </p:cNvPr>
          <p:cNvSpPr/>
          <p:nvPr/>
        </p:nvSpPr>
        <p:spPr>
          <a:xfrm>
            <a:off x="1103769" y="1025527"/>
            <a:ext cx="9735358"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Classification contest 2024/5</a:t>
            </a:r>
            <a:endParaRPr lang="he-IL"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66656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54351B-581B-1A38-B76B-35DDB9689E55}"/>
              </a:ext>
            </a:extLst>
          </p:cNvPr>
          <p:cNvSpPr>
            <a:spLocks noGrp="1"/>
          </p:cNvSpPr>
          <p:nvPr>
            <p:ph type="title"/>
          </p:nvPr>
        </p:nvSpPr>
        <p:spPr/>
        <p:txBody>
          <a:bodyPr/>
          <a:lstStyle/>
          <a:p>
            <a:r>
              <a:rPr lang="en-US" dirty="0"/>
              <a:t>Attribution – previous attempts</a:t>
            </a:r>
            <a:endParaRPr lang="he-IL" dirty="0"/>
          </a:p>
        </p:txBody>
      </p:sp>
      <p:sp>
        <p:nvSpPr>
          <p:cNvPr id="3" name="מציין מיקום תוכן 2">
            <a:extLst>
              <a:ext uri="{FF2B5EF4-FFF2-40B4-BE49-F238E27FC236}">
                <a16:creationId xmlns:a16="http://schemas.microsoft.com/office/drawing/2014/main" id="{DC5239A0-9228-CE3F-BE9F-64199351BE7A}"/>
              </a:ext>
            </a:extLst>
          </p:cNvPr>
          <p:cNvSpPr>
            <a:spLocks noGrp="1"/>
          </p:cNvSpPr>
          <p:nvPr>
            <p:ph idx="1"/>
          </p:nvPr>
        </p:nvSpPr>
        <p:spPr>
          <a:xfrm>
            <a:off x="1130270" y="1888965"/>
            <a:ext cx="10266736" cy="3748264"/>
          </a:xfrm>
        </p:spPr>
        <p:txBody>
          <a:bodyPr>
            <a:normAutofit/>
          </a:bodyPr>
          <a:lstStyle/>
          <a:p>
            <a:pPr algn="l" rtl="0"/>
            <a:r>
              <a:rPr lang="en-US" dirty="0"/>
              <a:t>Adding statistical feature such as:</a:t>
            </a:r>
          </a:p>
          <a:p>
            <a:pPr lvl="1" algn="l" rtl="0"/>
            <a:r>
              <a:rPr lang="en-US" dirty="0"/>
              <a:t>'</a:t>
            </a:r>
            <a:r>
              <a:rPr lang="en-US" dirty="0" err="1"/>
              <a:t>packets_ratio</a:t>
            </a:r>
            <a:r>
              <a:rPr lang="en-US" dirty="0"/>
              <a:t>', '</a:t>
            </a:r>
            <a:r>
              <a:rPr lang="en-US" dirty="0" err="1"/>
              <a:t>packets_length_ratio</a:t>
            </a:r>
            <a:r>
              <a:rPr lang="en-US" dirty="0"/>
              <a:t>', '</a:t>
            </a:r>
            <a:r>
              <a:rPr lang="en-US" dirty="0" err="1"/>
              <a:t>total_packets</a:t>
            </a:r>
            <a:r>
              <a:rPr lang="en-US" dirty="0"/>
              <a:t>', '</a:t>
            </a:r>
            <a:r>
              <a:rPr lang="en-US" dirty="0" err="1"/>
              <a:t>total_length</a:t>
            </a:r>
            <a:r>
              <a:rPr lang="en-US" dirty="0"/>
              <a:t>', '</a:t>
            </a:r>
            <a:r>
              <a:rPr lang="en-US" dirty="0" err="1"/>
              <a:t>avg_packet_size</a:t>
            </a:r>
            <a:r>
              <a:rPr lang="en-US" dirty="0"/>
              <a:t>', '</a:t>
            </a:r>
            <a:r>
              <a:rPr lang="en-US" dirty="0" err="1"/>
              <a:t>total_flags</a:t>
            </a:r>
            <a:r>
              <a:rPr lang="en-US" dirty="0"/>
              <a:t>', '</a:t>
            </a:r>
            <a:r>
              <a:rPr lang="en-US" dirty="0" err="1"/>
              <a:t>timing_ratio</a:t>
            </a:r>
            <a:r>
              <a:rPr lang="en-US" dirty="0"/>
              <a:t>', '</a:t>
            </a:r>
            <a:r>
              <a:rPr lang="en-US" dirty="0" err="1"/>
              <a:t>total_silence</a:t>
            </a:r>
            <a:r>
              <a:rPr lang="en-US" dirty="0"/>
              <a:t>’, </a:t>
            </a:r>
            <a:r>
              <a:rPr lang="en-US" dirty="0" err="1"/>
              <a:t>etc</a:t>
            </a:r>
            <a:r>
              <a:rPr lang="en-US" dirty="0"/>
              <a:t>…</a:t>
            </a:r>
          </a:p>
          <a:p>
            <a:pPr algn="l" rtl="0"/>
            <a:r>
              <a:rPr lang="en-US" dirty="0"/>
              <a:t>Throwing according to correlation matrix with threshold of 0.95</a:t>
            </a:r>
          </a:p>
          <a:p>
            <a:pPr algn="l" rtl="0"/>
            <a:r>
              <a:rPr lang="en-US" dirty="0"/>
              <a:t>Selecting 30 best features by select K best</a:t>
            </a:r>
          </a:p>
          <a:p>
            <a:pPr algn="l" rtl="0"/>
            <a:r>
              <a:rPr lang="en-US" dirty="0"/>
              <a:t>The accuracy was 80-84%</a:t>
            </a:r>
          </a:p>
          <a:p>
            <a:pPr algn="l" rtl="0"/>
            <a:endParaRPr lang="en-US" dirty="0"/>
          </a:p>
          <a:p>
            <a:pPr algn="l" rtl="0"/>
            <a:endParaRPr lang="he-IL" dirty="0"/>
          </a:p>
        </p:txBody>
      </p:sp>
    </p:spTree>
    <p:extLst>
      <p:ext uri="{BB962C8B-B14F-4D97-AF65-F5344CB8AC3E}">
        <p14:creationId xmlns:p14="http://schemas.microsoft.com/office/powerpoint/2010/main" val="441957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2B11BDA-A1C8-8807-5A7D-7D418BA3A56B}"/>
              </a:ext>
            </a:extLst>
          </p:cNvPr>
          <p:cNvSpPr>
            <a:spLocks noGrp="1"/>
          </p:cNvSpPr>
          <p:nvPr>
            <p:ph type="title"/>
          </p:nvPr>
        </p:nvSpPr>
        <p:spPr/>
        <p:txBody>
          <a:bodyPr/>
          <a:lstStyle/>
          <a:p>
            <a:r>
              <a:rPr lang="en-US" dirty="0"/>
              <a:t>Attribution classification section – model training</a:t>
            </a:r>
            <a:endParaRPr lang="he-IL" dirty="0"/>
          </a:p>
        </p:txBody>
      </p:sp>
      <p:sp>
        <p:nvSpPr>
          <p:cNvPr id="3" name="מציין מיקום תוכן 2">
            <a:extLst>
              <a:ext uri="{FF2B5EF4-FFF2-40B4-BE49-F238E27FC236}">
                <a16:creationId xmlns:a16="http://schemas.microsoft.com/office/drawing/2014/main" id="{BA682063-CFA1-7C13-22F9-6DCE02B8B954}"/>
              </a:ext>
            </a:extLst>
          </p:cNvPr>
          <p:cNvSpPr>
            <a:spLocks noGrp="1"/>
          </p:cNvSpPr>
          <p:nvPr>
            <p:ph idx="1"/>
          </p:nvPr>
        </p:nvSpPr>
        <p:spPr>
          <a:xfrm>
            <a:off x="1130270" y="2171768"/>
            <a:ext cx="9603275" cy="4417567"/>
          </a:xfrm>
        </p:spPr>
        <p:txBody>
          <a:bodyPr>
            <a:normAutofit/>
          </a:bodyPr>
          <a:lstStyle/>
          <a:p>
            <a:pPr algn="l" rtl="0"/>
            <a:r>
              <a:rPr lang="en-US" dirty="0"/>
              <a:t>After taking those features, we’ve dropped more features according to correlation matrix with threshold of 0.95</a:t>
            </a:r>
          </a:p>
          <a:p>
            <a:pPr algn="l" rtl="0"/>
            <a:r>
              <a:rPr lang="en-US" dirty="0"/>
              <a:t>We’ve decided to train 3 different models each one with its own seed and objects input</a:t>
            </a:r>
          </a:p>
          <a:p>
            <a:pPr marL="0" indent="0" algn="l" rtl="0">
              <a:buNone/>
            </a:pPr>
            <a:r>
              <a:rPr lang="en-US" dirty="0"/>
              <a:t>1) Bagging Classifier </a:t>
            </a:r>
          </a:p>
          <a:p>
            <a:pPr marL="0" indent="0" algn="l" rtl="0">
              <a:buNone/>
            </a:pPr>
            <a:r>
              <a:rPr lang="en-US" dirty="0"/>
              <a:t>2) Random-Forest</a:t>
            </a:r>
          </a:p>
          <a:p>
            <a:pPr marL="0" indent="0" algn="l" rtl="0">
              <a:buNone/>
            </a:pPr>
            <a:r>
              <a:rPr lang="en-US" dirty="0"/>
              <a:t>3) Extra-Trees</a:t>
            </a:r>
          </a:p>
          <a:p>
            <a:pPr marL="0" indent="0" algn="l" rtl="0">
              <a:buNone/>
            </a:pPr>
            <a:r>
              <a:rPr lang="en-US" dirty="0"/>
              <a:t>All of them gave accuracy of 92%</a:t>
            </a:r>
            <a:endParaRPr lang="he-IL" dirty="0"/>
          </a:p>
        </p:txBody>
      </p:sp>
    </p:spTree>
    <p:extLst>
      <p:ext uri="{BB962C8B-B14F-4D97-AF65-F5344CB8AC3E}">
        <p14:creationId xmlns:p14="http://schemas.microsoft.com/office/powerpoint/2010/main" val="245260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BE1A976-8AAF-B1A2-2ACD-A643CB647C85}"/>
              </a:ext>
            </a:extLst>
          </p:cNvPr>
          <p:cNvSpPr>
            <a:spLocks noGrp="1"/>
          </p:cNvSpPr>
          <p:nvPr>
            <p:ph type="title"/>
          </p:nvPr>
        </p:nvSpPr>
        <p:spPr/>
        <p:txBody>
          <a:bodyPr/>
          <a:lstStyle/>
          <a:p>
            <a:r>
              <a:rPr lang="en-US" dirty="0"/>
              <a:t>Prediction on validation</a:t>
            </a:r>
            <a:endParaRPr lang="he-IL" dirty="0"/>
          </a:p>
        </p:txBody>
      </p:sp>
      <p:sp>
        <p:nvSpPr>
          <p:cNvPr id="3" name="מציין מיקום תוכן 2">
            <a:extLst>
              <a:ext uri="{FF2B5EF4-FFF2-40B4-BE49-F238E27FC236}">
                <a16:creationId xmlns:a16="http://schemas.microsoft.com/office/drawing/2014/main" id="{931E054A-8CC4-FAF7-B20A-1074242A5628}"/>
              </a:ext>
            </a:extLst>
          </p:cNvPr>
          <p:cNvSpPr>
            <a:spLocks noGrp="1"/>
          </p:cNvSpPr>
          <p:nvPr>
            <p:ph idx="1"/>
          </p:nvPr>
        </p:nvSpPr>
        <p:spPr/>
        <p:txBody>
          <a:bodyPr/>
          <a:lstStyle/>
          <a:p>
            <a:pPr algn="l" rtl="0"/>
            <a:r>
              <a:rPr lang="en-US" dirty="0"/>
              <a:t>After training the 3 models we’ve predict according to each one, the labels in the validation</a:t>
            </a:r>
          </a:p>
          <a:p>
            <a:pPr algn="l" rtl="0"/>
            <a:r>
              <a:rPr lang="en-US" dirty="0"/>
              <a:t>For final prediction we’ve took the best of from the 3 from each classifier (In a case that each one classified the label different, we’ve took the bagging result).</a:t>
            </a:r>
          </a:p>
        </p:txBody>
      </p:sp>
    </p:spTree>
    <p:extLst>
      <p:ext uri="{BB962C8B-B14F-4D97-AF65-F5344CB8AC3E}">
        <p14:creationId xmlns:p14="http://schemas.microsoft.com/office/powerpoint/2010/main" val="135343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36B263A4-54BD-170A-516B-40580CF8B955}"/>
              </a:ext>
            </a:extLst>
          </p:cNvPr>
          <p:cNvSpPr/>
          <p:nvPr/>
        </p:nvSpPr>
        <p:spPr>
          <a:xfrm>
            <a:off x="3258534" y="2196644"/>
            <a:ext cx="4952212"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Thanks! </a:t>
            </a:r>
            <a:r>
              <a:rPr lang="en-US" sz="5400" b="1" dirty="0">
                <a:ln w="9525">
                  <a:solidFill>
                    <a:schemeClr val="bg1"/>
                  </a:solidFill>
                  <a:prstDash val="solid"/>
                </a:ln>
                <a:effectLst>
                  <a:outerShdw blurRad="12700" dist="38100" dir="2700000" algn="tl" rotWithShape="0">
                    <a:schemeClr val="bg1">
                      <a:lumMod val="50000"/>
                    </a:schemeClr>
                  </a:outerShdw>
                </a:effectLst>
                <a:sym typeface="Wingdings" panose="05000000000000000000" pitchFamily="2" charset="2"/>
              </a:rPr>
              <a:t></a:t>
            </a:r>
            <a:endParaRPr lang="he-IL"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64578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222C55D-8BDE-7E0B-CF73-DABEC19EE7CA}"/>
              </a:ext>
            </a:extLst>
          </p:cNvPr>
          <p:cNvSpPr>
            <a:spLocks noGrp="1"/>
          </p:cNvSpPr>
          <p:nvPr>
            <p:ph type="title"/>
          </p:nvPr>
        </p:nvSpPr>
        <p:spPr/>
        <p:txBody>
          <a:bodyPr/>
          <a:lstStyle/>
          <a:p>
            <a:r>
              <a:rPr lang="en-US" dirty="0"/>
              <a:t>Data exploration</a:t>
            </a:r>
            <a:endParaRPr lang="he-IL" dirty="0"/>
          </a:p>
        </p:txBody>
      </p:sp>
      <p:sp>
        <p:nvSpPr>
          <p:cNvPr id="3" name="מציין מיקום תוכן 2">
            <a:extLst>
              <a:ext uri="{FF2B5EF4-FFF2-40B4-BE49-F238E27FC236}">
                <a16:creationId xmlns:a16="http://schemas.microsoft.com/office/drawing/2014/main" id="{6B080B77-2B4E-955B-022D-25C940527A4B}"/>
              </a:ext>
            </a:extLst>
          </p:cNvPr>
          <p:cNvSpPr>
            <a:spLocks noGrp="1"/>
          </p:cNvSpPr>
          <p:nvPr>
            <p:ph idx="1"/>
          </p:nvPr>
        </p:nvSpPr>
        <p:spPr>
          <a:xfrm>
            <a:off x="1130270" y="1653294"/>
            <a:ext cx="9603275" cy="3294576"/>
          </a:xfrm>
        </p:spPr>
        <p:txBody>
          <a:bodyPr/>
          <a:lstStyle/>
          <a:p>
            <a:pPr algn="l" rtl="0"/>
            <a:r>
              <a:rPr lang="en-US" dirty="0"/>
              <a:t>Most of the data exploration was manually and by few graph mostly to understand the values of the data (for example columns that most or all of the parameters are 0)</a:t>
            </a:r>
          </a:p>
          <a:p>
            <a:pPr algn="l" rtl="0"/>
            <a:r>
              <a:rPr lang="en-US" dirty="0"/>
              <a:t>Some of this was by showing graphs that showing the features values</a:t>
            </a:r>
            <a:r>
              <a:rPr lang="he-IL" dirty="0"/>
              <a:t> </a:t>
            </a:r>
            <a:r>
              <a:rPr lang="en-US" dirty="0"/>
              <a:t>distribution. </a:t>
            </a:r>
          </a:p>
          <a:p>
            <a:pPr algn="l" rtl="0"/>
            <a:r>
              <a:rPr lang="en-US" dirty="0"/>
              <a:t>In the feature selection non-important features that don’t have a lot of contribution will be thrown any way.</a:t>
            </a:r>
            <a:endParaRPr lang="he-IL" dirty="0"/>
          </a:p>
        </p:txBody>
      </p:sp>
    </p:spTree>
    <p:extLst>
      <p:ext uri="{BB962C8B-B14F-4D97-AF65-F5344CB8AC3E}">
        <p14:creationId xmlns:p14="http://schemas.microsoft.com/office/powerpoint/2010/main" val="804239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E299515-067B-BB9A-E227-2381202A6E8D}"/>
              </a:ext>
            </a:extLst>
          </p:cNvPr>
          <p:cNvSpPr>
            <a:spLocks noGrp="1"/>
          </p:cNvSpPr>
          <p:nvPr>
            <p:ph type="title"/>
          </p:nvPr>
        </p:nvSpPr>
        <p:spPr>
          <a:xfrm>
            <a:off x="1149124" y="877910"/>
            <a:ext cx="9603275" cy="1049235"/>
          </a:xfrm>
        </p:spPr>
        <p:txBody>
          <a:bodyPr/>
          <a:lstStyle/>
          <a:p>
            <a:r>
              <a:rPr lang="en-US" dirty="0"/>
              <a:t>Data exploration</a:t>
            </a:r>
            <a:endParaRPr lang="he-IL" dirty="0"/>
          </a:p>
        </p:txBody>
      </p:sp>
      <p:pic>
        <p:nvPicPr>
          <p:cNvPr id="5" name="מציין מיקום תוכן 4">
            <a:extLst>
              <a:ext uri="{FF2B5EF4-FFF2-40B4-BE49-F238E27FC236}">
                <a16:creationId xmlns:a16="http://schemas.microsoft.com/office/drawing/2014/main" id="{1D2D6E16-8EBB-002F-5FD5-D9400531ADB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2045" y="1536570"/>
            <a:ext cx="9992413" cy="4534292"/>
          </a:xfrm>
        </p:spPr>
      </p:pic>
    </p:spTree>
    <p:extLst>
      <p:ext uri="{BB962C8B-B14F-4D97-AF65-F5344CB8AC3E}">
        <p14:creationId xmlns:p14="http://schemas.microsoft.com/office/powerpoint/2010/main" val="2007357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C17A84B-14B5-913F-1B04-49AC70EAF4DD}"/>
              </a:ext>
            </a:extLst>
          </p:cNvPr>
          <p:cNvSpPr>
            <a:spLocks noGrp="1"/>
          </p:cNvSpPr>
          <p:nvPr>
            <p:ph type="title"/>
          </p:nvPr>
        </p:nvSpPr>
        <p:spPr/>
        <p:txBody>
          <a:bodyPr/>
          <a:lstStyle/>
          <a:p>
            <a:r>
              <a:rPr lang="en-US" dirty="0"/>
              <a:t>APP classification – previous attempts</a:t>
            </a:r>
            <a:endParaRPr lang="he-IL" dirty="0"/>
          </a:p>
        </p:txBody>
      </p:sp>
      <p:sp>
        <p:nvSpPr>
          <p:cNvPr id="3" name="מציין מיקום תוכן 2">
            <a:extLst>
              <a:ext uri="{FF2B5EF4-FFF2-40B4-BE49-F238E27FC236}">
                <a16:creationId xmlns:a16="http://schemas.microsoft.com/office/drawing/2014/main" id="{9A164F5F-C7C2-AAFB-14C3-F46828F64363}"/>
              </a:ext>
            </a:extLst>
          </p:cNvPr>
          <p:cNvSpPr>
            <a:spLocks noGrp="1"/>
          </p:cNvSpPr>
          <p:nvPr>
            <p:ph idx="1"/>
          </p:nvPr>
        </p:nvSpPr>
        <p:spPr>
          <a:xfrm>
            <a:off x="1130269" y="1691001"/>
            <a:ext cx="10719224" cy="4521263"/>
          </a:xfrm>
        </p:spPr>
        <p:txBody>
          <a:bodyPr>
            <a:normAutofit lnSpcReduction="10000"/>
          </a:bodyPr>
          <a:lstStyle/>
          <a:p>
            <a:pPr algn="l" rtl="0"/>
            <a:r>
              <a:rPr lang="en-US" dirty="0"/>
              <a:t>There were a lot of attempts for the classification. Here are previous attempts of feature selection and training that had most accuracy.</a:t>
            </a:r>
          </a:p>
          <a:p>
            <a:pPr algn="l" rtl="0"/>
            <a:r>
              <a:rPr lang="en-US" dirty="0"/>
              <a:t>1)  Taking top important features that </a:t>
            </a:r>
            <a:r>
              <a:rPr lang="en-US" dirty="0" err="1"/>
              <a:t>RandomForest</a:t>
            </a:r>
            <a:r>
              <a:rPr lang="en-US" dirty="0"/>
              <a:t> ranked by ‘</a:t>
            </a:r>
            <a:r>
              <a:rPr lang="en-US" i="1" dirty="0" err="1"/>
              <a:t>feature_importance</a:t>
            </a:r>
            <a:r>
              <a:rPr lang="en-US" dirty="0"/>
              <a:t>’ </a:t>
            </a:r>
          </a:p>
          <a:p>
            <a:pPr algn="l" rtl="0"/>
            <a:r>
              <a:rPr lang="en-US" dirty="0"/>
              <a:t>2) Adding more features (like statistical features) such as:</a:t>
            </a:r>
          </a:p>
          <a:p>
            <a:pPr lvl="1" algn="l" rtl="0"/>
            <a:r>
              <a:rPr lang="en-US" dirty="0"/>
              <a:t>'</a:t>
            </a:r>
            <a:r>
              <a:rPr lang="en-US" dirty="0" err="1"/>
              <a:t>std_packet_length</a:t>
            </a:r>
            <a:r>
              <a:rPr lang="en-US" dirty="0"/>
              <a:t>', '</a:t>
            </a:r>
            <a:r>
              <a:rPr lang="en-US" dirty="0" err="1"/>
              <a:t>var_packet_amount</a:t>
            </a:r>
            <a:r>
              <a:rPr lang="en-US" dirty="0"/>
              <a:t>', '</a:t>
            </a:r>
            <a:r>
              <a:rPr lang="en-US" dirty="0" err="1"/>
              <a:t>skew_packet_length</a:t>
            </a:r>
            <a:r>
              <a:rPr lang="en-US" dirty="0"/>
              <a:t>', 'interaction_1', 'interaction_2', '</a:t>
            </a:r>
            <a:r>
              <a:rPr lang="en-US" dirty="0" err="1"/>
              <a:t>hour_of_day</a:t>
            </a:r>
            <a:r>
              <a:rPr lang="en-US" dirty="0"/>
              <a:t>', '</a:t>
            </a:r>
            <a:r>
              <a:rPr lang="en-US" dirty="0" err="1"/>
              <a:t>session_duration</a:t>
            </a:r>
            <a:r>
              <a:rPr lang="en-US" dirty="0"/>
              <a:t>’ '</a:t>
            </a:r>
            <a:r>
              <a:rPr lang="en-US" dirty="0" err="1"/>
              <a:t>packets_ratio</a:t>
            </a:r>
            <a:r>
              <a:rPr lang="en-US" dirty="0"/>
              <a:t>', '</a:t>
            </a:r>
            <a:r>
              <a:rPr lang="en-US" dirty="0" err="1"/>
              <a:t>bytes_ratio</a:t>
            </a:r>
            <a:r>
              <a:rPr lang="en-US" dirty="0"/>
              <a:t>', '</a:t>
            </a:r>
            <a:r>
              <a:rPr lang="en-US" dirty="0" err="1"/>
              <a:t>total_packets</a:t>
            </a:r>
            <a:r>
              <a:rPr lang="en-US" dirty="0"/>
              <a:t>', '</a:t>
            </a:r>
            <a:r>
              <a:rPr lang="en-US" dirty="0" err="1"/>
              <a:t>total_bytes</a:t>
            </a:r>
            <a:r>
              <a:rPr lang="en-US" dirty="0"/>
              <a:t>', '</a:t>
            </a:r>
            <a:r>
              <a:rPr lang="en-US" dirty="0" err="1"/>
              <a:t>avg_fwd_packet_size</a:t>
            </a:r>
            <a:r>
              <a:rPr lang="en-US" dirty="0"/>
              <a:t>', '</a:t>
            </a:r>
            <a:r>
              <a:rPr lang="en-US" dirty="0" err="1"/>
              <a:t>avg_bwd_packet_size</a:t>
            </a:r>
            <a:r>
              <a:rPr lang="en-US" dirty="0"/>
              <a:t>', '</a:t>
            </a:r>
            <a:r>
              <a:rPr lang="en-US" dirty="0" err="1"/>
              <a:t>total_flags</a:t>
            </a:r>
            <a:r>
              <a:rPr lang="en-US" dirty="0"/>
              <a:t>', '</a:t>
            </a:r>
            <a:r>
              <a:rPr lang="en-US" dirty="0" err="1"/>
              <a:t>fwd_iat_mean</a:t>
            </a:r>
            <a:r>
              <a:rPr lang="en-US" dirty="0"/>
              <a:t>', '</a:t>
            </a:r>
            <a:r>
              <a:rPr lang="en-US" dirty="0" err="1"/>
              <a:t>bwd_iat_mean</a:t>
            </a:r>
            <a:r>
              <a:rPr lang="en-US" dirty="0"/>
              <a:t>', '</a:t>
            </a:r>
            <a:r>
              <a:rPr lang="en-US" dirty="0" err="1"/>
              <a:t>iat_ratio</a:t>
            </a:r>
            <a:r>
              <a:rPr lang="en-US" dirty="0"/>
              <a:t>', '</a:t>
            </a:r>
            <a:r>
              <a:rPr lang="en-US" dirty="0" err="1"/>
              <a:t>mean_first_packet_size</a:t>
            </a:r>
            <a:r>
              <a:rPr lang="en-US" dirty="0"/>
              <a:t>', '</a:t>
            </a:r>
            <a:r>
              <a:rPr lang="en-US" dirty="0" err="1"/>
              <a:t>std_first_packet_size</a:t>
            </a:r>
            <a:r>
              <a:rPr lang="en-US" dirty="0"/>
              <a:t>', '</a:t>
            </a:r>
            <a:r>
              <a:rPr lang="en-US" dirty="0" err="1"/>
              <a:t>max_first_packet_size</a:t>
            </a:r>
            <a:r>
              <a:rPr lang="en-US" dirty="0"/>
              <a:t>', '</a:t>
            </a:r>
            <a:r>
              <a:rPr lang="en-US" dirty="0" err="1"/>
              <a:t>min_first_packet_size</a:t>
            </a:r>
            <a:r>
              <a:rPr lang="en-US" dirty="0"/>
              <a:t>', '</a:t>
            </a:r>
            <a:r>
              <a:rPr lang="en-US" dirty="0" err="1"/>
              <a:t>mean_bandwidth</a:t>
            </a:r>
            <a:r>
              <a:rPr lang="en-US" dirty="0"/>
              <a:t>', '</a:t>
            </a:r>
            <a:r>
              <a:rPr lang="en-US" dirty="0" err="1"/>
              <a:t>std_bandwidth</a:t>
            </a:r>
            <a:r>
              <a:rPr lang="en-US" dirty="0"/>
              <a:t>', '</a:t>
            </a:r>
            <a:r>
              <a:rPr lang="en-US" dirty="0" err="1"/>
              <a:t>max_bandwidth</a:t>
            </a:r>
            <a:r>
              <a:rPr lang="en-US" dirty="0"/>
              <a:t>' '</a:t>
            </a:r>
            <a:r>
              <a:rPr lang="en-US" dirty="0" err="1"/>
              <a:t>bandwidth_sum</a:t>
            </a:r>
            <a:r>
              <a:rPr lang="en-US" dirty="0"/>
              <a:t>’</a:t>
            </a:r>
          </a:p>
          <a:p>
            <a:pPr lvl="1" algn="l" rtl="0"/>
            <a:r>
              <a:rPr lang="en-US" dirty="0"/>
              <a:t>Accuracy 74.51-76.41%</a:t>
            </a:r>
          </a:p>
          <a:p>
            <a:pPr marL="457200" lvl="1" indent="0" algn="l" rtl="0">
              <a:buNone/>
            </a:pPr>
            <a:endParaRPr lang="en-US" dirty="0"/>
          </a:p>
          <a:p>
            <a:pPr lvl="1" algn="l" rtl="0"/>
            <a:endParaRPr lang="he-IL" dirty="0"/>
          </a:p>
        </p:txBody>
      </p:sp>
    </p:spTree>
    <p:extLst>
      <p:ext uri="{BB962C8B-B14F-4D97-AF65-F5344CB8AC3E}">
        <p14:creationId xmlns:p14="http://schemas.microsoft.com/office/powerpoint/2010/main" val="303426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E87F53-55CF-4DF9-3152-0FE5DEB82D0A}"/>
              </a:ext>
            </a:extLst>
          </p:cNvPr>
          <p:cNvSpPr>
            <a:spLocks noGrp="1"/>
          </p:cNvSpPr>
          <p:nvPr>
            <p:ph type="title"/>
          </p:nvPr>
        </p:nvSpPr>
        <p:spPr>
          <a:xfrm>
            <a:off x="1130269" y="821349"/>
            <a:ext cx="9603275" cy="1049235"/>
          </a:xfrm>
        </p:spPr>
        <p:txBody>
          <a:bodyPr/>
          <a:lstStyle/>
          <a:p>
            <a:r>
              <a:rPr lang="en-US" dirty="0"/>
              <a:t>APP classification – previous attempts</a:t>
            </a:r>
            <a:endParaRPr lang="he-IL" dirty="0"/>
          </a:p>
        </p:txBody>
      </p:sp>
      <p:sp>
        <p:nvSpPr>
          <p:cNvPr id="3" name="מציין מיקום תוכן 2">
            <a:extLst>
              <a:ext uri="{FF2B5EF4-FFF2-40B4-BE49-F238E27FC236}">
                <a16:creationId xmlns:a16="http://schemas.microsoft.com/office/drawing/2014/main" id="{94CF7F19-078E-C5DA-B39E-D09B2A6BEBC1}"/>
              </a:ext>
            </a:extLst>
          </p:cNvPr>
          <p:cNvSpPr>
            <a:spLocks noGrp="1"/>
          </p:cNvSpPr>
          <p:nvPr>
            <p:ph idx="1"/>
          </p:nvPr>
        </p:nvSpPr>
        <p:spPr>
          <a:xfrm>
            <a:off x="1007720" y="1326746"/>
            <a:ext cx="10313871" cy="4769963"/>
          </a:xfrm>
        </p:spPr>
        <p:txBody>
          <a:bodyPr>
            <a:normAutofit/>
          </a:bodyPr>
          <a:lstStyle/>
          <a:p>
            <a:pPr algn="l" rtl="0"/>
            <a:r>
              <a:rPr lang="en-US" dirty="0"/>
              <a:t>3) Taking down features that may confuse and lead to mistake in the validation such as:</a:t>
            </a:r>
          </a:p>
          <a:p>
            <a:pPr lvl="1" algn="l" rtl="0"/>
            <a:r>
              <a:rPr lang="fr-FR" dirty="0"/>
              <a:t>'Source_IP’,'</a:t>
            </a:r>
            <a:r>
              <a:rPr lang="fr-FR" dirty="0" err="1"/>
              <a:t>Source_port</a:t>
            </a:r>
            <a:r>
              <a:rPr lang="fr-FR" dirty="0"/>
              <a:t>', '</a:t>
            </a:r>
            <a:r>
              <a:rPr lang="fr-FR" dirty="0" err="1"/>
              <a:t>Destination_IP</a:t>
            </a:r>
            <a:r>
              <a:rPr lang="fr-FR" dirty="0"/>
              <a:t>', '</a:t>
            </a:r>
            <a:r>
              <a:rPr lang="fr-FR" dirty="0" err="1"/>
              <a:t>Destination_port</a:t>
            </a:r>
            <a:r>
              <a:rPr lang="fr-FR" dirty="0"/>
              <a:t>’.</a:t>
            </a:r>
          </a:p>
          <a:p>
            <a:pPr lvl="1" algn="l" rtl="0"/>
            <a:r>
              <a:rPr lang="fr-FR" dirty="0" err="1"/>
              <a:t>Accuracy</a:t>
            </a:r>
            <a:r>
              <a:rPr lang="fr-FR" dirty="0"/>
              <a:t>: 71.4%</a:t>
            </a:r>
          </a:p>
          <a:p>
            <a:pPr lvl="1" algn="l" rtl="0"/>
            <a:r>
              <a:rPr lang="fr-FR" dirty="0" err="1"/>
              <a:t>Without</a:t>
            </a:r>
            <a:r>
              <a:rPr lang="fr-FR" dirty="0"/>
              <a:t> ‘Timestamp’ in addition </a:t>
            </a:r>
            <a:r>
              <a:rPr lang="fr-FR" dirty="0" err="1"/>
              <a:t>accuracy</a:t>
            </a:r>
            <a:r>
              <a:rPr lang="fr-FR" dirty="0"/>
              <a:t>: </a:t>
            </a:r>
            <a:r>
              <a:rPr lang="en-US" sz="1800" dirty="0">
                <a:effectLst/>
                <a:latin typeface="Calibri" panose="020F0502020204030204" pitchFamily="34" charset="0"/>
                <a:ea typeface="Calibri" panose="020F0502020204030204" pitchFamily="34" charset="0"/>
                <a:cs typeface="Arial" panose="020B0604020202020204" pitchFamily="34" charset="0"/>
              </a:rPr>
              <a:t>48.4375%</a:t>
            </a:r>
            <a:endParaRPr lang="en-US" dirty="0"/>
          </a:p>
          <a:p>
            <a:pPr algn="l" rtl="0"/>
            <a:r>
              <a:rPr lang="en-US" dirty="0"/>
              <a:t>4) From previous running taking manually the top 6 that </a:t>
            </a:r>
            <a:r>
              <a:rPr lang="en-US" dirty="0" err="1"/>
              <a:t>RandomForest</a:t>
            </a:r>
            <a:r>
              <a:rPr lang="en-US" dirty="0"/>
              <a:t> ranked </a:t>
            </a:r>
          </a:p>
          <a:p>
            <a:pPr lvl="1" algn="l" rtl="0"/>
            <a:r>
              <a:rPr lang="en-US" sz="1600" dirty="0"/>
              <a:t>'Timestamp',    '</a:t>
            </a:r>
            <a:r>
              <a:rPr lang="en-US" sz="1600" dirty="0" err="1"/>
              <a:t>Destination_IP</a:t>
            </a:r>
            <a:r>
              <a:rPr lang="en-US" sz="1600" dirty="0"/>
              <a:t>',    '</a:t>
            </a:r>
            <a:r>
              <a:rPr lang="en-US" sz="1600" dirty="0" err="1"/>
              <a:t>Source_port</a:t>
            </a:r>
            <a:r>
              <a:rPr lang="en-US" sz="1600" dirty="0"/>
              <a:t>',    '</a:t>
            </a:r>
            <a:r>
              <a:rPr lang="en-US" sz="1600" dirty="0" err="1"/>
              <a:t>mean_delta_byte</a:t>
            </a:r>
            <a:r>
              <a:rPr lang="en-US" sz="1600" dirty="0"/>
              <a:t>',    '</a:t>
            </a:r>
            <a:r>
              <a:rPr lang="en-US" sz="1600" dirty="0" err="1"/>
              <a:t>pps_fwd</a:t>
            </a:r>
            <a:r>
              <a:rPr lang="en-US" sz="1600" dirty="0"/>
              <a:t>',    '</a:t>
            </a:r>
            <a:r>
              <a:rPr lang="en-US" sz="1600" dirty="0" err="1"/>
              <a:t>mean_packet_size</a:t>
            </a:r>
            <a:r>
              <a:rPr lang="en-US" sz="1600" dirty="0"/>
              <a:t>’</a:t>
            </a:r>
          </a:p>
          <a:p>
            <a:pPr lvl="1" algn="l" rtl="0"/>
            <a:r>
              <a:rPr lang="en-US" sz="1600" dirty="0"/>
              <a:t>Accuracy: 82.03%</a:t>
            </a:r>
          </a:p>
          <a:p>
            <a:pPr lvl="1" algn="l" rtl="0"/>
            <a:r>
              <a:rPr lang="en-US" sz="1600" dirty="0"/>
              <a:t>With ‘</a:t>
            </a:r>
            <a:r>
              <a:rPr lang="en-US" sz="1600" dirty="0" err="1"/>
              <a:t>Portocol</a:t>
            </a:r>
            <a:r>
              <a:rPr lang="en-US" sz="1600" dirty="0"/>
              <a:t>’ column in addition and </a:t>
            </a:r>
            <a:r>
              <a:rPr lang="en-US" sz="1600" dirty="0" err="1"/>
              <a:t>alittle</a:t>
            </a:r>
            <a:r>
              <a:rPr lang="en-US" sz="1600" dirty="0"/>
              <a:t> bit more feature till 10 features, accuracy was 78-80%</a:t>
            </a:r>
          </a:p>
          <a:p>
            <a:pPr lvl="1" algn="l" rtl="0"/>
            <a:r>
              <a:rPr lang="en-US" sz="1600" b="1" u="sng" dirty="0"/>
              <a:t>Note</a:t>
            </a:r>
            <a:r>
              <a:rPr lang="en-US" sz="1600" dirty="0"/>
              <a:t>: because of the small number of features and that first 3 of them can may lead to mistake in the validation we didn’t use this model although it has the highest accuracy</a:t>
            </a:r>
            <a:endParaRPr lang="en-US" dirty="0"/>
          </a:p>
        </p:txBody>
      </p:sp>
    </p:spTree>
    <p:extLst>
      <p:ext uri="{BB962C8B-B14F-4D97-AF65-F5344CB8AC3E}">
        <p14:creationId xmlns:p14="http://schemas.microsoft.com/office/powerpoint/2010/main" val="223615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663F15-CE0F-A771-9CFA-223D7D92AC10}"/>
              </a:ext>
            </a:extLst>
          </p:cNvPr>
          <p:cNvSpPr>
            <a:spLocks noGrp="1"/>
          </p:cNvSpPr>
          <p:nvPr>
            <p:ph type="title"/>
          </p:nvPr>
        </p:nvSpPr>
        <p:spPr/>
        <p:txBody>
          <a:bodyPr/>
          <a:lstStyle/>
          <a:p>
            <a:r>
              <a:rPr lang="en-US" dirty="0"/>
              <a:t>APP classification – previous attempts</a:t>
            </a:r>
            <a:endParaRPr lang="he-IL" dirty="0"/>
          </a:p>
        </p:txBody>
      </p:sp>
      <p:sp>
        <p:nvSpPr>
          <p:cNvPr id="3" name="מציין מיקום תוכן 2">
            <a:extLst>
              <a:ext uri="{FF2B5EF4-FFF2-40B4-BE49-F238E27FC236}">
                <a16:creationId xmlns:a16="http://schemas.microsoft.com/office/drawing/2014/main" id="{0ECF2A9F-627A-5222-1E8A-613628BF450B}"/>
              </a:ext>
            </a:extLst>
          </p:cNvPr>
          <p:cNvSpPr>
            <a:spLocks noGrp="1"/>
          </p:cNvSpPr>
          <p:nvPr>
            <p:ph idx="1"/>
          </p:nvPr>
        </p:nvSpPr>
        <p:spPr>
          <a:xfrm>
            <a:off x="1130269" y="1870111"/>
            <a:ext cx="9603275" cy="3294576"/>
          </a:xfrm>
        </p:spPr>
        <p:txBody>
          <a:bodyPr/>
          <a:lstStyle/>
          <a:p>
            <a:pPr algn="l" rtl="0"/>
            <a:r>
              <a:rPr lang="en-US" dirty="0"/>
              <a:t>5) Learning from confusion after first training what was misclassified and filtering those labels/classes and trying to learn only them and combine it with the first learning</a:t>
            </a:r>
          </a:p>
          <a:p>
            <a:pPr lvl="1" algn="l" rtl="0"/>
            <a:r>
              <a:rPr lang="en-US" dirty="0"/>
              <a:t>Accuracy 72% </a:t>
            </a:r>
            <a:endParaRPr lang="he-IL" dirty="0"/>
          </a:p>
        </p:txBody>
      </p:sp>
      <p:pic>
        <p:nvPicPr>
          <p:cNvPr id="5" name="תמונה 4">
            <a:extLst>
              <a:ext uri="{FF2B5EF4-FFF2-40B4-BE49-F238E27FC236}">
                <a16:creationId xmlns:a16="http://schemas.microsoft.com/office/drawing/2014/main" id="{4EA69254-1F67-E28B-DB78-7A4C7AC832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8456" y="3635506"/>
            <a:ext cx="5991225" cy="2000250"/>
          </a:xfrm>
          <a:prstGeom prst="rect">
            <a:avLst/>
          </a:prstGeom>
        </p:spPr>
      </p:pic>
    </p:spTree>
    <p:extLst>
      <p:ext uri="{BB962C8B-B14F-4D97-AF65-F5344CB8AC3E}">
        <p14:creationId xmlns:p14="http://schemas.microsoft.com/office/powerpoint/2010/main" val="2560499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DE144D9-301A-F921-CFAA-BAC39F721769}"/>
              </a:ext>
            </a:extLst>
          </p:cNvPr>
          <p:cNvSpPr>
            <a:spLocks noGrp="1"/>
          </p:cNvSpPr>
          <p:nvPr>
            <p:ph type="title"/>
          </p:nvPr>
        </p:nvSpPr>
        <p:spPr/>
        <p:txBody>
          <a:bodyPr/>
          <a:lstStyle/>
          <a:p>
            <a:r>
              <a:rPr lang="en-US" dirty="0"/>
              <a:t>APP classification section – model building and training</a:t>
            </a:r>
            <a:endParaRPr lang="he-IL" dirty="0"/>
          </a:p>
        </p:txBody>
      </p:sp>
      <p:sp>
        <p:nvSpPr>
          <p:cNvPr id="3" name="מציין מיקום תוכן 2">
            <a:extLst>
              <a:ext uri="{FF2B5EF4-FFF2-40B4-BE49-F238E27FC236}">
                <a16:creationId xmlns:a16="http://schemas.microsoft.com/office/drawing/2014/main" id="{4A55A747-D8D4-1E50-97CB-0C91000E2AE9}"/>
              </a:ext>
            </a:extLst>
          </p:cNvPr>
          <p:cNvSpPr>
            <a:spLocks noGrp="1"/>
          </p:cNvSpPr>
          <p:nvPr>
            <p:ph idx="1"/>
          </p:nvPr>
        </p:nvSpPr>
        <p:spPr>
          <a:xfrm>
            <a:off x="1054855" y="2143488"/>
            <a:ext cx="9851957" cy="4087630"/>
          </a:xfrm>
        </p:spPr>
        <p:txBody>
          <a:bodyPr>
            <a:normAutofit fontScale="92500" lnSpcReduction="10000"/>
          </a:bodyPr>
          <a:lstStyle/>
          <a:p>
            <a:pPr algn="l" rtl="0"/>
            <a:r>
              <a:rPr lang="en-US" dirty="0"/>
              <a:t>To increase our dataset, we used SOMTE for trying and add more data.</a:t>
            </a:r>
          </a:p>
          <a:p>
            <a:pPr algn="l" rtl="0"/>
            <a:r>
              <a:rPr lang="en-US" dirty="0"/>
              <a:t>We've selected 30 best features by select </a:t>
            </a:r>
            <a:r>
              <a:rPr lang="en-US" dirty="0" err="1"/>
              <a:t>Kbest</a:t>
            </a:r>
            <a:r>
              <a:rPr lang="en-US" dirty="0"/>
              <a:t> (throwing features according to correlation matrix with threshold of 0.95 and then selecting </a:t>
            </a:r>
            <a:r>
              <a:rPr lang="en-US" dirty="0" err="1"/>
              <a:t>Kbest</a:t>
            </a:r>
            <a:r>
              <a:rPr lang="en-US" dirty="0"/>
              <a:t> after it, gave the same accuracy)</a:t>
            </a:r>
          </a:p>
          <a:p>
            <a:pPr algn="l" rtl="0"/>
            <a:r>
              <a:rPr lang="en-US" dirty="0"/>
              <a:t>For classification we used </a:t>
            </a:r>
            <a:r>
              <a:rPr lang="en-US" i="1" dirty="0"/>
              <a:t>Bagging Classifier</a:t>
            </a:r>
            <a:r>
              <a:rPr lang="en-US" dirty="0"/>
              <a:t> from </a:t>
            </a:r>
            <a:r>
              <a:rPr lang="en-US" i="1" dirty="0" err="1"/>
              <a:t>Sklearn</a:t>
            </a:r>
            <a:r>
              <a:rPr lang="en-US" i="1" dirty="0"/>
              <a:t> </a:t>
            </a:r>
            <a:r>
              <a:rPr lang="en-US" dirty="0"/>
              <a:t>library</a:t>
            </a:r>
          </a:p>
          <a:p>
            <a:pPr algn="l" rtl="0"/>
            <a:r>
              <a:rPr lang="en-US" dirty="0"/>
              <a:t>We used it with </a:t>
            </a:r>
            <a:r>
              <a:rPr lang="en-US" dirty="0" err="1"/>
              <a:t>GridSearch</a:t>
            </a:r>
            <a:r>
              <a:rPr lang="en-US" dirty="0"/>
              <a:t> for finding the best parameters that giving the highest accuracy</a:t>
            </a:r>
          </a:p>
          <a:p>
            <a:pPr algn="l" rtl="0"/>
            <a:r>
              <a:rPr lang="en-US" dirty="0"/>
              <a:t>We got 78.5% of accuracy</a:t>
            </a:r>
          </a:p>
          <a:p>
            <a:pPr algn="l" rtl="0"/>
            <a:r>
              <a:rPr lang="en-US" dirty="0"/>
              <a:t>By using </a:t>
            </a:r>
            <a:r>
              <a:rPr lang="en-US" i="1" u="sng" dirty="0"/>
              <a:t>Standard Scalar</a:t>
            </a:r>
            <a:r>
              <a:rPr lang="en-US" dirty="0"/>
              <a:t> and searching for correct seed we raised it to 80.046% accuracy</a:t>
            </a:r>
            <a:endParaRPr lang="he-IL" dirty="0"/>
          </a:p>
        </p:txBody>
      </p:sp>
    </p:spTree>
    <p:extLst>
      <p:ext uri="{BB962C8B-B14F-4D97-AF65-F5344CB8AC3E}">
        <p14:creationId xmlns:p14="http://schemas.microsoft.com/office/powerpoint/2010/main" val="114829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0E4EBEE-BF6C-01BC-0060-A895B612744A}"/>
              </a:ext>
            </a:extLst>
          </p:cNvPr>
          <p:cNvSpPr>
            <a:spLocks noGrp="1"/>
          </p:cNvSpPr>
          <p:nvPr>
            <p:ph type="title"/>
          </p:nvPr>
        </p:nvSpPr>
        <p:spPr>
          <a:xfrm>
            <a:off x="1130270" y="953324"/>
            <a:ext cx="10606101" cy="677513"/>
          </a:xfrm>
        </p:spPr>
        <p:txBody>
          <a:bodyPr>
            <a:normAutofit fontScale="90000"/>
          </a:bodyPr>
          <a:lstStyle/>
          <a:p>
            <a:r>
              <a:rPr lang="en-US" dirty="0"/>
              <a:t>Attribution classification section </a:t>
            </a:r>
            <a:r>
              <a:rPr lang="en-US" sz="2800" dirty="0"/>
              <a:t>(VOD, file download, etc...)</a:t>
            </a:r>
            <a:endParaRPr lang="he-IL" dirty="0"/>
          </a:p>
        </p:txBody>
      </p:sp>
      <p:sp>
        <p:nvSpPr>
          <p:cNvPr id="3" name="מציין מיקום תוכן 2">
            <a:extLst>
              <a:ext uri="{FF2B5EF4-FFF2-40B4-BE49-F238E27FC236}">
                <a16:creationId xmlns:a16="http://schemas.microsoft.com/office/drawing/2014/main" id="{58957945-43F2-3B9D-E01B-4B3F9F90CDB8}"/>
              </a:ext>
            </a:extLst>
          </p:cNvPr>
          <p:cNvSpPr>
            <a:spLocks noGrp="1"/>
          </p:cNvSpPr>
          <p:nvPr>
            <p:ph idx="1"/>
          </p:nvPr>
        </p:nvSpPr>
        <p:spPr>
          <a:xfrm>
            <a:off x="1130270" y="1536568"/>
            <a:ext cx="9931460" cy="4694549"/>
          </a:xfrm>
        </p:spPr>
        <p:txBody>
          <a:bodyPr>
            <a:normAutofit/>
          </a:bodyPr>
          <a:lstStyle/>
          <a:p>
            <a:pPr marL="0" indent="0" algn="l" rtl="0">
              <a:buNone/>
            </a:pPr>
            <a:r>
              <a:rPr lang="en-US" dirty="0"/>
              <a:t>Our way for the classification is based on a research of: G. Draper-Gil, A. H. Lashkari, M. S. I. Mamun, and A. A. </a:t>
            </a:r>
            <a:r>
              <a:rPr lang="en-US" dirty="0" err="1"/>
              <a:t>Ghorbani,“</a:t>
            </a:r>
            <a:r>
              <a:rPr lang="en-US" i="1" dirty="0" err="1"/>
              <a:t>Characterization</a:t>
            </a:r>
            <a:r>
              <a:rPr lang="en-US" i="1" dirty="0"/>
              <a:t> of encrypted and VPN traffic using time-related features</a:t>
            </a:r>
            <a:r>
              <a:rPr lang="en-US" dirty="0"/>
              <a:t>”</a:t>
            </a:r>
          </a:p>
          <a:p>
            <a:pPr marL="0" indent="0" algn="l" rtl="0">
              <a:buNone/>
            </a:pPr>
            <a:r>
              <a:rPr lang="en-US" dirty="0"/>
              <a:t>In this research they tried to do attribute classification by machine learning. They recommended to take time-based features.</a:t>
            </a:r>
          </a:p>
          <a:p>
            <a:pPr marL="0" indent="0" algn="l" rtl="0">
              <a:buNone/>
            </a:pPr>
            <a:r>
              <a:rPr lang="en-US" dirty="0"/>
              <a:t>This in addition to the Source </a:t>
            </a:r>
            <a:r>
              <a:rPr lang="en-US" dirty="0" err="1"/>
              <a:t>ip</a:t>
            </a:r>
            <a:r>
              <a:rPr lang="en-US" dirty="0"/>
              <a:t>, Source port, Destination </a:t>
            </a:r>
            <a:r>
              <a:rPr lang="en-US" dirty="0" err="1"/>
              <a:t>ip</a:t>
            </a:r>
            <a:r>
              <a:rPr lang="en-US" dirty="0"/>
              <a:t>, Destination port, Timestamp</a:t>
            </a:r>
          </a:p>
          <a:p>
            <a:pPr marL="0" indent="0" algn="l" rtl="0">
              <a:buNone/>
            </a:pPr>
            <a:r>
              <a:rPr lang="en-US" dirty="0"/>
              <a:t>We've took those feature and in addition we've looked on more researches that did attribution classification from the </a:t>
            </a:r>
            <a:r>
              <a:rPr lang="en-US" b="1" dirty="0"/>
              <a:t>"</a:t>
            </a:r>
            <a:r>
              <a:rPr lang="en-US" b="1" dirty="0" err="1"/>
              <a:t>vpn</a:t>
            </a:r>
            <a:r>
              <a:rPr lang="en-US" b="1" dirty="0"/>
              <a:t> non-</a:t>
            </a:r>
            <a:r>
              <a:rPr lang="en-US" b="1" dirty="0" err="1"/>
              <a:t>vpn</a:t>
            </a:r>
            <a:r>
              <a:rPr lang="en-US" b="1" dirty="0"/>
              <a:t> ISCX 2016"</a:t>
            </a:r>
            <a:r>
              <a:rPr lang="en-US" dirty="0"/>
              <a:t> dataset and tried to understand what the feature to use. most of them focused in the same features if we working with machine learning.</a:t>
            </a:r>
          </a:p>
          <a:p>
            <a:pPr marL="0" indent="0" algn="l" rtl="0">
              <a:buNone/>
            </a:pPr>
            <a:endParaRPr lang="he-IL" dirty="0"/>
          </a:p>
        </p:txBody>
      </p:sp>
    </p:spTree>
    <p:extLst>
      <p:ext uri="{BB962C8B-B14F-4D97-AF65-F5344CB8AC3E}">
        <p14:creationId xmlns:p14="http://schemas.microsoft.com/office/powerpoint/2010/main" val="1304406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A18C44-6072-8E41-2C35-B37B633C05C2}"/>
              </a:ext>
            </a:extLst>
          </p:cNvPr>
          <p:cNvSpPr>
            <a:spLocks noGrp="1"/>
          </p:cNvSpPr>
          <p:nvPr>
            <p:ph type="title"/>
          </p:nvPr>
        </p:nvSpPr>
        <p:spPr>
          <a:xfrm>
            <a:off x="1130270" y="868482"/>
            <a:ext cx="9603275" cy="1049235"/>
          </a:xfrm>
        </p:spPr>
        <p:txBody>
          <a:bodyPr/>
          <a:lstStyle/>
          <a:p>
            <a:r>
              <a:rPr lang="en-US" dirty="0"/>
              <a:t>Attribution – feature selection</a:t>
            </a:r>
            <a:endParaRPr lang="he-IL" dirty="0"/>
          </a:p>
        </p:txBody>
      </p:sp>
      <p:sp>
        <p:nvSpPr>
          <p:cNvPr id="3" name="מציין מיקום תוכן 2">
            <a:extLst>
              <a:ext uri="{FF2B5EF4-FFF2-40B4-BE49-F238E27FC236}">
                <a16:creationId xmlns:a16="http://schemas.microsoft.com/office/drawing/2014/main" id="{A001520B-9414-26D9-22FE-DAC7FF32D2FC}"/>
              </a:ext>
            </a:extLst>
          </p:cNvPr>
          <p:cNvSpPr>
            <a:spLocks noGrp="1"/>
          </p:cNvSpPr>
          <p:nvPr>
            <p:ph idx="1"/>
          </p:nvPr>
        </p:nvSpPr>
        <p:spPr>
          <a:xfrm>
            <a:off x="1130270" y="1393099"/>
            <a:ext cx="10822918" cy="5147036"/>
          </a:xfrm>
        </p:spPr>
        <p:txBody>
          <a:bodyPr>
            <a:normAutofit/>
          </a:bodyPr>
          <a:lstStyle/>
          <a:p>
            <a:pPr marL="0" indent="0" algn="l" rtl="0">
              <a:buNone/>
            </a:pPr>
            <a:r>
              <a:rPr lang="en-US" sz="1600" dirty="0"/>
              <a:t>We’ve selected the feature manually from the dataset according to the article </a:t>
            </a:r>
          </a:p>
          <a:p>
            <a:pPr marL="0" indent="0" algn="l" rtl="0">
              <a:buNone/>
            </a:pPr>
            <a:r>
              <a:rPr lang="en-US" sz="1600" u="sng" dirty="0"/>
              <a:t>From the article</a:t>
            </a:r>
            <a:r>
              <a:rPr lang="en-US" sz="1600" dirty="0"/>
              <a:t>:</a:t>
            </a:r>
          </a:p>
          <a:p>
            <a:pPr marL="457200" indent="-457200" algn="l" rtl="0">
              <a:buAutoNum type="arabicParenR"/>
            </a:pPr>
            <a:r>
              <a:rPr lang="en-US" sz="1600" dirty="0"/>
              <a:t>duration - The duration of the flow.</a:t>
            </a:r>
          </a:p>
          <a:p>
            <a:pPr marL="457200" indent="-457200" algn="l" rtl="0">
              <a:buAutoNum type="arabicParenR"/>
            </a:pPr>
            <a:r>
              <a:rPr lang="en-US" sz="1600" dirty="0"/>
              <a:t>fiat - Forward Inter Arrival Time the time between two packets sent forward direction (mean, min, max, std).</a:t>
            </a:r>
          </a:p>
          <a:p>
            <a:pPr marL="457200" indent="-457200" algn="l" rtl="0">
              <a:buAutoNum type="arabicParenR"/>
            </a:pPr>
            <a:r>
              <a:rPr lang="en-US" sz="1600" dirty="0" err="1"/>
              <a:t>biat</a:t>
            </a:r>
            <a:r>
              <a:rPr lang="en-US" sz="1600" dirty="0"/>
              <a:t> - Backward Inter Arrival Time the time between two packets sent backwards (mean, min, max, std).</a:t>
            </a:r>
          </a:p>
          <a:p>
            <a:pPr marL="457200" indent="-457200" algn="l" rtl="0">
              <a:buAutoNum type="arabicParenR"/>
            </a:pPr>
            <a:r>
              <a:rPr lang="en-US" sz="1600" dirty="0" err="1"/>
              <a:t>flowiat</a:t>
            </a:r>
            <a:r>
              <a:rPr lang="en-US" sz="1600" dirty="0"/>
              <a:t> - Flow Inter Arrival Time the time between two packets sent in either direction (mean, min, max, std).</a:t>
            </a:r>
          </a:p>
          <a:p>
            <a:pPr marL="457200" indent="-457200" algn="l" rtl="0">
              <a:buAutoNum type="arabicParenR"/>
            </a:pPr>
            <a:r>
              <a:rPr lang="en-US" sz="1600" dirty="0"/>
              <a:t>active - The amount of time </a:t>
            </a:r>
            <a:r>
              <a:rPr lang="en-US" sz="1600" dirty="0" err="1"/>
              <a:t>time</a:t>
            </a:r>
            <a:r>
              <a:rPr lang="en-US" sz="1600" dirty="0"/>
              <a:t> a flow was active before going idle (mean, min, max, std).</a:t>
            </a:r>
          </a:p>
          <a:p>
            <a:pPr marL="457200" indent="-457200" algn="l" rtl="0">
              <a:buAutoNum type="arabicParenR"/>
            </a:pPr>
            <a:r>
              <a:rPr lang="en-US" sz="1600" dirty="0"/>
              <a:t>idle - The amount of time </a:t>
            </a:r>
            <a:r>
              <a:rPr lang="en-US" sz="1600" dirty="0" err="1"/>
              <a:t>time</a:t>
            </a:r>
            <a:r>
              <a:rPr lang="en-US" sz="1600" dirty="0"/>
              <a:t> a flow was idle before becoming active (mean, min, max, std).</a:t>
            </a:r>
          </a:p>
          <a:p>
            <a:pPr marL="457200" indent="-457200" algn="l" rtl="0">
              <a:buAutoNum type="arabicParenR"/>
            </a:pPr>
            <a:r>
              <a:rPr lang="en-US" sz="1600" dirty="0"/>
              <a:t>fb </a:t>
            </a:r>
            <a:r>
              <a:rPr lang="en-US" sz="1600" dirty="0" err="1"/>
              <a:t>psec</a:t>
            </a:r>
            <a:r>
              <a:rPr lang="en-US" sz="1600" dirty="0"/>
              <a:t> - Flow Bytes per second.</a:t>
            </a:r>
          </a:p>
          <a:p>
            <a:pPr marL="457200" indent="-457200" algn="l" rtl="0">
              <a:buAutoNum type="arabicParenR"/>
            </a:pPr>
            <a:r>
              <a:rPr lang="en-US" sz="1600" dirty="0" err="1"/>
              <a:t>fp</a:t>
            </a:r>
            <a:r>
              <a:rPr lang="en-US" sz="1600" dirty="0"/>
              <a:t> </a:t>
            </a:r>
            <a:r>
              <a:rPr lang="en-US" sz="1600" dirty="0" err="1"/>
              <a:t>psec</a:t>
            </a:r>
            <a:r>
              <a:rPr lang="en-US" sz="1600" dirty="0"/>
              <a:t> - Flow packets per second.</a:t>
            </a:r>
            <a:endParaRPr lang="he-IL" sz="1600" dirty="0"/>
          </a:p>
        </p:txBody>
      </p:sp>
    </p:spTree>
    <p:extLst>
      <p:ext uri="{BB962C8B-B14F-4D97-AF65-F5344CB8AC3E}">
        <p14:creationId xmlns:p14="http://schemas.microsoft.com/office/powerpoint/2010/main" val="1633027600"/>
      </p:ext>
    </p:extLst>
  </p:cSld>
  <p:clrMapOvr>
    <a:masterClrMapping/>
  </p:clrMapOvr>
</p:sld>
</file>

<file path=ppt/theme/theme1.xml><?xml version="1.0" encoding="utf-8"?>
<a:theme xmlns:a="http://schemas.openxmlformats.org/drawingml/2006/main" name="גלריה">
  <a:themeElements>
    <a:clrScheme name="גלריה">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גלריה">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גלריה">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Gallery</Template>
  <TotalTime>720</TotalTime>
  <Words>1059</Words>
  <Application>Microsoft Office PowerPoint</Application>
  <PresentationFormat>מסך רחב</PresentationFormat>
  <Paragraphs>69</Paragraphs>
  <Slides>13</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13</vt:i4>
      </vt:variant>
    </vt:vector>
  </HeadingPairs>
  <TitlesOfParts>
    <vt:vector size="18" baseType="lpstr">
      <vt:lpstr>Arial</vt:lpstr>
      <vt:lpstr>Calibri</vt:lpstr>
      <vt:lpstr>Century Gothic</vt:lpstr>
      <vt:lpstr>Wingdings</vt:lpstr>
      <vt:lpstr>גלריה</vt:lpstr>
      <vt:lpstr>מצגת של PowerPoint‏</vt:lpstr>
      <vt:lpstr>Data exploration</vt:lpstr>
      <vt:lpstr>Data exploration</vt:lpstr>
      <vt:lpstr>APP classification – previous attempts</vt:lpstr>
      <vt:lpstr>APP classification – previous attempts</vt:lpstr>
      <vt:lpstr>APP classification – previous attempts</vt:lpstr>
      <vt:lpstr>APP classification section – model building and training</vt:lpstr>
      <vt:lpstr>Attribution classification section (VOD, file download, etc...)</vt:lpstr>
      <vt:lpstr>Attribution – feature selection</vt:lpstr>
      <vt:lpstr>Attribution – previous attempts</vt:lpstr>
      <vt:lpstr>Attribution classification section – model training</vt:lpstr>
      <vt:lpstr>Prediction on validation</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חנן הלמן</dc:creator>
  <cp:lastModifiedBy>חנן הלמן</cp:lastModifiedBy>
  <cp:revision>82</cp:revision>
  <dcterms:created xsi:type="dcterms:W3CDTF">2024-12-31T20:09:30Z</dcterms:created>
  <dcterms:modified xsi:type="dcterms:W3CDTF">2025-01-01T19:30:33Z</dcterms:modified>
</cp:coreProperties>
</file>