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0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71" r:id="rId9"/>
    <p:sldId id="264" r:id="rId10"/>
    <p:sldId id="262" r:id="rId11"/>
    <p:sldId id="265" r:id="rId12"/>
    <p:sldId id="269" r:id="rId13"/>
    <p:sldId id="266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8579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תמונה פנורמית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49909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ותרת ו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662838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ציטוט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71294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כרטיס ש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38663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עמוד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1113724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עמודת 3 תמונו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78299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132351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0053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084649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851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70998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73246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06086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227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9703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8518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FFEC5E18-461A-4D1E-B482-DC9A35760E51}" type="datetimeFigureOut">
              <a:rPr lang="he-IL" smtClean="0"/>
              <a:t>ד' אדר 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A2CB4-3B86-4562-9ABE-D2650F1E5DFA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292719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1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rtl="1" eaLnBrk="1" hangingPunct="1">
        <a:defRPr>
          <a:solidFill>
            <a:schemeClr val="tx2"/>
          </a:solidFill>
        </a:defRPr>
      </a:lvl2pPr>
      <a:lvl3pPr rtl="1" eaLnBrk="1" hangingPunct="1">
        <a:defRPr>
          <a:solidFill>
            <a:schemeClr val="tx2"/>
          </a:solidFill>
        </a:defRPr>
      </a:lvl3pPr>
      <a:lvl4pPr rtl="1" eaLnBrk="1" hangingPunct="1">
        <a:defRPr>
          <a:solidFill>
            <a:schemeClr val="tx2"/>
          </a:solidFill>
        </a:defRPr>
      </a:lvl4pPr>
      <a:lvl5pPr rtl="1" eaLnBrk="1" hangingPunct="1">
        <a:defRPr>
          <a:solidFill>
            <a:schemeClr val="tx2"/>
          </a:solidFill>
        </a:defRPr>
      </a:lvl5pPr>
      <a:lvl6pPr rtl="1" eaLnBrk="1" hangingPunct="1">
        <a:defRPr>
          <a:solidFill>
            <a:schemeClr val="tx2"/>
          </a:solidFill>
        </a:defRPr>
      </a:lvl6pPr>
      <a:lvl7pPr rtl="1" eaLnBrk="1" hangingPunct="1">
        <a:defRPr>
          <a:solidFill>
            <a:schemeClr val="tx2"/>
          </a:solidFill>
        </a:defRPr>
      </a:lvl7pPr>
      <a:lvl8pPr rtl="1" eaLnBrk="1" hangingPunct="1">
        <a:defRPr>
          <a:solidFill>
            <a:schemeClr val="tx2"/>
          </a:solidFill>
        </a:defRPr>
      </a:lvl8pPr>
      <a:lvl9pPr rtl="1" eaLnBrk="1" hangingPunct="1">
        <a:defRPr>
          <a:solidFill>
            <a:schemeClr val="tx2"/>
          </a:solidFill>
        </a:defRPr>
      </a:lvl9pPr>
    </p:titleStyle>
    <p:bodyStyle>
      <a:lvl1pPr marL="342900" indent="-3429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r" defTabSz="457200" rtl="1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4572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guillaumefraysse/ucdavis-quic-data-exploration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3AD3A7AE-CBB2-93C0-F17F-2A19F0646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738499"/>
            <a:ext cx="8825658" cy="216470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Encrypted traffic classification – image based</a:t>
            </a:r>
            <a:endParaRPr lang="he-IL" dirty="0">
              <a:solidFill>
                <a:srgbClr val="FFFF00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0A7B0E01-BF4A-8B6A-3A4A-D4EADA3AD3BC}"/>
              </a:ext>
            </a:extLst>
          </p:cNvPr>
          <p:cNvSpPr txBox="1"/>
          <p:nvPr/>
        </p:nvSpPr>
        <p:spPr>
          <a:xfrm>
            <a:off x="1352939" y="4757459"/>
            <a:ext cx="6494106" cy="92333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By Shachar </a:t>
            </a:r>
            <a:r>
              <a:rPr lang="en-US" dirty="0" err="1">
                <a:solidFill>
                  <a:schemeClr val="accent3">
                    <a:lumMod val="20000"/>
                    <a:lumOff val="80000"/>
                  </a:schemeClr>
                </a:solidFill>
              </a:rPr>
              <a:t>Ketz</a:t>
            </a:r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 – 208968362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David Stern – 315556308</a:t>
            </a:r>
          </a:p>
          <a:p>
            <a:r>
              <a:rPr lang="en-US" dirty="0">
                <a:solidFill>
                  <a:schemeClr val="accent3">
                    <a:lumMod val="20000"/>
                    <a:lumOff val="80000"/>
                  </a:schemeClr>
                </a:solidFill>
              </a:rPr>
              <a:t>Chanan Helman – 209324102</a:t>
            </a:r>
          </a:p>
        </p:txBody>
      </p:sp>
    </p:spTree>
    <p:extLst>
      <p:ext uri="{BB962C8B-B14F-4D97-AF65-F5344CB8AC3E}">
        <p14:creationId xmlns:p14="http://schemas.microsoft.com/office/powerpoint/2010/main" val="39084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62E51CC-8644-B9AC-977C-51186CDED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Preprocessing</a:t>
            </a:r>
            <a:endParaRPr lang="he-IL" dirty="0">
              <a:solidFill>
                <a:srgbClr val="FFFF0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A71789B-9AFD-11DA-D66D-D2BA6A4A8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609858"/>
            <a:ext cx="8946541" cy="4904064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dirty="0"/>
              <a:t>We got our data in ‘</a:t>
            </a:r>
            <a:r>
              <a:rPr lang="en-US" dirty="0" err="1"/>
              <a:t>pcap</a:t>
            </a:r>
            <a:r>
              <a:rPr lang="en-US" dirty="0"/>
              <a:t>’ files and we extracted from there into ‘csv’ format the: ‘Timestamp, Source/Destination port and </a:t>
            </a:r>
            <a:r>
              <a:rPr lang="en-US" dirty="0" err="1"/>
              <a:t>ip</a:t>
            </a:r>
            <a:r>
              <a:rPr lang="en-US" dirty="0"/>
              <a:t> and size.</a:t>
            </a:r>
          </a:p>
          <a:p>
            <a:pPr algn="l" rtl="0"/>
            <a:r>
              <a:rPr lang="en-US" dirty="0"/>
              <a:t>Then we’ve combined for each type of class it’s whole data (Chat, video, file transfer and </a:t>
            </a:r>
            <a:r>
              <a:rPr lang="en-US" dirty="0" err="1"/>
              <a:t>voip</a:t>
            </a:r>
            <a:r>
              <a:rPr lang="en-US" dirty="0"/>
              <a:t>)</a:t>
            </a:r>
          </a:p>
          <a:p>
            <a:pPr algn="l" rtl="0"/>
            <a:r>
              <a:rPr lang="en-US" dirty="0"/>
              <a:t>Then we’ve created and images and saved them as ‘</a:t>
            </a:r>
            <a:r>
              <a:rPr lang="en-US" dirty="0" err="1"/>
              <a:t>npy</a:t>
            </a:r>
            <a:r>
              <a:rPr lang="en-US" dirty="0"/>
              <a:t>’ files so we can represent the image as a matrix to work with, and labeled each class 0-3, and merged them into one big dataset</a:t>
            </a:r>
          </a:p>
          <a:p>
            <a:pPr algn="l" rtl="0"/>
            <a:r>
              <a:rPr lang="en-US" dirty="0"/>
              <a:t>We split our data into train, test validation, so we can have “test” and “inference” when we have the in the test and validation same numbers of examples.</a:t>
            </a:r>
          </a:p>
          <a:p>
            <a:pPr algn="l" rtl="0"/>
            <a:endParaRPr lang="en-US" dirty="0"/>
          </a:p>
          <a:p>
            <a:pPr algn="l" rtl="0"/>
            <a:r>
              <a:rPr lang="en-US" b="1" u="sng" dirty="0">
                <a:solidFill>
                  <a:schemeClr val="accent1"/>
                </a:solidFill>
              </a:rPr>
              <a:t>Findings</a:t>
            </a:r>
            <a:r>
              <a:rPr lang="en-US" dirty="0"/>
              <a:t>: The whole preprocessing of the data can take a lot of hours (5 hours or even more) or even days for each experiments. Even if we have a trained model and we only need to do the inference, it can take few hours (around 4-6) just to get the data in the suitable format</a:t>
            </a:r>
          </a:p>
        </p:txBody>
      </p:sp>
    </p:spTree>
    <p:extLst>
      <p:ext uri="{BB962C8B-B14F-4D97-AF65-F5344CB8AC3E}">
        <p14:creationId xmlns:p14="http://schemas.microsoft.com/office/powerpoint/2010/main" val="360779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C024D85-C022-2CD9-38C7-E53B9976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57" y="381869"/>
            <a:ext cx="9404723" cy="904742"/>
          </a:xfrm>
        </p:spPr>
        <p:txBody>
          <a:bodyPr/>
          <a:lstStyle/>
          <a:p>
            <a:pPr rtl="0"/>
            <a:r>
              <a:rPr lang="en-US" dirty="0">
                <a:solidFill>
                  <a:srgbClr val="FFFF00"/>
                </a:solidFill>
              </a:rPr>
              <a:t>Finding and results</a:t>
            </a:r>
            <a:endParaRPr lang="he-IL" dirty="0">
              <a:solidFill>
                <a:srgbClr val="FFFF00"/>
              </a:solidFill>
            </a:endParaRPr>
          </a:p>
        </p:txBody>
      </p:sp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497E6F4D-707E-8BDE-AE1B-7BC5C277F74D}"/>
              </a:ext>
            </a:extLst>
          </p:cNvPr>
          <p:cNvSpPr txBox="1"/>
          <p:nvPr/>
        </p:nvSpPr>
        <p:spPr>
          <a:xfrm>
            <a:off x="5090870" y="1095850"/>
            <a:ext cx="3060441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Non-</a:t>
            </a:r>
            <a:r>
              <a:rPr lang="en-US" sz="28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vpn</a:t>
            </a:r>
            <a:endParaRPr lang="he-IL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תמונה 3">
            <a:extLst>
              <a:ext uri="{FF2B5EF4-FFF2-40B4-BE49-F238E27FC236}">
                <a16:creationId xmlns:a16="http://schemas.microsoft.com/office/drawing/2014/main" id="{25FCB158-145C-7A2B-8EA6-7BE3BA7F5E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32" y="1619070"/>
            <a:ext cx="10510887" cy="507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4955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3A1AFFC-5765-59EB-6C9E-73F30B40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38754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Finding and results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56874C5C-FBB7-A616-AE5B-DC2429D07712}"/>
              </a:ext>
            </a:extLst>
          </p:cNvPr>
          <p:cNvSpPr txBox="1"/>
          <p:nvPr/>
        </p:nvSpPr>
        <p:spPr>
          <a:xfrm>
            <a:off x="5429839" y="1444801"/>
            <a:ext cx="952108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800" b="1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Vpn</a:t>
            </a:r>
            <a:endParaRPr lang="he-IL" sz="2800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02DB776D-EA35-9B06-9AD7-71D6C0CD51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68" y="2382736"/>
            <a:ext cx="11309864" cy="209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271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829E5C-6D5B-4761-7B29-9465D1AAD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8181"/>
          </a:xfrm>
        </p:spPr>
        <p:txBody>
          <a:bodyPr/>
          <a:lstStyle/>
          <a:p>
            <a:r>
              <a:rPr lang="en-US">
                <a:solidFill>
                  <a:srgbClr val="FFFF00"/>
                </a:solidFill>
              </a:rPr>
              <a:t>Confusion matrix</a:t>
            </a:r>
            <a:endParaRPr lang="he-IL" dirty="0">
              <a:solidFill>
                <a:srgbClr val="FFFF00"/>
              </a:solidFill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08AA98CF-5AB6-FADB-5EA2-10DD640C3E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96" y="2016907"/>
            <a:ext cx="9482988" cy="4084867"/>
          </a:xfrm>
        </p:spPr>
      </p:pic>
      <p:sp>
        <p:nvSpPr>
          <p:cNvPr id="6" name="תיבת טקסט 5">
            <a:extLst>
              <a:ext uri="{FF2B5EF4-FFF2-40B4-BE49-F238E27FC236}">
                <a16:creationId xmlns:a16="http://schemas.microsoft.com/office/drawing/2014/main" id="{E099B5E7-84F1-F3F4-464D-F6FE753CD282}"/>
              </a:ext>
            </a:extLst>
          </p:cNvPr>
          <p:cNvSpPr txBox="1"/>
          <p:nvPr/>
        </p:nvSpPr>
        <p:spPr>
          <a:xfrm>
            <a:off x="933631" y="1474237"/>
            <a:ext cx="3163077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Article confusion matrix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3383974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761E924-879F-0140-E050-B5ECDFB09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33022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Confusion matrix</a:t>
            </a:r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A56A083B-5A46-3CB4-83BD-F550CBDE3FC2}"/>
              </a:ext>
            </a:extLst>
          </p:cNvPr>
          <p:cNvSpPr txBox="1"/>
          <p:nvPr/>
        </p:nvSpPr>
        <p:spPr>
          <a:xfrm>
            <a:off x="4514461" y="1279788"/>
            <a:ext cx="3163077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dirty="0"/>
              <a:t>Our confusion matrices</a:t>
            </a:r>
            <a:endParaRPr lang="he-IL" sz="2000" dirty="0"/>
          </a:p>
        </p:txBody>
      </p:sp>
      <p:pic>
        <p:nvPicPr>
          <p:cNvPr id="6" name="תמונה 5">
            <a:extLst>
              <a:ext uri="{FF2B5EF4-FFF2-40B4-BE49-F238E27FC236}">
                <a16:creationId xmlns:a16="http://schemas.microsoft.com/office/drawing/2014/main" id="{A2692037-B012-8D10-24AB-3FC3DBB462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575946"/>
            <a:ext cx="4953442" cy="4095732"/>
          </a:xfrm>
          <a:prstGeom prst="rect">
            <a:avLst/>
          </a:prstGeom>
        </p:spPr>
      </p:pic>
      <p:sp>
        <p:nvSpPr>
          <p:cNvPr id="7" name="תיבת טקסט 6">
            <a:extLst>
              <a:ext uri="{FF2B5EF4-FFF2-40B4-BE49-F238E27FC236}">
                <a16:creationId xmlns:a16="http://schemas.microsoft.com/office/drawing/2014/main" id="{459720B4-D379-EEB6-F91D-BBCB4151DE9C}"/>
              </a:ext>
            </a:extLst>
          </p:cNvPr>
          <p:cNvSpPr txBox="1"/>
          <p:nvPr/>
        </p:nvSpPr>
        <p:spPr>
          <a:xfrm>
            <a:off x="933631" y="2052792"/>
            <a:ext cx="37891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 weight Window 60 non-</a:t>
            </a:r>
            <a:r>
              <a:rPr lang="en-US" dirty="0" err="1"/>
              <a:t>vpn</a:t>
            </a:r>
            <a:endParaRPr lang="he-IL" dirty="0"/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BBC6BB37-EA46-68E2-4CDB-8A981EC111AB}"/>
              </a:ext>
            </a:extLst>
          </p:cNvPr>
          <p:cNvSpPr txBox="1"/>
          <p:nvPr/>
        </p:nvSpPr>
        <p:spPr>
          <a:xfrm>
            <a:off x="7034345" y="2052792"/>
            <a:ext cx="378919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No weight Window 10 </a:t>
            </a:r>
            <a:r>
              <a:rPr lang="en-US" dirty="0" err="1"/>
              <a:t>vpn</a:t>
            </a:r>
            <a:endParaRPr lang="he-IL" dirty="0"/>
          </a:p>
        </p:txBody>
      </p:sp>
      <p:pic>
        <p:nvPicPr>
          <p:cNvPr id="10" name="תמונה 9">
            <a:extLst>
              <a:ext uri="{FF2B5EF4-FFF2-40B4-BE49-F238E27FC236}">
                <a16:creationId xmlns:a16="http://schemas.microsoft.com/office/drawing/2014/main" id="{E0F2920B-B20D-6797-B078-A1988936A2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214" y="2610329"/>
            <a:ext cx="4565706" cy="4026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436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C45575-2E28-8BDF-E482-63775331D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Research Question: </a:t>
            </a:r>
            <a:r>
              <a:rPr lang="en-US" dirty="0" err="1">
                <a:solidFill>
                  <a:srgbClr val="FFFF00"/>
                </a:solidFill>
              </a:rPr>
              <a:t>FlowPic</a:t>
            </a:r>
            <a:r>
              <a:rPr lang="en-US" dirty="0">
                <a:solidFill>
                  <a:srgbClr val="FFFF00"/>
                </a:solidFill>
              </a:rPr>
              <a:t> Speed vs. Accuracy</a:t>
            </a:r>
            <a:endParaRPr lang="he-IL" dirty="0">
              <a:solidFill>
                <a:srgbClr val="FFFF0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1EE6AF12-CAF2-144A-5556-455954DCC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8946541" cy="3301507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/>
              <a:t>Our research question focusing on the </a:t>
            </a:r>
            <a:r>
              <a:rPr lang="en-US" sz="2400" dirty="0" err="1"/>
              <a:t>FlowPic</a:t>
            </a:r>
            <a:r>
              <a:rPr lang="en-US" sz="2400" dirty="0"/>
              <a:t> article of encrypted traffic classification, by image representation.</a:t>
            </a:r>
          </a:p>
          <a:p>
            <a:pPr algn="l" rtl="0"/>
            <a:r>
              <a:rPr lang="en-US" sz="2400" dirty="0"/>
              <a:t>We’re trying to take that model and to study and improve the tradeoff of the classification speed against the accuracy precent.</a:t>
            </a:r>
          </a:p>
          <a:p>
            <a:pPr algn="l" rtl="0"/>
            <a:r>
              <a:rPr lang="en-US" sz="2400" dirty="0"/>
              <a:t>Ideal – we’ll want the model that also work fast and have the highest accuracy</a:t>
            </a: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13473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1E3C4F2-5B00-4D6A-A3F3-17439F4F4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FFFF00"/>
                </a:solidFill>
              </a:rPr>
              <a:t>FlowPic</a:t>
            </a:r>
            <a:r>
              <a:rPr lang="en-US" dirty="0">
                <a:solidFill>
                  <a:srgbClr val="FFFF00"/>
                </a:solidFill>
              </a:rPr>
              <a:t> – Simple explanation</a:t>
            </a:r>
            <a:endParaRPr lang="he-IL" dirty="0">
              <a:solidFill>
                <a:srgbClr val="FFFF0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A3B027A-4403-41B3-D20F-9EC548FE1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483" y="1468457"/>
            <a:ext cx="8946541" cy="4195481"/>
          </a:xfrm>
        </p:spPr>
        <p:txBody>
          <a:bodyPr/>
          <a:lstStyle/>
          <a:p>
            <a:pPr algn="l" rtl="0"/>
            <a:r>
              <a:rPr lang="en-US" dirty="0"/>
              <a:t>The </a:t>
            </a:r>
            <a:r>
              <a:rPr lang="en-US" dirty="0" err="1"/>
              <a:t>FlowPic</a:t>
            </a:r>
            <a:r>
              <a:rPr lang="en-US" dirty="0"/>
              <a:t> idea was created by </a:t>
            </a:r>
            <a:r>
              <a:rPr lang="en-US" i="1" dirty="0"/>
              <a:t>Tal Shapira</a:t>
            </a:r>
            <a:r>
              <a:rPr lang="en-US" dirty="0"/>
              <a:t> and </a:t>
            </a:r>
            <a:r>
              <a:rPr lang="en-US" i="1" dirty="0"/>
              <a:t>Yuval </a:t>
            </a:r>
            <a:r>
              <a:rPr lang="en-US" i="1" dirty="0" err="1"/>
              <a:t>Shavitt</a:t>
            </a:r>
            <a:r>
              <a:rPr lang="en-US" dirty="0"/>
              <a:t>.</a:t>
            </a:r>
          </a:p>
          <a:p>
            <a:pPr algn="l" rtl="0"/>
            <a:r>
              <a:rPr lang="en-US" dirty="0"/>
              <a:t>We dividing the flow into 60 second for each image, and creating a picture of </a:t>
            </a:r>
            <a:r>
              <a:rPr lang="en-US" i="1" dirty="0"/>
              <a:t>Size X Time.</a:t>
            </a:r>
          </a:p>
          <a:p>
            <a:pPr algn="l" rtl="0"/>
            <a:r>
              <a:rPr lang="en-US" dirty="0"/>
              <a:t>Each image is 1500X1500, because most of the packet's sizes are not over that number</a:t>
            </a:r>
          </a:p>
          <a:p>
            <a:pPr algn="l" rtl="0"/>
            <a:r>
              <a:rPr lang="en-US" dirty="0"/>
              <a:t>By representing the traffic as an image, we can use image processing and deep learning tools for classification such as ‘CNN’</a:t>
            </a:r>
          </a:p>
          <a:p>
            <a:pPr algn="l" rtl="0"/>
            <a:r>
              <a:rPr lang="en-US" dirty="0"/>
              <a:t>We’re trying to identify patterns in the pictures is each traffic type (Chat, video, </a:t>
            </a:r>
            <a:r>
              <a:rPr lang="en-US" dirty="0" err="1"/>
              <a:t>voip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he-IL" dirty="0"/>
          </a:p>
        </p:txBody>
      </p:sp>
      <p:sp>
        <p:nvSpPr>
          <p:cNvPr id="4" name="תיבת טקסט 3">
            <a:extLst>
              <a:ext uri="{FF2B5EF4-FFF2-40B4-BE49-F238E27FC236}">
                <a16:creationId xmlns:a16="http://schemas.microsoft.com/office/drawing/2014/main" id="{C915DA96-50B5-FCEC-339B-14A1846E6A0F}"/>
              </a:ext>
            </a:extLst>
          </p:cNvPr>
          <p:cNvSpPr txBox="1"/>
          <p:nvPr/>
        </p:nvSpPr>
        <p:spPr>
          <a:xfrm>
            <a:off x="952483" y="5479272"/>
            <a:ext cx="732453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https://ieeexplore.ieee.org/document/9395707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48091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7D26BC3-08A3-C4C3-1F46-6F7FE302B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solidFill>
                  <a:srgbClr val="FFFF00"/>
                </a:solidFill>
              </a:rPr>
              <a:t>FlowPic</a:t>
            </a:r>
            <a:r>
              <a:rPr lang="en-US" sz="4000" dirty="0">
                <a:solidFill>
                  <a:srgbClr val="FFFF00"/>
                </a:solidFill>
              </a:rPr>
              <a:t> improve – </a:t>
            </a:r>
            <a:r>
              <a:rPr lang="en-US" sz="4000">
                <a:solidFill>
                  <a:srgbClr val="FFFF00"/>
                </a:solidFill>
              </a:rPr>
              <a:t>article suggestions </a:t>
            </a:r>
            <a:endParaRPr lang="he-IL" sz="4000" dirty="0">
              <a:solidFill>
                <a:srgbClr val="FFFF0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D199E0F-49DE-F989-7152-15DDE607A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448355"/>
            <a:ext cx="8946541" cy="4956927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dirty="0"/>
              <a:t>We made no effort to work optimize the CNN architecture, and simply used one that is known to well for image recognition.</a:t>
            </a:r>
          </a:p>
          <a:p>
            <a:pPr algn="l" rtl="0"/>
            <a:r>
              <a:rPr lang="en-US" dirty="0"/>
              <a:t>Examining other known architectures may improve results, or simplify the training process.</a:t>
            </a:r>
          </a:p>
          <a:p>
            <a:pPr algn="l" rtl="0"/>
            <a:r>
              <a:rPr lang="en-US" dirty="0"/>
              <a:t>We can also optimize our CNN by changing hyper-parameters such as the number of layers, layer sizes, activation functions, etc.</a:t>
            </a:r>
          </a:p>
          <a:p>
            <a:pPr algn="l" rtl="0"/>
            <a:r>
              <a:rPr lang="en-US" dirty="0"/>
              <a:t>Furthermore, we can also reduce run-time and memory consumption by playing with input parameters like block length and the resolution of the number of bytes in a packet.</a:t>
            </a:r>
          </a:p>
          <a:p>
            <a:pPr algn="l" rtl="0"/>
            <a:r>
              <a:rPr lang="en-US" dirty="0"/>
              <a:t>Furthermore, we can also reduce the number of bits per pixel by using binning.</a:t>
            </a:r>
          </a:p>
          <a:p>
            <a:pPr algn="l" rtl="0"/>
            <a:r>
              <a:rPr lang="en-US" dirty="0"/>
              <a:t>At the extreme we can use a single bit per pixel creating binary images, such that black pixels represent an arrival of at least one packet with the corresponding size at the corresponding time interval.</a:t>
            </a:r>
          </a:p>
        </p:txBody>
      </p:sp>
    </p:spTree>
    <p:extLst>
      <p:ext uri="{BB962C8B-B14F-4D97-AF65-F5344CB8AC3E}">
        <p14:creationId xmlns:p14="http://schemas.microsoft.com/office/powerpoint/2010/main" val="3874102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1A44E5D-1397-8464-0748-6E6B81FC9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Examples</a:t>
            </a:r>
            <a:endParaRPr lang="he-IL" dirty="0">
              <a:solidFill>
                <a:srgbClr val="FFFF00"/>
              </a:solidFill>
            </a:endParaRPr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AA22BC80-009E-896D-3C90-95F9608EC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1" y="4383383"/>
            <a:ext cx="8356735" cy="2385062"/>
          </a:xfrm>
          <a:prstGeom prst="rect">
            <a:avLst/>
          </a:prstGeom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39D03E48-F794-AAD4-50E7-78D47340C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1" y="1175732"/>
            <a:ext cx="8957701" cy="320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36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934D209-CCBB-34B6-BBA9-55B2969A3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093278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Our research – Speed vs. Accuracy</a:t>
            </a:r>
            <a:endParaRPr lang="he-IL" dirty="0">
              <a:solidFill>
                <a:srgbClr val="FFFF0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F90C0BB9-8876-F954-C2F2-988D85CAA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9"/>
            <a:ext cx="8946541" cy="3178958"/>
          </a:xfrm>
        </p:spPr>
        <p:txBody>
          <a:bodyPr/>
          <a:lstStyle/>
          <a:p>
            <a:pPr algn="l" rtl="0"/>
            <a:r>
              <a:rPr lang="en-US" dirty="0"/>
              <a:t>In our research we’re trying to take this model and to study the speed of the whole process and classification vs. the accuracy of it</a:t>
            </a:r>
          </a:p>
          <a:p>
            <a:pPr algn="l" rtl="0"/>
            <a:r>
              <a:rPr lang="en-US" dirty="0"/>
              <a:t>For that we had to understand the </a:t>
            </a:r>
            <a:r>
              <a:rPr lang="en-US" dirty="0" err="1"/>
              <a:t>FlowpPic</a:t>
            </a:r>
            <a:r>
              <a:rPr lang="en-US" dirty="0"/>
              <a:t> work and code to try and improve it.</a:t>
            </a:r>
          </a:p>
          <a:p>
            <a:pPr algn="l" rtl="0"/>
            <a:r>
              <a:rPr lang="en-US" dirty="0"/>
              <a:t>We worked on the dataset of “</a:t>
            </a:r>
            <a:r>
              <a:rPr lang="en-US" i="1" dirty="0" err="1"/>
              <a:t>vpn</a:t>
            </a:r>
            <a:r>
              <a:rPr lang="en-US" i="1" dirty="0"/>
              <a:t> non-</a:t>
            </a:r>
            <a:r>
              <a:rPr lang="en-US" i="1" dirty="0" err="1"/>
              <a:t>vpn</a:t>
            </a:r>
            <a:r>
              <a:rPr lang="en-US" i="1" dirty="0"/>
              <a:t> </a:t>
            </a:r>
            <a:r>
              <a:rPr lang="en-US" i="1" dirty="0" err="1"/>
              <a:t>iscx</a:t>
            </a:r>
            <a:r>
              <a:rPr lang="en-US" i="1" dirty="0"/>
              <a:t> 2016</a:t>
            </a:r>
            <a:r>
              <a:rPr lang="en-US" dirty="0"/>
              <a:t>” in the article they also worked on the same dataset.</a:t>
            </a:r>
          </a:p>
          <a:p>
            <a:pPr algn="l" rtl="0"/>
            <a:r>
              <a:rPr lang="en-US" dirty="0"/>
              <a:t>We’ve focused on several experiments to answer our question for each encrypted type.</a:t>
            </a:r>
          </a:p>
          <a:p>
            <a:pPr marL="0" indent="0" algn="l" rtl="0">
              <a:buNone/>
            </a:pP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42483639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98B9852-A05F-C0A9-FA03-ACB8FD27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Experiments</a:t>
            </a:r>
            <a:endParaRPr lang="he-IL" dirty="0">
              <a:solidFill>
                <a:srgbClr val="FFFF0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911C845-BF86-77C1-6CEF-FECF817839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293" y="1543871"/>
            <a:ext cx="10349274" cy="4413870"/>
          </a:xfrm>
        </p:spPr>
        <p:txBody>
          <a:bodyPr>
            <a:normAutofit/>
          </a:bodyPr>
          <a:lstStyle/>
          <a:p>
            <a:pPr algn="l" rtl="0"/>
            <a:r>
              <a:rPr lang="en-US" dirty="0"/>
              <a:t>1) Checking the regular model 60 seconds each image 1500X1500</a:t>
            </a:r>
          </a:p>
          <a:p>
            <a:pPr algn="l" rtl="0"/>
            <a:r>
              <a:rPr lang="en-US" dirty="0"/>
              <a:t>2) Then same, but now each imaged is according to 10 seconds and 30 seconds  (giving us bigger dataset, but less information in each image, and bigger preprocessing time)</a:t>
            </a:r>
          </a:p>
          <a:p>
            <a:pPr algn="l" rtl="0"/>
            <a:r>
              <a:rPr lang="en-US" dirty="0"/>
              <a:t>3) Creating images with overlap, 25% first second of the previous image, and 75 % of the new (according 60 seconds), and the opposite.</a:t>
            </a:r>
          </a:p>
          <a:p>
            <a:pPr algn="l" rtl="0"/>
            <a:r>
              <a:rPr lang="en-US" dirty="0"/>
              <a:t>4) Giving weights to the classes (smaller sampled class will weight more)</a:t>
            </a:r>
          </a:p>
          <a:p>
            <a:pPr algn="l" rtl="0"/>
            <a:r>
              <a:rPr lang="en-US" dirty="0"/>
              <a:t>5) Adding to the image another feature of direction (Client – White, Server – Gray) </a:t>
            </a:r>
          </a:p>
          <a:p>
            <a:pPr algn="l" rtl="0"/>
            <a:r>
              <a:rPr lang="en-US" dirty="0"/>
              <a:t>6) Using ML algorithms instead of deep learning (based on work that </a:t>
            </a:r>
            <a:r>
              <a:rPr lang="en-US" i="1" dirty="0"/>
              <a:t>Tal Shapira </a:t>
            </a:r>
            <a:r>
              <a:rPr lang="en-US" dirty="0"/>
              <a:t>gave us),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https://www.kaggle.com/code/guillaumefraysse/ucdavis-quic-data-exploration</a:t>
            </a:r>
            <a:endParaRPr lang="en-US" dirty="0"/>
          </a:p>
          <a:p>
            <a:pPr algn="l" rtl="0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21367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52EBD989-E107-79E9-8560-EF78522C9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2" y="452718"/>
            <a:ext cx="9091778" cy="97775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Our </a:t>
            </a:r>
            <a:r>
              <a:rPr lang="en-US" dirty="0" err="1">
                <a:solidFill>
                  <a:srgbClr val="FFFF00"/>
                </a:solidFill>
              </a:rPr>
              <a:t>FlowPics</a:t>
            </a:r>
            <a:endParaRPr lang="he-IL" dirty="0">
              <a:solidFill>
                <a:srgbClr val="FFFF00"/>
              </a:solidFill>
            </a:endParaRPr>
          </a:p>
        </p:txBody>
      </p:sp>
      <p:pic>
        <p:nvPicPr>
          <p:cNvPr id="5" name="מציין מיקום תוכן 4">
            <a:extLst>
              <a:ext uri="{FF2B5EF4-FFF2-40B4-BE49-F238E27FC236}">
                <a16:creationId xmlns:a16="http://schemas.microsoft.com/office/drawing/2014/main" id="{C504AB95-E068-ED7B-70AB-88CCFD740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27" y="1260786"/>
            <a:ext cx="5092344" cy="5401744"/>
          </a:xfr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95B25A0B-5433-9E72-24F9-43779F8E8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17" r="-285" b="6473"/>
          <a:stretch/>
        </p:blipFill>
        <p:spPr>
          <a:xfrm>
            <a:off x="5546582" y="1260786"/>
            <a:ext cx="6132684" cy="5493288"/>
          </a:xfrm>
          <a:prstGeom prst="rect">
            <a:avLst/>
          </a:prstGeom>
        </p:spPr>
      </p:pic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83179FE7-2275-4FD3-7E22-DBD35F64AF82}"/>
              </a:ext>
            </a:extLst>
          </p:cNvPr>
          <p:cNvSpPr txBox="1"/>
          <p:nvPr/>
        </p:nvSpPr>
        <p:spPr>
          <a:xfrm>
            <a:off x="5860330" y="672086"/>
            <a:ext cx="4044775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/>
              <a:t>Left – video, right – </a:t>
            </a:r>
            <a:r>
              <a:rPr lang="en-US" dirty="0" err="1"/>
              <a:t>voip</a:t>
            </a:r>
            <a:r>
              <a:rPr lang="en-US" dirty="0"/>
              <a:t> + direction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700932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9BEFE9B5-BDFF-89C1-C5EB-82D32EBE6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43" y="433864"/>
            <a:ext cx="9404723" cy="1400530"/>
          </a:xfrm>
        </p:spPr>
        <p:txBody>
          <a:bodyPr/>
          <a:lstStyle/>
          <a:p>
            <a:r>
              <a:rPr lang="en-US" dirty="0">
                <a:solidFill>
                  <a:srgbClr val="FFFF00"/>
                </a:solidFill>
              </a:rPr>
              <a:t>Article results</a:t>
            </a:r>
            <a:endParaRPr lang="he-IL" dirty="0">
              <a:solidFill>
                <a:srgbClr val="FFFF00"/>
              </a:solidFill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DCC8A0F4-4032-BE5F-C37B-A3547EAD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43" y="1264542"/>
            <a:ext cx="8946541" cy="4195481"/>
          </a:xfrm>
        </p:spPr>
        <p:txBody>
          <a:bodyPr/>
          <a:lstStyle/>
          <a:p>
            <a:pPr algn="l" rtl="0"/>
            <a:r>
              <a:rPr lang="en-US" b="1" u="sng" dirty="0">
                <a:solidFill>
                  <a:srgbClr val="92D050"/>
                </a:solidFill>
              </a:rPr>
              <a:t>Inference</a:t>
            </a:r>
            <a:r>
              <a:rPr lang="en-US" dirty="0"/>
              <a:t> – “While our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15 seconds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classification time is certainly not problematic in most cases, it may still be a limiting factor for some applications. Thus, an interesting research direction would be to look for methods that would produce a faster classification. While there are already several published solutions, we believe there is still room for improvement”.</a:t>
            </a:r>
          </a:p>
          <a:p>
            <a:pPr algn="l" rtl="0"/>
            <a:r>
              <a:rPr lang="en-US" b="1" u="sng" dirty="0">
                <a:solidFill>
                  <a:srgbClr val="92D050"/>
                </a:solidFill>
              </a:rPr>
              <a:t>Accuracy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– </a:t>
            </a:r>
            <a:endParaRPr lang="en-US" b="1" u="sng" dirty="0">
              <a:solidFill>
                <a:srgbClr val="92D050"/>
              </a:solidFill>
            </a:endParaRPr>
          </a:p>
          <a:p>
            <a:pPr algn="l" rtl="0"/>
            <a:endParaRPr lang="he-IL" dirty="0"/>
          </a:p>
          <a:p>
            <a:pPr algn="l" rtl="0"/>
            <a:endParaRPr lang="he-IL" dirty="0"/>
          </a:p>
        </p:txBody>
      </p:sp>
      <p:pic>
        <p:nvPicPr>
          <p:cNvPr id="5" name="תמונה 4">
            <a:extLst>
              <a:ext uri="{FF2B5EF4-FFF2-40B4-BE49-F238E27FC236}">
                <a16:creationId xmlns:a16="http://schemas.microsoft.com/office/drawing/2014/main" id="{1FC8150C-3C2B-1346-DC75-4DB0C2DF4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794" y="3819207"/>
            <a:ext cx="4699317" cy="1725195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:a16="http://schemas.microsoft.com/office/drawing/2014/main" id="{CF40D4F2-69FA-519A-CA8E-2F82E7FBC9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6889" y="3884421"/>
            <a:ext cx="3996724" cy="1709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30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יונים">
  <a:themeElements>
    <a:clrScheme name="יונים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יונים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יונים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408</TotalTime>
  <Words>869</Words>
  <Application>Microsoft Office PowerPoint</Application>
  <PresentationFormat>מסך רחב</PresentationFormat>
  <Paragraphs>58</Paragraphs>
  <Slides>14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2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14</vt:i4>
      </vt:variant>
    </vt:vector>
  </HeadingPairs>
  <TitlesOfParts>
    <vt:vector size="17" baseType="lpstr">
      <vt:lpstr>Century Gothic</vt:lpstr>
      <vt:lpstr>Wingdings 3</vt:lpstr>
      <vt:lpstr>יונים</vt:lpstr>
      <vt:lpstr>Encrypted traffic classification – image based</vt:lpstr>
      <vt:lpstr>Research Question: FlowPic Speed vs. Accuracy</vt:lpstr>
      <vt:lpstr>FlowPic – Simple explanation</vt:lpstr>
      <vt:lpstr>FlowPic improve – article suggestions </vt:lpstr>
      <vt:lpstr>Examples</vt:lpstr>
      <vt:lpstr>Our research – Speed vs. Accuracy</vt:lpstr>
      <vt:lpstr>Experiments</vt:lpstr>
      <vt:lpstr>Our FlowPics</vt:lpstr>
      <vt:lpstr>Article results</vt:lpstr>
      <vt:lpstr>Preprocessing</vt:lpstr>
      <vt:lpstr>Finding and results</vt:lpstr>
      <vt:lpstr>Finding and results</vt:lpstr>
      <vt:lpstr>Confusion matrix</vt:lpstr>
      <vt:lpstr>Confusion matrix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חנן הלמן</dc:creator>
  <cp:lastModifiedBy>חנן הלמן</cp:lastModifiedBy>
  <cp:revision>132</cp:revision>
  <dcterms:created xsi:type="dcterms:W3CDTF">2025-01-26T14:24:50Z</dcterms:created>
  <dcterms:modified xsi:type="dcterms:W3CDTF">2025-03-04T10:56:25Z</dcterms:modified>
</cp:coreProperties>
</file>