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76" r:id="rId3"/>
    <p:sldId id="27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8F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808"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58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64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125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45791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152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11469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774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23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59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15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181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201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42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79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4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260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13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11/29/2022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777446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46A747-A01A-125C-6A86-F4270BB59AB7}"/>
              </a:ext>
            </a:extLst>
          </p:cNvPr>
          <p:cNvSpPr>
            <a:spLocks noGrp="1"/>
          </p:cNvSpPr>
          <p:nvPr>
            <p:ph type="subTitle" idx="1"/>
          </p:nvPr>
        </p:nvSpPr>
        <p:spPr>
          <a:xfrm>
            <a:off x="2789237" y="2681817"/>
            <a:ext cx="6400800" cy="1947333"/>
          </a:xfrm>
        </p:spPr>
        <p:txBody>
          <a:bodyPr>
            <a:normAutofit/>
          </a:bodyPr>
          <a:lstStyle/>
          <a:p>
            <a:pPr algn="ctr"/>
            <a:r>
              <a:rPr lang="he-IL" sz="2800" b="1" dirty="0">
                <a:solidFill>
                  <a:schemeClr val="tx1"/>
                </a:solidFill>
              </a:rPr>
              <a:t>האתר הרשמי של הפועל חדרה</a:t>
            </a:r>
            <a:endParaRPr lang="en-US" sz="2800" b="1" dirty="0">
              <a:solidFill>
                <a:schemeClr val="tx1"/>
              </a:solidFill>
            </a:endParaRPr>
          </a:p>
        </p:txBody>
      </p:sp>
      <p:pic>
        <p:nvPicPr>
          <p:cNvPr id="1026" name="Picture 2" descr="לוח משחקים – הפועל חדרה האתר הרשמי">
            <a:extLst>
              <a:ext uri="{FF2B5EF4-FFF2-40B4-BE49-F238E27FC236}">
                <a16:creationId xmlns:a16="http://schemas.microsoft.com/office/drawing/2014/main" id="{D66E07B8-26E8-0CAD-FE99-0C947D98B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557587"/>
            <a:ext cx="35814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F1FC156-4EAF-CFAD-20F0-7FF7A8B59238}"/>
              </a:ext>
            </a:extLst>
          </p:cNvPr>
          <p:cNvSpPr/>
          <p:nvPr/>
        </p:nvSpPr>
        <p:spPr>
          <a:xfrm>
            <a:off x="3821471" y="858937"/>
            <a:ext cx="3996607"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Web </a:t>
            </a:r>
            <a:r>
              <a:rPr lang="he-IL"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פרויקט</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7" name="Rectangle 6">
            <a:extLst>
              <a:ext uri="{FF2B5EF4-FFF2-40B4-BE49-F238E27FC236}">
                <a16:creationId xmlns:a16="http://schemas.microsoft.com/office/drawing/2014/main" id="{2896E76F-AC1C-1C79-6500-91E54E7B4925}"/>
              </a:ext>
            </a:extLst>
          </p:cNvPr>
          <p:cNvSpPr/>
          <p:nvPr/>
        </p:nvSpPr>
        <p:spPr>
          <a:xfrm>
            <a:off x="8543925" y="4143705"/>
            <a:ext cx="3147621" cy="1815882"/>
          </a:xfrm>
          <a:prstGeom prst="rect">
            <a:avLst/>
          </a:prstGeom>
          <a:noFill/>
        </p:spPr>
        <p:txBody>
          <a:bodyPr wrap="square" lIns="91440" tIns="45720" rIns="91440" bIns="45720">
            <a:spAutoFit/>
          </a:bodyPr>
          <a:lstStyle/>
          <a:p>
            <a:pPr algn="ctr"/>
            <a:r>
              <a:rPr lang="he-IL"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מגישים: איתמר יעקובי וחננאל משולם</a:t>
            </a:r>
            <a:br>
              <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br>
            <a:r>
              <a:rPr lang="he-IL"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מרצה: חמי רבד.</a:t>
            </a:r>
            <a:endPar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12192546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C2C16B4-4269-640F-E234-DBB616928CCC}"/>
              </a:ext>
            </a:extLst>
          </p:cNvPr>
          <p:cNvPicPr>
            <a:picLocks noGrp="1" noChangeAspect="1"/>
          </p:cNvPicPr>
          <p:nvPr>
            <p:ph idx="1"/>
          </p:nvPr>
        </p:nvPicPr>
        <p:blipFill>
          <a:blip r:embed="rId2"/>
          <a:stretch>
            <a:fillRect/>
          </a:stretch>
        </p:blipFill>
        <p:spPr>
          <a:xfrm>
            <a:off x="643467" y="1765978"/>
            <a:ext cx="10905066" cy="3326044"/>
          </a:xfrm>
          <a:prstGeom prst="rect">
            <a:avLst/>
          </a:prstGeom>
        </p:spPr>
      </p:pic>
    </p:spTree>
    <p:extLst>
      <p:ext uri="{BB962C8B-B14F-4D97-AF65-F5344CB8AC3E}">
        <p14:creationId xmlns:p14="http://schemas.microsoft.com/office/powerpoint/2010/main" val="39532378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4"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BB3B216-8EEE-D7D9-52C2-73F2D551C36A}"/>
              </a:ext>
            </a:extLst>
          </p:cNvPr>
          <p:cNvPicPr>
            <a:picLocks noChangeAspect="1"/>
          </p:cNvPicPr>
          <p:nvPr/>
        </p:nvPicPr>
        <p:blipFill>
          <a:blip r:embed="rId2"/>
          <a:stretch>
            <a:fillRect/>
          </a:stretch>
        </p:blipFill>
        <p:spPr>
          <a:xfrm>
            <a:off x="1101217" y="1980799"/>
            <a:ext cx="5641063" cy="2566683"/>
          </a:xfrm>
          <a:prstGeom prst="rect">
            <a:avLst/>
          </a:prstGeom>
        </p:spPr>
      </p:pic>
      <p:sp>
        <p:nvSpPr>
          <p:cNvPr id="9" name="Content Placeholder 8">
            <a:extLst>
              <a:ext uri="{FF2B5EF4-FFF2-40B4-BE49-F238E27FC236}">
                <a16:creationId xmlns:a16="http://schemas.microsoft.com/office/drawing/2014/main" id="{E9F8DE17-2E00-738D-1061-E752B143EAB5}"/>
              </a:ext>
            </a:extLst>
          </p:cNvPr>
          <p:cNvSpPr>
            <a:spLocks noGrp="1"/>
          </p:cNvSpPr>
          <p:nvPr>
            <p:ph idx="1"/>
          </p:nvPr>
        </p:nvSpPr>
        <p:spPr>
          <a:xfrm>
            <a:off x="8333388" y="531014"/>
            <a:ext cx="3479419" cy="2922591"/>
          </a:xfrm>
        </p:spPr>
        <p:txBody>
          <a:bodyPr anchor="t">
            <a:normAutofit/>
          </a:bodyPr>
          <a:lstStyle/>
          <a:p>
            <a:pPr marL="0" indent="0" algn="r">
              <a:buNone/>
            </a:pPr>
            <a:r>
              <a:rPr lang="he-IL" sz="2400" b="1" i="1" u="sng" dirty="0">
                <a:solidFill>
                  <a:schemeClr val="tx1"/>
                </a:solidFill>
              </a:rPr>
              <a:t>גרף תקלות לפי סבבים:</a:t>
            </a:r>
            <a:endParaRPr lang="en-US" sz="2400" b="1" i="1" u="sng" dirty="0">
              <a:solidFill>
                <a:schemeClr val="tx1"/>
              </a:solidFill>
            </a:endParaRPr>
          </a:p>
        </p:txBody>
      </p:sp>
      <p:grpSp>
        <p:nvGrpSpPr>
          <p:cNvPr id="16" name="Group 15">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16">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18">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4640800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97AE4EC-B250-FB6B-CA38-8A25FD490D7D}"/>
              </a:ext>
            </a:extLst>
          </p:cNvPr>
          <p:cNvPicPr>
            <a:picLocks noGrp="1" noChangeAspect="1"/>
          </p:cNvPicPr>
          <p:nvPr>
            <p:ph idx="1"/>
          </p:nvPr>
        </p:nvPicPr>
        <p:blipFill>
          <a:blip r:embed="rId2"/>
          <a:stretch>
            <a:fillRect/>
          </a:stretch>
        </p:blipFill>
        <p:spPr>
          <a:xfrm>
            <a:off x="792480" y="1818932"/>
            <a:ext cx="10607040" cy="289041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0823485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0"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97D827A-1418-58C9-878C-73C9EB17031F}"/>
              </a:ext>
            </a:extLst>
          </p:cNvPr>
          <p:cNvPicPr>
            <a:picLocks noGrp="1" noChangeAspect="1"/>
          </p:cNvPicPr>
          <p:nvPr>
            <p:ph idx="1"/>
          </p:nvPr>
        </p:nvPicPr>
        <p:blipFill>
          <a:blip r:embed="rId2"/>
          <a:stretch>
            <a:fillRect/>
          </a:stretch>
        </p:blipFill>
        <p:spPr>
          <a:xfrm>
            <a:off x="1965960" y="786117"/>
            <a:ext cx="826008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26457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4E739F1-5A7A-56FC-8C8E-7ECB2388C13E}"/>
              </a:ext>
            </a:extLst>
          </p:cNvPr>
          <p:cNvPicPr>
            <a:picLocks noGrp="1" noChangeAspect="1"/>
          </p:cNvPicPr>
          <p:nvPr>
            <p:ph idx="1"/>
          </p:nvPr>
        </p:nvPicPr>
        <p:blipFill>
          <a:blip r:embed="rId2"/>
          <a:stretch>
            <a:fillRect/>
          </a:stretch>
        </p:blipFill>
        <p:spPr>
          <a:xfrm>
            <a:off x="643467" y="1438826"/>
            <a:ext cx="10905066" cy="3980348"/>
          </a:xfrm>
          <a:prstGeom prst="rect">
            <a:avLst/>
          </a:prstGeom>
        </p:spPr>
      </p:pic>
    </p:spTree>
    <p:extLst>
      <p:ext uri="{BB962C8B-B14F-4D97-AF65-F5344CB8AC3E}">
        <p14:creationId xmlns:p14="http://schemas.microsoft.com/office/powerpoint/2010/main" val="4125100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2" name="Straight Connector 11">
            <a:extLst>
              <a:ext uri="{FF2B5EF4-FFF2-40B4-BE49-F238E27FC236}">
                <a16:creationId xmlns:a16="http://schemas.microsoft.com/office/drawing/2014/main" id="{8C152077-984A-4612-B0E1-251C62EB15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3">
            <a:extLst>
              <a:ext uri="{FF2B5EF4-FFF2-40B4-BE49-F238E27FC236}">
                <a16:creationId xmlns:a16="http://schemas.microsoft.com/office/drawing/2014/main" id="{C05450BA-2A87-4847-A5A0-E7D9605572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5">
            <a:extLst>
              <a:ext uri="{FF2B5EF4-FFF2-40B4-BE49-F238E27FC236}">
                <a16:creationId xmlns:a16="http://schemas.microsoft.com/office/drawing/2014/main" id="{A16F9ADA-A824-456A-9728-D5BFFE04D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17">
            <a:extLst>
              <a:ext uri="{FF2B5EF4-FFF2-40B4-BE49-F238E27FC236}">
                <a16:creationId xmlns:a16="http://schemas.microsoft.com/office/drawing/2014/main" id="{63034157-938C-45F5-8DCA-208D22E5B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19">
            <a:extLst>
              <a:ext uri="{FF2B5EF4-FFF2-40B4-BE49-F238E27FC236}">
                <a16:creationId xmlns:a16="http://schemas.microsoft.com/office/drawing/2014/main" id="{2369327A-A6C5-4293-80D1-DECEBA3F5F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9BC4794E-A4AC-42E1-A99F-469C912E0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D3F82-628F-E7CE-E3BB-30304B19A4C8}"/>
              </a:ext>
            </a:extLst>
          </p:cNvPr>
          <p:cNvSpPr>
            <a:spLocks noGrp="1"/>
          </p:cNvSpPr>
          <p:nvPr>
            <p:ph type="title"/>
          </p:nvPr>
        </p:nvSpPr>
        <p:spPr>
          <a:xfrm>
            <a:off x="7332663" y="-1565840"/>
            <a:ext cx="5408613" cy="3028983"/>
          </a:xfrm>
        </p:spPr>
        <p:txBody>
          <a:bodyPr vert="horz" lIns="91440" tIns="45720" rIns="91440" bIns="45720" rtlCol="0" anchor="b">
            <a:normAutofit/>
          </a:bodyPr>
          <a:lstStyle/>
          <a:p>
            <a:r>
              <a:rPr lang="en-US" sz="4800" b="1" i="1" dirty="0">
                <a:solidFill>
                  <a:schemeClr val="bg1"/>
                </a:solidFill>
              </a:rPr>
              <a:t>סידור ויזואלי באתר בחלק מהמקומות</a:t>
            </a:r>
          </a:p>
        </p:txBody>
      </p:sp>
      <p:sp>
        <p:nvSpPr>
          <p:cNvPr id="3" name="Content Placeholder 2">
            <a:extLst>
              <a:ext uri="{FF2B5EF4-FFF2-40B4-BE49-F238E27FC236}">
                <a16:creationId xmlns:a16="http://schemas.microsoft.com/office/drawing/2014/main" id="{F5CB86B1-1B41-00B2-3370-94EB33E4089C}"/>
              </a:ext>
            </a:extLst>
          </p:cNvPr>
          <p:cNvSpPr>
            <a:spLocks noGrp="1"/>
          </p:cNvSpPr>
          <p:nvPr>
            <p:ph idx="1"/>
          </p:nvPr>
        </p:nvSpPr>
        <p:spPr>
          <a:xfrm>
            <a:off x="8816974" y="2049728"/>
            <a:ext cx="4264026" cy="1564744"/>
          </a:xfrm>
        </p:spPr>
        <p:txBody>
          <a:bodyPr vert="horz" lIns="91440" tIns="45720" rIns="91440" bIns="45720" rtlCol="0" anchor="t">
            <a:normAutofit/>
          </a:bodyPr>
          <a:lstStyle/>
          <a:p>
            <a:pPr marL="0" indent="0">
              <a:buNone/>
            </a:pPr>
            <a:r>
              <a:rPr lang="en-US" sz="2100" i="1" u="sng" dirty="0">
                <a:solidFill>
                  <a:schemeClr val="bg1"/>
                </a:solidFill>
              </a:rPr>
              <a:t>דוגמאות לבאגים באתר</a:t>
            </a:r>
          </a:p>
        </p:txBody>
      </p:sp>
      <p:sp>
        <p:nvSpPr>
          <p:cNvPr id="24" name="Snip Diagonal Corner Rectangle 6">
            <a:extLst>
              <a:ext uri="{FF2B5EF4-FFF2-40B4-BE49-F238E27FC236}">
                <a16:creationId xmlns:a16="http://schemas.microsoft.com/office/drawing/2014/main" id="{798159DC-A6C4-4AA8-A82F-DF0678B9E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3460E0C-A0FB-CCA9-5032-0A9FFAB32FE7}"/>
              </a:ext>
            </a:extLst>
          </p:cNvPr>
          <p:cNvPicPr>
            <a:picLocks noChangeAspect="1"/>
          </p:cNvPicPr>
          <p:nvPr/>
        </p:nvPicPr>
        <p:blipFill rotWithShape="1">
          <a:blip r:embed="rId2"/>
          <a:srcRect t="39391" r="2" b="13056"/>
          <a:stretch/>
        </p:blipFill>
        <p:spPr>
          <a:xfrm>
            <a:off x="797205" y="786114"/>
            <a:ext cx="4809744" cy="2562724"/>
          </a:xfrm>
          <a:custGeom>
            <a:avLst/>
            <a:gdLst/>
            <a:ahLst/>
            <a:cxnLst/>
            <a:rect l="l" t="t" r="r" b="b"/>
            <a:pathLst>
              <a:path w="4809744" h="2562724">
                <a:moveTo>
                  <a:pt x="478762" y="0"/>
                </a:moveTo>
                <a:lnTo>
                  <a:pt x="4809744" y="0"/>
                </a:lnTo>
                <a:lnTo>
                  <a:pt x="4809744" y="2562724"/>
                </a:lnTo>
                <a:lnTo>
                  <a:pt x="0" y="2562724"/>
                </a:lnTo>
                <a:lnTo>
                  <a:pt x="0" y="478762"/>
                </a:lnTo>
                <a:close/>
              </a:path>
            </a:pathLst>
          </a:custGeom>
        </p:spPr>
      </p:pic>
      <p:pic>
        <p:nvPicPr>
          <p:cNvPr id="5" name="Picture 4">
            <a:extLst>
              <a:ext uri="{FF2B5EF4-FFF2-40B4-BE49-F238E27FC236}">
                <a16:creationId xmlns:a16="http://schemas.microsoft.com/office/drawing/2014/main" id="{489B0841-12F1-2342-8F58-8CC46C01AAE8}"/>
              </a:ext>
            </a:extLst>
          </p:cNvPr>
          <p:cNvPicPr>
            <a:picLocks noChangeAspect="1"/>
          </p:cNvPicPr>
          <p:nvPr/>
        </p:nvPicPr>
        <p:blipFill rotWithShape="1">
          <a:blip r:embed="rId3"/>
          <a:srcRect l="2729" r="31960"/>
          <a:stretch/>
        </p:blipFill>
        <p:spPr>
          <a:xfrm>
            <a:off x="797779" y="3513437"/>
            <a:ext cx="4809744" cy="2246151"/>
          </a:xfrm>
          <a:custGeom>
            <a:avLst/>
            <a:gdLst/>
            <a:ahLst/>
            <a:cxnLst/>
            <a:rect l="l" t="t" r="r" b="b"/>
            <a:pathLst>
              <a:path w="4809744" h="2246151">
                <a:moveTo>
                  <a:pt x="0" y="0"/>
                </a:moveTo>
                <a:lnTo>
                  <a:pt x="4809744" y="0"/>
                </a:lnTo>
                <a:lnTo>
                  <a:pt x="4809744" y="1767389"/>
                </a:lnTo>
                <a:lnTo>
                  <a:pt x="4330982" y="2246151"/>
                </a:lnTo>
                <a:lnTo>
                  <a:pt x="0" y="2246151"/>
                </a:lnTo>
                <a:close/>
              </a:path>
            </a:pathLst>
          </a:custGeom>
        </p:spPr>
      </p:pic>
      <p:grpSp>
        <p:nvGrpSpPr>
          <p:cNvPr id="26" name="Group 25">
            <a:extLst>
              <a:ext uri="{FF2B5EF4-FFF2-40B4-BE49-F238E27FC236}">
                <a16:creationId xmlns:a16="http://schemas.microsoft.com/office/drawing/2014/main" id="{313F1EA3-2BA1-4FF3-9B83-CE9C6C8D2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518C902E-5109-4A69-9174-42EA8E794F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2BE8D63-622B-4B9D-A2EE-A837D22A6D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8CD3F5D-A0D5-4035-9B35-6D30C0120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F13DD18-75A1-4A3F-AB15-8F13748359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D39B40C-106C-46CC-A106-B4D292469D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extLst>
              <a:ext uri="{FF2B5EF4-FFF2-40B4-BE49-F238E27FC236}">
                <a16:creationId xmlns:a16="http://schemas.microsoft.com/office/drawing/2014/main" id="{C945D943-A1F3-A868-CDA5-20D7F5D00F18}"/>
              </a:ext>
            </a:extLst>
          </p:cNvPr>
          <p:cNvSpPr/>
          <p:nvPr/>
        </p:nvSpPr>
        <p:spPr>
          <a:xfrm>
            <a:off x="5796320" y="2590671"/>
            <a:ext cx="6032422" cy="646331"/>
          </a:xfrm>
          <a:prstGeom prst="rect">
            <a:avLst/>
          </a:prstGeom>
          <a:noFill/>
        </p:spPr>
        <p:txBody>
          <a:bodyPr wrap="none" lIns="91440" tIns="45720" rIns="91440" bIns="45720">
            <a:spAutoFit/>
          </a:bodyPr>
          <a:lstStyle/>
          <a:p>
            <a:pPr algn="ctr"/>
            <a:r>
              <a:rPr lang="he-IL" b="1" dirty="0">
                <a:ln w="0"/>
                <a:solidFill>
                  <a:schemeClr val="bg1"/>
                </a:solidFill>
                <a:effectLst>
                  <a:outerShdw blurRad="38100" dist="19050" dir="2700000" algn="tl" rotWithShape="0">
                    <a:schemeClr val="dk1">
                      <a:alpha val="40000"/>
                    </a:schemeClr>
                  </a:outerShdw>
                </a:effectLst>
              </a:rPr>
              <a:t>תמונות לא מסודרות כמו שצריך בגלריה וכתם שחור במסך </a:t>
            </a:r>
          </a:p>
          <a:p>
            <a:pPr algn="ctr"/>
            <a:r>
              <a:rPr lang="he-IL" b="1" cap="none" spc="0" dirty="0">
                <a:ln w="0"/>
                <a:solidFill>
                  <a:schemeClr val="bg1"/>
                </a:solidFill>
                <a:effectLst>
                  <a:outerShdw blurRad="38100" dist="19050" dir="2700000" algn="tl" rotWithShape="0">
                    <a:schemeClr val="dk1">
                      <a:alpha val="40000"/>
                    </a:schemeClr>
                  </a:outerShdw>
                </a:effectLst>
              </a:rPr>
              <a:t>שמסתיר לשוניות</a:t>
            </a:r>
            <a:endParaRPr lang="en-US" b="1"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89453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7CA96-6BFB-749D-575F-8AF63612B895}"/>
              </a:ext>
            </a:extLst>
          </p:cNvPr>
          <p:cNvSpPr>
            <a:spLocks noGrp="1"/>
          </p:cNvSpPr>
          <p:nvPr>
            <p:ph idx="1"/>
          </p:nvPr>
        </p:nvSpPr>
        <p:spPr>
          <a:xfrm>
            <a:off x="3112452" y="264161"/>
            <a:ext cx="8534400" cy="1219200"/>
          </a:xfrm>
        </p:spPr>
        <p:txBody>
          <a:bodyPr/>
          <a:lstStyle/>
          <a:p>
            <a:pPr marL="0" indent="0" algn="r">
              <a:buNone/>
            </a:pPr>
            <a:r>
              <a:rPr lang="he-IL" b="1" i="1" u="sng" dirty="0">
                <a:solidFill>
                  <a:schemeClr val="bg1"/>
                </a:solidFill>
              </a:rPr>
              <a:t>עוד דוגמאות לבאגים</a:t>
            </a:r>
            <a:endParaRPr lang="en-US" b="1" i="1" u="sng" dirty="0">
              <a:solidFill>
                <a:schemeClr val="bg1"/>
              </a:solidFill>
            </a:endParaRPr>
          </a:p>
        </p:txBody>
      </p:sp>
      <p:pic>
        <p:nvPicPr>
          <p:cNvPr id="5" name="Picture 4">
            <a:extLst>
              <a:ext uri="{FF2B5EF4-FFF2-40B4-BE49-F238E27FC236}">
                <a16:creationId xmlns:a16="http://schemas.microsoft.com/office/drawing/2014/main" id="{3F26390F-1C9F-3429-6A71-47CFD636F897}"/>
              </a:ext>
            </a:extLst>
          </p:cNvPr>
          <p:cNvPicPr>
            <a:picLocks noChangeAspect="1"/>
          </p:cNvPicPr>
          <p:nvPr/>
        </p:nvPicPr>
        <p:blipFill>
          <a:blip r:embed="rId2"/>
          <a:stretch>
            <a:fillRect/>
          </a:stretch>
        </p:blipFill>
        <p:spPr>
          <a:xfrm>
            <a:off x="7465377" y="1621154"/>
            <a:ext cx="4181475" cy="1619885"/>
          </a:xfrm>
          <a:prstGeom prst="rect">
            <a:avLst/>
          </a:prstGeom>
        </p:spPr>
      </p:pic>
      <p:sp>
        <p:nvSpPr>
          <p:cNvPr id="14" name="Arrow: Left 13">
            <a:extLst>
              <a:ext uri="{FF2B5EF4-FFF2-40B4-BE49-F238E27FC236}">
                <a16:creationId xmlns:a16="http://schemas.microsoft.com/office/drawing/2014/main" id="{139F7C9E-7ABE-B6D9-E7AF-1990C5EC900B}"/>
              </a:ext>
            </a:extLst>
          </p:cNvPr>
          <p:cNvSpPr/>
          <p:nvPr/>
        </p:nvSpPr>
        <p:spPr>
          <a:xfrm>
            <a:off x="5095240" y="1887537"/>
            <a:ext cx="2001520" cy="70548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B2CC9FD-85A3-4E33-770A-F307C267E9FA}"/>
              </a:ext>
            </a:extLst>
          </p:cNvPr>
          <p:cNvPicPr>
            <a:picLocks noChangeAspect="1"/>
          </p:cNvPicPr>
          <p:nvPr/>
        </p:nvPicPr>
        <p:blipFill>
          <a:blip r:embed="rId3"/>
          <a:stretch>
            <a:fillRect/>
          </a:stretch>
        </p:blipFill>
        <p:spPr>
          <a:xfrm>
            <a:off x="1060986" y="809307"/>
            <a:ext cx="3365324" cy="2610485"/>
          </a:xfrm>
          <a:prstGeom prst="rect">
            <a:avLst/>
          </a:prstGeom>
        </p:spPr>
      </p:pic>
      <p:sp>
        <p:nvSpPr>
          <p:cNvPr id="19" name="Arrow: Down 18">
            <a:extLst>
              <a:ext uri="{FF2B5EF4-FFF2-40B4-BE49-F238E27FC236}">
                <a16:creationId xmlns:a16="http://schemas.microsoft.com/office/drawing/2014/main" id="{0B07BB06-7A12-8222-7904-43230CB286FC}"/>
              </a:ext>
            </a:extLst>
          </p:cNvPr>
          <p:cNvSpPr/>
          <p:nvPr/>
        </p:nvSpPr>
        <p:spPr>
          <a:xfrm>
            <a:off x="7765692" y="508000"/>
            <a:ext cx="595988" cy="97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FFB42B5-31A9-2D02-13C7-F0F54850F05B}"/>
              </a:ext>
            </a:extLst>
          </p:cNvPr>
          <p:cNvSpPr/>
          <p:nvPr/>
        </p:nvSpPr>
        <p:spPr>
          <a:xfrm>
            <a:off x="4732662" y="3803314"/>
            <a:ext cx="6066084" cy="369332"/>
          </a:xfrm>
          <a:prstGeom prst="rect">
            <a:avLst/>
          </a:prstGeom>
          <a:noFill/>
        </p:spPr>
        <p:txBody>
          <a:bodyPr wrap="none" lIns="91440" tIns="45720" rIns="91440" bIns="45720">
            <a:spAutoFit/>
          </a:bodyPr>
          <a:lstStyle/>
          <a:p>
            <a:pPr algn="ctr"/>
            <a:r>
              <a:rPr lang="he-IL" b="1" cap="none" spc="0" dirty="0">
                <a:ln w="0"/>
                <a:solidFill>
                  <a:schemeClr val="bg1"/>
                </a:solidFill>
                <a:effectLst>
                  <a:outerShdw blurRad="38100" dist="19050" dir="2700000" algn="tl" rotWithShape="0">
                    <a:schemeClr val="dk1">
                      <a:alpha val="40000"/>
                    </a:schemeClr>
                  </a:outerShdw>
                </a:effectLst>
              </a:rPr>
              <a:t>לחיצה על כפתור המועדון מוביל אותנו לאתר עיריית  נתניה</a:t>
            </a:r>
            <a:endParaRPr lang="en-US" b="1"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7482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3">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36"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896821BE-4BD3-76CF-F48A-5DE2C0881363}"/>
              </a:ext>
            </a:extLst>
          </p:cNvPr>
          <p:cNvPicPr>
            <a:picLocks noChangeAspect="1"/>
          </p:cNvPicPr>
          <p:nvPr/>
        </p:nvPicPr>
        <p:blipFill>
          <a:blip r:embed="rId2"/>
          <a:stretch>
            <a:fillRect/>
          </a:stretch>
        </p:blipFill>
        <p:spPr>
          <a:xfrm>
            <a:off x="1479967" y="1097060"/>
            <a:ext cx="4883563" cy="4334162"/>
          </a:xfrm>
          <a:prstGeom prst="rect">
            <a:avLst/>
          </a:prstGeom>
        </p:spPr>
      </p:pic>
      <p:sp>
        <p:nvSpPr>
          <p:cNvPr id="3" name="Content Placeholder 2">
            <a:extLst>
              <a:ext uri="{FF2B5EF4-FFF2-40B4-BE49-F238E27FC236}">
                <a16:creationId xmlns:a16="http://schemas.microsoft.com/office/drawing/2014/main" id="{7573657D-A958-6380-0423-1E2F54AFE5AD}"/>
              </a:ext>
            </a:extLst>
          </p:cNvPr>
          <p:cNvSpPr>
            <a:spLocks noGrp="1"/>
          </p:cNvSpPr>
          <p:nvPr>
            <p:ph idx="1"/>
          </p:nvPr>
        </p:nvSpPr>
        <p:spPr>
          <a:xfrm>
            <a:off x="8355403" y="455610"/>
            <a:ext cx="3479419" cy="2922591"/>
          </a:xfrm>
        </p:spPr>
        <p:txBody>
          <a:bodyPr anchor="t">
            <a:normAutofit/>
          </a:bodyPr>
          <a:lstStyle/>
          <a:p>
            <a:pPr marL="0" indent="0" algn="r">
              <a:buNone/>
            </a:pPr>
            <a:r>
              <a:rPr lang="he-IL" b="1" i="1" u="sng" dirty="0">
                <a:solidFill>
                  <a:schemeClr val="tx1"/>
                </a:solidFill>
              </a:rPr>
              <a:t>עוד דוגמאות לבאגים</a:t>
            </a:r>
            <a:r>
              <a:rPr lang="he-IL" sz="1200" b="1" i="1" u="sng" dirty="0">
                <a:solidFill>
                  <a:srgbClr val="0F496F"/>
                </a:solidFill>
              </a:rPr>
              <a:t>:</a:t>
            </a:r>
            <a:endParaRPr lang="en-US" sz="1200" b="1" i="1" u="sng" dirty="0">
              <a:solidFill>
                <a:srgbClr val="0F496F"/>
              </a:solidFill>
            </a:endParaRPr>
          </a:p>
        </p:txBody>
      </p:sp>
      <p:grpSp>
        <p:nvGrpSpPr>
          <p:cNvPr id="37" name="Group 27">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6" name="Rectangle 5">
            <a:extLst>
              <a:ext uri="{FF2B5EF4-FFF2-40B4-BE49-F238E27FC236}">
                <a16:creationId xmlns:a16="http://schemas.microsoft.com/office/drawing/2014/main" id="{B4649CE1-D890-886C-B6BB-8C63DA333BA9}"/>
              </a:ext>
            </a:extLst>
          </p:cNvPr>
          <p:cNvSpPr/>
          <p:nvPr/>
        </p:nvSpPr>
        <p:spPr>
          <a:xfrm>
            <a:off x="7143754" y="1097059"/>
            <a:ext cx="4883563" cy="369332"/>
          </a:xfrm>
          <a:prstGeom prst="rect">
            <a:avLst/>
          </a:prstGeom>
          <a:noFill/>
        </p:spPr>
        <p:txBody>
          <a:bodyPr wrap="square" lIns="91440" tIns="45720" rIns="91440" bIns="45720">
            <a:spAutoFit/>
          </a:bodyPr>
          <a:lstStyle/>
          <a:p>
            <a:pPr algn="ctr"/>
            <a:r>
              <a:rPr lang="he-IL" b="0" cap="none" spc="0" dirty="0">
                <a:ln w="0"/>
                <a:solidFill>
                  <a:schemeClr val="tx1"/>
                </a:solidFill>
                <a:effectLst>
                  <a:outerShdw blurRad="38100" dist="19050" dir="2700000" algn="tl" rotWithShape="0">
                    <a:schemeClr val="dk1">
                      <a:alpha val="40000"/>
                    </a:schemeClr>
                  </a:outerShdw>
                </a:effectLst>
              </a:rPr>
              <a:t>רישום נוער לקבוצה בהזנת שדות לא ולידיים.</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8263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60DD0-86D2-8271-D9E0-547C73F215E7}"/>
              </a:ext>
            </a:extLst>
          </p:cNvPr>
          <p:cNvSpPr>
            <a:spLocks noGrp="1"/>
          </p:cNvSpPr>
          <p:nvPr>
            <p:ph idx="1"/>
          </p:nvPr>
        </p:nvSpPr>
        <p:spPr>
          <a:xfrm>
            <a:off x="8026400" y="0"/>
            <a:ext cx="3779520" cy="1507067"/>
          </a:xfrm>
        </p:spPr>
        <p:txBody>
          <a:bodyPr/>
          <a:lstStyle/>
          <a:p>
            <a:pPr marL="0" indent="0" algn="r">
              <a:buNone/>
            </a:pPr>
            <a:r>
              <a:rPr lang="he-IL" b="1" i="1" u="sng" dirty="0">
                <a:solidFill>
                  <a:schemeClr val="bg1"/>
                </a:solidFill>
              </a:rPr>
              <a:t>עוד דוגמאות לבאגים:</a:t>
            </a:r>
            <a:endParaRPr lang="en-US" b="1" i="1" u="sng" dirty="0">
              <a:solidFill>
                <a:schemeClr val="bg1"/>
              </a:solidFill>
            </a:endParaRPr>
          </a:p>
        </p:txBody>
      </p:sp>
      <p:pic>
        <p:nvPicPr>
          <p:cNvPr id="5" name="Picture 4">
            <a:extLst>
              <a:ext uri="{FF2B5EF4-FFF2-40B4-BE49-F238E27FC236}">
                <a16:creationId xmlns:a16="http://schemas.microsoft.com/office/drawing/2014/main" id="{C53F753E-87A3-3582-A993-3F6CA2AF7A60}"/>
              </a:ext>
            </a:extLst>
          </p:cNvPr>
          <p:cNvPicPr>
            <a:picLocks noChangeAspect="1"/>
          </p:cNvPicPr>
          <p:nvPr/>
        </p:nvPicPr>
        <p:blipFill>
          <a:blip r:embed="rId2"/>
          <a:stretch>
            <a:fillRect/>
          </a:stretch>
        </p:blipFill>
        <p:spPr>
          <a:xfrm>
            <a:off x="6492240" y="551994"/>
            <a:ext cx="2029301" cy="2252166"/>
          </a:xfrm>
          <a:prstGeom prst="rect">
            <a:avLst/>
          </a:prstGeom>
        </p:spPr>
      </p:pic>
      <p:sp>
        <p:nvSpPr>
          <p:cNvPr id="6" name="Arrow: Down 5">
            <a:extLst>
              <a:ext uri="{FF2B5EF4-FFF2-40B4-BE49-F238E27FC236}">
                <a16:creationId xmlns:a16="http://schemas.microsoft.com/office/drawing/2014/main" id="{6AB8382F-DE2D-2CBA-B7DA-CC66F00272CA}"/>
              </a:ext>
            </a:extLst>
          </p:cNvPr>
          <p:cNvSpPr/>
          <p:nvPr/>
        </p:nvSpPr>
        <p:spPr>
          <a:xfrm>
            <a:off x="7162800" y="2904034"/>
            <a:ext cx="558800" cy="9042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A52F468-6056-10EB-3767-B4CA495A5DF0}"/>
              </a:ext>
            </a:extLst>
          </p:cNvPr>
          <p:cNvPicPr>
            <a:picLocks noChangeAspect="1"/>
          </p:cNvPicPr>
          <p:nvPr/>
        </p:nvPicPr>
        <p:blipFill>
          <a:blip r:embed="rId3"/>
          <a:stretch>
            <a:fillRect/>
          </a:stretch>
        </p:blipFill>
        <p:spPr>
          <a:xfrm>
            <a:off x="6068274" y="3808274"/>
            <a:ext cx="2920627" cy="2255520"/>
          </a:xfrm>
          <a:prstGeom prst="rect">
            <a:avLst/>
          </a:prstGeom>
        </p:spPr>
      </p:pic>
      <p:pic>
        <p:nvPicPr>
          <p:cNvPr id="10" name="Picture 9">
            <a:extLst>
              <a:ext uri="{FF2B5EF4-FFF2-40B4-BE49-F238E27FC236}">
                <a16:creationId xmlns:a16="http://schemas.microsoft.com/office/drawing/2014/main" id="{03CEE5C2-91BE-2524-4F9D-C8419D48723B}"/>
              </a:ext>
            </a:extLst>
          </p:cNvPr>
          <p:cNvPicPr>
            <a:picLocks noChangeAspect="1"/>
          </p:cNvPicPr>
          <p:nvPr/>
        </p:nvPicPr>
        <p:blipFill>
          <a:blip r:embed="rId4"/>
          <a:stretch>
            <a:fillRect/>
          </a:stretch>
        </p:blipFill>
        <p:spPr>
          <a:xfrm>
            <a:off x="1403985" y="551994"/>
            <a:ext cx="2190750" cy="2531020"/>
          </a:xfrm>
          <a:prstGeom prst="rect">
            <a:avLst/>
          </a:prstGeom>
        </p:spPr>
      </p:pic>
      <p:sp>
        <p:nvSpPr>
          <p:cNvPr id="12" name="Arrow: Down 11">
            <a:extLst>
              <a:ext uri="{FF2B5EF4-FFF2-40B4-BE49-F238E27FC236}">
                <a16:creationId xmlns:a16="http://schemas.microsoft.com/office/drawing/2014/main" id="{630B67DE-5FF8-2D00-DE44-46D531CE8FD5}"/>
              </a:ext>
            </a:extLst>
          </p:cNvPr>
          <p:cNvSpPr/>
          <p:nvPr/>
        </p:nvSpPr>
        <p:spPr>
          <a:xfrm>
            <a:off x="2143760" y="328578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67A4841-9E96-1BD5-06A8-53164336042D}"/>
              </a:ext>
            </a:extLst>
          </p:cNvPr>
          <p:cNvPicPr>
            <a:picLocks noChangeAspect="1"/>
          </p:cNvPicPr>
          <p:nvPr/>
        </p:nvPicPr>
        <p:blipFill>
          <a:blip r:embed="rId5"/>
          <a:stretch>
            <a:fillRect/>
          </a:stretch>
        </p:blipFill>
        <p:spPr>
          <a:xfrm>
            <a:off x="350003" y="4428172"/>
            <a:ext cx="4068207" cy="2010092"/>
          </a:xfrm>
          <a:prstGeom prst="rect">
            <a:avLst/>
          </a:prstGeom>
        </p:spPr>
      </p:pic>
      <p:sp>
        <p:nvSpPr>
          <p:cNvPr id="15" name="Rectangle 14">
            <a:extLst>
              <a:ext uri="{FF2B5EF4-FFF2-40B4-BE49-F238E27FC236}">
                <a16:creationId xmlns:a16="http://schemas.microsoft.com/office/drawing/2014/main" id="{189B7C34-B050-751C-E17A-9EE57EF5F258}"/>
              </a:ext>
            </a:extLst>
          </p:cNvPr>
          <p:cNvSpPr/>
          <p:nvPr/>
        </p:nvSpPr>
        <p:spPr>
          <a:xfrm>
            <a:off x="9580880" y="1272675"/>
            <a:ext cx="2357120" cy="1200329"/>
          </a:xfrm>
          <a:prstGeom prst="rect">
            <a:avLst/>
          </a:prstGeom>
          <a:noFill/>
        </p:spPr>
        <p:txBody>
          <a:bodyPr wrap="square" lIns="91440" tIns="45720" rIns="91440" bIns="45720">
            <a:spAutoFit/>
          </a:bodyPr>
          <a:lstStyle/>
          <a:p>
            <a:pPr algn="ctr"/>
            <a:r>
              <a:rPr lang="he-IL" b="1" cap="none" spc="0" dirty="0">
                <a:ln w="0"/>
                <a:solidFill>
                  <a:schemeClr val="bg1"/>
                </a:solidFill>
                <a:effectLst>
                  <a:outerShdw blurRad="38100" dist="19050" dir="2700000" algn="tl" rotWithShape="0">
                    <a:schemeClr val="dk1">
                      <a:alpha val="40000"/>
                    </a:schemeClr>
                  </a:outerShdw>
                </a:effectLst>
              </a:rPr>
              <a:t>לקבלת מידע בצוות המקצועי והשחקנים חלק מהתמונות לא עובדות</a:t>
            </a:r>
            <a:endParaRPr lang="en-US" b="1"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5864033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3BCBC-3E2E-581E-5D89-70EA20284103}"/>
              </a:ext>
            </a:extLst>
          </p:cNvPr>
          <p:cNvSpPr>
            <a:spLocks noGrp="1"/>
          </p:cNvSpPr>
          <p:nvPr>
            <p:ph idx="1"/>
          </p:nvPr>
        </p:nvSpPr>
        <p:spPr>
          <a:xfrm>
            <a:off x="8056880" y="335280"/>
            <a:ext cx="3610292" cy="1361440"/>
          </a:xfrm>
        </p:spPr>
        <p:txBody>
          <a:bodyPr>
            <a:normAutofit/>
          </a:bodyPr>
          <a:lstStyle/>
          <a:p>
            <a:pPr marL="0" indent="0" algn="r">
              <a:buNone/>
            </a:pPr>
            <a:r>
              <a:rPr lang="he-IL" sz="2400" b="1" i="1" u="sng" dirty="0">
                <a:solidFill>
                  <a:schemeClr val="bg1"/>
                </a:solidFill>
              </a:rPr>
              <a:t>השוואות לאתרים אחרים:</a:t>
            </a:r>
            <a:endParaRPr lang="en-US" sz="2400" b="1" i="1" u="sng" dirty="0">
              <a:solidFill>
                <a:schemeClr val="bg1"/>
              </a:solidFill>
            </a:endParaRPr>
          </a:p>
        </p:txBody>
      </p:sp>
      <p:pic>
        <p:nvPicPr>
          <p:cNvPr id="5" name="Picture 4">
            <a:extLst>
              <a:ext uri="{FF2B5EF4-FFF2-40B4-BE49-F238E27FC236}">
                <a16:creationId xmlns:a16="http://schemas.microsoft.com/office/drawing/2014/main" id="{4187E1A0-15F8-785F-F7FA-1F853887D8FF}"/>
              </a:ext>
            </a:extLst>
          </p:cNvPr>
          <p:cNvPicPr>
            <a:picLocks noChangeAspect="1"/>
          </p:cNvPicPr>
          <p:nvPr/>
        </p:nvPicPr>
        <p:blipFill>
          <a:blip r:embed="rId2"/>
          <a:stretch>
            <a:fillRect/>
          </a:stretch>
        </p:blipFill>
        <p:spPr>
          <a:xfrm>
            <a:off x="4541520" y="1459591"/>
            <a:ext cx="6786880" cy="2198009"/>
          </a:xfrm>
          <a:prstGeom prst="rect">
            <a:avLst/>
          </a:prstGeom>
        </p:spPr>
      </p:pic>
      <p:pic>
        <p:nvPicPr>
          <p:cNvPr id="7" name="Picture 6">
            <a:extLst>
              <a:ext uri="{FF2B5EF4-FFF2-40B4-BE49-F238E27FC236}">
                <a16:creationId xmlns:a16="http://schemas.microsoft.com/office/drawing/2014/main" id="{F4715169-61F0-75EC-A112-3CBA3EAEEA1F}"/>
              </a:ext>
            </a:extLst>
          </p:cNvPr>
          <p:cNvPicPr>
            <a:picLocks noChangeAspect="1"/>
          </p:cNvPicPr>
          <p:nvPr/>
        </p:nvPicPr>
        <p:blipFill>
          <a:blip r:embed="rId3"/>
          <a:stretch>
            <a:fillRect/>
          </a:stretch>
        </p:blipFill>
        <p:spPr>
          <a:xfrm>
            <a:off x="118744" y="1577520"/>
            <a:ext cx="4194335" cy="1064080"/>
          </a:xfrm>
          <a:prstGeom prst="rect">
            <a:avLst/>
          </a:prstGeom>
        </p:spPr>
      </p:pic>
      <p:pic>
        <p:nvPicPr>
          <p:cNvPr id="9" name="Picture 8">
            <a:extLst>
              <a:ext uri="{FF2B5EF4-FFF2-40B4-BE49-F238E27FC236}">
                <a16:creationId xmlns:a16="http://schemas.microsoft.com/office/drawing/2014/main" id="{BDA0E000-49F5-266E-2A6F-DB5FAF0092F9}"/>
              </a:ext>
            </a:extLst>
          </p:cNvPr>
          <p:cNvPicPr>
            <a:picLocks noChangeAspect="1"/>
          </p:cNvPicPr>
          <p:nvPr/>
        </p:nvPicPr>
        <p:blipFill>
          <a:blip r:embed="rId4"/>
          <a:stretch>
            <a:fillRect/>
          </a:stretch>
        </p:blipFill>
        <p:spPr>
          <a:xfrm>
            <a:off x="118744" y="4017041"/>
            <a:ext cx="7283767" cy="1954181"/>
          </a:xfrm>
          <a:prstGeom prst="rect">
            <a:avLst/>
          </a:prstGeom>
        </p:spPr>
      </p:pic>
    </p:spTree>
    <p:extLst>
      <p:ext uri="{BB962C8B-B14F-4D97-AF65-F5344CB8AC3E}">
        <p14:creationId xmlns:p14="http://schemas.microsoft.com/office/powerpoint/2010/main" val="949621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44EC-672A-5E05-9BCB-3BFBBDA20339}"/>
              </a:ext>
            </a:extLst>
          </p:cNvPr>
          <p:cNvSpPr>
            <a:spLocks noGrp="1"/>
          </p:cNvSpPr>
          <p:nvPr>
            <p:ph type="title"/>
          </p:nvPr>
        </p:nvSpPr>
        <p:spPr>
          <a:xfrm>
            <a:off x="1578292" y="2160692"/>
            <a:ext cx="8534400" cy="1507067"/>
          </a:xfrm>
        </p:spPr>
        <p:txBody>
          <a:bodyPr>
            <a:normAutofit fontScale="90000"/>
          </a:bodyPr>
          <a:lstStyle/>
          <a:p>
            <a:pPr marL="0" marR="0" algn="r">
              <a:lnSpc>
                <a:spcPct val="150000"/>
              </a:lnSpc>
              <a:spcBef>
                <a:spcPts val="0"/>
              </a:spcBef>
              <a:spcAft>
                <a:spcPts val="0"/>
              </a:spcAft>
            </a:pPr>
            <a:r>
              <a:rPr lang="he-IL" sz="20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מטרת המסמך הינו סיכום תוצאות הבדיקות וסיפוק ערך מוסף המבוסס על התוצאות הללו</a:t>
            </a:r>
            <a:br>
              <a:rPr lang="en-US" sz="2000" b="1" dirty="0">
                <a:solidFill>
                  <a:schemeClr val="bg1"/>
                </a:solidFill>
                <a:effectLst/>
                <a:latin typeface="Microsoft Sans Serif" panose="020B0604020202020204" pitchFamily="34" charset="0"/>
                <a:ea typeface="Microsoft Sans Serif" panose="020B0604020202020204" pitchFamily="34" charset="0"/>
              </a:rPr>
            </a:br>
            <a:r>
              <a:rPr lang="he-IL" sz="20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תוצאות מסמך זה מאפשרות למשתמש/מנהל הפרויקט לקבל החלטה האם להעביר את המערכת לשלב הבא,</a:t>
            </a:r>
            <a:r>
              <a:rPr lang="he-IL" sz="2000" b="1" dirty="0">
                <a:solidFill>
                  <a:schemeClr val="bg1"/>
                </a:solidFill>
                <a:effectLst/>
                <a:latin typeface="Microsoft Sans Serif" panose="020B0604020202020204" pitchFamily="34" charset="0"/>
                <a:ea typeface="Microsoft Sans Serif" panose="020B0604020202020204" pitchFamily="34" charset="0"/>
              </a:rPr>
              <a:t> </a:t>
            </a:r>
            <a:r>
              <a:rPr lang="he-IL" sz="20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האתר על הפועל חדרה הדף הרשמי האתר זה הינו דף אוהדים של הקבוצה שיש בו אפשריות רבות </a:t>
            </a:r>
            <a:br>
              <a:rPr lang="en-US" sz="2000" b="1" dirty="0">
                <a:solidFill>
                  <a:schemeClr val="bg1"/>
                </a:solidFill>
                <a:effectLst/>
                <a:latin typeface="Microsoft Sans Serif" panose="020B0604020202020204" pitchFamily="34" charset="0"/>
                <a:ea typeface="Microsoft Sans Serif" panose="020B0604020202020204" pitchFamily="34" charset="0"/>
              </a:rPr>
            </a:br>
            <a:r>
              <a:rPr lang="he-IL" sz="20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כמו רישום לקבוצות הנוער קניית כרטיסים למשחקים וגלריה תמונות של המשחקים והצוות המאמנים והשחקנים בנוסף האתר מספר על אודות והיסטוריה של הקבוצה, ועדכוני חדשות לגבי דברים חדשים על  הקבוצה.</a:t>
            </a:r>
            <a:br>
              <a:rPr lang="en-US" sz="1800" dirty="0">
                <a:effectLst/>
                <a:latin typeface="Microsoft Sans Serif" panose="020B0604020202020204" pitchFamily="34" charset="0"/>
                <a:ea typeface="Microsoft Sans Serif" panose="020B0604020202020204" pitchFamily="34" charset="0"/>
              </a:rPr>
            </a:br>
            <a:endParaRPr lang="en-US" dirty="0"/>
          </a:p>
        </p:txBody>
      </p:sp>
      <p:sp>
        <p:nvSpPr>
          <p:cNvPr id="3" name="Content Placeholder 2">
            <a:extLst>
              <a:ext uri="{FF2B5EF4-FFF2-40B4-BE49-F238E27FC236}">
                <a16:creationId xmlns:a16="http://schemas.microsoft.com/office/drawing/2014/main" id="{A24C9083-11FA-112D-85F7-50E56EF8D0CF}"/>
              </a:ext>
            </a:extLst>
          </p:cNvPr>
          <p:cNvSpPr>
            <a:spLocks noGrp="1"/>
          </p:cNvSpPr>
          <p:nvPr>
            <p:ph idx="1"/>
          </p:nvPr>
        </p:nvSpPr>
        <p:spPr>
          <a:xfrm>
            <a:off x="8493760" y="106681"/>
            <a:ext cx="2726372" cy="756920"/>
          </a:xfrm>
        </p:spPr>
        <p:txBody>
          <a:bodyPr>
            <a:normAutofit/>
          </a:bodyPr>
          <a:lstStyle/>
          <a:p>
            <a:pPr marL="0" indent="0" algn="r">
              <a:buNone/>
            </a:pPr>
            <a:r>
              <a:rPr lang="he-IL" sz="3600" b="1" i="1" u="sng" dirty="0">
                <a:solidFill>
                  <a:schemeClr val="bg1"/>
                </a:solidFill>
              </a:rPr>
              <a:t>כללי</a:t>
            </a:r>
            <a:endParaRPr lang="en-US" sz="3600" b="1" i="1" u="sng" dirty="0">
              <a:solidFill>
                <a:schemeClr val="bg1"/>
              </a:solidFill>
            </a:endParaRPr>
          </a:p>
        </p:txBody>
      </p:sp>
    </p:spTree>
    <p:extLst>
      <p:ext uri="{BB962C8B-B14F-4D97-AF65-F5344CB8AC3E}">
        <p14:creationId xmlns:p14="http://schemas.microsoft.com/office/powerpoint/2010/main" val="237326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2E521-8BE5-54E6-6275-2E4DD907C595}"/>
              </a:ext>
            </a:extLst>
          </p:cNvPr>
          <p:cNvSpPr>
            <a:spLocks noGrp="1"/>
          </p:cNvSpPr>
          <p:nvPr>
            <p:ph idx="1"/>
          </p:nvPr>
        </p:nvSpPr>
        <p:spPr>
          <a:xfrm>
            <a:off x="2949892" y="-186267"/>
            <a:ext cx="8534400" cy="1507067"/>
          </a:xfrm>
        </p:spPr>
        <p:txBody>
          <a:bodyPr>
            <a:normAutofit/>
          </a:bodyPr>
          <a:lstStyle/>
          <a:p>
            <a:pPr marL="0" indent="0" algn="r">
              <a:buNone/>
            </a:pPr>
            <a:r>
              <a:rPr lang="he-IL" sz="2800" b="1" i="1" u="sng" dirty="0">
                <a:solidFill>
                  <a:schemeClr val="bg1"/>
                </a:solidFill>
              </a:rPr>
              <a:t>לסיכום והמלצות:</a:t>
            </a:r>
            <a:endParaRPr lang="en-US" sz="2800" b="1" i="1" u="sng" dirty="0">
              <a:solidFill>
                <a:schemeClr val="bg1"/>
              </a:solidFill>
            </a:endParaRPr>
          </a:p>
        </p:txBody>
      </p:sp>
      <p:sp>
        <p:nvSpPr>
          <p:cNvPr id="5" name="TextBox 4">
            <a:extLst>
              <a:ext uri="{FF2B5EF4-FFF2-40B4-BE49-F238E27FC236}">
                <a16:creationId xmlns:a16="http://schemas.microsoft.com/office/drawing/2014/main" id="{69A9E29C-3D70-9DAE-0255-68E64B4B5FAC}"/>
              </a:ext>
            </a:extLst>
          </p:cNvPr>
          <p:cNvSpPr txBox="1"/>
          <p:nvPr/>
        </p:nvSpPr>
        <p:spPr>
          <a:xfrm>
            <a:off x="949960" y="230852"/>
            <a:ext cx="5796280" cy="6621364"/>
          </a:xfrm>
          <a:prstGeom prst="rect">
            <a:avLst/>
          </a:prstGeom>
          <a:noFill/>
        </p:spPr>
        <p:txBody>
          <a:bodyPr wrap="square">
            <a:spAutoFit/>
          </a:bodyPr>
          <a:lstStyle/>
          <a:p>
            <a:pPr marL="0" marR="0" algn="r" rtl="1">
              <a:lnSpc>
                <a:spcPct val="150000"/>
              </a:lnSpc>
              <a:spcBef>
                <a:spcPts val="0"/>
              </a:spcBef>
              <a:spcAft>
                <a:spcPts val="800"/>
              </a:spcAft>
            </a:pPr>
            <a:r>
              <a:rPr lang="he-IL" sz="1400" b="1" i="1" dirty="0">
                <a:solidFill>
                  <a:schemeClr val="bg1"/>
                </a:solidFill>
                <a:effectLst/>
                <a:latin typeface="Calibri" panose="020F0502020204030204" pitchFamily="34" charset="0"/>
                <a:ea typeface="Calibri" panose="020F0502020204030204" pitchFamily="34" charset="0"/>
                <a:cs typeface="Arial" panose="020B0604020202020204" pitchFamily="34" charset="0"/>
              </a:rPr>
              <a:t>בהתאם לדרישה המרכזית של האתר ליצירה ותפעול שוטף של הפועל חדרה הדף הרשמי, נראה כי קיימות פונקציות מרכזיות שאינן פועלות כהלכה ועליהן יש לתת את הדעת, בראש ובראשונה לתקן את הבאגים בחומרה גבוהה שלא מאפשרים רישום לנוער, בתור פרט ולשוניות מרכזיות שלא עובדות כמו שצריך. </a:t>
            </a:r>
            <a:endParaRPr lang="en-US" sz="1400" b="1" i="1" dirty="0">
              <a:solidFill>
                <a:schemeClr val="bg1"/>
              </a:solidFill>
              <a:effectLst/>
              <a:latin typeface="Microsoft Sans Serif" panose="020B0604020202020204" pitchFamily="34" charset="0"/>
              <a:ea typeface="Microsoft Sans Serif" panose="020B0604020202020204" pitchFamily="34" charset="0"/>
            </a:endParaRPr>
          </a:p>
          <a:p>
            <a:pPr marL="0" marR="0" algn="r" rtl="1">
              <a:lnSpc>
                <a:spcPct val="150000"/>
              </a:lnSpc>
              <a:spcBef>
                <a:spcPts val="0"/>
              </a:spcBef>
              <a:spcAft>
                <a:spcPts val="0"/>
              </a:spcAft>
            </a:pPr>
            <a:r>
              <a:rPr lang="he-IL" sz="1400" b="1" i="1" dirty="0">
                <a:solidFill>
                  <a:schemeClr val="bg1"/>
                </a:solidFill>
                <a:effectLst/>
                <a:latin typeface="Calibri" panose="020F0502020204030204" pitchFamily="34" charset="0"/>
                <a:ea typeface="Calibri" panose="020F0502020204030204" pitchFamily="34" charset="0"/>
                <a:cs typeface="Arial" panose="020B0604020202020204" pitchFamily="34" charset="0"/>
              </a:rPr>
              <a:t>מבחינת נראות וידידותיות למשתמש, ישנם חלקים בהם גודל הגופן נראה יחסית קטן וצפוף בעין ויש לשקול מעט להגדילו (למשל בגלריה תמונות ). בנוסף, יש רק בלשוניות מסוימות אפשרות של חץ חזרה למעלה ולא אצל כולם זה יוצר חוסר נוחות, בלשונית של הלוח משחקים חלק מהמשחקים שכבר התקיימו  אין תוצאות או שחסר לוגו של קבוצה וזה יוצר בלבול כי הרי היו אותם משחקים אז למה אין תוצאות ובשאר יש?. במקומות בהם מופיעים קישורים שבורים מומלץ לייצר דף שגיאה המסביר בדיוק מדוע הקישור אינו עובד (למשל המשחק כבר לא רלוונטי\הרשמה נסגרה\אחר) ובמקביל לסגור אופציות של קישורים שאינם רלוונטיים יותר.  המלצות:  הוספה שורת חיפוש יותר מהיר של נושא ספציפי, אפשרות ליצירת קשר ב </a:t>
            </a:r>
            <a:r>
              <a:rPr lang="en-US" sz="1400" b="1" i="1" dirty="0">
                <a:solidFill>
                  <a:schemeClr val="bg1"/>
                </a:solidFill>
                <a:effectLst/>
                <a:latin typeface="Calibri" panose="020F0502020204030204" pitchFamily="34" charset="0"/>
                <a:ea typeface="Calibri" panose="020F0502020204030204" pitchFamily="34" charset="0"/>
                <a:cs typeface="Arial" panose="020B0604020202020204" pitchFamily="34" charset="0"/>
              </a:rPr>
              <a:t>what’s app </a:t>
            </a:r>
            <a:r>
              <a:rPr lang="en-US" sz="1400" b="1" i="1" dirty="0">
                <a:solidFill>
                  <a:schemeClr val="bg1"/>
                </a:solidFill>
                <a:effectLst/>
                <a:latin typeface="Arial" panose="020B0604020202020204" pitchFamily="34" charset="0"/>
                <a:ea typeface="Calibri" panose="020F0502020204030204" pitchFamily="34" charset="0"/>
              </a:rPr>
              <a:t> </a:t>
            </a:r>
            <a:r>
              <a:rPr lang="he-IL" sz="1400" b="1" i="1" dirty="0">
                <a:solidFill>
                  <a:schemeClr val="bg1"/>
                </a:solidFill>
                <a:effectLst/>
                <a:latin typeface="Arial" panose="020B0604020202020204" pitchFamily="34" charset="0"/>
                <a:ea typeface="Calibri" panose="020F0502020204030204" pitchFamily="34" charset="0"/>
              </a:rPr>
              <a:t>דרך האתר עם בעל האתר, והוספת קישור למייל ליצירת קשר במקום העתק הדבק כמו שיש בשאר אתרי האוהדים בספורט, הוספת כפתור נגישות לבעלי מוגבלות שאוהדים את הקבוצה באתר של מכבי חיפה למשל יש, לסיכום: האתר יחסית עובד כמו שצריך יש כמה פונקציות שצריך לתקן ולהוסיף כפתור נגישות חובה!!! המלצתי לאחר שיסדרו את הפונקציות המרכזיות ויוסיפו כפתור נגישות האתר יהיה יותר טוב.</a:t>
            </a:r>
            <a:endParaRPr lang="en-US" sz="1400" b="1" i="1" dirty="0">
              <a:solidFill>
                <a:schemeClr val="bg1"/>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6740734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0DFA99-D75D-1C57-1011-9FB2E75BE3CE}"/>
              </a:ext>
            </a:extLst>
          </p:cNvPr>
          <p:cNvPicPr>
            <a:picLocks noChangeAspect="1"/>
          </p:cNvPicPr>
          <p:nvPr/>
        </p:nvPicPr>
        <p:blipFill>
          <a:blip r:embed="rId2"/>
          <a:stretch>
            <a:fillRect/>
          </a:stretch>
        </p:blipFill>
        <p:spPr>
          <a:xfrm>
            <a:off x="1813984" y="733647"/>
            <a:ext cx="3259269" cy="3575884"/>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41F7C188-284A-5E2D-26CA-191E40645BDF}"/>
              </a:ext>
            </a:extLst>
          </p:cNvPr>
          <p:cNvSpPr>
            <a:spLocks noGrp="1"/>
          </p:cNvSpPr>
          <p:nvPr>
            <p:ph idx="1"/>
          </p:nvPr>
        </p:nvSpPr>
        <p:spPr>
          <a:xfrm>
            <a:off x="6499654" y="733647"/>
            <a:ext cx="4419171" cy="3575884"/>
          </a:xfrm>
        </p:spPr>
        <p:txBody>
          <a:bodyPr>
            <a:normAutofit/>
          </a:bodyPr>
          <a:lstStyle/>
          <a:p>
            <a:pPr marL="0" indent="0">
              <a:buNone/>
            </a:pPr>
            <a:r>
              <a:rPr lang="he-IL" b="1" i="1" u="sng" dirty="0"/>
              <a:t>תודה על הקשבה</a:t>
            </a:r>
            <a:endParaRPr lang="en-US" b="1" i="1" u="sng"/>
          </a:p>
        </p:txBody>
      </p:sp>
    </p:spTree>
    <p:extLst>
      <p:ext uri="{BB962C8B-B14F-4D97-AF65-F5344CB8AC3E}">
        <p14:creationId xmlns:p14="http://schemas.microsoft.com/office/powerpoint/2010/main" val="297007335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 name="Rectangle 1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5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44BE0F6-4C58-877C-0566-39399EFCA840}"/>
              </a:ext>
            </a:extLst>
          </p:cNvPr>
          <p:cNvPicPr>
            <a:picLocks noGrp="1" noChangeAspect="1"/>
          </p:cNvPicPr>
          <p:nvPr>
            <p:ph idx="1"/>
          </p:nvPr>
        </p:nvPicPr>
        <p:blipFill>
          <a:blip r:embed="rId2"/>
          <a:stretch>
            <a:fillRect/>
          </a:stretch>
        </p:blipFill>
        <p:spPr>
          <a:xfrm>
            <a:off x="1209100" y="643467"/>
            <a:ext cx="9773800" cy="5571066"/>
          </a:xfrm>
          <a:prstGeom prst="rect">
            <a:avLst/>
          </a:prstGeom>
        </p:spPr>
      </p:pic>
    </p:spTree>
    <p:extLst>
      <p:ext uri="{BB962C8B-B14F-4D97-AF65-F5344CB8AC3E}">
        <p14:creationId xmlns:p14="http://schemas.microsoft.com/office/powerpoint/2010/main" val="245030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0552DCA-E06C-5F08-CF34-11F4989DB655}"/>
              </a:ext>
            </a:extLst>
          </p:cNvPr>
          <p:cNvPicPr>
            <a:picLocks noGrp="1" noChangeAspect="1"/>
          </p:cNvPicPr>
          <p:nvPr>
            <p:ph idx="1"/>
          </p:nvPr>
        </p:nvPicPr>
        <p:blipFill>
          <a:blip r:embed="rId2"/>
          <a:stretch>
            <a:fillRect/>
          </a:stretch>
        </p:blipFill>
        <p:spPr>
          <a:xfrm>
            <a:off x="1777344" y="643467"/>
            <a:ext cx="8637312" cy="5571066"/>
          </a:xfrm>
          <a:prstGeom prst="rect">
            <a:avLst/>
          </a:prstGeom>
        </p:spPr>
      </p:pic>
    </p:spTree>
    <p:extLst>
      <p:ext uri="{BB962C8B-B14F-4D97-AF65-F5344CB8AC3E}">
        <p14:creationId xmlns:p14="http://schemas.microsoft.com/office/powerpoint/2010/main" val="30195041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C2159C-4D12-E006-8BB6-EAD896BF5CAF}"/>
              </a:ext>
            </a:extLst>
          </p:cNvPr>
          <p:cNvSpPr txBox="1"/>
          <p:nvPr/>
        </p:nvSpPr>
        <p:spPr>
          <a:xfrm>
            <a:off x="1026160" y="656719"/>
            <a:ext cx="10332720" cy="2554545"/>
          </a:xfrm>
          <a:prstGeom prst="rect">
            <a:avLst/>
          </a:prstGeom>
          <a:noFill/>
        </p:spPr>
        <p:txBody>
          <a:bodyPr wrap="square">
            <a:spAutoFit/>
          </a:bodyPr>
          <a:lstStyle/>
          <a:p>
            <a:pPr algn="r"/>
            <a:r>
              <a:rPr lang="he-IL" sz="2000" b="1" i="1" u="sng" dirty="0">
                <a:solidFill>
                  <a:schemeClr val="bg1"/>
                </a:solidFill>
              </a:rPr>
              <a:t>מה לא נבדוק:</a:t>
            </a:r>
          </a:p>
          <a:p>
            <a:pPr algn="r"/>
            <a:r>
              <a:rPr lang="he-IL" sz="2000" dirty="0">
                <a:solidFill>
                  <a:schemeClr val="bg1"/>
                </a:solidFill>
              </a:rPr>
              <a:t> </a:t>
            </a:r>
            <a:r>
              <a:rPr lang="he-IL" sz="2000" b="1" dirty="0">
                <a:solidFill>
                  <a:schemeClr val="bg1"/>
                </a:solidFill>
              </a:rPr>
              <a:t>בדיקות עומסים: </a:t>
            </a:r>
            <a:r>
              <a:rPr lang="he-IL" sz="2000" dirty="0">
                <a:solidFill>
                  <a:schemeClr val="bg1"/>
                </a:solidFill>
              </a:rPr>
              <a:t>מדובר בקהילה קטנה יחסית (כולל מתעניינים),מצב הפעילות הוא נמוך ולכן לא נראה שייווצר עומס משתמשים. </a:t>
            </a:r>
          </a:p>
          <a:p>
            <a:pPr algn="r"/>
            <a:r>
              <a:rPr lang="he-IL" sz="2000" b="1" dirty="0">
                <a:solidFill>
                  <a:schemeClr val="bg1"/>
                </a:solidFill>
              </a:rPr>
              <a:t>בדיקת תחזוקה</a:t>
            </a:r>
            <a:r>
              <a:rPr lang="he-IL" sz="2000" dirty="0">
                <a:solidFill>
                  <a:schemeClr val="bg1"/>
                </a:solidFill>
              </a:rPr>
              <a:t>: פחות מהותי כיוון שאין צפי ליותר מדי עדכונים ושינויים עתידיים על בסיס האתר כפי שהוא עכשיו. </a:t>
            </a:r>
          </a:p>
          <a:p>
            <a:pPr algn="r"/>
            <a:r>
              <a:rPr lang="he-IL" sz="2000" b="1" dirty="0">
                <a:solidFill>
                  <a:schemeClr val="bg1"/>
                </a:solidFill>
              </a:rPr>
              <a:t>בדיקות ערכי קצה</a:t>
            </a:r>
            <a:r>
              <a:rPr lang="he-IL" sz="2000" dirty="0">
                <a:solidFill>
                  <a:schemeClr val="bg1"/>
                </a:solidFill>
              </a:rPr>
              <a:t>: נוגעים למקומות בהם יש לנו הגבלה כלשהיא, דבר שלא נמצא באתר זה- אין הגבלה על כמות הקבוצות שיכולות להירשם לאתר, אין מגבלה לכמויות נרשמים או מתעניינים באירועים ואין הגבלה על נושאים אחרים באתר</a:t>
            </a:r>
            <a:endParaRPr lang="en-US" sz="2000" dirty="0">
              <a:solidFill>
                <a:schemeClr val="bg1"/>
              </a:solidFill>
            </a:endParaRPr>
          </a:p>
        </p:txBody>
      </p:sp>
    </p:spTree>
    <p:extLst>
      <p:ext uri="{BB962C8B-B14F-4D97-AF65-F5344CB8AC3E}">
        <p14:creationId xmlns:p14="http://schemas.microsoft.com/office/powerpoint/2010/main" val="2385550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08CF0-FD84-14E4-BB7C-51755ECC0728}"/>
              </a:ext>
            </a:extLst>
          </p:cNvPr>
          <p:cNvSpPr>
            <a:spLocks noGrp="1"/>
          </p:cNvSpPr>
          <p:nvPr>
            <p:ph idx="1"/>
          </p:nvPr>
        </p:nvSpPr>
        <p:spPr>
          <a:xfrm>
            <a:off x="1700212" y="116840"/>
            <a:ext cx="8534400" cy="3615267"/>
          </a:xfrm>
        </p:spPr>
        <p:txBody>
          <a:bodyPr/>
          <a:lstStyle/>
          <a:p>
            <a:pPr marL="0" indent="0" algn="ctr">
              <a:buNone/>
            </a:pPr>
            <a:r>
              <a:rPr lang="he-IL" sz="2800" b="1" i="1" u="sng" dirty="0"/>
              <a:t>שיטת בדיקות       </a:t>
            </a:r>
            <a:br>
              <a:rPr lang="en-US" dirty="0"/>
            </a:br>
            <a:endParaRPr lang="he-IL" dirty="0"/>
          </a:p>
          <a:p>
            <a:pPr algn="just">
              <a:buFont typeface="Wingdings" panose="05000000000000000000" pitchFamily="2" charset="2"/>
              <a:buChar char="v"/>
            </a:pPr>
            <a:r>
              <a:rPr lang="en-US" sz="2400" dirty="0"/>
              <a:t>Check list</a:t>
            </a:r>
          </a:p>
          <a:p>
            <a:pPr marL="0" indent="0" algn="just">
              <a:buNone/>
            </a:pPr>
            <a:endParaRPr lang="en-US" sz="2400" dirty="0"/>
          </a:p>
          <a:p>
            <a:pPr algn="just">
              <a:buFont typeface="Wingdings" panose="05000000000000000000" pitchFamily="2" charset="2"/>
              <a:buChar char="v"/>
            </a:pPr>
            <a:r>
              <a:rPr lang="en-US" sz="2400" dirty="0"/>
              <a:t>Exploratory</a:t>
            </a:r>
          </a:p>
          <a:p>
            <a:pPr algn="just">
              <a:buFont typeface="Wingdings" panose="05000000000000000000" pitchFamily="2" charset="2"/>
              <a:buChar char="v"/>
            </a:pPr>
            <a:endParaRPr lang="en-US" sz="2400" dirty="0"/>
          </a:p>
          <a:p>
            <a:pPr algn="just">
              <a:buFont typeface="Wingdings" panose="05000000000000000000" pitchFamily="2" charset="2"/>
              <a:buChar char="v"/>
            </a:pPr>
            <a:r>
              <a:rPr lang="he-IL" sz="2400" dirty="0"/>
              <a:t>בוצעו 3 סבבים</a:t>
            </a:r>
            <a:endParaRPr lang="en-US" sz="2400" dirty="0"/>
          </a:p>
        </p:txBody>
      </p:sp>
    </p:spTree>
    <p:extLst>
      <p:ext uri="{BB962C8B-B14F-4D97-AF65-F5344CB8AC3E}">
        <p14:creationId xmlns:p14="http://schemas.microsoft.com/office/powerpoint/2010/main" val="75106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ED2A-9B07-851B-D990-72DD8DD10A68}"/>
              </a:ext>
            </a:extLst>
          </p:cNvPr>
          <p:cNvSpPr>
            <a:spLocks noGrp="1"/>
          </p:cNvSpPr>
          <p:nvPr>
            <p:ph type="title"/>
          </p:nvPr>
        </p:nvSpPr>
        <p:spPr>
          <a:xfrm>
            <a:off x="4185920" y="1198881"/>
            <a:ext cx="6929120" cy="3352799"/>
          </a:xfrm>
        </p:spPr>
        <p:txBody>
          <a:bodyPr>
            <a:normAutofit fontScale="90000"/>
          </a:bodyPr>
          <a:lstStyle/>
          <a:p>
            <a:pPr algn="r"/>
            <a:r>
              <a:rPr lang="he-IL" dirty="0">
                <a:solidFill>
                  <a:schemeClr val="bg1"/>
                </a:solidFill>
              </a:rPr>
              <a:t>מחיקת באגים – שהתבררו שלא באגים </a:t>
            </a:r>
            <a:br>
              <a:rPr lang="he-IL" dirty="0">
                <a:solidFill>
                  <a:schemeClr val="bg1"/>
                </a:solidFill>
              </a:rPr>
            </a:br>
            <a:br>
              <a:rPr lang="he-IL" dirty="0">
                <a:solidFill>
                  <a:schemeClr val="bg1"/>
                </a:solidFill>
              </a:rPr>
            </a:br>
            <a:r>
              <a:rPr lang="he-IL" dirty="0">
                <a:solidFill>
                  <a:schemeClr val="bg1"/>
                </a:solidFill>
              </a:rPr>
              <a:t>זמן ללמוד לעבוד עם הכלי ג'ירה </a:t>
            </a:r>
            <a:r>
              <a:rPr lang="en-US" dirty="0">
                <a:solidFill>
                  <a:schemeClr val="bg1"/>
                </a:solidFill>
              </a:rPr>
              <a:t>  </a:t>
            </a:r>
            <a:br>
              <a:rPr lang="en-US" dirty="0">
                <a:solidFill>
                  <a:schemeClr val="bg1"/>
                </a:solidFill>
              </a:rPr>
            </a:br>
            <a:br>
              <a:rPr lang="en-US" dirty="0">
                <a:solidFill>
                  <a:schemeClr val="bg1"/>
                </a:solidFill>
              </a:rPr>
            </a:br>
            <a:r>
              <a:rPr lang="he-IL" dirty="0">
                <a:solidFill>
                  <a:schemeClr val="bg1"/>
                </a:solidFill>
              </a:rPr>
              <a:t>יותר זמן ממתוכנן, איתמר מסנן</a:t>
            </a:r>
            <a:endParaRPr lang="en-US" dirty="0">
              <a:solidFill>
                <a:schemeClr val="bg1"/>
              </a:solidFill>
            </a:endParaRPr>
          </a:p>
        </p:txBody>
      </p:sp>
      <p:sp>
        <p:nvSpPr>
          <p:cNvPr id="3" name="Content Placeholder 2">
            <a:extLst>
              <a:ext uri="{FF2B5EF4-FFF2-40B4-BE49-F238E27FC236}">
                <a16:creationId xmlns:a16="http://schemas.microsoft.com/office/drawing/2014/main" id="{918B3317-7CD2-E947-2060-E92317CE40E1}"/>
              </a:ext>
            </a:extLst>
          </p:cNvPr>
          <p:cNvSpPr>
            <a:spLocks noGrp="1"/>
          </p:cNvSpPr>
          <p:nvPr>
            <p:ph idx="1"/>
          </p:nvPr>
        </p:nvSpPr>
        <p:spPr>
          <a:xfrm>
            <a:off x="7264400" y="320041"/>
            <a:ext cx="3722052" cy="878840"/>
          </a:xfrm>
        </p:spPr>
        <p:txBody>
          <a:bodyPr/>
          <a:lstStyle/>
          <a:p>
            <a:pPr marL="0" indent="0" algn="r">
              <a:buNone/>
            </a:pPr>
            <a:r>
              <a:rPr lang="he-IL" b="1" i="1" u="sng" dirty="0">
                <a:solidFill>
                  <a:schemeClr val="bg1"/>
                </a:solidFill>
              </a:rPr>
              <a:t>בעיות שעלו בזמן הבדיקות:</a:t>
            </a:r>
            <a:endParaRPr lang="en-US" b="1" i="1" u="sng" dirty="0">
              <a:solidFill>
                <a:schemeClr val="bg1"/>
              </a:solidFill>
            </a:endParaRPr>
          </a:p>
        </p:txBody>
      </p:sp>
    </p:spTree>
    <p:extLst>
      <p:ext uri="{BB962C8B-B14F-4D97-AF65-F5344CB8AC3E}">
        <p14:creationId xmlns:p14="http://schemas.microsoft.com/office/powerpoint/2010/main" val="386701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111FC-487B-2ECD-F3AD-A8D214FBC78E}"/>
              </a:ext>
            </a:extLst>
          </p:cNvPr>
          <p:cNvSpPr>
            <a:spLocks noGrp="1"/>
          </p:cNvSpPr>
          <p:nvPr>
            <p:ph idx="1"/>
          </p:nvPr>
        </p:nvSpPr>
        <p:spPr>
          <a:xfrm>
            <a:off x="2543492" y="269240"/>
            <a:ext cx="8534400" cy="3615267"/>
          </a:xfrm>
        </p:spPr>
        <p:txBody>
          <a:bodyPr/>
          <a:lstStyle/>
          <a:p>
            <a:pPr marL="0" indent="0" algn="r">
              <a:buNone/>
            </a:pPr>
            <a:r>
              <a:rPr lang="he-IL" b="1" i="1" u="sng" dirty="0">
                <a:solidFill>
                  <a:schemeClr val="bg1"/>
                </a:solidFill>
              </a:rPr>
              <a:t>סיכום ביצועי הבדיקות</a:t>
            </a:r>
          </a:p>
          <a:p>
            <a:pPr marL="0" indent="0" algn="r">
              <a:buNone/>
            </a:pPr>
            <a:r>
              <a:rPr lang="he-IL" b="1" i="1" dirty="0">
                <a:solidFill>
                  <a:schemeClr val="bg1"/>
                </a:solidFill>
              </a:rPr>
              <a:t>מצב ביצוע בדיקות לפי סבבים : טבלה זו מרכזת את מספר הבדיקות אשר תוכננו ובוצעו לכל סבב הבדיקה .</a:t>
            </a:r>
          </a:p>
          <a:p>
            <a:endParaRPr lang="he-IL" dirty="0"/>
          </a:p>
          <a:p>
            <a:endParaRPr lang="he-IL" dirty="0"/>
          </a:p>
          <a:p>
            <a:endParaRPr lang="en-US" dirty="0"/>
          </a:p>
        </p:txBody>
      </p:sp>
      <p:graphicFrame>
        <p:nvGraphicFramePr>
          <p:cNvPr id="4" name="Table 3">
            <a:extLst>
              <a:ext uri="{FF2B5EF4-FFF2-40B4-BE49-F238E27FC236}">
                <a16:creationId xmlns:a16="http://schemas.microsoft.com/office/drawing/2014/main" id="{9D03BE01-474D-19D6-49F5-1E4B4E024D73}"/>
              </a:ext>
            </a:extLst>
          </p:cNvPr>
          <p:cNvGraphicFramePr>
            <a:graphicFrameLocks noGrp="1"/>
          </p:cNvGraphicFramePr>
          <p:nvPr>
            <p:extLst>
              <p:ext uri="{D42A27DB-BD31-4B8C-83A1-F6EECF244321}">
                <p14:modId xmlns:p14="http://schemas.microsoft.com/office/powerpoint/2010/main" val="3523129441"/>
              </p:ext>
            </p:extLst>
          </p:nvPr>
        </p:nvGraphicFramePr>
        <p:xfrm>
          <a:off x="2346960" y="2648098"/>
          <a:ext cx="6978015" cy="2605636"/>
        </p:xfrm>
        <a:graphic>
          <a:graphicData uri="http://schemas.openxmlformats.org/drawingml/2006/table">
            <a:tbl>
              <a:tblPr firstRow="1" firstCol="1" lastRow="1" lastCol="1" bandRow="1" bandCol="1"/>
              <a:tblGrid>
                <a:gridCol w="1127760">
                  <a:extLst>
                    <a:ext uri="{9D8B030D-6E8A-4147-A177-3AD203B41FA5}">
                      <a16:colId xmlns:a16="http://schemas.microsoft.com/office/drawing/2014/main" val="524281358"/>
                    </a:ext>
                  </a:extLst>
                </a:gridCol>
                <a:gridCol w="1199060">
                  <a:extLst>
                    <a:ext uri="{9D8B030D-6E8A-4147-A177-3AD203B41FA5}">
                      <a16:colId xmlns:a16="http://schemas.microsoft.com/office/drawing/2014/main" val="3705787524"/>
                    </a:ext>
                  </a:extLst>
                </a:gridCol>
                <a:gridCol w="1162595">
                  <a:extLst>
                    <a:ext uri="{9D8B030D-6E8A-4147-A177-3AD203B41FA5}">
                      <a16:colId xmlns:a16="http://schemas.microsoft.com/office/drawing/2014/main" val="2179425353"/>
                    </a:ext>
                  </a:extLst>
                </a:gridCol>
                <a:gridCol w="1245145">
                  <a:extLst>
                    <a:ext uri="{9D8B030D-6E8A-4147-A177-3AD203B41FA5}">
                      <a16:colId xmlns:a16="http://schemas.microsoft.com/office/drawing/2014/main" val="2906289392"/>
                    </a:ext>
                  </a:extLst>
                </a:gridCol>
                <a:gridCol w="1081675">
                  <a:extLst>
                    <a:ext uri="{9D8B030D-6E8A-4147-A177-3AD203B41FA5}">
                      <a16:colId xmlns:a16="http://schemas.microsoft.com/office/drawing/2014/main" val="1567511125"/>
                    </a:ext>
                  </a:extLst>
                </a:gridCol>
                <a:gridCol w="1161780">
                  <a:extLst>
                    <a:ext uri="{9D8B030D-6E8A-4147-A177-3AD203B41FA5}">
                      <a16:colId xmlns:a16="http://schemas.microsoft.com/office/drawing/2014/main" val="3119025400"/>
                    </a:ext>
                  </a:extLst>
                </a:gridCol>
              </a:tblGrid>
              <a:tr h="1182222">
                <a:tc>
                  <a:txBody>
                    <a:bodyPr/>
                    <a:lstStyle/>
                    <a:p>
                      <a:pPr marL="66040" marR="75565" algn="ctr" rtl="1">
                        <a:lnSpc>
                          <a:spcPct val="151000"/>
                        </a:lnSpc>
                        <a:spcBef>
                          <a:spcPts val="15"/>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אחוז</a:t>
                      </a:r>
                      <a:r>
                        <a:rPr lang="he-IL" sz="1400" spc="35"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הבדיקות</a:t>
                      </a:r>
                      <a:r>
                        <a:rPr lang="he-IL" sz="1400" spc="-26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שעברו</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p>
                      <a:pPr marL="66040" marR="73025" algn="ctr" rtl="1">
                        <a:spcBef>
                          <a:spcPts val="20"/>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בהצלחה</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94615" marR="102235" algn="ctr" rtl="1">
                        <a:lnSpc>
                          <a:spcPct val="151000"/>
                        </a:lnSpc>
                        <a:spcBef>
                          <a:spcPts val="15"/>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מס</a:t>
                      </a:r>
                      <a:r>
                        <a:rPr lang="en-US"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a:t>
                      </a:r>
                      <a:r>
                        <a:rPr lang="en-US" sz="1400" spc="3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הבדיקות</a:t>
                      </a:r>
                      <a:r>
                        <a:rPr lang="he-IL" sz="1400" spc="-265"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שעברו</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p>
                      <a:pPr marL="94615" marR="100330" algn="ctr" rtl="1">
                        <a:spcBef>
                          <a:spcPts val="20"/>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בהצלחה</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61595" marR="261620" indent="-187960" algn="ctr" rtl="1">
                        <a:lnSpc>
                          <a:spcPct val="151000"/>
                        </a:lnSpc>
                        <a:spcBef>
                          <a:spcPts val="15"/>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אחוז</a:t>
                      </a:r>
                      <a:r>
                        <a:rPr lang="he-IL" sz="1400" spc="35"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הבדיקות</a:t>
                      </a:r>
                      <a:r>
                        <a:rPr lang="he-IL" sz="1400" spc="-26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שבוצעו</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263525" indent="-157480" algn="ctr" rtl="1">
                        <a:lnSpc>
                          <a:spcPct val="151000"/>
                        </a:lnSpc>
                        <a:spcBef>
                          <a:spcPts val="15"/>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מס</a:t>
                      </a:r>
                      <a:r>
                        <a:rPr lang="en-US"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a:t>
                      </a:r>
                      <a:r>
                        <a:rPr lang="he-IL" sz="1400" spc="3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הבדיקות</a:t>
                      </a:r>
                      <a:r>
                        <a:rPr lang="he-IL" sz="1400" spc="-26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שבוצעו</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93345" marR="103505" algn="ctr" rtl="1">
                        <a:lnSpc>
                          <a:spcPct val="151000"/>
                        </a:lnSpc>
                        <a:spcBef>
                          <a:spcPts val="15"/>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מס</a:t>
                      </a:r>
                      <a:r>
                        <a:rPr lang="en-US"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a:t>
                      </a:r>
                      <a:r>
                        <a:rPr lang="en-US" sz="1400" spc="3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הבדיקות</a:t>
                      </a:r>
                      <a:r>
                        <a:rPr lang="he-IL" sz="1400" spc="-265"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שתוכננו</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p>
                      <a:pPr marL="94615" marR="100965" algn="ctr" rtl="1">
                        <a:spcBef>
                          <a:spcPts val="20"/>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לביצוע</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131445" marR="140970" algn="ctr" rtl="1">
                        <a:spcBef>
                          <a:spcPts val="15"/>
                        </a:spcBef>
                        <a:spcAft>
                          <a:spcPts val="0"/>
                        </a:spcAft>
                      </a:pP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מס</a:t>
                      </a:r>
                      <a:r>
                        <a:rPr lang="en-US"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a:t>
                      </a:r>
                      <a:r>
                        <a:rPr lang="en-US" sz="1400" spc="-45"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400" dirty="0">
                          <a:solidFill>
                            <a:srgbClr val="000000"/>
                          </a:solidFill>
                          <a:effectLst/>
                          <a:latin typeface="Microsoft Sans Serif" panose="020B0604020202020204" pitchFamily="34" charset="0"/>
                          <a:ea typeface="Microsoft Sans Serif" panose="020B0604020202020204" pitchFamily="34" charset="0"/>
                          <a:cs typeface="Arial" panose="020B0604020202020204" pitchFamily="34" charset="0"/>
                        </a:rPr>
                        <a:t>סבב</a:t>
                      </a:r>
                      <a:endParaRPr lang="en-US" sz="1400" dirty="0">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17286660"/>
                  </a:ext>
                </a:extLst>
              </a:tr>
              <a:tr h="448054">
                <a:tc>
                  <a:txBody>
                    <a:bodyPr/>
                    <a:lstStyle/>
                    <a:p>
                      <a:pPr marL="75565" marR="66040" algn="ctr">
                        <a:spcBef>
                          <a:spcPts val="15"/>
                        </a:spcBef>
                        <a:spcAft>
                          <a:spcPts val="0"/>
                        </a:spcAft>
                      </a:pPr>
                      <a:r>
                        <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79%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6555" marR="0" algn="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37</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3505" marR="92075" algn="ctr">
                        <a:spcBef>
                          <a:spcPts val="15"/>
                        </a:spcBef>
                        <a:spcAft>
                          <a:spcPts val="0"/>
                        </a:spcAft>
                      </a:pPr>
                      <a:r>
                        <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98%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6395" algn="ct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47</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5760" algn="ct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48</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2080" marR="140970" algn="ctr" rtl="1">
                        <a:spcBef>
                          <a:spcPts val="15"/>
                        </a:spcBef>
                        <a:spcAft>
                          <a:spcPts val="0"/>
                        </a:spcAft>
                      </a:pPr>
                      <a:r>
                        <a:rPr lang="he-IL" sz="16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סבב ראשון</a:t>
                      </a:r>
                      <a:endParaRPr lang="en-US" sz="16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825593"/>
                  </a:ext>
                </a:extLst>
              </a:tr>
              <a:tr h="448054">
                <a:tc>
                  <a:txBody>
                    <a:bodyPr/>
                    <a:lstStyle/>
                    <a:p>
                      <a:pPr marL="75565" marR="66040" algn="ctr">
                        <a:spcBef>
                          <a:spcPts val="15"/>
                        </a:spcBef>
                        <a:spcAft>
                          <a:spcPts val="0"/>
                        </a:spcAft>
                      </a:pPr>
                      <a:r>
                        <a:rPr lang="en-US" sz="1600" b="1">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72%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6555" marR="0" algn="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34</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3505" marR="92075" algn="ctr">
                        <a:spcBef>
                          <a:spcPts val="15"/>
                        </a:spcBef>
                        <a:spcAft>
                          <a:spcPts val="0"/>
                        </a:spcAft>
                      </a:pPr>
                      <a:r>
                        <a:rPr lang="en-US" sz="1600" b="1">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98%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6395" algn="ct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47</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5760" algn="ct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48</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marR="140970" algn="ctr" rtl="1">
                        <a:spcBef>
                          <a:spcPts val="15"/>
                        </a:spcBef>
                        <a:spcAft>
                          <a:spcPts val="0"/>
                        </a:spcAft>
                      </a:pPr>
                      <a:r>
                        <a:rPr lang="he-IL" sz="16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סבב</a:t>
                      </a:r>
                      <a:r>
                        <a:rPr lang="he-IL" sz="1600" b="1" spc="-55"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6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שני</a:t>
                      </a:r>
                      <a:endParaRPr lang="en-US" sz="16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97825"/>
                  </a:ext>
                </a:extLst>
              </a:tr>
              <a:tr h="451610">
                <a:tc>
                  <a:txBody>
                    <a:bodyPr/>
                    <a:lstStyle/>
                    <a:p>
                      <a:pPr marL="75565" marR="65405" algn="ctr">
                        <a:spcBef>
                          <a:spcPts val="15"/>
                        </a:spcBef>
                        <a:spcAft>
                          <a:spcPts val="0"/>
                        </a:spcAft>
                      </a:pPr>
                      <a:r>
                        <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70%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6555" marR="0" algn="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34</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3505" marR="93980" algn="ctr">
                        <a:spcBef>
                          <a:spcPts val="15"/>
                        </a:spcBef>
                        <a:spcAft>
                          <a:spcPts val="0"/>
                        </a:spcAft>
                      </a:pPr>
                      <a:r>
                        <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100%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6395" algn="ct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48</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5760" algn="ctr" rtl="1">
                        <a:spcBef>
                          <a:spcPts val="15"/>
                        </a:spcBef>
                        <a:spcAft>
                          <a:spcPts val="0"/>
                        </a:spcAft>
                      </a:pPr>
                      <a:r>
                        <a:rPr lang="he-IL"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rPr>
                        <a:t>48</a:t>
                      </a:r>
                      <a:endParaRPr lang="en-US" sz="1600" b="1" dirty="0">
                        <a:solidFill>
                          <a:schemeClr val="tx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marR="140970" algn="ctr" rtl="1">
                        <a:spcBef>
                          <a:spcPts val="15"/>
                        </a:spcBef>
                        <a:spcAft>
                          <a:spcPts val="0"/>
                        </a:spcAft>
                      </a:pPr>
                      <a:r>
                        <a:rPr lang="he-IL" sz="16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סבב</a:t>
                      </a:r>
                      <a:r>
                        <a:rPr lang="he-IL" sz="1600" b="1" spc="5"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 </a:t>
                      </a:r>
                      <a:r>
                        <a:rPr lang="he-IL" sz="16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שלישי</a:t>
                      </a:r>
                      <a:endParaRPr lang="en-US" sz="1600" b="1"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811964"/>
                  </a:ext>
                </a:extLst>
              </a:tr>
            </a:tbl>
          </a:graphicData>
        </a:graphic>
      </p:graphicFrame>
    </p:spTree>
    <p:extLst>
      <p:ext uri="{BB962C8B-B14F-4D97-AF65-F5344CB8AC3E}">
        <p14:creationId xmlns:p14="http://schemas.microsoft.com/office/powerpoint/2010/main" val="3829365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1C05-12F5-7450-37AE-59096092CA1C}"/>
              </a:ext>
            </a:extLst>
          </p:cNvPr>
          <p:cNvSpPr>
            <a:spLocks noGrp="1"/>
          </p:cNvSpPr>
          <p:nvPr>
            <p:ph type="title"/>
          </p:nvPr>
        </p:nvSpPr>
        <p:spPr>
          <a:xfrm>
            <a:off x="2807652" y="138852"/>
            <a:ext cx="8534400" cy="1507067"/>
          </a:xfrm>
        </p:spPr>
        <p:txBody>
          <a:bodyPr/>
          <a:lstStyle/>
          <a:p>
            <a:pPr algn="r"/>
            <a:r>
              <a:rPr lang="he-IL" b="1" i="1" u="sng" dirty="0">
                <a:solidFill>
                  <a:schemeClr val="bg1"/>
                </a:solidFill>
              </a:rPr>
              <a:t>גרף ביצועי הבדיקות:</a:t>
            </a:r>
            <a:endParaRPr lang="en-US" b="1" i="1" u="sng" dirty="0">
              <a:solidFill>
                <a:schemeClr val="bg1"/>
              </a:solidFill>
            </a:endParaRPr>
          </a:p>
        </p:txBody>
      </p:sp>
      <p:pic>
        <p:nvPicPr>
          <p:cNvPr id="20" name="Picture 19">
            <a:extLst>
              <a:ext uri="{FF2B5EF4-FFF2-40B4-BE49-F238E27FC236}">
                <a16:creationId xmlns:a16="http://schemas.microsoft.com/office/drawing/2014/main" id="{78BFECBD-39DE-56D6-F20B-A35D136255DD}"/>
              </a:ext>
            </a:extLst>
          </p:cNvPr>
          <p:cNvPicPr>
            <a:picLocks noChangeAspect="1"/>
          </p:cNvPicPr>
          <p:nvPr/>
        </p:nvPicPr>
        <p:blipFill>
          <a:blip r:embed="rId2"/>
          <a:stretch>
            <a:fillRect/>
          </a:stretch>
        </p:blipFill>
        <p:spPr>
          <a:xfrm>
            <a:off x="3167062" y="1379855"/>
            <a:ext cx="5857875" cy="4667250"/>
          </a:xfrm>
          <a:prstGeom prst="rect">
            <a:avLst/>
          </a:prstGeom>
        </p:spPr>
      </p:pic>
    </p:spTree>
    <p:extLst>
      <p:ext uri="{BB962C8B-B14F-4D97-AF65-F5344CB8AC3E}">
        <p14:creationId xmlns:p14="http://schemas.microsoft.com/office/powerpoint/2010/main" val="4283884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274</TotalTime>
  <Words>613</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Microsoft Sans Serif</vt:lpstr>
      <vt:lpstr>Wingdings</vt:lpstr>
      <vt:lpstr>Wingdings 3</vt:lpstr>
      <vt:lpstr>Slice</vt:lpstr>
      <vt:lpstr>PowerPoint Presentation</vt:lpstr>
      <vt:lpstr>מטרת המסמך הינו סיכום תוצאות הבדיקות וסיפוק ערך מוסף המבוסס על התוצאות הללו תוצאות מסמך זה מאפשרות למשתמש/מנהל הפרויקט לקבל החלטה האם להעביר את המערכת לשלב הבא, האתר על הפועל חדרה הדף הרשמי האתר זה הינו דף אוהדים של הקבוצה שיש בו אפשריות רבות  כמו רישום לקבוצות הנוער קניית כרטיסים למשחקים וגלריה תמונות של המשחקים והצוות המאמנים והשחקנים בנוסף האתר מספר על אודות והיסטוריה של הקבוצה, ועדכוני חדשות לגבי דברים חדשים על  הקבוצה. </vt:lpstr>
      <vt:lpstr>PowerPoint Presentation</vt:lpstr>
      <vt:lpstr>PowerPoint Presentation</vt:lpstr>
      <vt:lpstr>PowerPoint Presentation</vt:lpstr>
      <vt:lpstr>PowerPoint Presentation</vt:lpstr>
      <vt:lpstr>מחיקת באגים – שהתבררו שלא באגים   זמן ללמוד לעבוד עם הכלי ג'ירה     יותר זמן ממתוכנן, איתמר מסנן</vt:lpstr>
      <vt:lpstr>PowerPoint Presentation</vt:lpstr>
      <vt:lpstr>גרף ביצועי הבדיקות:</vt:lpstr>
      <vt:lpstr>PowerPoint Presentation</vt:lpstr>
      <vt:lpstr>PowerPoint Presentation</vt:lpstr>
      <vt:lpstr>PowerPoint Presentation</vt:lpstr>
      <vt:lpstr>PowerPoint Presentation</vt:lpstr>
      <vt:lpstr>PowerPoint Presentation</vt:lpstr>
      <vt:lpstr>סידור ויזואלי באתר בחלק מהמקומות</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QT-IL-ACAD056</dc:creator>
  <cp:lastModifiedBy>QT-IL-ACAD056</cp:lastModifiedBy>
  <cp:revision>2</cp:revision>
  <dcterms:created xsi:type="dcterms:W3CDTF">2022-09-30T09:53:32Z</dcterms:created>
  <dcterms:modified xsi:type="dcterms:W3CDTF">2022-11-29T13:42:34Z</dcterms:modified>
</cp:coreProperties>
</file>