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2EBC0A-1BF8-483A-B405-A94B6053B131}" v="461" dt="2022-10-24T14:06:53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599ccdb4a9471a8/Desktop/&#1511;&#1493;&#1512;&#1505;%20QA/&#1508;&#1512;&#1493;&#1497;&#1497;&#1511;&#1496;%20&#1502;&#1493;&#1489;&#1497;&#1497;&#1500;/&#1496;&#1489;&#1500;&#1514;%20&#1504;&#1514;&#1493;&#1504;&#1497;&#1501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599ccdb4a9471a8/Desktop/&#1511;&#1493;&#1512;&#1505;%20QA/&#1508;&#1512;&#1493;&#1497;&#1497;&#1511;&#1496;%20&#1502;&#1493;&#1489;&#1497;&#1497;&#1500;/&#1496;&#1489;&#1500;&#1514;%20&#1504;&#1514;&#1493;&#1504;&#1497;&#1501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/>
              <a:t>מסמך גרף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Sheet3!$I$7</c:f>
              <c:strCache>
                <c:ptCount val="1"/>
                <c:pt idx="0">
                  <c:v>סבב ראשון</c:v>
                </c:pt>
              </c:strCache>
            </c:strRef>
          </c:tx>
          <c:spPr>
            <a:solidFill>
              <a:schemeClr val="accent2">
                <a:shade val="65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Sheet3!$J$6:$N$6</c:f>
              <c:strCache>
                <c:ptCount val="5"/>
                <c:pt idx="0">
                  <c:v>מס' הבדיקות שתוכננו לביצוע</c:v>
                </c:pt>
                <c:pt idx="1">
                  <c:v>מס' הבדיקות שבוצעו</c:v>
                </c:pt>
                <c:pt idx="2">
                  <c:v>אחוז הבדיקות שבוצעו</c:v>
                </c:pt>
                <c:pt idx="3">
                  <c:v>מס' הבדיקות שעברו בהצלחה</c:v>
                </c:pt>
                <c:pt idx="4">
                  <c:v>אחוז הבדיקות שעברו בהצלחה</c:v>
                </c:pt>
              </c:strCache>
            </c:strRef>
          </c:cat>
          <c:val>
            <c:numRef>
              <c:f>Sheet3!$J$7:$N$7</c:f>
              <c:numCache>
                <c:formatCode>General</c:formatCode>
                <c:ptCount val="5"/>
                <c:pt idx="0">
                  <c:v>36</c:v>
                </c:pt>
                <c:pt idx="1">
                  <c:v>36</c:v>
                </c:pt>
                <c:pt idx="2" formatCode="0%">
                  <c:v>1</c:v>
                </c:pt>
                <c:pt idx="3">
                  <c:v>28</c:v>
                </c:pt>
                <c:pt idx="4" formatCode="0%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8A-469D-B9D2-35497E0A37EA}"/>
            </c:ext>
          </c:extLst>
        </c:ser>
        <c:ser>
          <c:idx val="1"/>
          <c:order val="1"/>
          <c:tx>
            <c:strRef>
              <c:f>Sheet3!$I$8</c:f>
              <c:strCache>
                <c:ptCount val="1"/>
                <c:pt idx="0">
                  <c:v>סבב שני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Sheet3!$J$6:$N$6</c:f>
              <c:strCache>
                <c:ptCount val="5"/>
                <c:pt idx="0">
                  <c:v>מס' הבדיקות שתוכננו לביצוע</c:v>
                </c:pt>
                <c:pt idx="1">
                  <c:v>מס' הבדיקות שבוצעו</c:v>
                </c:pt>
                <c:pt idx="2">
                  <c:v>אחוז הבדיקות שבוצעו</c:v>
                </c:pt>
                <c:pt idx="3">
                  <c:v>מס' הבדיקות שעברו בהצלחה</c:v>
                </c:pt>
                <c:pt idx="4">
                  <c:v>אחוז הבדיקות שעברו בהצלחה</c:v>
                </c:pt>
              </c:strCache>
            </c:strRef>
          </c:cat>
          <c:val>
            <c:numRef>
              <c:f>Sheet3!$J$8:$N$8</c:f>
              <c:numCache>
                <c:formatCode>General</c:formatCode>
                <c:ptCount val="5"/>
                <c:pt idx="0">
                  <c:v>36</c:v>
                </c:pt>
                <c:pt idx="1">
                  <c:v>31</c:v>
                </c:pt>
                <c:pt idx="2" formatCode="0%">
                  <c:v>0.86</c:v>
                </c:pt>
                <c:pt idx="3">
                  <c:v>24</c:v>
                </c:pt>
                <c:pt idx="4" formatCode="0%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8A-469D-B9D2-35497E0A37EA}"/>
            </c:ext>
          </c:extLst>
        </c:ser>
        <c:ser>
          <c:idx val="2"/>
          <c:order val="2"/>
          <c:tx>
            <c:strRef>
              <c:f>Sheet3!$I$9</c:f>
              <c:strCache>
                <c:ptCount val="1"/>
                <c:pt idx="0">
                  <c:v>סבב שלישי</c:v>
                </c:pt>
              </c:strCache>
            </c:strRef>
          </c:tx>
          <c:spPr>
            <a:solidFill>
              <a:schemeClr val="accent2">
                <a:tint val="65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Sheet3!$J$6:$N$6</c:f>
              <c:strCache>
                <c:ptCount val="5"/>
                <c:pt idx="0">
                  <c:v>מס' הבדיקות שתוכננו לביצוע</c:v>
                </c:pt>
                <c:pt idx="1">
                  <c:v>מס' הבדיקות שבוצעו</c:v>
                </c:pt>
                <c:pt idx="2">
                  <c:v>אחוז הבדיקות שבוצעו</c:v>
                </c:pt>
                <c:pt idx="3">
                  <c:v>מס' הבדיקות שעברו בהצלחה</c:v>
                </c:pt>
                <c:pt idx="4">
                  <c:v>אחוז הבדיקות שעברו בהצלחה</c:v>
                </c:pt>
              </c:strCache>
            </c:strRef>
          </c:cat>
          <c:val>
            <c:numRef>
              <c:f>Sheet3!$J$9:$N$9</c:f>
              <c:numCache>
                <c:formatCode>General</c:formatCode>
                <c:ptCount val="5"/>
                <c:pt idx="0">
                  <c:v>36</c:v>
                </c:pt>
                <c:pt idx="1">
                  <c:v>35</c:v>
                </c:pt>
                <c:pt idx="2" formatCode="0%">
                  <c:v>0.97</c:v>
                </c:pt>
                <c:pt idx="3">
                  <c:v>28</c:v>
                </c:pt>
                <c:pt idx="4" formatCode="0%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8A-469D-B9D2-35497E0A37E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515655280"/>
        <c:axId val="515662352"/>
      </c:barChart>
      <c:catAx>
        <c:axId val="51565528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662352"/>
        <c:crosses val="autoZero"/>
        <c:auto val="1"/>
        <c:lblAlgn val="ctr"/>
        <c:lblOffset val="100"/>
        <c:noMultiLvlLbl val="0"/>
      </c:catAx>
      <c:valAx>
        <c:axId val="515662352"/>
        <c:scaling>
          <c:orientation val="maxMin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6552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20000">
          <a:schemeClr val="accent1">
            <a:lumMod val="60000"/>
            <a:lumOff val="40000"/>
          </a:schemeClr>
        </a:gs>
        <a:gs pos="37000">
          <a:schemeClr val="accent1">
            <a:lumMod val="45000"/>
            <a:lumOff val="55000"/>
          </a:schemeClr>
        </a:gs>
        <a:gs pos="67000">
          <a:schemeClr val="accent1">
            <a:lumMod val="60000"/>
            <a:lumOff val="40000"/>
          </a:schemeClr>
        </a:gs>
        <a:gs pos="86000">
          <a:schemeClr val="accent1">
            <a:lumMod val="75000"/>
          </a:schemeClr>
        </a:gs>
      </a:gsLst>
      <a:lin ang="5400000" scaled="1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[טבלת נתונים.xlsx]Sheet1!PivotTable1</c:name>
    <c:fmtId val="-1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4864303812353825E-2"/>
          <c:y val="3.9069587173537181E-2"/>
          <c:w val="0.78862725235538289"/>
          <c:h val="0.866980946913833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Sheet1!$A$5:$A$10</c:f>
              <c:strCache>
                <c:ptCount val="5"/>
                <c:pt idx="0">
                  <c:v>accessibility</c:v>
                </c:pt>
                <c:pt idx="1">
                  <c:v>Functional</c:v>
                </c:pt>
                <c:pt idx="2">
                  <c:v>GUI</c:v>
                </c:pt>
                <c:pt idx="3">
                  <c:v>Performence</c:v>
                </c:pt>
                <c:pt idx="4">
                  <c:v>usability</c:v>
                </c:pt>
              </c:strCache>
            </c:strRef>
          </c:cat>
          <c:val>
            <c:numRef>
              <c:f>Sheet1!$B$5:$B$10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3A-4D69-9D21-827ED0A55CF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Sheet1!$A$5:$A$10</c:f>
              <c:strCache>
                <c:ptCount val="5"/>
                <c:pt idx="0">
                  <c:v>accessibility</c:v>
                </c:pt>
                <c:pt idx="1">
                  <c:v>Functional</c:v>
                </c:pt>
                <c:pt idx="2">
                  <c:v>GUI</c:v>
                </c:pt>
                <c:pt idx="3">
                  <c:v>Performence</c:v>
                </c:pt>
                <c:pt idx="4">
                  <c:v>usability</c:v>
                </c:pt>
              </c:strCache>
            </c:strRef>
          </c:cat>
          <c:val>
            <c:numRef>
              <c:f>Sheet1!$C$5:$C$10</c:f>
              <c:numCache>
                <c:formatCode>General</c:formatCode>
                <c:ptCount val="5"/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3A-4D69-9D21-827ED0A55CF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Normal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Sheet1!$A$5:$A$10</c:f>
              <c:strCache>
                <c:ptCount val="5"/>
                <c:pt idx="0">
                  <c:v>accessibility</c:v>
                </c:pt>
                <c:pt idx="1">
                  <c:v>Functional</c:v>
                </c:pt>
                <c:pt idx="2">
                  <c:v>GUI</c:v>
                </c:pt>
                <c:pt idx="3">
                  <c:v>Performence</c:v>
                </c:pt>
                <c:pt idx="4">
                  <c:v>usability</c:v>
                </c:pt>
              </c:strCache>
            </c:strRef>
          </c:cat>
          <c:val>
            <c:numRef>
              <c:f>Sheet1!$D$5:$D$10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3A-4D69-9D21-827ED0A55C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16268831"/>
        <c:axId val="1916271327"/>
      </c:barChart>
      <c:catAx>
        <c:axId val="191626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271327"/>
        <c:crosses val="autoZero"/>
        <c:auto val="1"/>
        <c:lblAlgn val="ctr"/>
        <c:lblOffset val="100"/>
        <c:noMultiLvlLbl val="0"/>
      </c:catAx>
      <c:valAx>
        <c:axId val="1916271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268831"/>
        <c:crosses val="autoZero"/>
        <c:crossBetween val="between"/>
      </c:valAx>
      <c:spPr>
        <a:solidFill>
          <a:schemeClr val="tx2">
            <a:lumMod val="20000"/>
            <a:lumOff val="80000"/>
          </a:schemeClr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[טבלת נתונים.xlsx]Sheet1!PivotTable1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סה"כ: </a:t>
                </a:r>
                <a:fld id="{A61C924F-FD26-4DED-ABC0-64E37C077F76}" type="VALUE">
                  <a:rPr lang="en-US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 baseline="0"/>
                  <a:t> </a:t>
                </a:r>
                <a:br>
                  <a:rPr lang="en-US" baseline="0"/>
                </a:br>
                <a:r>
                  <a:rPr lang="en-US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rPr>
                  <a:t>מסך כל הבדיקות</a:t>
                </a:r>
                <a:r>
                  <a:rPr lang="en-US" baseline="0"/>
                  <a:t> </a:t>
                </a:r>
                <a:fld id="{DF723CFD-F1BE-45B0-8991-B6997A9FCE94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r>
                  <a:rPr lang="en-US" baseline="0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71273712737127"/>
                  <c:h val="0.28118073782443859"/>
                </c:manualLayout>
              </c15:layout>
              <c15:dlblFieldTable/>
              <c15:showDataLabelsRange val="0"/>
            </c:ext>
          </c:extLst>
        </c:dLbl>
      </c:pivotFmt>
      <c:pivotFmt>
        <c:idx val="121"/>
        <c:spPr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סה"כ: </a:t>
                </a:r>
                <a:fld id="{A61C924F-FD26-4DED-ABC0-64E37C077F76}" type="VALUE">
                  <a:rPr lang="en-US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 baseline="0"/>
                  <a:t> </a:t>
                </a:r>
                <a:br>
                  <a:rPr lang="en-US" baseline="0"/>
                </a:br>
                <a:r>
                  <a:rPr lang="en-US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rPr>
                  <a:t>מסך כל הבדיקות</a:t>
                </a:r>
                <a:r>
                  <a:rPr lang="en-US" baseline="0"/>
                  <a:t> </a:t>
                </a:r>
                <a:fld id="{DF723CFD-F1BE-45B0-8991-B6997A9FCE94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r>
                  <a:rPr lang="en-US" baseline="0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71273712737127"/>
                  <c:h val="0.28118073782443859"/>
                </c:manualLayout>
              </c15:layout>
              <c15:dlblFieldTable/>
              <c15:showDataLabelsRange val="0"/>
            </c:ext>
          </c:extLst>
        </c:dLbl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סה"כ: </a:t>
                </a:r>
                <a:fld id="{A61C924F-FD26-4DED-ABC0-64E37C077F76}" type="VALUE">
                  <a:rPr lang="en-US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r>
                  <a:rPr lang="en-US" baseline="0"/>
                  <a:t> </a:t>
                </a:r>
                <a:br>
                  <a:rPr lang="en-US" baseline="0"/>
                </a:br>
                <a:r>
                  <a:rPr lang="en-US" sz="900" b="0" i="0" u="none" strike="noStrike" kern="1200" baseline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rPr>
                  <a:t>מסך כל הבדיקות</a:t>
                </a:r>
                <a:r>
                  <a:rPr lang="en-US" baseline="0"/>
                  <a:t> </a:t>
                </a:r>
                <a:fld id="{DF723CFD-F1BE-45B0-8991-B6997A9FCE94}" type="PERCENTAGE">
                  <a:rPr lang="en-US" baseline="0"/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r>
                  <a:rPr lang="en-US" baseline="0"/>
                  <a:t> 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71273712737127"/>
                  <c:h val="0.28118073782443859"/>
                </c:manualLayout>
              </c15:layout>
              <c15:dlblFieldTable/>
              <c15:showDataLabelsRange val="0"/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2C4-4BCC-9F7F-96701FFCE1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2C4-4BCC-9F7F-96701FFCE1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2C4-4BCC-9F7F-96701FFCE1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2C4-4BCC-9F7F-96701FFCE11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2C4-4BCC-9F7F-96701FFCE114}"/>
              </c:ext>
            </c:extLst>
          </c:dPt>
          <c:dLbls>
            <c:dLbl>
              <c:idx val="0"/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2C4-4BCC-9F7F-96701FFCE114}"/>
                </c:ext>
              </c:extLst>
            </c:dLbl>
            <c:dLbl>
              <c:idx val="1"/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2C4-4BCC-9F7F-96701FFCE114}"/>
                </c:ext>
              </c:extLst>
            </c:dLbl>
            <c:dLbl>
              <c:idx val="2"/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2C4-4BCC-9F7F-96701FFCE114}"/>
                </c:ext>
              </c:extLst>
            </c:dLbl>
            <c:dLbl>
              <c:idx val="3"/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2C4-4BCC-9F7F-96701FFCE11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he-IL" baseline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rPr>
                      <a:t>סה"כ: </a:t>
                    </a:r>
                    <a:fld id="{A61C924F-FD26-4DED-ABC0-64E37C077F76}" type="VALUE">
                      <a:rPr lang="en-US" baseline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rPr>
                      <a:pPr/>
                      <a:t>[VALUE]</a:t>
                    </a:fld>
                    <a:r>
                      <a:rPr lang="en-US" baseline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rPr>
                      <a:t> </a:t>
                    </a:r>
                    <a:br>
                      <a:rPr lang="en-US" baseline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rPr>
                    </a:br>
                    <a:r>
                      <a:rPr lang="en-US" baseline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rPr>
                      <a:t>מסך כל הבדיקות </a:t>
                    </a:r>
                    <a:fld id="{DF723CFD-F1BE-45B0-8991-B6997A9FCE94}" type="PERCENTAGE">
                      <a:rPr lang="en-US" baseline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rPr>
                      <a:pPr/>
                      <a:t>[PERCENTAGE]</a:t>
                    </a:fld>
                    <a:r>
                      <a:rPr lang="en-US" baseline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rPr>
                      <a:t> 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2C4-4BCC-9F7F-96701FFCE114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Sheet1!$A$4:$A$9</c:f>
              <c:strCache>
                <c:ptCount val="5"/>
                <c:pt idx="0">
                  <c:v>accessibility</c:v>
                </c:pt>
                <c:pt idx="1">
                  <c:v>Functional</c:v>
                </c:pt>
                <c:pt idx="2">
                  <c:v>GUI</c:v>
                </c:pt>
                <c:pt idx="3">
                  <c:v>Performence</c:v>
                </c:pt>
                <c:pt idx="4">
                  <c:v>usability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5"/>
                <c:pt idx="0">
                  <c:v>4</c:v>
                </c:pt>
                <c:pt idx="1">
                  <c:v>11</c:v>
                </c:pt>
                <c:pt idx="2">
                  <c:v>10</c:v>
                </c:pt>
                <c:pt idx="3">
                  <c:v>8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2C4-4BCC-9F7F-96701FFCE11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6E51-39DB-4FE9-B8C4-721672C7F02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C797-39A9-42DC-9022-4A7D4E7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4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6E51-39DB-4FE9-B8C4-721672C7F02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C797-39A9-42DC-9022-4A7D4E7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6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6E51-39DB-4FE9-B8C4-721672C7F02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C797-39A9-42DC-9022-4A7D4E7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3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6E51-39DB-4FE9-B8C4-721672C7F02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C797-39A9-42DC-9022-4A7D4E7ED4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153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6E51-39DB-4FE9-B8C4-721672C7F02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C797-39A9-42DC-9022-4A7D4E7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03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6E51-39DB-4FE9-B8C4-721672C7F02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C797-39A9-42DC-9022-4A7D4E7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08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6E51-39DB-4FE9-B8C4-721672C7F02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C797-39A9-42DC-9022-4A7D4E7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10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6E51-39DB-4FE9-B8C4-721672C7F02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C797-39A9-42DC-9022-4A7D4E7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30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6E51-39DB-4FE9-B8C4-721672C7F02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C797-39A9-42DC-9022-4A7D4E7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6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6E51-39DB-4FE9-B8C4-721672C7F02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C797-39A9-42DC-9022-4A7D4E7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6E51-39DB-4FE9-B8C4-721672C7F02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C797-39A9-42DC-9022-4A7D4E7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6E51-39DB-4FE9-B8C4-721672C7F02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C797-39A9-42DC-9022-4A7D4E7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7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6E51-39DB-4FE9-B8C4-721672C7F02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C797-39A9-42DC-9022-4A7D4E7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6E51-39DB-4FE9-B8C4-721672C7F02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C797-39A9-42DC-9022-4A7D4E7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6E51-39DB-4FE9-B8C4-721672C7F02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C797-39A9-42DC-9022-4A7D4E7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9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6E51-39DB-4FE9-B8C4-721672C7F02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C797-39A9-42DC-9022-4A7D4E7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0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6E51-39DB-4FE9-B8C4-721672C7F02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C797-39A9-42DC-9022-4A7D4E7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3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556E51-39DB-4FE9-B8C4-721672C7F02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C797-39A9-42DC-9022-4A7D4E7E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9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CA8F-666A-BD4C-8A52-527F39497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Pelephone</a:t>
            </a:r>
            <a:r>
              <a:rPr lang="en-US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Books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C92D5-ABE8-60F2-4B4B-81FCDDEAE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מציגים :</a:t>
            </a:r>
            <a:r>
              <a:rPr lang="he-IL" sz="1800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        </a:t>
            </a:r>
            <a:r>
              <a:rPr lang="he-IL" sz="1800" u="sng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חננאל משולם, יוסי בוכהלטר ,ונתי פרידמן</a:t>
            </a:r>
            <a:endParaRPr lang="en-US" dirty="0">
              <a:solidFill>
                <a:srgbClr val="FFFFFF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931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7B1A2-58EB-912E-22CA-170F1433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7255" y="117483"/>
            <a:ext cx="3522879" cy="1016257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כללי</a:t>
            </a:r>
            <a:endParaRPr lang="en-US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C4C46-7764-2570-74F4-E4A1B3B0B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938" y="1645920"/>
            <a:ext cx="5243673" cy="4470821"/>
          </a:xfrm>
        </p:spPr>
        <p:txBody>
          <a:bodyPr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e-IL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מסמך זה הינו דו"ח מסכם של תוצאות ומסקנות הבדיקות עבור אפליקציית </a:t>
            </a:r>
            <a:endParaRPr lang="en-US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e-IL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Pelephone</a:t>
            </a:r>
            <a:r>
              <a:rPr lang="en-US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Books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e-IL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אפליקציה אשר פונה לקהל הקוראים ומכילה קטלוג ספרים דיגיטלי עם אלפי ספרים לקריאה מהסמארטפון ומהטאבלט. </a:t>
            </a:r>
            <a:endParaRPr lang="en-US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0D9964-71B4-30FC-86CE-187A4CC51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14" y="1645920"/>
            <a:ext cx="5140124" cy="331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4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AE91-D2E5-9A4E-4546-63243049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 marL="457200" marR="0" lvl="1" rtl="1">
              <a:spcBef>
                <a:spcPts val="200"/>
              </a:spcBef>
              <a:spcAft>
                <a:spcPts val="0"/>
              </a:spcAft>
            </a:pPr>
            <a:r>
              <a:rPr lang="he-IL" b="1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תיאור ביצועי הבדיקות</a:t>
            </a:r>
            <a:endParaRPr lang="en-US" b="1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44" name="Freeform 23">
            <a:extLst>
              <a:ext uri="{FF2B5EF4-FFF2-40B4-BE49-F238E27FC236}">
                <a16:creationId xmlns:a16="http://schemas.microsoft.com/office/drawing/2014/main" id="{F885A454-0D9D-4909-8705-09466DDD5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 5">
            <a:extLst>
              <a:ext uri="{FF2B5EF4-FFF2-40B4-BE49-F238E27FC236}">
                <a16:creationId xmlns:a16="http://schemas.microsoft.com/office/drawing/2014/main" id="{DAAC6705-B66B-4AE5-83CF-F7A5502D6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DDE53507-680F-4452-BEF1-2AE591106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rand Guidelines | Nulab">
            <a:extLst>
              <a:ext uri="{FF2B5EF4-FFF2-40B4-BE49-F238E27FC236}">
                <a16:creationId xmlns:a16="http://schemas.microsoft.com/office/drawing/2014/main" id="{5D659164-A39B-3629-561A-3BF2E91B7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0" y="1474359"/>
            <a:ext cx="5449471" cy="15888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Rectangle 1049">
            <a:extLst>
              <a:ext uri="{FF2B5EF4-FFF2-40B4-BE49-F238E27FC236}">
                <a16:creationId xmlns:a16="http://schemas.microsoft.com/office/drawing/2014/main" id="{E6CEBE0F-E841-4507-BD1C-4EBD5CCC6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FAE1-A09F-43CB-C12B-DDB113FEA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 marL="0" marR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בדיקות האפליקציה נעשו בשתי דרכים: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Bef>
                <a:spcPts val="0"/>
              </a:spcBef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 list</a:t>
            </a: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ייחודי שהורכב במיוחד לאפליקציה הזו ומטרתו לבדוק פונקציות מרכזיות באפליקציה.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Bef>
                <a:spcPts val="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Exploratory test</a:t>
            </a: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חיפוש באגים על ידי שיטוט באפליקציה בתור משתמש מין השורה וניסיונות להפעיל פונקציות שונות עם שימוש בפונקציות של המכשיר עצמו( לחצני חזרה , בלוטוס, שמע וכו'..)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תוכנות שהשתמשנו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 log.com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72347-1CE0-39BC-4A28-9E447F017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08" y="4330166"/>
            <a:ext cx="2627752" cy="16739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8" name="Picture 4" descr="How To Make A Checklist In Google Docs In 3 Simple Steps">
            <a:extLst>
              <a:ext uri="{FF2B5EF4-FFF2-40B4-BE49-F238E27FC236}">
                <a16:creationId xmlns:a16="http://schemas.microsoft.com/office/drawing/2014/main" id="{001B9A9C-BAD8-E5FD-5958-FBABACF3E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6129" y="4330166"/>
            <a:ext cx="2627752" cy="1576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6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A39B-6556-31DB-F5C8-AF912118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 dirty="0" err="1">
                <a:effectLst/>
              </a:rPr>
              <a:t>סוגי</a:t>
            </a:r>
            <a:r>
              <a:rPr lang="en-US" sz="3900" dirty="0">
                <a:effectLst/>
              </a:rPr>
              <a:t> </a:t>
            </a:r>
            <a:r>
              <a:rPr lang="en-US" sz="3900" dirty="0" err="1">
                <a:effectLst/>
              </a:rPr>
              <a:t>בדיקות</a:t>
            </a:r>
            <a:r>
              <a:rPr lang="en-US" sz="3900" dirty="0">
                <a:effectLst/>
              </a:rPr>
              <a:t> </a:t>
            </a:r>
            <a:r>
              <a:rPr lang="en-US" sz="3900" dirty="0" err="1">
                <a:effectLst/>
              </a:rPr>
              <a:t>שבוצעו</a:t>
            </a:r>
            <a:r>
              <a:rPr lang="en-US" sz="3900" dirty="0">
                <a:effectLst/>
              </a:rPr>
              <a:t> </a:t>
            </a:r>
            <a:br>
              <a:rPr lang="en-US" sz="3900" dirty="0">
                <a:effectLst/>
              </a:rPr>
            </a:br>
            <a:endParaRPr lang="en-US" sz="3900" dirty="0"/>
          </a:p>
        </p:txBody>
      </p:sp>
      <p:sp>
        <p:nvSpPr>
          <p:cNvPr id="29" name="Freeform 23">
            <a:extLst>
              <a:ext uri="{FF2B5EF4-FFF2-40B4-BE49-F238E27FC236}">
                <a16:creationId xmlns:a16="http://schemas.microsoft.com/office/drawing/2014/main" id="{372BF3B0-2532-43DB-845E-3BACBDC6B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3E2ED516-9A53-4265-A33F-48B4B93B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D6B6E05D-D164-4430-AD8F-F6108F87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Puzzle with solid fill">
            <a:extLst>
              <a:ext uri="{FF2B5EF4-FFF2-40B4-BE49-F238E27FC236}">
                <a16:creationId xmlns:a16="http://schemas.microsoft.com/office/drawing/2014/main" id="{E0A58842-029D-D5D0-0EFE-E17B318C3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7480" y="647699"/>
            <a:ext cx="2683330" cy="2683330"/>
          </a:xfrm>
          <a:prstGeom prst="rect">
            <a:avLst/>
          </a:prstGeom>
          <a:effectLst/>
        </p:spPr>
      </p:pic>
      <p:sp>
        <p:nvSpPr>
          <p:cNvPr id="32" name="Rectangle 26">
            <a:extLst>
              <a:ext uri="{FF2B5EF4-FFF2-40B4-BE49-F238E27FC236}">
                <a16:creationId xmlns:a16="http://schemas.microsoft.com/office/drawing/2014/main" id="{DB8011AF-6580-44AD-823B-35F4AD13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07BDB-E28E-25E5-92DB-0D8B8791AD97}"/>
              </a:ext>
            </a:extLst>
          </p:cNvPr>
          <p:cNvSpPr txBox="1"/>
          <p:nvPr/>
        </p:nvSpPr>
        <p:spPr>
          <a:xfrm>
            <a:off x="646113" y="2052918"/>
            <a:ext cx="416514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ea typeface="+mj-ea"/>
                <a:cs typeface="+mj-cs"/>
              </a:rPr>
              <a:t>GUI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ea typeface="+mj-ea"/>
                <a:cs typeface="+mj-cs"/>
              </a:rPr>
              <a:t>Accessibility 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ea typeface="+mj-ea"/>
                <a:cs typeface="+mj-cs"/>
              </a:rPr>
              <a:t>Performance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ea typeface="+mj-ea"/>
                <a:cs typeface="+mj-cs"/>
              </a:rPr>
              <a:t>Functionality 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Survival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&amp;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Recovery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Usability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en-US" dirty="0">
              <a:latin typeface="+mj-lt"/>
              <a:ea typeface="Calibri" panose="020F0502020204030204" pitchFamily="34" charset="0"/>
            </a:endParaRPr>
          </a:p>
          <a:p>
            <a:pPr marL="285750" indent="-285750"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ears with solid fill">
            <a:extLst>
              <a:ext uri="{FF2B5EF4-FFF2-40B4-BE49-F238E27FC236}">
                <a16:creationId xmlns:a16="http://schemas.microsoft.com/office/drawing/2014/main" id="{5C7C7E49-0680-DE3D-7D98-147568174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8432" y="3526971"/>
            <a:ext cx="2721427" cy="2721427"/>
          </a:xfrm>
          <a:prstGeom prst="rect">
            <a:avLst/>
          </a:prstGeom>
          <a:effectLst/>
        </p:spPr>
      </p:pic>
      <p:pic>
        <p:nvPicPr>
          <p:cNvPr id="17" name="Graphic 16" descr="Blog outline">
            <a:extLst>
              <a:ext uri="{FF2B5EF4-FFF2-40B4-BE49-F238E27FC236}">
                <a16:creationId xmlns:a16="http://schemas.microsoft.com/office/drawing/2014/main" id="{7B482C07-6489-05F0-1EB8-85ECB7CC07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28420" y="2141720"/>
            <a:ext cx="1858779" cy="1858779"/>
          </a:xfrm>
          <a:prstGeom prst="rect">
            <a:avLst/>
          </a:prstGeom>
        </p:spPr>
      </p:pic>
      <p:pic>
        <p:nvPicPr>
          <p:cNvPr id="18" name="Graphic 17" descr="Gauge with solid fill">
            <a:extLst>
              <a:ext uri="{FF2B5EF4-FFF2-40B4-BE49-F238E27FC236}">
                <a16:creationId xmlns:a16="http://schemas.microsoft.com/office/drawing/2014/main" id="{6D29F44E-FB37-AF82-9C8B-3CA30CABBB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89089" y="1439160"/>
            <a:ext cx="2030913" cy="2030913"/>
          </a:xfrm>
          <a:prstGeom prst="rect">
            <a:avLst/>
          </a:prstGeom>
        </p:spPr>
      </p:pic>
      <p:pic>
        <p:nvPicPr>
          <p:cNvPr id="19" name="Graphic 18" descr="Wheelchair with solid fill">
            <a:extLst>
              <a:ext uri="{FF2B5EF4-FFF2-40B4-BE49-F238E27FC236}">
                <a16:creationId xmlns:a16="http://schemas.microsoft.com/office/drawing/2014/main" id="{4B6C5BDA-AFC5-99F7-3296-C256C92471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27126" y="4167804"/>
            <a:ext cx="1858778" cy="185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0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642E-C8D2-C884-1090-63DC6726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pPr algn="r" rtl="1"/>
            <a:r>
              <a:rPr lang="he-IL" b="1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סיכום ביצועי הבדיקות</a:t>
            </a:r>
            <a:br>
              <a:rPr lang="en-US" b="1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id="{1AEF780D-D3B2-1EFA-4EA5-F3B186192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649081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232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3E9E-04DC-0F1F-EDA9-0E1A4C6A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pPr rtl="1"/>
            <a:r>
              <a:rPr lang="he-IL" b="1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דיווחי תקלות לפי סבבים		</a:t>
            </a:r>
            <a:br>
              <a:rPr lang="en-US" b="1" dirty="0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endParaRPr lang="en-US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BA9721-FE1D-62FB-8FB8-8F3C55201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389131"/>
              </p:ext>
            </p:extLst>
          </p:nvPr>
        </p:nvGraphicFramePr>
        <p:xfrm>
          <a:off x="757870" y="1152982"/>
          <a:ext cx="6008691" cy="3479978"/>
        </p:xfrm>
        <a:graphic>
          <a:graphicData uri="http://schemas.openxmlformats.org/drawingml/2006/table">
            <a:tbl>
              <a:tblPr firstRow="1" firstCol="1" bandRow="1"/>
              <a:tblGrid>
                <a:gridCol w="1649058">
                  <a:extLst>
                    <a:ext uri="{9D8B030D-6E8A-4147-A177-3AD203B41FA5}">
                      <a16:colId xmlns:a16="http://schemas.microsoft.com/office/drawing/2014/main" val="953484837"/>
                    </a:ext>
                  </a:extLst>
                </a:gridCol>
                <a:gridCol w="854652">
                  <a:extLst>
                    <a:ext uri="{9D8B030D-6E8A-4147-A177-3AD203B41FA5}">
                      <a16:colId xmlns:a16="http://schemas.microsoft.com/office/drawing/2014/main" val="1573691814"/>
                    </a:ext>
                  </a:extLst>
                </a:gridCol>
                <a:gridCol w="809335">
                  <a:extLst>
                    <a:ext uri="{9D8B030D-6E8A-4147-A177-3AD203B41FA5}">
                      <a16:colId xmlns:a16="http://schemas.microsoft.com/office/drawing/2014/main" val="4131469807"/>
                    </a:ext>
                  </a:extLst>
                </a:gridCol>
                <a:gridCol w="1137225">
                  <a:extLst>
                    <a:ext uri="{9D8B030D-6E8A-4147-A177-3AD203B41FA5}">
                      <a16:colId xmlns:a16="http://schemas.microsoft.com/office/drawing/2014/main" val="2974098012"/>
                    </a:ext>
                  </a:extLst>
                </a:gridCol>
                <a:gridCol w="1558421">
                  <a:extLst>
                    <a:ext uri="{9D8B030D-6E8A-4147-A177-3AD203B41FA5}">
                      <a16:colId xmlns:a16="http://schemas.microsoft.com/office/drawing/2014/main" val="439550696"/>
                    </a:ext>
                  </a:extLst>
                </a:gridCol>
              </a:tblGrid>
              <a:tr h="460224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Row Labels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High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Low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Normal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Grand Total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738889"/>
                  </a:ext>
                </a:extLst>
              </a:tr>
              <a:tr h="718634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accessibility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761835"/>
                  </a:ext>
                </a:extLst>
              </a:tr>
              <a:tr h="460224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Functional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740180"/>
                  </a:ext>
                </a:extLst>
              </a:tr>
              <a:tr h="460224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GUI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738180"/>
                  </a:ext>
                </a:extLst>
              </a:tr>
              <a:tr h="460224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Performence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870017"/>
                  </a:ext>
                </a:extLst>
              </a:tr>
              <a:tr h="460224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usability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724424"/>
                  </a:ext>
                </a:extLst>
              </a:tr>
              <a:tr h="460224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Grand Total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243" marR="180243" marT="25034" marB="0" anchor="b">
                    <a:lnL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B311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62733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1902872-A16C-ED35-F352-D12DB3241B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544222"/>
              </p:ext>
            </p:extLst>
          </p:nvPr>
        </p:nvGraphicFramePr>
        <p:xfrm>
          <a:off x="6878320" y="1152982"/>
          <a:ext cx="4667569" cy="3882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823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8C45F-668A-B0BE-4588-9BEA4BA2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pPr marL="457200" lvl="1" rtl="1">
              <a:spcBef>
                <a:spcPts val="200"/>
              </a:spcBef>
            </a:pPr>
            <a:r>
              <a:rPr lang="he-IL" sz="3200">
                <a:solidFill>
                  <a:srgbClr val="EBEBEB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דיווח תקלות </a:t>
            </a:r>
            <a:r>
              <a:rPr lang="en-US" sz="3200">
                <a:solidFill>
                  <a:srgbClr val="EBEBEB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Usability</a:t>
            </a:r>
            <a:br>
              <a:rPr lang="en-US" sz="3200">
                <a:solidFill>
                  <a:srgbClr val="EBEBEB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3200">
              <a:solidFill>
                <a:srgbClr val="EBEBEB"/>
              </a:solidFill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1902872-A16C-ED35-F352-D12DB3241B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019031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0790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83E0-EAB7-5198-D740-C28012EC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pPr rtl="1"/>
            <a:r>
              <a:rPr lang="he-IL" b="1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מסקנות והמלצות</a:t>
            </a:r>
            <a:br>
              <a:rPr lang="en-US" b="1"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endParaRPr lang="en-US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DD6F-B5DC-8743-FC79-34A8B7C01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029" y="1450259"/>
            <a:ext cx="5313346" cy="3809999"/>
          </a:xfrm>
        </p:spPr>
        <p:txBody>
          <a:bodyPr>
            <a:normAutofit/>
          </a:bodyPr>
          <a:lstStyle/>
          <a:p>
            <a:pPr marL="502920" marR="0" indent="0" algn="r" rtl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he-IL" sz="16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הקורא הממוצע יצליח להזמין מהאתר ספרים ולהגיע לספרים אותם הוא חיפש, על אף הבאגים הרבים שקיימים.</a:t>
            </a:r>
            <a:endParaRPr lang="en-US" sz="1600" dirty="0"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02920" marR="0" indent="0" algn="r" rtl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he-IL" sz="16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המלצתנו הסופית לאחר ניתוח ע"פ רמת התקלות וחומרתן , היא כי ניתן להעלות את האפליקציה, בכפוף לתיקונים קרייטיים ושיפור ותחזוקה שוטפת של האפליקציה. </a:t>
            </a:r>
            <a:endParaRPr lang="en-US" sz="1600" dirty="0"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02920" marR="0" indent="0" algn="r" rtl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he-IL" sz="16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כמו כן, שיפור, תיקון ותחזוקה חייבים להיות חלק מהתפעול השותך של האפליקציה.</a:t>
            </a:r>
            <a:endParaRPr lang="en-US" sz="1600" dirty="0"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02920" marR="0" indent="0" algn="r" rtl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he-IL" sz="16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ועל כן אנו ממליצים להעלות את האפליקציה לאחר תיקון ושיפור הנקודות הרלוונטיות. </a:t>
            </a:r>
            <a:r>
              <a:rPr lang="en-US" sz="1600" b="1" dirty="0">
                <a:solidFill>
                  <a:srgbClr val="00B05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GO!</a:t>
            </a:r>
            <a:endParaRPr lang="en-US" sz="1600" b="1" dirty="0"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102" name="Picture 6" descr="executive summary Icon - Free PNG &amp; SVG 1849874 - Noun Project">
            <a:extLst>
              <a:ext uri="{FF2B5EF4-FFF2-40B4-BE49-F238E27FC236}">
                <a16:creationId xmlns:a16="http://schemas.microsoft.com/office/drawing/2014/main" id="{1FEC0E19-29D9-A8EB-4B19-10A586095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00" b="95000" l="5000" r="96500">
                        <a14:foregroundMark x1="11000" y1="37500" x2="47000" y2="50500"/>
                        <a14:foregroundMark x1="47000" y1="50500" x2="61500" y2="40500"/>
                        <a14:foregroundMark x1="61500" y1="40500" x2="60500" y2="40500"/>
                        <a14:foregroundMark x1="60500" y1="40500" x2="36500" y2="31500"/>
                        <a14:foregroundMark x1="36500" y1="31500" x2="22000" y2="11000"/>
                        <a14:foregroundMark x1="22000" y1="11000" x2="47500" y2="17500"/>
                        <a14:foregroundMark x1="47500" y1="17500" x2="68500" y2="12000"/>
                        <a14:foregroundMark x1="68500" y1="12000" x2="80000" y2="21500"/>
                        <a14:foregroundMark x1="80000" y1="21500" x2="82000" y2="42000"/>
                        <a14:foregroundMark x1="82000" y1="42000" x2="91000" y2="53000"/>
                        <a14:foregroundMark x1="91000" y1="53000" x2="86000" y2="71000"/>
                        <a14:foregroundMark x1="86000" y1="71000" x2="75000" y2="83500"/>
                        <a14:foregroundMark x1="75000" y1="83500" x2="58500" y2="93000"/>
                        <a14:foregroundMark x1="58500" y1="93000" x2="40500" y2="91500"/>
                        <a14:foregroundMark x1="40500" y1="91500" x2="24000" y2="81500"/>
                        <a14:foregroundMark x1="24000" y1="81500" x2="5000" y2="48500"/>
                        <a14:foregroundMark x1="5000" y1="48500" x2="12000" y2="31000"/>
                        <a14:foregroundMark x1="12000" y1="31000" x2="20500" y2="22500"/>
                        <a14:foregroundMark x1="20500" y1="22500" x2="50500" y2="17000"/>
                        <a14:foregroundMark x1="50500" y1="17000" x2="59000" y2="9000"/>
                        <a14:foregroundMark x1="49000" y1="7000" x2="40000" y2="9500"/>
                        <a14:foregroundMark x1="52000" y1="6500" x2="66000" y2="2500"/>
                        <a14:foregroundMark x1="66000" y1="2500" x2="66500" y2="2500"/>
                        <a14:foregroundMark x1="94000" y1="45500" x2="91500" y2="62000"/>
                        <a14:foregroundMark x1="24500" y1="52000" x2="41000" y2="62500"/>
                        <a14:foregroundMark x1="41000" y1="62500" x2="41500" y2="62500"/>
                        <a14:foregroundMark x1="41500" y1="62500" x2="29500" y2="55000"/>
                        <a14:foregroundMark x1="29500" y1="55000" x2="14000" y2="52000"/>
                        <a14:foregroundMark x1="17500" y1="64500" x2="37000" y2="53000"/>
                        <a14:foregroundMark x1="39000" y1="90000" x2="37500" y2="72500"/>
                        <a14:foregroundMark x1="37500" y1="72500" x2="39500" y2="70000"/>
                        <a14:foregroundMark x1="33000" y1="91500" x2="47000" y2="95000"/>
                        <a14:foregroundMark x1="47000" y1="95000" x2="62500" y2="93000"/>
                        <a14:foregroundMark x1="16000" y1="75500" x2="15500" y2="77500"/>
                        <a14:foregroundMark x1="96500" y1="57000" x2="95500" y2="46000"/>
                        <a14:backgroundMark x1="3500" y1="1500" x2="2500" y2="1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8" y="3155172"/>
            <a:ext cx="3433152" cy="343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130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C1FD-321D-2ADA-938E-F24DAE82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תודה על ההקשבה 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DA12C7E-5BCD-69C0-4EFD-2BA9BF91ED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278" y="2224444"/>
            <a:ext cx="7878762" cy="35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433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262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Microsoft Sans Serif</vt:lpstr>
      <vt:lpstr>Wingdings</vt:lpstr>
      <vt:lpstr>Wingdings 3</vt:lpstr>
      <vt:lpstr>Ion</vt:lpstr>
      <vt:lpstr>Pelephone Books</vt:lpstr>
      <vt:lpstr>כללי</vt:lpstr>
      <vt:lpstr>תיאור ביצועי הבדיקות</vt:lpstr>
      <vt:lpstr>סוגי בדיקות שבוצעו  </vt:lpstr>
      <vt:lpstr>סיכום ביצועי הבדיקות </vt:lpstr>
      <vt:lpstr>דיווחי תקלות לפי סבבים   </vt:lpstr>
      <vt:lpstr>דיווח תקלות Usability </vt:lpstr>
      <vt:lpstr>מסקנות והמלצות </vt:lpstr>
      <vt:lpstr>תודה על ההקשבה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Pelephone Books</dc:title>
  <dc:creator>Nate Fridman</dc:creator>
  <cp:lastModifiedBy>QT-IL-ACAD056</cp:lastModifiedBy>
  <cp:revision>3</cp:revision>
  <dcterms:created xsi:type="dcterms:W3CDTF">2022-10-22T13:39:18Z</dcterms:created>
  <dcterms:modified xsi:type="dcterms:W3CDTF">2022-11-29T11:38:17Z</dcterms:modified>
</cp:coreProperties>
</file>