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5"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E20AE-AE5C-4757-A59C-DCBE94E0F0CD}" v="4" dt="2023-01-23T18:24:00.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9" d="100"/>
          <a:sy n="99" d="100"/>
        </p:scale>
        <p:origin x="88"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36B9-DC5F-67E1-3CA8-31D742859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25DA25-AE41-D75F-6808-84BBA74C4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5904B-39D2-E392-A0C4-32167FBC3578}"/>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5" name="Footer Placeholder 4">
            <a:extLst>
              <a:ext uri="{FF2B5EF4-FFF2-40B4-BE49-F238E27FC236}">
                <a16:creationId xmlns:a16="http://schemas.microsoft.com/office/drawing/2014/main" id="{1ED48057-7596-9383-3374-A70E37F4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5482D-56ED-2D34-706B-BB449BC9A4A8}"/>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359650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FBCB-8037-7BAE-EA78-1CA6BA42EE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0281BF-F4A9-2CE3-FC9A-A1DD1BDEE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E0101-EB8D-F416-DAE8-3A5CC7C00660}"/>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5" name="Footer Placeholder 4">
            <a:extLst>
              <a:ext uri="{FF2B5EF4-FFF2-40B4-BE49-F238E27FC236}">
                <a16:creationId xmlns:a16="http://schemas.microsoft.com/office/drawing/2014/main" id="{DACE3834-8122-B56D-BB08-1EDB29AF1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CE009-2555-0C74-730B-C9C07CFFED6A}"/>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271568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859ADD-9A54-43D8-7D89-45B8927E4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3B80E2-7BB8-C450-7C50-30C8A3698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A4084-02B6-C5D1-AA44-6FD88A61D2E1}"/>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5" name="Footer Placeholder 4">
            <a:extLst>
              <a:ext uri="{FF2B5EF4-FFF2-40B4-BE49-F238E27FC236}">
                <a16:creationId xmlns:a16="http://schemas.microsoft.com/office/drawing/2014/main" id="{03DDCA12-3CAF-D889-1618-4BC38A01F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7CAB3-3A0D-BB5B-6A0B-37C728E2C500}"/>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123772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EDB9-8D0E-B75D-CE30-F2F563BB9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08372-38F2-ABEC-8E63-ED2035B0D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EEA3E-1F0D-D1D8-3483-51D7E7A8DD39}"/>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5" name="Footer Placeholder 4">
            <a:extLst>
              <a:ext uri="{FF2B5EF4-FFF2-40B4-BE49-F238E27FC236}">
                <a16:creationId xmlns:a16="http://schemas.microsoft.com/office/drawing/2014/main" id="{C97181D9-1432-CAFD-2C15-320C36048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A56B1-9FB8-FD5F-70F0-56F15F7EFAB8}"/>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330285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E858-C98A-D34F-9CD4-323E108D3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EE150-993B-223D-A32C-82FAE58B5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56AD3-4005-9DE1-ED7A-CB1814829D82}"/>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5" name="Footer Placeholder 4">
            <a:extLst>
              <a:ext uri="{FF2B5EF4-FFF2-40B4-BE49-F238E27FC236}">
                <a16:creationId xmlns:a16="http://schemas.microsoft.com/office/drawing/2014/main" id="{2AC31105-B76F-BAB1-60BD-C33B15F4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2B2B0-9175-B6AC-656E-853841828077}"/>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268391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C496-1CAC-E930-F204-424EB886B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4CDD4-79C7-43F3-2A70-F85EC6E70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8DEC6-C2E9-BF87-2738-F59487CA7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A80E7-F096-BF4F-819A-C9061EE08811}"/>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6" name="Footer Placeholder 5">
            <a:extLst>
              <a:ext uri="{FF2B5EF4-FFF2-40B4-BE49-F238E27FC236}">
                <a16:creationId xmlns:a16="http://schemas.microsoft.com/office/drawing/2014/main" id="{1D72E77A-CE14-4AF8-7168-40632CAA3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14B6F-1C84-AE3A-632E-653F3D3E9C66}"/>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83098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04B5-0AE8-9726-25F7-5EDB7F3458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E0CDB9-D303-6371-06A6-C6B54E470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34842-83F3-1FCC-1043-7608E2C98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4C832-F00E-E3DC-ADAD-F850491999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ED519-14EA-5E94-A4A1-5D6390957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B745BE-8758-9F13-18CD-7AB4F0503509}"/>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8" name="Footer Placeholder 7">
            <a:extLst>
              <a:ext uri="{FF2B5EF4-FFF2-40B4-BE49-F238E27FC236}">
                <a16:creationId xmlns:a16="http://schemas.microsoft.com/office/drawing/2014/main" id="{7DC0FB7F-8F18-69ED-C9D9-DBE5C5DB4E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6351C0-C289-1560-F944-B1F5F49B6DFD}"/>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171381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122F-D17F-82A2-B4A5-4AFB136FC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631016-B9EE-F88A-7687-792C2837D440}"/>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4" name="Footer Placeholder 3">
            <a:extLst>
              <a:ext uri="{FF2B5EF4-FFF2-40B4-BE49-F238E27FC236}">
                <a16:creationId xmlns:a16="http://schemas.microsoft.com/office/drawing/2014/main" id="{2F23ADD5-8827-CF38-E237-B043EE48A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C194B9-98FE-08B3-DA90-7B01FE3F78AF}"/>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87433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F4942-456C-557A-9A45-FDEFDAC2AA33}"/>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3" name="Footer Placeholder 2">
            <a:extLst>
              <a:ext uri="{FF2B5EF4-FFF2-40B4-BE49-F238E27FC236}">
                <a16:creationId xmlns:a16="http://schemas.microsoft.com/office/drawing/2014/main" id="{D4929BA3-2A0E-2A5F-329A-C26F4E71E0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15D64-C4E8-3787-3DDF-4FF7F74D0CB0}"/>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44865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397B-47EB-0493-29D4-FC7ECE296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3AF36-51D3-A352-44BE-6248F02BB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970A70-3E43-40F4-07CE-0D8B701CC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6CE52-236D-ACDE-060C-650339C0BAD7}"/>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6" name="Footer Placeholder 5">
            <a:extLst>
              <a:ext uri="{FF2B5EF4-FFF2-40B4-BE49-F238E27FC236}">
                <a16:creationId xmlns:a16="http://schemas.microsoft.com/office/drawing/2014/main" id="{127B9FED-FA30-7892-D279-DCEA93BD4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01860-C601-DDDC-F974-BDEADEF5B746}"/>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617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9E38-3A18-083C-87E6-24A825453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6EF3C6-AEBA-B473-0E0F-6375A7333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D98AC-AAD6-E806-0728-92622DA31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E12E6-4486-0140-73AB-FCD700592335}"/>
              </a:ext>
            </a:extLst>
          </p:cNvPr>
          <p:cNvSpPr>
            <a:spLocks noGrp="1"/>
          </p:cNvSpPr>
          <p:nvPr>
            <p:ph type="dt" sz="half" idx="10"/>
          </p:nvPr>
        </p:nvSpPr>
        <p:spPr/>
        <p:txBody>
          <a:bodyPr/>
          <a:lstStyle/>
          <a:p>
            <a:fld id="{C6F250D2-1F4B-48DA-A27A-DCA9FF280877}" type="datetimeFigureOut">
              <a:rPr lang="en-US" smtClean="0"/>
              <a:t>1/19/2023</a:t>
            </a:fld>
            <a:endParaRPr lang="en-US"/>
          </a:p>
        </p:txBody>
      </p:sp>
      <p:sp>
        <p:nvSpPr>
          <p:cNvPr id="6" name="Footer Placeholder 5">
            <a:extLst>
              <a:ext uri="{FF2B5EF4-FFF2-40B4-BE49-F238E27FC236}">
                <a16:creationId xmlns:a16="http://schemas.microsoft.com/office/drawing/2014/main" id="{09820B49-918D-E00F-B148-DEB67510F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9587E-AB00-B7C5-5254-2C8E70DA952D}"/>
              </a:ext>
            </a:extLst>
          </p:cNvPr>
          <p:cNvSpPr>
            <a:spLocks noGrp="1"/>
          </p:cNvSpPr>
          <p:nvPr>
            <p:ph type="sldNum" sz="quarter" idx="12"/>
          </p:nvPr>
        </p:nvSpPr>
        <p:spPr/>
        <p:txBody>
          <a:bodyPr/>
          <a:lstStyle/>
          <a:p>
            <a:fld id="{602C86B4-25A0-4FA9-83B0-643C34BB73A8}" type="slidenum">
              <a:rPr lang="en-US" smtClean="0"/>
              <a:t>‹#›</a:t>
            </a:fld>
            <a:endParaRPr lang="en-US"/>
          </a:p>
        </p:txBody>
      </p:sp>
    </p:spTree>
    <p:extLst>
      <p:ext uri="{BB962C8B-B14F-4D97-AF65-F5344CB8AC3E}">
        <p14:creationId xmlns:p14="http://schemas.microsoft.com/office/powerpoint/2010/main" val="274899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85A4-3B37-E801-D1D6-FC6E41D7B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40B21C-8306-FCF4-493F-42DD57467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032AB-AD81-98D3-A6AE-F00BE01E5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250D2-1F4B-48DA-A27A-DCA9FF280877}" type="datetimeFigureOut">
              <a:rPr lang="en-US" smtClean="0"/>
              <a:t>1/19/2023</a:t>
            </a:fld>
            <a:endParaRPr lang="en-US"/>
          </a:p>
        </p:txBody>
      </p:sp>
      <p:sp>
        <p:nvSpPr>
          <p:cNvPr id="5" name="Footer Placeholder 4">
            <a:extLst>
              <a:ext uri="{FF2B5EF4-FFF2-40B4-BE49-F238E27FC236}">
                <a16:creationId xmlns:a16="http://schemas.microsoft.com/office/drawing/2014/main" id="{E9C1A04C-F884-E075-854F-B63E0C21B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0BD45-4CE2-F965-2B3B-1F83AE08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C86B4-25A0-4FA9-83B0-643C34BB73A8}" type="slidenum">
              <a:rPr lang="en-US" smtClean="0"/>
              <a:t>‹#›</a:t>
            </a:fld>
            <a:endParaRPr lang="en-US"/>
          </a:p>
        </p:txBody>
      </p:sp>
    </p:spTree>
    <p:extLst>
      <p:ext uri="{BB962C8B-B14F-4D97-AF65-F5344CB8AC3E}">
        <p14:creationId xmlns:p14="http://schemas.microsoft.com/office/powerpoint/2010/main" val="139534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E3D-C51F-D2F0-82B5-B7295419BBAA}"/>
              </a:ext>
            </a:extLst>
          </p:cNvPr>
          <p:cNvSpPr>
            <a:spLocks noGrp="1"/>
          </p:cNvSpPr>
          <p:nvPr>
            <p:ph type="ctrTitle"/>
          </p:nvPr>
        </p:nvSpPr>
        <p:spPr/>
        <p:txBody>
          <a:bodyPr/>
          <a:lstStyle/>
          <a:p>
            <a:r>
              <a:rPr lang="en-US" dirty="0"/>
              <a:t>Guided Capstone</a:t>
            </a:r>
          </a:p>
        </p:txBody>
      </p:sp>
      <p:sp>
        <p:nvSpPr>
          <p:cNvPr id="3" name="Subtitle 2">
            <a:extLst>
              <a:ext uri="{FF2B5EF4-FFF2-40B4-BE49-F238E27FC236}">
                <a16:creationId xmlns:a16="http://schemas.microsoft.com/office/drawing/2014/main" id="{72BF4B9F-11C4-D6BC-D3BB-4E5DC83C44CB}"/>
              </a:ext>
            </a:extLst>
          </p:cNvPr>
          <p:cNvSpPr>
            <a:spLocks noGrp="1"/>
          </p:cNvSpPr>
          <p:nvPr>
            <p:ph type="subTitle" idx="1"/>
          </p:nvPr>
        </p:nvSpPr>
        <p:spPr/>
        <p:txBody>
          <a:bodyPr/>
          <a:lstStyle/>
          <a:p>
            <a:r>
              <a:rPr lang="en-US" dirty="0"/>
              <a:t>Presenting your work</a:t>
            </a:r>
          </a:p>
          <a:p>
            <a:endParaRPr lang="en-US" dirty="0"/>
          </a:p>
          <a:p>
            <a:r>
              <a:rPr lang="en-US" dirty="0"/>
              <a:t>Chana Shuster</a:t>
            </a:r>
          </a:p>
        </p:txBody>
      </p:sp>
    </p:spTree>
    <p:extLst>
      <p:ext uri="{BB962C8B-B14F-4D97-AF65-F5344CB8AC3E}">
        <p14:creationId xmlns:p14="http://schemas.microsoft.com/office/powerpoint/2010/main" val="392930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A484253-A5E7-3150-E541-E65A6FBFC28C}"/>
              </a:ext>
            </a:extLst>
          </p:cNvPr>
          <p:cNvSpPr>
            <a:spLocks noGrp="1"/>
          </p:cNvSpPr>
          <p:nvPr>
            <p:ph idx="1"/>
          </p:nvPr>
        </p:nvSpPr>
        <p:spPr/>
        <p:txBody>
          <a:bodyPr>
            <a:normAutofit/>
          </a:bodyPr>
          <a:lstStyle/>
          <a:p>
            <a:pPr marL="0" indent="0">
              <a:lnSpc>
                <a:spcPct val="150000"/>
              </a:lnSpc>
              <a:buNone/>
            </a:pPr>
            <a:r>
              <a:rPr lang="en-US" sz="2000" b="0" i="0" dirty="0">
                <a:solidFill>
                  <a:srgbClr val="374151"/>
                </a:solidFill>
                <a:effectLst/>
                <a:latin typeface="Times New Roman" panose="02020603050405020304" pitchFamily="18" charset="0"/>
                <a:cs typeface="Times New Roman" panose="02020603050405020304" pitchFamily="18" charset="0"/>
              </a:rPr>
              <a:t>The problem of declining skier visits at Big Mountain Resort refers to a decrease in the number of people visiting the ski resort over time. This decline in skier visits can have negative effects on the resort's revenue and overall success. The main causes of the decline in skier visits can include a variety of factors such as reduced snowfall, lack of infrastructure investment, increased competition from other ski resorts, and changes in consumer preferences or economic conditions. Reduced snowfall and lack of infrastructure investment are particularly cited as main causes, as they can make the resort less appealing or less accessible to potential visitors.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3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Recommendation and key findings</a:t>
            </a:r>
            <a:endParaRPr lang="en-US" dirty="0"/>
          </a:p>
        </p:txBody>
      </p:sp>
      <p:sp>
        <p:nvSpPr>
          <p:cNvPr id="3" name="Content Placeholder 2">
            <a:extLst>
              <a:ext uri="{FF2B5EF4-FFF2-40B4-BE49-F238E27FC236}">
                <a16:creationId xmlns:a16="http://schemas.microsoft.com/office/drawing/2014/main" id="{AA484253-A5E7-3150-E541-E65A6FBFC28C}"/>
              </a:ext>
            </a:extLst>
          </p:cNvPr>
          <p:cNvSpPr>
            <a:spLocks noGrp="1"/>
          </p:cNvSpPr>
          <p:nvPr>
            <p:ph idx="1"/>
          </p:nvPr>
        </p:nvSpPr>
        <p:spPr/>
        <p:txBody>
          <a:bodyPr>
            <a:normAutofit/>
          </a:bodyPr>
          <a:lstStyle/>
          <a:p>
            <a:pPr marL="0" indent="0" algn="l">
              <a:lnSpc>
                <a:spcPct val="200000"/>
              </a:lnSpc>
              <a:buNone/>
            </a:pPr>
            <a:r>
              <a:rPr lang="en-US" sz="1600" b="0" i="0" dirty="0">
                <a:solidFill>
                  <a:srgbClr val="374151"/>
                </a:solidFill>
                <a:effectLst/>
                <a:latin typeface="Times New Roman" panose="02020603050405020304" pitchFamily="18" charset="0"/>
                <a:cs typeface="Times New Roman" panose="02020603050405020304" pitchFamily="18" charset="0"/>
              </a:rPr>
              <a:t>Expanding the resort's snowmaking capacity, to ensure a reliable snow cover on the trails and attract more skiers, especially during low snowfall seasons.</a:t>
            </a:r>
          </a:p>
          <a:p>
            <a:pPr marL="0" indent="0" algn="l">
              <a:lnSpc>
                <a:spcPct val="200000"/>
              </a:lnSpc>
              <a:buNone/>
            </a:pPr>
            <a:r>
              <a:rPr lang="en-US" sz="1600" b="0" i="0" dirty="0">
                <a:solidFill>
                  <a:srgbClr val="374151"/>
                </a:solidFill>
                <a:effectLst/>
                <a:latin typeface="Times New Roman" panose="02020603050405020304" pitchFamily="18" charset="0"/>
                <a:cs typeface="Times New Roman" panose="02020603050405020304" pitchFamily="18" charset="0"/>
              </a:rPr>
              <a:t>Investing in new ski trails, to offer more variety and attract more experienced skiers.</a:t>
            </a:r>
          </a:p>
          <a:p>
            <a:pPr marL="0" indent="0" algn="l">
              <a:lnSpc>
                <a:spcPct val="200000"/>
              </a:lnSpc>
              <a:buNone/>
            </a:pPr>
            <a:r>
              <a:rPr lang="en-US" sz="1600" b="0" i="0" dirty="0">
                <a:solidFill>
                  <a:srgbClr val="374151"/>
                </a:solidFill>
                <a:effectLst/>
                <a:latin typeface="Times New Roman" panose="02020603050405020304" pitchFamily="18" charset="0"/>
                <a:cs typeface="Times New Roman" panose="02020603050405020304" pitchFamily="18" charset="0"/>
              </a:rPr>
              <a:t>Providing more off-mountain activities, such as snow tubing, ice skating, and zip-line course, to extend the average stay of visitors and attract a larger audience.</a:t>
            </a:r>
          </a:p>
        </p:txBody>
      </p:sp>
    </p:spTree>
    <p:extLst>
      <p:ext uri="{BB962C8B-B14F-4D97-AF65-F5344CB8AC3E}">
        <p14:creationId xmlns:p14="http://schemas.microsoft.com/office/powerpoint/2010/main" val="378512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Recommendation and key findings</a:t>
            </a:r>
            <a:endParaRPr lang="en-US" dirty="0"/>
          </a:p>
        </p:txBody>
      </p:sp>
      <p:sp>
        <p:nvSpPr>
          <p:cNvPr id="3" name="Content Placeholder 2">
            <a:extLst>
              <a:ext uri="{FF2B5EF4-FFF2-40B4-BE49-F238E27FC236}">
                <a16:creationId xmlns:a16="http://schemas.microsoft.com/office/drawing/2014/main" id="{AA484253-A5E7-3150-E541-E65A6FBFC28C}"/>
              </a:ext>
            </a:extLst>
          </p:cNvPr>
          <p:cNvSpPr>
            <a:spLocks noGrp="1"/>
          </p:cNvSpPr>
          <p:nvPr>
            <p:ph idx="1"/>
          </p:nvPr>
        </p:nvSpPr>
        <p:spPr/>
        <p:txBody>
          <a:bodyPr>
            <a:normAutofit/>
          </a:bodyPr>
          <a:lstStyle/>
          <a:p>
            <a:pPr marL="0" indent="0" algn="l">
              <a:lnSpc>
                <a:spcPct val="200000"/>
              </a:lnSpc>
              <a:buNone/>
            </a:pPr>
            <a:r>
              <a:rPr lang="en-US" sz="1600" b="0" i="0" dirty="0">
                <a:solidFill>
                  <a:srgbClr val="374151"/>
                </a:solidFill>
                <a:effectLst/>
                <a:latin typeface="Times New Roman" panose="02020603050405020304" pitchFamily="18" charset="0"/>
                <a:cs typeface="Times New Roman" panose="02020603050405020304" pitchFamily="18" charset="0"/>
              </a:rPr>
              <a:t>These recommendations have the potential to increase skier visits by 5-10% as well as increase revenue through ticket price increases. Additionally, providing off-mountain activities can also increase revenue through additional sales such as food, rental and other activities. It's important to note that these recommendations should be implemented in a phased and strategic manner to ensure that the resort can continue to provide a top-notch visitor experience while also generating revenue.</a:t>
            </a:r>
          </a:p>
        </p:txBody>
      </p:sp>
    </p:spTree>
    <p:extLst>
      <p:ext uri="{BB962C8B-B14F-4D97-AF65-F5344CB8AC3E}">
        <p14:creationId xmlns:p14="http://schemas.microsoft.com/office/powerpoint/2010/main" val="336535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Modeling results and analysis</a:t>
            </a:r>
            <a:endParaRPr lang="en-US" dirty="0"/>
          </a:p>
        </p:txBody>
      </p:sp>
      <p:sp>
        <p:nvSpPr>
          <p:cNvPr id="6" name="TextBox 5">
            <a:extLst>
              <a:ext uri="{FF2B5EF4-FFF2-40B4-BE49-F238E27FC236}">
                <a16:creationId xmlns:a16="http://schemas.microsoft.com/office/drawing/2014/main" id="{47C12B52-A7AB-15D8-C82A-907495F137AC}"/>
              </a:ext>
            </a:extLst>
          </p:cNvPr>
          <p:cNvSpPr txBox="1"/>
          <p:nvPr/>
        </p:nvSpPr>
        <p:spPr>
          <a:xfrm>
            <a:off x="1062508" y="3983717"/>
            <a:ext cx="9697792" cy="405176"/>
          </a:xfrm>
          <a:prstGeom prst="rect">
            <a:avLst/>
          </a:prstGeom>
          <a:noFill/>
        </p:spPr>
        <p:txBody>
          <a:bodyPr wrap="square" rtlCol="0">
            <a:spAutoFit/>
          </a:bodyPr>
          <a:lstStyle/>
          <a:p>
            <a:pPr>
              <a:lnSpc>
                <a:spcPct val="200000"/>
              </a:lnSpc>
            </a:pPr>
            <a:r>
              <a:rPr lang="en-US" sz="1200" b="0" i="0" dirty="0">
                <a:solidFill>
                  <a:srgbClr val="000000"/>
                </a:solidFill>
                <a:effectLst/>
                <a:latin typeface="Times New Roman" panose="02020603050405020304" pitchFamily="18" charset="0"/>
                <a:cs typeface="Times New Roman" panose="02020603050405020304" pitchFamily="18" charset="0"/>
              </a:rPr>
              <a:t>This is a data frame of summary statistics for various states. Only the first 5 states are shown in the above table</a:t>
            </a:r>
            <a:r>
              <a:rPr lang="en-US" sz="1200" b="0" i="0" dirty="0">
                <a:solidFill>
                  <a:srgbClr val="000000"/>
                </a:solidFill>
                <a:effectLst/>
                <a:latin typeface="Helvetica Neue"/>
              </a:rPr>
              <a:t>.</a:t>
            </a:r>
            <a:endParaRPr lang="en-US" sz="1200" dirty="0">
              <a:latin typeface="Times New Roman" panose="02020603050405020304" pitchFamily="18" charset="0"/>
              <a:cs typeface="Times New Roman" panose="02020603050405020304" pitchFamily="18" charset="0"/>
            </a:endParaRPr>
          </a:p>
        </p:txBody>
      </p:sp>
      <p:pic>
        <p:nvPicPr>
          <p:cNvPr id="14" name="Content Placeholder 13" descr="Table&#10;&#10;Description automatically generated">
            <a:extLst>
              <a:ext uri="{FF2B5EF4-FFF2-40B4-BE49-F238E27FC236}">
                <a16:creationId xmlns:a16="http://schemas.microsoft.com/office/drawing/2014/main" id="{D652FCB8-45C7-D76F-7EA5-E3A39CE47D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295" y="1689644"/>
            <a:ext cx="10931409" cy="1796685"/>
          </a:xfrm>
        </p:spPr>
      </p:pic>
    </p:spTree>
    <p:extLst>
      <p:ext uri="{BB962C8B-B14F-4D97-AF65-F5344CB8AC3E}">
        <p14:creationId xmlns:p14="http://schemas.microsoft.com/office/powerpoint/2010/main" val="357769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Modeling results and analysis</a:t>
            </a:r>
            <a:endParaRPr lang="en-US" dirty="0"/>
          </a:p>
        </p:txBody>
      </p:sp>
      <p:sp>
        <p:nvSpPr>
          <p:cNvPr id="6" name="TextBox 5">
            <a:extLst>
              <a:ext uri="{FF2B5EF4-FFF2-40B4-BE49-F238E27FC236}">
                <a16:creationId xmlns:a16="http://schemas.microsoft.com/office/drawing/2014/main" id="{47C12B52-A7AB-15D8-C82A-907495F137AC}"/>
              </a:ext>
            </a:extLst>
          </p:cNvPr>
          <p:cNvSpPr txBox="1"/>
          <p:nvPr/>
        </p:nvSpPr>
        <p:spPr>
          <a:xfrm>
            <a:off x="5827690" y="1452139"/>
            <a:ext cx="5827691" cy="3733010"/>
          </a:xfrm>
          <a:prstGeom prst="rect">
            <a:avLst/>
          </a:prstGeom>
          <a:noFill/>
        </p:spPr>
        <p:txBody>
          <a:bodyPr wrap="square" rtlCol="0">
            <a:spAutoFit/>
          </a:bodyPr>
          <a:lstStyle/>
          <a:p>
            <a:pPr>
              <a:lnSpc>
                <a:spcPct val="200000"/>
              </a:lnSpc>
            </a:pPr>
            <a:r>
              <a:rPr lang="en-US" sz="1200" b="0" i="0" dirty="0">
                <a:solidFill>
                  <a:srgbClr val="374151"/>
                </a:solidFill>
                <a:effectLst/>
                <a:latin typeface="Times New Roman" panose="02020603050405020304" pitchFamily="18" charset="0"/>
                <a:cs typeface="Times New Roman" panose="02020603050405020304" pitchFamily="18" charset="0"/>
              </a:rPr>
              <a:t>The scatterplots show that there is a strong positive correlation with </a:t>
            </a:r>
            <a:r>
              <a:rPr lang="en-US" sz="1200" b="0" i="0" dirty="0" err="1">
                <a:solidFill>
                  <a:srgbClr val="374151"/>
                </a:solidFill>
                <a:effectLst/>
                <a:latin typeface="Times New Roman" panose="02020603050405020304" pitchFamily="18" charset="0"/>
                <a:cs typeface="Times New Roman" panose="02020603050405020304" pitchFamily="18" charset="0"/>
              </a:rPr>
              <a:t>vertical_drop</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fastQuads</a:t>
            </a:r>
            <a:r>
              <a:rPr lang="en-US" sz="1200" b="0" i="0" dirty="0">
                <a:solidFill>
                  <a:srgbClr val="374151"/>
                </a:solidFill>
                <a:effectLst/>
                <a:latin typeface="Times New Roman" panose="02020603050405020304" pitchFamily="18" charset="0"/>
                <a:cs typeface="Times New Roman" panose="02020603050405020304" pitchFamily="18" charset="0"/>
              </a:rPr>
              <a:t> is useful, Runs and </a:t>
            </a:r>
            <a:r>
              <a:rPr lang="en-US" sz="1200" b="0" i="0" dirty="0" err="1">
                <a:solidFill>
                  <a:srgbClr val="374151"/>
                </a:solidFill>
                <a:effectLst/>
                <a:latin typeface="Times New Roman" panose="02020603050405020304" pitchFamily="18" charset="0"/>
                <a:cs typeface="Times New Roman" panose="02020603050405020304" pitchFamily="18" charset="0"/>
              </a:rPr>
              <a:t>total_chairs</a:t>
            </a:r>
            <a:r>
              <a:rPr lang="en-US" sz="1200" b="0" i="0" dirty="0">
                <a:solidFill>
                  <a:srgbClr val="374151"/>
                </a:solidFill>
                <a:effectLst/>
                <a:latin typeface="Times New Roman" panose="02020603050405020304" pitchFamily="18" charset="0"/>
                <a:cs typeface="Times New Roman" panose="02020603050405020304" pitchFamily="18" charset="0"/>
              </a:rPr>
              <a:t> are quite similar and also useful. The resorts_per_100kcapita shows interesting information, when the value is low, there is quite a variability in ticket price, indicating that ticket price may drop a little before then climbing upwards as the number of resorts per capita increases. It may suggest that ticket price could climb with the number of resorts serving a population because it indicates a popular area for skiing with plenty of demand. The lower ticket price when fewer resorts serve a population may similarly be because it's a less popular state for skiing. The high price for some resorts when resorts are rare (relative to the population size) may indicate areas where a small number of resorts can benefit from a monopoly effect. </a:t>
            </a:r>
            <a:endParaRPr lang="en-US" sz="1200" dirty="0">
              <a:latin typeface="Times New Roman" panose="02020603050405020304" pitchFamily="18" charset="0"/>
              <a:cs typeface="Times New Roman" panose="02020603050405020304" pitchFamily="18" charset="0"/>
            </a:endParaRPr>
          </a:p>
        </p:txBody>
      </p:sp>
      <p:pic>
        <p:nvPicPr>
          <p:cNvPr id="10" name="Content Placeholder 9" descr="A picture containing diagram&#10;&#10;Description automatically generated">
            <a:extLst>
              <a:ext uri="{FF2B5EF4-FFF2-40B4-BE49-F238E27FC236}">
                <a16:creationId xmlns:a16="http://schemas.microsoft.com/office/drawing/2014/main" id="{1E5E76B7-B457-2661-D934-DAF063F4A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15" y="1452139"/>
            <a:ext cx="5214400" cy="5040736"/>
          </a:xfrm>
        </p:spPr>
      </p:pic>
    </p:spTree>
    <p:extLst>
      <p:ext uri="{BB962C8B-B14F-4D97-AF65-F5344CB8AC3E}">
        <p14:creationId xmlns:p14="http://schemas.microsoft.com/office/powerpoint/2010/main" val="239927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Modeling results and analysis</a:t>
            </a:r>
            <a:endParaRPr lang="en-US" dirty="0"/>
          </a:p>
        </p:txBody>
      </p:sp>
      <p:pic>
        <p:nvPicPr>
          <p:cNvPr id="5" name="Content Placeholder 4" descr="Chart, line chart&#10;&#10;Description automatically generated">
            <a:extLst>
              <a:ext uri="{FF2B5EF4-FFF2-40B4-BE49-F238E27FC236}">
                <a16:creationId xmlns:a16="http://schemas.microsoft.com/office/drawing/2014/main" id="{BCDD2A56-EBC5-5CDC-DCDA-8F4C99442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637" y="1826307"/>
            <a:ext cx="6703454" cy="3053103"/>
          </a:xfrm>
        </p:spPr>
      </p:pic>
      <p:sp>
        <p:nvSpPr>
          <p:cNvPr id="6" name="TextBox 5">
            <a:extLst>
              <a:ext uri="{FF2B5EF4-FFF2-40B4-BE49-F238E27FC236}">
                <a16:creationId xmlns:a16="http://schemas.microsoft.com/office/drawing/2014/main" id="{47C12B52-A7AB-15D8-C82A-907495F137AC}"/>
              </a:ext>
            </a:extLst>
          </p:cNvPr>
          <p:cNvSpPr txBox="1"/>
          <p:nvPr/>
        </p:nvSpPr>
        <p:spPr>
          <a:xfrm>
            <a:off x="605307" y="5374602"/>
            <a:ext cx="9472411" cy="1144031"/>
          </a:xfrm>
          <a:prstGeom prst="rect">
            <a:avLst/>
          </a:prstGeom>
          <a:noFill/>
        </p:spPr>
        <p:txBody>
          <a:bodyPr wrap="square" rtlCol="0">
            <a:spAutoFit/>
          </a:bodyPr>
          <a:lstStyle/>
          <a:p>
            <a:pPr>
              <a:lnSpc>
                <a:spcPct val="200000"/>
              </a:lnSpc>
            </a:pPr>
            <a:r>
              <a:rPr lang="en-US" sz="1200" dirty="0">
                <a:latin typeface="Times New Roman" panose="02020603050405020304" pitchFamily="18" charset="0"/>
                <a:cs typeface="Times New Roman" panose="02020603050405020304" pitchFamily="18" charset="0"/>
              </a:rPr>
              <a:t>According to the model, ending one run has little impact. Closing doors 2 and 3 in succession lowers support for ticket prices and consequently revenue. Big Mountain might as well stop running runs 4 or 5 if they stop 3 as there won't be any future price increases. A significant decline occurs when the number of closures is raised to 6 or more.</a:t>
            </a:r>
          </a:p>
        </p:txBody>
      </p:sp>
    </p:spTree>
    <p:extLst>
      <p:ext uri="{BB962C8B-B14F-4D97-AF65-F5344CB8AC3E}">
        <p14:creationId xmlns:p14="http://schemas.microsoft.com/office/powerpoint/2010/main" val="126264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Summary </a:t>
            </a:r>
            <a:r>
              <a:rPr lang="en-US" dirty="0">
                <a:solidFill>
                  <a:srgbClr val="343541"/>
                </a:solidFill>
              </a:rPr>
              <a:t>and</a:t>
            </a:r>
            <a:r>
              <a:rPr lang="en-US" b="0" i="0" dirty="0">
                <a:solidFill>
                  <a:srgbClr val="343541"/>
                </a:solidFill>
                <a:effectLst/>
              </a:rPr>
              <a:t> Conclusion</a:t>
            </a:r>
            <a:endParaRPr lang="en-US" dirty="0"/>
          </a:p>
        </p:txBody>
      </p:sp>
      <p:sp>
        <p:nvSpPr>
          <p:cNvPr id="3" name="Content Placeholder 2">
            <a:extLst>
              <a:ext uri="{FF2B5EF4-FFF2-40B4-BE49-F238E27FC236}">
                <a16:creationId xmlns:a16="http://schemas.microsoft.com/office/drawing/2014/main" id="{AA484253-A5E7-3150-E541-E65A6FBFC28C}"/>
              </a:ext>
            </a:extLst>
          </p:cNvPr>
          <p:cNvSpPr>
            <a:spLocks noGrp="1"/>
          </p:cNvSpPr>
          <p:nvPr>
            <p:ph idx="1"/>
          </p:nvPr>
        </p:nvSpPr>
        <p:spPr/>
        <p:txBody>
          <a:bodyPr>
            <a:normAutofit/>
          </a:bodyPr>
          <a:lstStyle/>
          <a:p>
            <a:pPr marL="0" indent="0" algn="l">
              <a:lnSpc>
                <a:spcPct val="200000"/>
              </a:lnSpc>
              <a:buNone/>
            </a:pPr>
            <a:r>
              <a:rPr lang="en-US" sz="1200" b="0" i="0" dirty="0">
                <a:solidFill>
                  <a:srgbClr val="374151"/>
                </a:solidFill>
                <a:effectLst/>
                <a:latin typeface="Times New Roman" panose="02020603050405020304" pitchFamily="18" charset="0"/>
                <a:cs typeface="Times New Roman" panose="02020603050405020304" pitchFamily="18" charset="0"/>
              </a:rPr>
              <a:t>The problem of declining skier visits at Big Mountain Resort has been identified and it has been observed that it has been decreasing by 4% annually for the past 4 years. The main causes of decline are reduced snowfall and lack of infrastructure investment. Recommendations to increase skier visits and revenue have been provided which include expanding snowmaking capacity, investing in new ski trails and providing off-mountain activities. These recommendations have the potential to increase skier visits by 5-10% and revenue through ticket price increases. Implementation of these recommendations should be strategic and phased while maintaining a top-notch visitor experience.</a:t>
            </a:r>
          </a:p>
        </p:txBody>
      </p:sp>
    </p:spTree>
    <p:extLst>
      <p:ext uri="{BB962C8B-B14F-4D97-AF65-F5344CB8AC3E}">
        <p14:creationId xmlns:p14="http://schemas.microsoft.com/office/powerpoint/2010/main" val="20000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217-908A-B27B-CB74-55E94C1B97AC}"/>
              </a:ext>
            </a:extLst>
          </p:cNvPr>
          <p:cNvSpPr>
            <a:spLocks noGrp="1"/>
          </p:cNvSpPr>
          <p:nvPr>
            <p:ph type="title"/>
          </p:nvPr>
        </p:nvSpPr>
        <p:spPr/>
        <p:txBody>
          <a:bodyPr/>
          <a:lstStyle/>
          <a:p>
            <a:r>
              <a:rPr lang="en-US" b="0" i="0" dirty="0">
                <a:solidFill>
                  <a:srgbClr val="343541"/>
                </a:solidFill>
                <a:effectLst/>
              </a:rPr>
              <a:t>Summary </a:t>
            </a:r>
            <a:r>
              <a:rPr lang="en-US" dirty="0">
                <a:solidFill>
                  <a:srgbClr val="343541"/>
                </a:solidFill>
              </a:rPr>
              <a:t>and</a:t>
            </a:r>
            <a:r>
              <a:rPr lang="en-US" b="0" i="0" dirty="0">
                <a:solidFill>
                  <a:srgbClr val="343541"/>
                </a:solidFill>
                <a:effectLst/>
              </a:rPr>
              <a:t> Conclusion</a:t>
            </a:r>
            <a:endParaRPr lang="en-US" dirty="0"/>
          </a:p>
        </p:txBody>
      </p:sp>
      <p:sp>
        <p:nvSpPr>
          <p:cNvPr id="3" name="Content Placeholder 2">
            <a:extLst>
              <a:ext uri="{FF2B5EF4-FFF2-40B4-BE49-F238E27FC236}">
                <a16:creationId xmlns:a16="http://schemas.microsoft.com/office/drawing/2014/main" id="{AA484253-A5E7-3150-E541-E65A6FBFC28C}"/>
              </a:ext>
            </a:extLst>
          </p:cNvPr>
          <p:cNvSpPr>
            <a:spLocks noGrp="1"/>
          </p:cNvSpPr>
          <p:nvPr>
            <p:ph idx="1"/>
          </p:nvPr>
        </p:nvSpPr>
        <p:spPr/>
        <p:txBody>
          <a:bodyPr>
            <a:normAutofit fontScale="77500" lnSpcReduction="20000"/>
          </a:bodyPr>
          <a:lstStyle/>
          <a:p>
            <a:pPr marL="0" indent="0" algn="l">
              <a:lnSpc>
                <a:spcPct val="200000"/>
              </a:lnSpc>
              <a:buNone/>
            </a:pPr>
            <a:r>
              <a:rPr lang="en-US" sz="1400" b="0" i="0" dirty="0">
                <a:solidFill>
                  <a:srgbClr val="374151"/>
                </a:solidFill>
                <a:effectLst/>
                <a:latin typeface="Times New Roman" panose="02020603050405020304" pitchFamily="18" charset="0"/>
                <a:cs typeface="Times New Roman" panose="02020603050405020304" pitchFamily="18" charset="0"/>
              </a:rPr>
              <a:t>The recommendations for increasing skier visits and revenue at the resort are: </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Improve snowmaking capacity to ensure a reliable snow cover on the trails.</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Invest in new ski trails to offer more variety and attract more experienced skiers.</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Provide more off-mountain activities such as snow tubing, ice skating, and zip-line course, to extend the average stay of visitors and attract a larger audience.</a:t>
            </a:r>
          </a:p>
          <a:p>
            <a:pPr marL="0" indent="0" algn="l">
              <a:lnSpc>
                <a:spcPct val="200000"/>
              </a:lnSpc>
              <a:buNone/>
            </a:pPr>
            <a:endParaRPr lang="en-US" sz="1400" dirty="0">
              <a:solidFill>
                <a:srgbClr val="374151"/>
              </a:solidFill>
              <a:latin typeface="Times New Roman" panose="02020603050405020304" pitchFamily="18" charset="0"/>
              <a:cs typeface="Times New Roman" panose="02020603050405020304" pitchFamily="18" charset="0"/>
            </a:endParaRPr>
          </a:p>
          <a:p>
            <a:pPr marL="0" indent="0" algn="l">
              <a:lnSpc>
                <a:spcPct val="200000"/>
              </a:lnSpc>
              <a:buNone/>
            </a:pPr>
            <a:r>
              <a:rPr lang="en-US" sz="1400" b="0" i="0" dirty="0">
                <a:solidFill>
                  <a:srgbClr val="374151"/>
                </a:solidFill>
                <a:effectLst/>
                <a:latin typeface="Times New Roman" panose="02020603050405020304" pitchFamily="18" charset="0"/>
                <a:cs typeface="Times New Roman" panose="02020603050405020304" pitchFamily="18" charset="0"/>
              </a:rPr>
              <a:t>The next steps for management of the resort to implement the recommendations would be to:</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Prioritize which trails to work on while also making efforts to use less water and electricity to expand snowmaking capacity.</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Conduct more research and give themselves plenty of time to adequately plan, create, and carry out the modifications for the off-mountain activities.</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Gradually raise ticket prices while ensuring the resort continues to provide a top-notch experience.</a:t>
            </a:r>
          </a:p>
          <a:p>
            <a:pPr algn="l">
              <a:lnSpc>
                <a:spcPct val="200000"/>
              </a:lnSpc>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Continuously monitor the progress and adapt the strategy as needed.</a:t>
            </a:r>
          </a:p>
          <a:p>
            <a:pPr marL="0" indent="0" algn="l">
              <a:lnSpc>
                <a:spcPct val="200000"/>
              </a:lnSpc>
              <a:buNone/>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0" indent="0" algn="l">
              <a:lnSpc>
                <a:spcPct val="200000"/>
              </a:lnSpc>
              <a:buNone/>
            </a:pPr>
            <a:endParaRPr lang="en-US" sz="12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8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5637</TotalTime>
  <Words>816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Times New Roman</vt:lpstr>
      <vt:lpstr>Office Theme</vt:lpstr>
      <vt:lpstr>Guided Capstone</vt:lpstr>
      <vt:lpstr>Problem Identification</vt:lpstr>
      <vt:lpstr>Recommendation and key findings</vt:lpstr>
      <vt:lpstr>Recommendation and key findings</vt:lpstr>
      <vt:lpstr>Modeling results and analysis</vt:lpstr>
      <vt:lpstr>Modeling results and analysis</vt:lpstr>
      <vt:lpstr>Modeling results and analysis</vt:lpstr>
      <vt:lpstr>Summary and Conclusion</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dc:title>
  <dc:creator>Chana Shuster</dc:creator>
  <cp:lastModifiedBy>Chana Shuster</cp:lastModifiedBy>
  <cp:revision>2</cp:revision>
  <dcterms:created xsi:type="dcterms:W3CDTF">2023-01-18T21:01:36Z</dcterms:created>
  <dcterms:modified xsi:type="dcterms:W3CDTF">2023-01-23T18:29:43Z</dcterms:modified>
</cp:coreProperties>
</file>