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559" autoAdjust="0"/>
    <p:restoredTop sz="94660"/>
  </p:normalViewPr>
  <p:slideViewPr>
    <p:cSldViewPr snapToGrid="0">
      <p:cViewPr varScale="1">
        <p:scale>
          <a:sx n="88" d="100"/>
          <a:sy n="88" d="100"/>
        </p:scale>
        <p:origin x="-485" y="-11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67" name=""/>
        <p:cNvGrpSpPr/>
        <p:nvPr/>
      </p:nvGrpSpPr>
      <p:grpSpPr>
        <a:xfrm>
          <a:off x="0" y="0"/>
          <a:ext cx="0" cy="0"/>
          <a:chOff x="0" y="0"/>
          <a:chExt cx="0" cy="0"/>
        </a:xfrm>
      </p:grpSpPr>
      <p:sp>
        <p:nvSpPr>
          <p:cNvPr id="1048654" name="Title 8"/>
          <p:cNvSpPr>
            <a:spLocks noGrp="1"/>
          </p:cNvSpPr>
          <p:nvPr>
            <p:ph type="ctrTitle"/>
          </p:nvPr>
        </p:nvSpPr>
        <p:spPr>
          <a:xfrm>
            <a:off x="711200" y="1371600"/>
            <a:ext cx="10468864"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655" name="Subtitle 16"/>
          <p:cNvSpPr>
            <a:spLocks noGrp="1"/>
          </p:cNvSpPr>
          <p:nvPr>
            <p:ph type="subTitle" idx="1"/>
          </p:nvPr>
        </p:nvSpPr>
        <p:spPr>
          <a:xfrm>
            <a:off x="711200" y="3228536"/>
            <a:ext cx="10472928"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56" name="Date Placeholder 29"/>
          <p:cNvSpPr>
            <a:spLocks noGrp="1"/>
          </p:cNvSpPr>
          <p:nvPr>
            <p:ph type="dt" sz="half" idx="10"/>
          </p:nvPr>
        </p:nvSpPr>
        <p:spPr/>
        <p:txBody>
          <a:bodyPr/>
          <a:p>
            <a:fld id="{C0571E22-6065-4C20-B209-ABBA04A2D84B}" type="datetimeFigureOut">
              <a:rPr lang="en-US" smtClean="0"/>
              <a:t>7/28/2021</a:t>
            </a:fld>
            <a:endParaRPr lang="en-US"/>
          </a:p>
        </p:txBody>
      </p:sp>
      <p:sp>
        <p:nvSpPr>
          <p:cNvPr id="1048657" name="Footer Placeholder 18"/>
          <p:cNvSpPr>
            <a:spLocks noGrp="1"/>
          </p:cNvSpPr>
          <p:nvPr>
            <p:ph type="ftr" sz="quarter" idx="11"/>
          </p:nvPr>
        </p:nvSpPr>
        <p:spPr/>
        <p:txBody>
          <a:bodyPr/>
          <a:p>
            <a:endParaRPr lang="en-US"/>
          </a:p>
        </p:txBody>
      </p:sp>
      <p:sp>
        <p:nvSpPr>
          <p:cNvPr id="1048658" name="Slide Number Placeholder 26"/>
          <p:cNvSpPr>
            <a:spLocks noGrp="1"/>
          </p:cNvSpPr>
          <p:nvPr>
            <p:ph type="sldNum" sz="quarter" idx="12"/>
          </p:nvPr>
        </p:nvSpPr>
        <p:spPr/>
        <p:txBody>
          <a:bodyPr/>
          <a:p>
            <a:fld id="{69230E00-53FF-4097-969D-7E98CA8E777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678" name="Title 1"/>
          <p:cNvSpPr>
            <a:spLocks noGrp="1"/>
          </p:cNvSpPr>
          <p:nvPr>
            <p:ph type="title"/>
          </p:nvPr>
        </p:nvSpPr>
        <p:spPr/>
        <p:txBody>
          <a:bodyPr/>
          <a:p>
            <a:r>
              <a:rPr kumimoji="0" lang="en-US"/>
              <a:t>Click to edit Master title style</a:t>
            </a:r>
          </a:p>
        </p:txBody>
      </p:sp>
      <p:sp>
        <p:nvSpPr>
          <p:cNvPr id="1048679"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0" name="Date Placeholder 3"/>
          <p:cNvSpPr>
            <a:spLocks noGrp="1"/>
          </p:cNvSpPr>
          <p:nvPr>
            <p:ph type="dt" sz="half" idx="10"/>
          </p:nvPr>
        </p:nvSpPr>
        <p:spPr/>
        <p:txBody>
          <a:bodyPr/>
          <a:p>
            <a:fld id="{C0571E22-6065-4C20-B209-ABBA04A2D84B}" type="datetimeFigureOut">
              <a:rPr lang="en-US" smtClean="0"/>
              <a:t>7/28/2021</a:t>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63" name="Vertical Title 1"/>
          <p:cNvSpPr>
            <a:spLocks noGrp="1"/>
          </p:cNvSpPr>
          <p:nvPr>
            <p:ph type="title" orient="vert"/>
          </p:nvPr>
        </p:nvSpPr>
        <p:spPr>
          <a:xfrm>
            <a:off x="8839200" y="914402"/>
            <a:ext cx="2743200" cy="5211763"/>
          </a:xfrm>
        </p:spPr>
        <p:txBody>
          <a:bodyPr vert="eaVert"/>
          <a:p>
            <a:r>
              <a:rPr kumimoji="0" lang="en-US"/>
              <a:t>Click to edit Master title style</a:t>
            </a:r>
          </a:p>
        </p:txBody>
      </p:sp>
      <p:sp>
        <p:nvSpPr>
          <p:cNvPr id="1048664" name="Vertical Text Placeholder 2"/>
          <p:cNvSpPr>
            <a:spLocks noGrp="1"/>
          </p:cNvSpPr>
          <p:nvPr>
            <p:ph type="body" orient="vert" idx="1"/>
          </p:nvPr>
        </p:nvSpPr>
        <p:spPr>
          <a:xfrm>
            <a:off x="609600" y="914402"/>
            <a:ext cx="8026400" cy="5211763"/>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5" name="Date Placeholder 3"/>
          <p:cNvSpPr>
            <a:spLocks noGrp="1"/>
          </p:cNvSpPr>
          <p:nvPr>
            <p:ph type="dt" sz="half" idx="10"/>
          </p:nvPr>
        </p:nvSpPr>
        <p:spPr/>
        <p:txBody>
          <a:bodyPr/>
          <a:p>
            <a:fld id="{C0571E22-6065-4C20-B209-ABBA04A2D84B}" type="datetimeFigureOut">
              <a:rPr lang="en-US" smtClean="0"/>
              <a:t>7/28/2021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594" name="Title 1"/>
          <p:cNvSpPr>
            <a:spLocks noGrp="1"/>
          </p:cNvSpPr>
          <p:nvPr>
            <p:ph type="title"/>
          </p:nvPr>
        </p:nvSpPr>
        <p:spPr/>
        <p:txBody>
          <a:bodyPr/>
          <a:p>
            <a:r>
              <a:rPr kumimoji="0" lang="en-US"/>
              <a:t>Click to edit Master title style</a:t>
            </a:r>
          </a:p>
        </p:txBody>
      </p:sp>
      <p:sp>
        <p:nvSpPr>
          <p:cNvPr id="1048595"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6" name="Date Placeholder 3"/>
          <p:cNvSpPr>
            <a:spLocks noGrp="1"/>
          </p:cNvSpPr>
          <p:nvPr>
            <p:ph type="dt" sz="half" idx="10"/>
          </p:nvPr>
        </p:nvSpPr>
        <p:spPr/>
        <p:txBody>
          <a:bodyPr/>
          <a:p>
            <a:fld id="{C0571E22-6065-4C20-B209-ABBA04A2D84B}" type="datetimeFigureOut">
              <a:rPr lang="en-US" smtClean="0"/>
              <a:t>7/28/2021</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72" name=""/>
        <p:cNvGrpSpPr/>
        <p:nvPr/>
      </p:nvGrpSpPr>
      <p:grpSpPr>
        <a:xfrm>
          <a:off x="0" y="0"/>
          <a:ext cx="0" cy="0"/>
          <a:chOff x="0" y="0"/>
          <a:chExt cx="0" cy="0"/>
        </a:xfrm>
      </p:grpSpPr>
      <p:sp>
        <p:nvSpPr>
          <p:cNvPr id="1048683" name="Title 1"/>
          <p:cNvSpPr>
            <a:spLocks noGrp="1"/>
          </p:cNvSpPr>
          <p:nvPr>
            <p:ph type="title"/>
          </p:nvPr>
        </p:nvSpPr>
        <p:spPr>
          <a:xfrm>
            <a:off x="707136" y="1316736"/>
            <a:ext cx="103632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684" name="Text Placeholder 2"/>
          <p:cNvSpPr>
            <a:spLocks noGrp="1"/>
          </p:cNvSpPr>
          <p:nvPr>
            <p:ph type="body" idx="1"/>
          </p:nvPr>
        </p:nvSpPr>
        <p:spPr>
          <a:xfrm>
            <a:off x="707136" y="2704664"/>
            <a:ext cx="103632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85" name="Date Placeholder 3"/>
          <p:cNvSpPr>
            <a:spLocks noGrp="1"/>
          </p:cNvSpPr>
          <p:nvPr>
            <p:ph type="dt" sz="half" idx="10"/>
          </p:nvPr>
        </p:nvSpPr>
        <p:spPr/>
        <p:txBody>
          <a:bodyPr/>
          <a:p>
            <a:fld id="{C0571E22-6065-4C20-B209-ABBA04A2D84B}" type="datetimeFigureOut">
              <a:rPr lang="en-US" smtClean="0"/>
              <a:t>7/28/2021</a:t>
            </a:fld>
            <a:endParaRPr lang="en-US"/>
          </a:p>
        </p:txBody>
      </p:sp>
      <p:sp>
        <p:nvSpPr>
          <p:cNvPr id="1048686" name="Footer Placeholder 4"/>
          <p:cNvSpPr>
            <a:spLocks noGrp="1"/>
          </p:cNvSpPr>
          <p:nvPr>
            <p:ph type="ftr" sz="quarter" idx="11"/>
          </p:nvPr>
        </p:nvSpPr>
        <p:spPr/>
        <p:txBody>
          <a:bodyPr/>
          <a:p>
            <a:endParaRPr lang="en-US"/>
          </a:p>
        </p:txBody>
      </p:sp>
      <p:sp>
        <p:nvSpPr>
          <p:cNvPr id="1048687" name="Slide Number Placeholder 5"/>
          <p:cNvSpPr>
            <a:spLocks noGrp="1"/>
          </p:cNvSpPr>
          <p:nvPr>
            <p:ph type="sldNum" sz="quarter" idx="12"/>
          </p:nvPr>
        </p:nvSpPr>
        <p:spPr/>
        <p:txBody>
          <a:bodyPr/>
          <a:p>
            <a:fld id="{69230E00-53FF-4097-969D-7E98CA8E777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88" name="Title 1"/>
          <p:cNvSpPr>
            <a:spLocks noGrp="1"/>
          </p:cNvSpPr>
          <p:nvPr>
            <p:ph type="title"/>
          </p:nvPr>
        </p:nvSpPr>
        <p:spPr>
          <a:xfrm>
            <a:off x="609600" y="704088"/>
            <a:ext cx="10972800" cy="1143000"/>
          </a:xfrm>
        </p:spPr>
        <p:txBody>
          <a:bodyPr/>
          <a:p>
            <a:r>
              <a:rPr kumimoji="0" lang="en-US"/>
              <a:t>Click to edit Master title style</a:t>
            </a:r>
          </a:p>
        </p:txBody>
      </p:sp>
      <p:sp>
        <p:nvSpPr>
          <p:cNvPr id="1048689"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0"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1" name="Date Placeholder 4"/>
          <p:cNvSpPr>
            <a:spLocks noGrp="1"/>
          </p:cNvSpPr>
          <p:nvPr>
            <p:ph type="dt" sz="half" idx="10"/>
          </p:nvPr>
        </p:nvSpPr>
        <p:spPr/>
        <p:txBody>
          <a:bodyPr/>
          <a:p>
            <a:fld id="{C0571E22-6065-4C20-B209-ABBA04A2D84B}" type="datetimeFigureOut">
              <a:rPr lang="en-US" smtClean="0"/>
              <a:t>7/28/2021</a:t>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94" name="Title 1"/>
          <p:cNvSpPr>
            <a:spLocks noGrp="1"/>
          </p:cNvSpPr>
          <p:nvPr>
            <p:ph type="title"/>
          </p:nvPr>
        </p:nvSpPr>
        <p:spPr>
          <a:xfrm>
            <a:off x="609600" y="704088"/>
            <a:ext cx="10972800" cy="1143000"/>
          </a:xfrm>
        </p:spPr>
        <p:txBody>
          <a:bodyPr anchor="b" tIns="45720"/>
          <a:p>
            <a:r>
              <a:rPr kumimoji="0" lang="en-US"/>
              <a:t>Click to edit Master title style</a:t>
            </a:r>
          </a:p>
        </p:txBody>
      </p:sp>
      <p:sp>
        <p:nvSpPr>
          <p:cNvPr id="1048695" name="Text Placeholder 2"/>
          <p:cNvSpPr>
            <a:spLocks noGrp="1"/>
          </p:cNvSpPr>
          <p:nvPr>
            <p:ph type="body" idx="1"/>
          </p:nvPr>
        </p:nvSpPr>
        <p:spPr>
          <a:xfrm>
            <a:off x="609600" y="1855248"/>
            <a:ext cx="5386917"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96" name="Text Placeholder 3"/>
          <p:cNvSpPr>
            <a:spLocks noGrp="1"/>
          </p:cNvSpPr>
          <p:nvPr>
            <p:ph type="body" sz="half" idx="3"/>
          </p:nvPr>
        </p:nvSpPr>
        <p:spPr>
          <a:xfrm>
            <a:off x="6193368" y="1859758"/>
            <a:ext cx="5389033"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97"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8"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9" name="Date Placeholder 6"/>
          <p:cNvSpPr>
            <a:spLocks noGrp="1"/>
          </p:cNvSpPr>
          <p:nvPr>
            <p:ph type="dt" sz="half" idx="10"/>
          </p:nvPr>
        </p:nvSpPr>
        <p:spPr/>
        <p:txBody>
          <a:bodyPr/>
          <a:p>
            <a:fld id="{C0571E22-6065-4C20-B209-ABBA04A2D84B}" type="datetimeFigureOut">
              <a:rPr lang="en-US" smtClean="0"/>
              <a:t>7/28/2021</a:t>
            </a:fld>
            <a:endParaRPr lang="en-US"/>
          </a:p>
        </p:txBody>
      </p:sp>
      <p:sp>
        <p:nvSpPr>
          <p:cNvPr id="1048700" name="Footer Placeholder 7"/>
          <p:cNvSpPr>
            <a:spLocks noGrp="1"/>
          </p:cNvSpPr>
          <p:nvPr>
            <p:ph type="ftr" sz="quarter" idx="11"/>
          </p:nvPr>
        </p:nvSpPr>
        <p:spPr/>
        <p:txBody>
          <a:bodyPr/>
          <a:p>
            <a:endParaRPr lang="en-US"/>
          </a:p>
        </p:txBody>
      </p:sp>
      <p:sp>
        <p:nvSpPr>
          <p:cNvPr id="1048701" name="Slide Number Placeholder 8"/>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59" name="Title 1"/>
          <p:cNvSpPr>
            <a:spLocks noGrp="1"/>
          </p:cNvSpPr>
          <p:nvPr>
            <p:ph type="title"/>
          </p:nvPr>
        </p:nvSpPr>
        <p:spPr>
          <a:xfrm>
            <a:off x="609600" y="704088"/>
            <a:ext cx="110744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a:t>Click to edit Master title style</a:t>
            </a:r>
          </a:p>
        </p:txBody>
      </p:sp>
      <p:sp>
        <p:nvSpPr>
          <p:cNvPr id="1048660" name="Date Placeholder 2"/>
          <p:cNvSpPr>
            <a:spLocks noGrp="1"/>
          </p:cNvSpPr>
          <p:nvPr>
            <p:ph type="dt" sz="half" idx="10"/>
          </p:nvPr>
        </p:nvSpPr>
        <p:spPr/>
        <p:txBody>
          <a:bodyPr/>
          <a:p>
            <a:fld id="{C0571E22-6065-4C20-B209-ABBA04A2D84B}" type="datetimeFigureOut">
              <a:rPr lang="en-US" smtClean="0"/>
              <a:t>7/28/2021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5" name="Date Placeholder 1"/>
          <p:cNvSpPr>
            <a:spLocks noGrp="1"/>
          </p:cNvSpPr>
          <p:nvPr>
            <p:ph type="dt" sz="half" idx="10"/>
          </p:nvPr>
        </p:nvSpPr>
        <p:spPr/>
        <p:txBody>
          <a:bodyPr/>
          <a:p>
            <a:fld id="{C0571E22-6065-4C20-B209-ABBA04A2D84B}" type="datetimeFigureOut">
              <a:rPr lang="en-US" smtClean="0"/>
              <a:t>7/28/2021</a:t>
            </a:fld>
            <a:endParaRPr lang="en-US"/>
          </a:p>
        </p:txBody>
      </p:sp>
      <p:sp>
        <p:nvSpPr>
          <p:cNvPr id="1048586" name="Footer Placeholder 2"/>
          <p:cNvSpPr>
            <a:spLocks noGrp="1"/>
          </p:cNvSpPr>
          <p:nvPr>
            <p:ph type="ftr" sz="quarter" idx="11"/>
          </p:nvPr>
        </p:nvSpPr>
        <p:spPr/>
        <p:txBody>
          <a:bodyPr/>
          <a:p>
            <a:endParaRPr lang="en-US"/>
          </a:p>
        </p:txBody>
      </p:sp>
      <p:sp>
        <p:nvSpPr>
          <p:cNvPr id="1048587" name="Slide Number Placeholder 3"/>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702" name="Title 1"/>
          <p:cNvSpPr>
            <a:spLocks noGrp="1"/>
          </p:cNvSpPr>
          <p:nvPr>
            <p:ph type="title"/>
          </p:nvPr>
        </p:nvSpPr>
        <p:spPr>
          <a:xfrm>
            <a:off x="914400" y="514352"/>
            <a:ext cx="36576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a:t>Click to edit Master title style</a:t>
            </a:r>
          </a:p>
        </p:txBody>
      </p:sp>
      <p:sp>
        <p:nvSpPr>
          <p:cNvPr id="1048703" name="Text Placeholder 2"/>
          <p:cNvSpPr>
            <a:spLocks noGrp="1"/>
          </p:cNvSpPr>
          <p:nvPr>
            <p:ph type="body" idx="2"/>
          </p:nvPr>
        </p:nvSpPr>
        <p:spPr>
          <a:xfrm>
            <a:off x="914400" y="1676400"/>
            <a:ext cx="36576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a:t>Click to edit Master text styles</a:t>
            </a:r>
          </a:p>
        </p:txBody>
      </p:sp>
      <p:sp>
        <p:nvSpPr>
          <p:cNvPr id="104870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05" name="Date Placeholder 4"/>
          <p:cNvSpPr>
            <a:spLocks noGrp="1"/>
          </p:cNvSpPr>
          <p:nvPr>
            <p:ph type="dt" sz="half" idx="10"/>
          </p:nvPr>
        </p:nvSpPr>
        <p:spPr/>
        <p:txBody>
          <a:bodyPr/>
          <a:p>
            <a:fld id="{C0571E22-6065-4C20-B209-ABBA04A2D84B}" type="datetimeFigureOut">
              <a:rPr lang="en-US" smtClean="0"/>
              <a:t>7/28/2021</a:t>
            </a:fld>
            <a:endParaRPr lang="en-US"/>
          </a:p>
        </p:txBody>
      </p:sp>
      <p:sp>
        <p:nvSpPr>
          <p:cNvPr id="1048706" name="Footer Placeholder 5"/>
          <p:cNvSpPr>
            <a:spLocks noGrp="1"/>
          </p:cNvSpPr>
          <p:nvPr>
            <p:ph type="ftr" sz="quarter" idx="11"/>
          </p:nvPr>
        </p:nvSpPr>
        <p:spPr/>
        <p:txBody>
          <a:bodyPr/>
          <a:p>
            <a:endParaRPr lang="en-US"/>
          </a:p>
        </p:txBody>
      </p:sp>
      <p:sp>
        <p:nvSpPr>
          <p:cNvPr id="1048707" name="Slide Number Placeholder 6"/>
          <p:cNvSpPr>
            <a:spLocks noGrp="1"/>
          </p:cNvSpPr>
          <p:nvPr>
            <p:ph type="sldNum" sz="quarter" idx="12"/>
          </p:nvPr>
        </p:nvSpPr>
        <p:spPr/>
        <p:txBody>
          <a:bodyPr/>
          <a:p>
            <a:fld id="{69230E00-53FF-4097-969D-7E98CA8E77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0" name=""/>
        <p:cNvGrpSpPr/>
        <p:nvPr/>
      </p:nvGrpSpPr>
      <p:grpSpPr>
        <a:xfrm>
          <a:off x="0" y="0"/>
          <a:ext cx="0" cy="0"/>
          <a:chOff x="0" y="0"/>
          <a:chExt cx="0" cy="0"/>
        </a:xfrm>
      </p:grpSpPr>
      <p:sp>
        <p:nvSpPr>
          <p:cNvPr id="1048668"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69" name="Right Triangle 11"/>
          <p:cNvSpPr/>
          <p:nvPr/>
        </p:nvSpPr>
        <p:spPr>
          <a:xfrm rot="420000" flipV="1">
            <a:off x="10672179" y="5359769"/>
            <a:ext cx="207264"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70" name="Title 1"/>
          <p:cNvSpPr>
            <a:spLocks noGrp="1"/>
          </p:cNvSpPr>
          <p:nvPr>
            <p:ph type="title"/>
          </p:nvPr>
        </p:nvSpPr>
        <p:spPr>
          <a:xfrm>
            <a:off x="812800" y="1176997"/>
            <a:ext cx="2950464" cy="1582621"/>
          </a:xfrm>
        </p:spPr>
        <p:txBody>
          <a:bodyPr anchor="b" bIns="45720" lIns="45720" rIns="45720" tIns="45720" vert="horz"/>
          <a:lstStyle>
            <a:lvl1pPr algn="l">
              <a:buNone/>
              <a:defRPr b="1" sz="2000">
                <a:solidFill>
                  <a:schemeClr val="tx2"/>
                </a:solidFill>
              </a:defRPr>
            </a:lvl1pPr>
          </a:lstStyle>
          <a:p>
            <a:r>
              <a:rPr kumimoji="0" lang="en-US"/>
              <a:t>Click to edit Master title style</a:t>
            </a:r>
          </a:p>
        </p:txBody>
      </p:sp>
      <p:sp>
        <p:nvSpPr>
          <p:cNvPr id="1048671" name="Text Placeholder 3"/>
          <p:cNvSpPr>
            <a:spLocks noGrp="1"/>
          </p:cNvSpPr>
          <p:nvPr>
            <p:ph type="body" sz="half" idx="2"/>
          </p:nvPr>
        </p:nvSpPr>
        <p:spPr>
          <a:xfrm>
            <a:off x="812800" y="2828785"/>
            <a:ext cx="29464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72" name="Date Placeholder 4"/>
          <p:cNvSpPr>
            <a:spLocks noGrp="1"/>
          </p:cNvSpPr>
          <p:nvPr>
            <p:ph type="dt" sz="half" idx="10"/>
          </p:nvPr>
        </p:nvSpPr>
        <p:spPr/>
        <p:txBody>
          <a:bodyPr/>
          <a:p>
            <a:fld id="{C0571E22-6065-4C20-B209-ABBA04A2D84B}" type="datetimeFigureOut">
              <a:rPr lang="en-US" smtClean="0"/>
              <a:t>7/28/2021</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a:xfrm>
            <a:off x="10769600" y="6356351"/>
            <a:ext cx="812800" cy="365125"/>
          </a:xfrm>
        </p:spPr>
        <p:txBody>
          <a:bodyPr/>
          <a:p>
            <a:fld id="{69230E00-53FF-4097-969D-7E98CA8E777B}" type="slidenum">
              <a:rPr lang="en-US" smtClean="0"/>
              <a:t>‹#›</a:t>
            </a:fld>
            <a:endParaRPr lang="en-US"/>
          </a:p>
        </p:txBody>
      </p:sp>
      <p:sp>
        <p:nvSpPr>
          <p:cNvPr id="1048675" name="Picture Placeholder 2"/>
          <p:cNvSpPr>
            <a:spLocks noGrp="1"/>
          </p:cNvSpPr>
          <p:nvPr>
            <p:ph type="pic" idx="1"/>
          </p:nvPr>
        </p:nvSpPr>
        <p:spPr>
          <a:xfrm rot="420000">
            <a:off x="4647724" y="1199517"/>
            <a:ext cx="615696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a:t>Click icon to add picture</a:t>
            </a:r>
            <a:endParaRPr dirty="0" kumimoji="0" lang="en-US"/>
          </a:p>
        </p:txBody>
      </p:sp>
      <p:sp>
        <p:nvSpPr>
          <p:cNvPr id="1048676"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77"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p:spPr>
        <p:txBody>
          <a:bodyPr anchor="b" bIns="0" lIns="0" rIns="0" vert="horz">
            <a:normAutofit/>
          </a:bodyPr>
          <a:p>
            <a:r>
              <a:rPr kumimoji="0" lang="en-US"/>
              <a:t>Click to edit Master title style</a:t>
            </a:r>
          </a:p>
        </p:txBody>
      </p:sp>
      <p:sp>
        <p:nvSpPr>
          <p:cNvPr id="1048579" name="Text Placeholder 29"/>
          <p:cNvSpPr>
            <a:spLocks noGrp="1"/>
          </p:cNvSpPr>
          <p:nvPr>
            <p:ph type="body" idx="1"/>
          </p:nvPr>
        </p:nvSpPr>
        <p:spPr>
          <a:xfrm>
            <a:off x="609600" y="1935480"/>
            <a:ext cx="10972800" cy="43891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609600" y="6356351"/>
            <a:ext cx="2844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C0571E22-6065-4C20-B209-ABBA04A2D84B}" type="datetimeFigureOut">
              <a:rPr lang="en-US" smtClean="0"/>
              <a:t>7/28/2021</a:t>
            </a:fld>
            <a:endParaRPr lang="en-US"/>
          </a:p>
        </p:txBody>
      </p:sp>
      <p:sp>
        <p:nvSpPr>
          <p:cNvPr id="1048581" name="Footer Placeholder 21"/>
          <p:cNvSpPr>
            <a:spLocks noGrp="1"/>
          </p:cNvSpPr>
          <p:nvPr>
            <p:ph type="ftr" sz="quarter" idx="3"/>
          </p:nvPr>
        </p:nvSpPr>
        <p:spPr>
          <a:xfrm>
            <a:off x="3556000" y="6356351"/>
            <a:ext cx="44704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6400" y="6356351"/>
            <a:ext cx="1016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69230E00-53FF-4097-969D-7E98CA8E777B}" type="slidenum">
              <a:rPr lang="en-US" smtClean="0"/>
              <a:t>‹#›</a:t>
            </a:fld>
            <a:endParaRPr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23.jpeg"/><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hyperlink" Target="https://en.wikipedia.org/wiki/Vertical_farming" TargetMode="External"/><Relationship Id="rId2" Type="http://schemas.openxmlformats.org/officeDocument/2006/relationships/hyperlink" Target="https://en.wikipedia.org/wiki/Internet_of_Things" TargetMode="External"/><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8" name="Rectangle 3"/>
          <p:cNvSpPr/>
          <p:nvPr/>
        </p:nvSpPr>
        <p:spPr>
          <a:xfrm>
            <a:off x="2503503" y="2405849"/>
            <a:ext cx="7907592" cy="1691641"/>
          </a:xfrm>
          <a:prstGeom prst="rect"/>
          <a:noFill/>
        </p:spPr>
        <p:txBody>
          <a:bodyPr bIns="45720" lIns="91440" rIns="91440" tIns="45720" wrap="square">
            <a:spAutoFit/>
          </a:bodyPr>
          <a:p>
            <a:pPr algn="ctr"/>
            <a:r>
              <a:rPr b="1" dirty="0" sz="3600" lang="en-US">
                <a:latin typeface="Times New Roman" panose="02020603050405020304" pitchFamily="18" charset="0"/>
                <a:cs typeface="Times New Roman" panose="02020603050405020304" pitchFamily="18" charset="0"/>
              </a:rPr>
              <a:t>IoT Implementation </a:t>
            </a:r>
            <a:r>
              <a:rPr b="1" dirty="0" sz="3600" lang="en-US">
                <a:latin typeface="Times New Roman" panose="02020603050405020304" pitchFamily="18" charset="0"/>
                <a:cs typeface="Times New Roman" panose="02020603050405020304" pitchFamily="18" charset="0"/>
              </a:rPr>
              <a:t>of </a:t>
            </a:r>
            <a:r>
              <a:rPr b="1" dirty="0" sz="3600" lang="en-US">
                <a:latin typeface="Times New Roman" panose="02020603050405020304" pitchFamily="18" charset="0"/>
                <a:cs typeface="Times New Roman" panose="02020603050405020304" pitchFamily="18" charset="0"/>
              </a:rPr>
              <a:t>Automatic</a:t>
            </a:r>
            <a:r>
              <a:rPr b="1" dirty="0" sz="3600" lang="en-US">
                <a:latin typeface="Times New Roman" panose="02020603050405020304" pitchFamily="18" charset="0"/>
                <a:cs typeface="Times New Roman" panose="02020603050405020304" pitchFamily="18" charset="0"/>
              </a:rPr>
              <a:t> Environment Control for </a:t>
            </a:r>
            <a:endParaRPr altLang="en-US" lang="zh-CN"/>
          </a:p>
          <a:p>
            <a:pPr algn="ctr"/>
            <a:r>
              <a:rPr b="1" dirty="0" sz="3600" lang="en-US">
                <a:latin typeface="Times New Roman" panose="02020603050405020304" pitchFamily="18" charset="0"/>
                <a:cs typeface="Times New Roman" panose="02020603050405020304" pitchFamily="18" charset="0"/>
              </a:rPr>
              <a:t>Indoor Farming</a:t>
            </a:r>
            <a:endParaRPr b="1" cap="none" dirty="0" sz="3600" lang="en-US" spc="0">
              <a:ln w="0"/>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589" name="TextBox 2"/>
          <p:cNvSpPr txBox="1"/>
          <p:nvPr/>
        </p:nvSpPr>
        <p:spPr>
          <a:xfrm>
            <a:off x="587829" y="4545873"/>
            <a:ext cx="5234473" cy="1424940"/>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Project Members  :-</a:t>
            </a:r>
          </a:p>
          <a:p>
            <a:endParaRPr dirty="0" lang="en-US">
              <a:latin typeface="Times New Roman" panose="02020603050405020304" pitchFamily="18" charset="0"/>
              <a:cs typeface="Times New Roman" panose="02020603050405020304" pitchFamily="18" charset="0"/>
            </a:endParaRPr>
          </a:p>
          <a:p>
            <a:pPr indent="-342900" marL="342900">
              <a:buAutoNum type="arabicPeriod"/>
            </a:pPr>
            <a:r>
              <a:rPr b="1" dirty="0" lang="en-US">
                <a:latin typeface="Times New Roman" panose="02020603050405020304" pitchFamily="18" charset="0"/>
                <a:cs typeface="Times New Roman" panose="02020603050405020304" pitchFamily="18" charset="0"/>
              </a:rPr>
              <a:t>J. Pravallika 	                  17KD1A0457	   </a:t>
            </a:r>
          </a:p>
          <a:p>
            <a:pPr indent="-342900" marL="342900">
              <a:buAutoNum type="arabicPeriod"/>
            </a:pPr>
            <a:r>
              <a:rPr b="1" dirty="0" lang="en-US">
                <a:latin typeface="Times New Roman" panose="02020603050405020304" pitchFamily="18" charset="0"/>
                <a:cs typeface="Times New Roman" panose="02020603050405020304" pitchFamily="18" charset="0"/>
              </a:rPr>
              <a:t>Ch. Ganesh Preetham      17KD1A0429</a:t>
            </a:r>
          </a:p>
          <a:p>
            <a:pPr indent="-342900" marL="342900">
              <a:buAutoNum type="arabicPeriod"/>
            </a:pPr>
            <a:r>
              <a:rPr b="1" dirty="0" lang="en-US">
                <a:latin typeface="Times New Roman" panose="02020603050405020304" pitchFamily="18" charset="0"/>
                <a:cs typeface="Times New Roman" panose="02020603050405020304" pitchFamily="18" charset="0"/>
              </a:rPr>
              <a:t>A. Harsha Vardhan 	  17KD1A0412</a:t>
            </a:r>
          </a:p>
        </p:txBody>
      </p:sp>
      <p:sp>
        <p:nvSpPr>
          <p:cNvPr id="1048590" name="TextBox 4"/>
          <p:cNvSpPr txBox="1"/>
          <p:nvPr/>
        </p:nvSpPr>
        <p:spPr>
          <a:xfrm>
            <a:off x="8024328" y="4702007"/>
            <a:ext cx="3079101" cy="1424941"/>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Project Guide  :-</a:t>
            </a:r>
          </a:p>
          <a:p>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Dr. B. Kiranmai 	Ph.D</a:t>
            </a:r>
          </a:p>
          <a:p>
            <a:r>
              <a:rPr b="1" dirty="0" lang="en-US">
                <a:latin typeface="Times New Roman" panose="02020603050405020304" pitchFamily="18" charset="0"/>
                <a:cs typeface="Times New Roman" panose="02020603050405020304" pitchFamily="18" charset="0"/>
              </a:rPr>
              <a:t>Professor</a:t>
            </a:r>
          </a:p>
          <a:p>
            <a:endParaRPr dirty="0" lang="en-US">
              <a:latin typeface="Times New Roman" panose="02020603050405020304" pitchFamily="18" charset="0"/>
              <a:cs typeface="Times New Roman" panose="02020603050405020304" pitchFamily="18" charset="0"/>
            </a:endParaRPr>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0" y="155429"/>
            <a:ext cx="11861321" cy="2201863"/>
          </a:xfrm>
          <a:prstGeom prst="rect"/>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0"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Components</a:t>
            </a:r>
          </a:p>
        </p:txBody>
      </p:sp>
      <p:sp>
        <p:nvSpPr>
          <p:cNvPr id="1048621" name="Title 1"/>
          <p:cNvSpPr txBox="1"/>
          <p:nvPr/>
        </p:nvSpPr>
        <p:spPr>
          <a:xfrm>
            <a:off x="374476" y="1318382"/>
            <a:ext cx="6209212" cy="693638"/>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Submersible</a:t>
            </a:r>
            <a:r>
              <a:rPr dirty="0" sz="3200" lang="en-US">
                <a:latin typeface="Arial Rounded MT Bold" pitchFamily="34" charset="0"/>
              </a:rPr>
              <a:t> </a:t>
            </a:r>
            <a:r>
              <a:rPr dirty="0" sz="3200" lang="en-US">
                <a:latin typeface="Times New Roman" panose="02020603050405020304" pitchFamily="18" charset="0"/>
                <a:cs typeface="Times New Roman" panose="02020603050405020304" pitchFamily="18" charset="0"/>
              </a:rPr>
              <a:t>Water</a:t>
            </a:r>
            <a:r>
              <a:rPr dirty="0" sz="3200" lang="en-US">
                <a:latin typeface="Arial Rounded MT Bold" pitchFamily="34" charset="0"/>
              </a:rPr>
              <a:t> </a:t>
            </a:r>
            <a:r>
              <a:rPr dirty="0" sz="3200" lang="en-US">
                <a:latin typeface="Times New Roman" panose="02020603050405020304" pitchFamily="18" charset="0"/>
                <a:cs typeface="Times New Roman" panose="02020603050405020304" pitchFamily="18" charset="0"/>
              </a:rPr>
              <a:t>Pump</a:t>
            </a:r>
            <a:endParaRPr baseline="0" b="0" cap="none" dirty="0" sz="2400" i="0" kern="1200" kumimoji="0" lang="en-US" noProof="0" normalizeH="0" spc="0" strike="noStrike" u="none">
              <a:ln>
                <a:noFill/>
              </a:ln>
              <a:effectLst/>
              <a:uLnTx/>
              <a:uFillTx/>
              <a:latin typeface="Times New Roman" panose="02020603050405020304" pitchFamily="18" charset="0"/>
              <a:ea typeface="+mj-ea"/>
              <a:cs typeface="Times New Roman" panose="02020603050405020304" pitchFamily="18" charset="0"/>
            </a:endParaRPr>
          </a:p>
        </p:txBody>
      </p:sp>
      <p:sp>
        <p:nvSpPr>
          <p:cNvPr id="1048622" name="Title 1"/>
          <p:cNvSpPr txBox="1"/>
          <p:nvPr/>
        </p:nvSpPr>
        <p:spPr>
          <a:xfrm>
            <a:off x="5504476" y="3786933"/>
            <a:ext cx="6209212" cy="693638"/>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Incandescent</a:t>
            </a:r>
            <a:r>
              <a:rPr dirty="0" sz="3200" lang="en-US">
                <a:latin typeface="Arial Rounded MT Bold" pitchFamily="34" charset="0"/>
              </a:rPr>
              <a:t> </a:t>
            </a:r>
            <a:r>
              <a:rPr dirty="0" sz="3200" lang="en-US">
                <a:latin typeface="Times New Roman" panose="02020603050405020304" pitchFamily="18" charset="0"/>
                <a:cs typeface="Times New Roman" panose="02020603050405020304" pitchFamily="18" charset="0"/>
              </a:rPr>
              <a:t>light Source</a:t>
            </a:r>
            <a:endPar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2097161" name="Picture 6" descr="submersible-mini-water-pump-india-800x800.jpg"/>
          <p:cNvPicPr>
            <a:picLocks noChangeAspect="1"/>
          </p:cNvPicPr>
          <p:nvPr/>
        </p:nvPicPr>
        <p:blipFill>
          <a:blip xmlns:r="http://schemas.openxmlformats.org/officeDocument/2006/relationships" r:embed="rId1" cstate="print"/>
          <a:srcRect t="14157" b="17665"/>
          <a:stretch>
            <a:fillRect/>
          </a:stretch>
        </p:blipFill>
        <p:spPr>
          <a:xfrm>
            <a:off x="6836418" y="1318382"/>
            <a:ext cx="3776003" cy="2574388"/>
          </a:xfrm>
          <a:prstGeom prst="rect"/>
        </p:spPr>
      </p:pic>
      <p:pic>
        <p:nvPicPr>
          <p:cNvPr id="2097162" name="Picture 7" descr="led-filament-bulb-500x500.jpeg"/>
          <p:cNvPicPr>
            <a:picLocks noChangeAspect="1"/>
          </p:cNvPicPr>
          <p:nvPr/>
        </p:nvPicPr>
        <p:blipFill>
          <a:blip xmlns:r="http://schemas.openxmlformats.org/officeDocument/2006/relationships" r:embed="rId2" cstate="print"/>
          <a:stretch>
            <a:fillRect/>
          </a:stretch>
        </p:blipFill>
        <p:spPr>
          <a:xfrm>
            <a:off x="1601372" y="3831100"/>
            <a:ext cx="2829951" cy="2829951"/>
          </a:xfrm>
          <a:prstGeom prst="rect"/>
        </p:spPr>
      </p:pic>
      <p:sp>
        <p:nvSpPr>
          <p:cNvPr id="1048623" name="Rectangle 8"/>
          <p:cNvSpPr/>
          <p:nvPr/>
        </p:nvSpPr>
        <p:spPr>
          <a:xfrm>
            <a:off x="611362" y="2122733"/>
            <a:ext cx="6096000" cy="1200329"/>
          </a:xfrm>
          <a:prstGeom prst="rect"/>
        </p:spPr>
        <p:txBody>
          <a:bodyPr>
            <a:spAutoFit/>
          </a:bodyPr>
          <a:p>
            <a:pPr algn="just"/>
            <a:r>
              <a:rPr dirty="0" lang="en-US">
                <a:latin typeface="Calibri" pitchFamily="34" charset="0"/>
                <a:cs typeface="Calibri" pitchFamily="34" charset="0"/>
              </a:rPr>
              <a:t>	</a:t>
            </a:r>
            <a:r>
              <a:rPr dirty="0" lang="en-US">
                <a:latin typeface="Times New Roman" panose="02020603050405020304" pitchFamily="18" charset="0"/>
                <a:cs typeface="Times New Roman" panose="02020603050405020304" pitchFamily="18" charset="0"/>
              </a:rPr>
              <a:t>This is a low cost mini submersible type water pump that works on DC. Just immerse the pump in water, connect a suitable pipe to the outlet and power the motor with  to start pumping water.</a:t>
            </a:r>
          </a:p>
        </p:txBody>
      </p:sp>
      <p:sp>
        <p:nvSpPr>
          <p:cNvPr id="1048624" name="Rectangle 9"/>
          <p:cNvSpPr/>
          <p:nvPr/>
        </p:nvSpPr>
        <p:spPr>
          <a:xfrm>
            <a:off x="5676420" y="4472460"/>
            <a:ext cx="6096000" cy="1477328"/>
          </a:xfrm>
          <a:prstGeom prst="rect"/>
        </p:spPr>
        <p:txBody>
          <a:bodyPr>
            <a:spAutoFit/>
          </a:bodyPr>
          <a:p>
            <a:pPr algn="just"/>
            <a:r>
              <a:rPr dirty="0" lang="en-US">
                <a:latin typeface="Calibri" pitchFamily="34" charset="0"/>
                <a:cs typeface="Calibri" pitchFamily="34" charset="0"/>
              </a:rPr>
              <a:t>		</a:t>
            </a:r>
            <a:r>
              <a:rPr dirty="0" lang="en-US">
                <a:latin typeface="Times New Roman" panose="02020603050405020304" pitchFamily="18" charset="0"/>
                <a:cs typeface="Times New Roman" panose="02020603050405020304" pitchFamily="18" charset="0"/>
              </a:rPr>
              <a:t>An incandescent light bulb, incandescent lamp or incandescent light globe is an electric light with a wire filament heated until it glows. The filament is enclosed in a glass bulb with a vacuum or inert gas to protect the filament from oxidation. </a:t>
            </a:r>
            <a:endParaRPr dirty="0" lang="en-US">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5" name="Title 1"/>
          <p:cNvSpPr>
            <a:spLocks noGrp="1"/>
          </p:cNvSpPr>
          <p:nvPr>
            <p:ph type="title"/>
          </p:nvPr>
        </p:nvSpPr>
        <p:spPr/>
        <p:txBody>
          <a:bodyPr/>
          <a:p>
            <a:pPr algn="ctr"/>
            <a:r>
              <a:rPr b="1" dirty="0" lang="en-US" smtClean="0"/>
              <a:t>System Software</a:t>
            </a:r>
            <a:endParaRPr dirty="0" lang="en-US"/>
          </a:p>
        </p:txBody>
      </p:sp>
      <p:sp>
        <p:nvSpPr>
          <p:cNvPr id="1048626" name="Content Placeholder 2"/>
          <p:cNvSpPr>
            <a:spLocks noGrp="1"/>
          </p:cNvSpPr>
          <p:nvPr>
            <p:ph idx="1"/>
          </p:nvPr>
        </p:nvSpPr>
        <p:spPr/>
        <p:txBody>
          <a:bodyPr/>
          <a:p>
            <a:r>
              <a:rPr dirty="0" lang="en-US" smtClean="0"/>
              <a:t>The Software requirements of the project are </a:t>
            </a:r>
          </a:p>
          <a:p>
            <a:pPr>
              <a:buNone/>
            </a:pPr>
            <a:r>
              <a:rPr dirty="0" lang="en-US" smtClean="0"/>
              <a:t>                (</a:t>
            </a:r>
            <a:r>
              <a:rPr dirty="0" lang="en-US" err="1" smtClean="0"/>
              <a:t>i</a:t>
            </a:r>
            <a:r>
              <a:rPr dirty="0" lang="en-US" smtClean="0"/>
              <a:t>) </a:t>
            </a:r>
            <a:r>
              <a:rPr dirty="0" lang="en-US" smtClean="0"/>
              <a:t>ARDUINO </a:t>
            </a:r>
            <a:r>
              <a:rPr dirty="0" lang="en-US" smtClean="0"/>
              <a:t>IDE </a:t>
            </a:r>
          </a:p>
          <a:p>
            <a:pPr>
              <a:buNone/>
            </a:pPr>
            <a:r>
              <a:rPr dirty="0" lang="en-US" smtClean="0"/>
              <a:t>               (</a:t>
            </a:r>
            <a:r>
              <a:rPr dirty="0" lang="en-US" smtClean="0"/>
              <a:t>ii) </a:t>
            </a:r>
            <a:r>
              <a:rPr dirty="0" lang="en-US" smtClean="0"/>
              <a:t>PROTEUS SOFTWARE</a:t>
            </a:r>
          </a:p>
          <a:p>
            <a:pPr>
              <a:buNone/>
            </a:pPr>
            <a:r>
              <a:rPr dirty="0" lang="en-US" smtClean="0"/>
              <a:t> </a:t>
            </a:r>
            <a:r>
              <a:rPr b="1" dirty="0" lang="en-US" smtClean="0"/>
              <a:t>(</a:t>
            </a:r>
            <a:r>
              <a:rPr b="1" dirty="0" lang="en-US" err="1" smtClean="0"/>
              <a:t>i</a:t>
            </a:r>
            <a:r>
              <a:rPr b="1" dirty="0" lang="en-US" smtClean="0"/>
              <a:t>) ARDUINO IDE </a:t>
            </a:r>
            <a:endParaRPr b="1" dirty="0" lang="en-US" smtClean="0"/>
          </a:p>
          <a:p>
            <a:r>
              <a:rPr dirty="0" lang="en-US" smtClean="0"/>
              <a:t>An Arduino board consists of an Atmel 8-bit AVR Microcontroller with </a:t>
            </a:r>
            <a:r>
              <a:rPr dirty="0" lang="en-US" smtClean="0"/>
              <a:t>complementary </a:t>
            </a:r>
            <a:r>
              <a:rPr dirty="0" lang="en-US" smtClean="0"/>
              <a:t>components to facilitate programming and incorporation into other </a:t>
            </a:r>
            <a:r>
              <a:rPr dirty="0" lang="en-US" smtClean="0"/>
              <a:t>circuits</a:t>
            </a:r>
            <a:r>
              <a:rPr dirty="0" lang="en-US" smtClean="0"/>
              <a:t>. </a:t>
            </a:r>
            <a:endParaRPr dirty="0" lang="en-US" smtClean="0"/>
          </a:p>
          <a:p>
            <a:endParaRPr dirty="0" lang="en-US" smtClean="0"/>
          </a:p>
          <a:p>
            <a:endParaRPr b="1" dirty="0" lang="en-US"/>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6487064" y="4675517"/>
            <a:ext cx="3393304" cy="2044460"/>
          </a:xfrm>
          <a:prstGeom prst="rect"/>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itle 1"/>
          <p:cNvSpPr>
            <a:spLocks noGrp="1"/>
          </p:cNvSpPr>
          <p:nvPr>
            <p:ph type="title"/>
          </p:nvPr>
        </p:nvSpPr>
        <p:spPr>
          <a:xfrm>
            <a:off x="575094" y="1112808"/>
            <a:ext cx="10972800" cy="897148"/>
          </a:xfrm>
        </p:spPr>
        <p:txBody>
          <a:bodyPr>
            <a:normAutofit/>
          </a:bodyPr>
          <a:p>
            <a:r>
              <a:rPr b="1" dirty="0" sz="4400" lang="en-US" smtClean="0">
                <a:latin typeface="Times New Roman" pitchFamily="18" charset="0"/>
                <a:cs typeface="Times New Roman" pitchFamily="18" charset="0"/>
              </a:rPr>
              <a:t>(ii) PROTEUS </a:t>
            </a:r>
            <a:r>
              <a:rPr b="1" dirty="0" sz="4400" lang="en-US" smtClean="0">
                <a:latin typeface="Times New Roman" pitchFamily="18" charset="0"/>
                <a:cs typeface="Times New Roman" pitchFamily="18" charset="0"/>
              </a:rPr>
              <a:t>SOFTWARE</a:t>
            </a:r>
            <a:endParaRPr dirty="0" sz="4400" lang="en-US"/>
          </a:p>
        </p:txBody>
      </p:sp>
      <p:sp>
        <p:nvSpPr>
          <p:cNvPr id="1048628" name="Content Placeholder 2"/>
          <p:cNvSpPr>
            <a:spLocks noGrp="1"/>
          </p:cNvSpPr>
          <p:nvPr>
            <p:ph idx="1"/>
          </p:nvPr>
        </p:nvSpPr>
        <p:spPr>
          <a:xfrm>
            <a:off x="592347" y="2038997"/>
            <a:ext cx="10972800" cy="4389120"/>
          </a:xfrm>
        </p:spPr>
        <p:txBody>
          <a:bodyPr>
            <a:normAutofit fontScale="96154" lnSpcReduction="20000"/>
          </a:bodyPr>
          <a:p>
            <a:pPr algn="just"/>
            <a:r>
              <a:rPr dirty="0" sz="2800" lang="en-US" smtClean="0"/>
              <a:t>The </a:t>
            </a:r>
            <a:r>
              <a:rPr b="1" dirty="0" sz="2800" lang="en-US" smtClean="0"/>
              <a:t>Proteus Design Suite </a:t>
            </a:r>
            <a:r>
              <a:rPr dirty="0" sz="2800" lang="en-US" smtClean="0"/>
              <a:t>is a protected software tool suite used primarily </a:t>
            </a:r>
          </a:p>
          <a:p>
            <a:pPr algn="just"/>
            <a:r>
              <a:rPr dirty="0" sz="2800" lang="en-US" smtClean="0"/>
              <a:t>for electronic design automation. The software is used mainly by electronic design </a:t>
            </a:r>
          </a:p>
          <a:p>
            <a:pPr algn="just"/>
            <a:r>
              <a:rPr dirty="0" sz="2800" lang="en-US" smtClean="0"/>
              <a:t>engineers and technicians to create schematics and electronic prints for </a:t>
            </a:r>
          </a:p>
          <a:p>
            <a:pPr algn="just"/>
            <a:r>
              <a:rPr dirty="0" sz="2800" lang="en-US" smtClean="0"/>
              <a:t>manufacturing printed circuit boards</a:t>
            </a:r>
            <a:r>
              <a:rPr b="1" dirty="0" sz="2800" lang="en-US" smtClean="0"/>
              <a:t>.</a:t>
            </a:r>
          </a:p>
          <a:p>
            <a:pPr algn="just"/>
            <a:endParaRPr b="1" dirty="0" sz="2800" lang="en-US" smtClean="0"/>
          </a:p>
          <a:p>
            <a:pPr algn="just"/>
            <a:r>
              <a:rPr b="1" dirty="0" sz="2800" lang="en-US" smtClean="0"/>
              <a:t>Proteus Software consists of</a:t>
            </a:r>
          </a:p>
          <a:p>
            <a:pPr algn="just">
              <a:buFont typeface="Arial" pitchFamily="34" charset="0"/>
              <a:buChar char="•"/>
            </a:pPr>
            <a:r>
              <a:rPr dirty="0" sz="2800" lang="en-US" smtClean="0"/>
              <a:t>Schematic Capture</a:t>
            </a:r>
          </a:p>
          <a:p>
            <a:pPr algn="just">
              <a:buFont typeface="Arial" pitchFamily="34" charset="0"/>
              <a:buChar char="•"/>
            </a:pPr>
            <a:r>
              <a:rPr dirty="0" sz="2800" lang="en-US" smtClean="0"/>
              <a:t>Microcontroller Simulation</a:t>
            </a:r>
          </a:p>
          <a:p>
            <a:pPr algn="just">
              <a:buFont typeface="Arial" pitchFamily="34" charset="0"/>
              <a:buChar char="•"/>
            </a:pPr>
            <a:r>
              <a:rPr dirty="0" sz="2800" lang="en-US" smtClean="0"/>
              <a:t>PCB Design</a:t>
            </a:r>
            <a:endParaRPr b="1" dirty="0" sz="2800" lang="en-US" smtClean="0"/>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9" name="Rectangle 10"/>
          <p:cNvSpPr/>
          <p:nvPr/>
        </p:nvSpPr>
        <p:spPr>
          <a:xfrm>
            <a:off x="7463119" y="5755341"/>
            <a:ext cx="1546412" cy="739589"/>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a:t>Watering System</a:t>
            </a:r>
          </a:p>
        </p:txBody>
      </p:sp>
      <p:pic>
        <p:nvPicPr>
          <p:cNvPr id="2097164" name="Picture 3" descr="nodemc1u.jpg"/>
          <p:cNvPicPr>
            <a:picLocks noChangeAspect="1"/>
          </p:cNvPicPr>
          <p:nvPr/>
        </p:nvPicPr>
        <p:blipFill>
          <a:blip xmlns:r="http://schemas.openxmlformats.org/officeDocument/2006/relationships" r:embed="rId1" cstate="print"/>
          <a:stretch>
            <a:fillRect/>
          </a:stretch>
        </p:blipFill>
        <p:spPr>
          <a:xfrm>
            <a:off x="4796342" y="1755121"/>
            <a:ext cx="2338668" cy="3223164"/>
          </a:xfrm>
          <a:prstGeom prst="rect"/>
        </p:spPr>
      </p:pic>
      <p:pic>
        <p:nvPicPr>
          <p:cNvPr id="2097165" name="Picture 4" descr="LM35.jpg"/>
          <p:cNvPicPr>
            <a:picLocks noChangeAspect="1"/>
          </p:cNvPicPr>
          <p:nvPr/>
        </p:nvPicPr>
        <p:blipFill>
          <a:blip xmlns:r="http://schemas.openxmlformats.org/officeDocument/2006/relationships" r:embed="rId2" cstate="print"/>
          <a:srcRect l="59059" r="7059"/>
          <a:stretch>
            <a:fillRect/>
          </a:stretch>
        </p:blipFill>
        <p:spPr>
          <a:xfrm>
            <a:off x="1640541" y="1206874"/>
            <a:ext cx="1290918" cy="1943100"/>
          </a:xfrm>
          <a:prstGeom prst="rect"/>
        </p:spPr>
      </p:pic>
      <p:pic>
        <p:nvPicPr>
          <p:cNvPr id="2097166" name="Picture 5" descr="MoistureSensorWithHTTPPOSTToChannelTSExample_05.png"/>
          <p:cNvPicPr>
            <a:picLocks noChangeAspect="1"/>
          </p:cNvPicPr>
          <p:nvPr/>
        </p:nvPicPr>
        <p:blipFill>
          <a:blip xmlns:r="http://schemas.openxmlformats.org/officeDocument/2006/relationships" r:embed="rId3" cstate="print"/>
          <a:srcRect r="55441"/>
          <a:stretch>
            <a:fillRect/>
          </a:stretch>
        </p:blipFill>
        <p:spPr>
          <a:xfrm>
            <a:off x="529757" y="3419477"/>
            <a:ext cx="1514195" cy="2612375"/>
          </a:xfrm>
          <a:prstGeom prst="rect"/>
        </p:spPr>
      </p:pic>
      <p:pic>
        <p:nvPicPr>
          <p:cNvPr id="2097167" name="Picture 6" descr="MoistureSensorWithHTTPPOSTToChannelTSExample_05.png"/>
          <p:cNvPicPr>
            <a:picLocks noChangeAspect="1"/>
          </p:cNvPicPr>
          <p:nvPr/>
        </p:nvPicPr>
        <p:blipFill>
          <a:blip xmlns:r="http://schemas.openxmlformats.org/officeDocument/2006/relationships" r:embed="rId3" cstate="print"/>
          <a:srcRect r="55441" b="4118"/>
          <a:stretch>
            <a:fillRect/>
          </a:stretch>
        </p:blipFill>
        <p:spPr>
          <a:xfrm>
            <a:off x="1865499" y="4368442"/>
            <a:ext cx="1514195" cy="2504798"/>
          </a:xfrm>
          <a:prstGeom prst="rect"/>
        </p:spPr>
      </p:pic>
      <p:sp>
        <p:nvSpPr>
          <p:cNvPr id="1048630" name="Rectangle 11"/>
          <p:cNvSpPr/>
          <p:nvPr/>
        </p:nvSpPr>
        <p:spPr>
          <a:xfrm>
            <a:off x="9672910" y="5746377"/>
            <a:ext cx="1546412" cy="739589"/>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1400" lang="en-US"/>
              <a:t>Air conditioning system</a:t>
            </a:r>
          </a:p>
        </p:txBody>
      </p:sp>
      <p:pic>
        <p:nvPicPr>
          <p:cNvPr id="2097168" name="Picture 14" descr="PngItem_198956.png"/>
          <p:cNvPicPr>
            <a:picLocks noChangeAspect="1"/>
          </p:cNvPicPr>
          <p:nvPr/>
        </p:nvPicPr>
        <p:blipFill>
          <a:blip xmlns:r="http://schemas.openxmlformats.org/officeDocument/2006/relationships" r:embed="rId4" cstate="print"/>
          <a:stretch>
            <a:fillRect/>
          </a:stretch>
        </p:blipFill>
        <p:spPr>
          <a:xfrm rot="5400000">
            <a:off x="10796883" y="1161199"/>
            <a:ext cx="905295" cy="591271"/>
          </a:xfrm>
          <a:prstGeom prst="rect"/>
        </p:spPr>
      </p:pic>
      <p:pic>
        <p:nvPicPr>
          <p:cNvPr id="2097169" name="Picture 15" descr="pngwing.com.png"/>
          <p:cNvPicPr>
            <a:picLocks noChangeAspect="1"/>
          </p:cNvPicPr>
          <p:nvPr/>
        </p:nvPicPr>
        <p:blipFill>
          <a:blip xmlns:r="http://schemas.openxmlformats.org/officeDocument/2006/relationships" r:embed="rId5" cstate="print"/>
          <a:stretch>
            <a:fillRect/>
          </a:stretch>
        </p:blipFill>
        <p:spPr>
          <a:xfrm rot="5400000">
            <a:off x="10722014" y="2647699"/>
            <a:ext cx="1546155" cy="796377"/>
          </a:xfrm>
          <a:prstGeom prst="rect"/>
        </p:spPr>
      </p:pic>
      <p:pic>
        <p:nvPicPr>
          <p:cNvPr id="2097170" name="Picture 21" descr="19-199231_dc-source-symbol-hd-png-download.png"/>
          <p:cNvPicPr>
            <a:picLocks noChangeAspect="1"/>
          </p:cNvPicPr>
          <p:nvPr/>
        </p:nvPicPr>
        <p:blipFill>
          <a:blip xmlns:r="http://schemas.openxmlformats.org/officeDocument/2006/relationships" r:embed="rId6" cstate="print"/>
          <a:stretch>
            <a:fillRect/>
          </a:stretch>
        </p:blipFill>
        <p:spPr>
          <a:xfrm>
            <a:off x="5478772" y="5274875"/>
            <a:ext cx="577328" cy="721660"/>
          </a:xfrm>
          <a:prstGeom prst="rect"/>
        </p:spPr>
      </p:pic>
      <p:cxnSp>
        <p:nvCxnSpPr>
          <p:cNvPr id="3145728" name="Elbow Connector 27"/>
          <p:cNvCxnSpPr>
            <a:cxnSpLocks/>
          </p:cNvCxnSpPr>
          <p:nvPr/>
        </p:nvCxnSpPr>
        <p:spPr>
          <a:xfrm>
            <a:off x="2545080" y="2715336"/>
            <a:ext cx="2499360" cy="1051560"/>
          </a:xfrm>
          <a:prstGeom prst="bentConnector3">
            <a:avLst>
              <a:gd name="adj1" fmla="val 50000"/>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145729" name="Straight Connector 31"/>
          <p:cNvCxnSpPr>
            <a:cxnSpLocks/>
          </p:cNvCxnSpPr>
          <p:nvPr/>
        </p:nvCxnSpPr>
        <p:spPr>
          <a:xfrm>
            <a:off x="2043952" y="3749040"/>
            <a:ext cx="2057400" cy="15240"/>
          </a:xfrm>
          <a:prstGeom prst="line"/>
          <a:ln>
            <a:solidFill>
              <a:srgbClr val="FF0000"/>
            </a:solidFill>
          </a:ln>
        </p:spPr>
        <p:style>
          <a:lnRef idx="1">
            <a:schemeClr val="dk1"/>
          </a:lnRef>
          <a:fillRef idx="0">
            <a:schemeClr val="dk1"/>
          </a:fillRef>
          <a:effectRef idx="0">
            <a:schemeClr val="dk1"/>
          </a:effectRef>
          <a:fontRef idx="minor">
            <a:schemeClr val="tx1"/>
          </a:fontRef>
        </p:style>
      </p:cxnSp>
      <p:cxnSp>
        <p:nvCxnSpPr>
          <p:cNvPr id="3145730" name="Straight Connector 34"/>
          <p:cNvCxnSpPr>
            <a:cxnSpLocks/>
          </p:cNvCxnSpPr>
          <p:nvPr/>
        </p:nvCxnSpPr>
        <p:spPr>
          <a:xfrm flipV="1">
            <a:off x="3352800" y="4693920"/>
            <a:ext cx="502920" cy="15240"/>
          </a:xfrm>
          <a:prstGeom prst="line"/>
          <a:ln>
            <a:solidFill>
              <a:srgbClr val="FF0000"/>
            </a:solidFill>
          </a:ln>
        </p:spPr>
        <p:style>
          <a:lnRef idx="1">
            <a:schemeClr val="dk1"/>
          </a:lnRef>
          <a:fillRef idx="0">
            <a:schemeClr val="dk1"/>
          </a:fillRef>
          <a:effectRef idx="0">
            <a:schemeClr val="dk1"/>
          </a:effectRef>
          <a:fontRef idx="minor">
            <a:schemeClr val="tx1"/>
          </a:fontRef>
        </p:style>
      </p:cxnSp>
      <p:cxnSp>
        <p:nvCxnSpPr>
          <p:cNvPr id="3145731" name="Straight Connector 37"/>
          <p:cNvCxnSpPr>
            <a:cxnSpLocks/>
          </p:cNvCxnSpPr>
          <p:nvPr/>
        </p:nvCxnSpPr>
        <p:spPr>
          <a:xfrm rot="16200000" flipV="1">
            <a:off x="3398520" y="4206240"/>
            <a:ext cx="899160" cy="15240"/>
          </a:xfrm>
          <a:prstGeom prst="line"/>
          <a:ln>
            <a:solidFill>
              <a:srgbClr val="FF0000"/>
            </a:solidFill>
          </a:ln>
        </p:spPr>
        <p:style>
          <a:lnRef idx="1">
            <a:schemeClr val="dk1"/>
          </a:lnRef>
          <a:fillRef idx="0">
            <a:schemeClr val="dk1"/>
          </a:fillRef>
          <a:effectRef idx="0">
            <a:schemeClr val="dk1"/>
          </a:effectRef>
          <a:fontRef idx="minor">
            <a:schemeClr val="tx1"/>
          </a:fontRef>
        </p:style>
      </p:cxnSp>
      <p:cxnSp>
        <p:nvCxnSpPr>
          <p:cNvPr id="3145732" name="Elbow Connector 44"/>
          <p:cNvCxnSpPr>
            <a:cxnSpLocks/>
          </p:cNvCxnSpPr>
          <p:nvPr/>
        </p:nvCxnSpPr>
        <p:spPr>
          <a:xfrm flipV="1">
            <a:off x="1905000" y="3032760"/>
            <a:ext cx="3124200" cy="11430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145733" name="Elbow Connector 51"/>
          <p:cNvCxnSpPr>
            <a:cxnSpLocks/>
          </p:cNvCxnSpPr>
          <p:nvPr/>
        </p:nvCxnSpPr>
        <p:spPr>
          <a:xfrm rot="10800000" flipV="1">
            <a:off x="3657600" y="3163645"/>
            <a:ext cx="1280160" cy="89916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145734" name="Elbow Connector 54"/>
          <p:cNvCxnSpPr>
            <a:cxnSpLocks/>
          </p:cNvCxnSpPr>
          <p:nvPr/>
        </p:nvCxnSpPr>
        <p:spPr>
          <a:xfrm rot="5400000">
            <a:off x="3002280" y="4450080"/>
            <a:ext cx="1051560" cy="289560"/>
          </a:xfrm>
          <a:prstGeom prst="bentConnector3">
            <a:avLst>
              <a:gd name="adj1" fmla="val 100725"/>
            </a:avLst>
          </a:prstGeom>
        </p:spPr>
        <p:style>
          <a:lnRef idx="2">
            <a:schemeClr val="accent1"/>
          </a:lnRef>
          <a:fillRef idx="0">
            <a:schemeClr val="accent1"/>
          </a:fillRef>
          <a:effectRef idx="1">
            <a:schemeClr val="accent1"/>
          </a:effectRef>
          <a:fontRef idx="minor">
            <a:schemeClr val="tx1"/>
          </a:fontRef>
        </p:style>
      </p:cxnSp>
      <p:cxnSp>
        <p:nvCxnSpPr>
          <p:cNvPr id="3145735" name="Elbow Connector 63"/>
          <p:cNvCxnSpPr>
            <a:cxnSpLocks/>
          </p:cNvCxnSpPr>
          <p:nvPr/>
        </p:nvCxnSpPr>
        <p:spPr>
          <a:xfrm rot="10800000" flipV="1">
            <a:off x="2255520" y="2432125"/>
            <a:ext cx="2743200" cy="853440"/>
          </a:xfrm>
          <a:prstGeom prst="bentConnector3">
            <a:avLst>
              <a:gd name="adj1" fmla="val 58889"/>
            </a:avLst>
          </a:prstGeom>
        </p:spPr>
        <p:style>
          <a:lnRef idx="2">
            <a:schemeClr val="accent1"/>
          </a:lnRef>
          <a:fillRef idx="0">
            <a:schemeClr val="accent1"/>
          </a:fillRef>
          <a:effectRef idx="1">
            <a:schemeClr val="accent1"/>
          </a:effectRef>
          <a:fontRef idx="minor">
            <a:schemeClr val="tx1"/>
          </a:fontRef>
        </p:style>
      </p:cxnSp>
      <p:cxnSp>
        <p:nvCxnSpPr>
          <p:cNvPr id="3145736" name="Straight Connector 69"/>
          <p:cNvCxnSpPr>
            <a:cxnSpLocks/>
          </p:cNvCxnSpPr>
          <p:nvPr/>
        </p:nvCxnSpPr>
        <p:spPr>
          <a:xfrm rot="16200000" flipH="1">
            <a:off x="1935480" y="2956560"/>
            <a:ext cx="640080" cy="30480"/>
          </a:xfrm>
          <a:prstGeom prst="line"/>
        </p:spPr>
        <p:style>
          <a:lnRef idx="2">
            <a:schemeClr val="accent1"/>
          </a:lnRef>
          <a:fillRef idx="0">
            <a:schemeClr val="accent1"/>
          </a:fillRef>
          <a:effectRef idx="1">
            <a:schemeClr val="accent1"/>
          </a:effectRef>
          <a:fontRef idx="minor">
            <a:schemeClr val="tx1"/>
          </a:fontRef>
        </p:style>
      </p:cxnSp>
      <p:cxnSp>
        <p:nvCxnSpPr>
          <p:cNvPr id="3145737" name="Straight Connector 72"/>
          <p:cNvCxnSpPr>
            <a:cxnSpLocks/>
          </p:cNvCxnSpPr>
          <p:nvPr/>
        </p:nvCxnSpPr>
        <p:spPr>
          <a:xfrm>
            <a:off x="5483497" y="5962469"/>
            <a:ext cx="583474" cy="1588"/>
          </a:xfrm>
          <a:prstGeom prst="line"/>
        </p:spPr>
        <p:style>
          <a:lnRef idx="1">
            <a:schemeClr val="accent1"/>
          </a:lnRef>
          <a:fillRef idx="0">
            <a:schemeClr val="accent1"/>
          </a:fillRef>
          <a:effectRef idx="0">
            <a:schemeClr val="accent1"/>
          </a:effectRef>
          <a:fontRef idx="minor">
            <a:schemeClr val="tx1"/>
          </a:fontRef>
        </p:style>
      </p:cxnSp>
      <p:cxnSp>
        <p:nvCxnSpPr>
          <p:cNvPr id="3145738" name="Straight Connector 77"/>
          <p:cNvCxnSpPr>
            <a:cxnSpLocks/>
          </p:cNvCxnSpPr>
          <p:nvPr/>
        </p:nvCxnSpPr>
        <p:spPr>
          <a:xfrm>
            <a:off x="5666377" y="6075682"/>
            <a:ext cx="232229" cy="2903"/>
          </a:xfrm>
          <a:prstGeom prst="line"/>
        </p:spPr>
        <p:style>
          <a:lnRef idx="1">
            <a:schemeClr val="accent1"/>
          </a:lnRef>
          <a:fillRef idx="0">
            <a:schemeClr val="accent1"/>
          </a:fillRef>
          <a:effectRef idx="0">
            <a:schemeClr val="accent1"/>
          </a:effectRef>
          <a:fontRef idx="minor">
            <a:schemeClr val="tx1"/>
          </a:fontRef>
        </p:style>
      </p:cxnSp>
      <p:cxnSp>
        <p:nvCxnSpPr>
          <p:cNvPr id="3145739" name="Straight Connector 80"/>
          <p:cNvCxnSpPr>
            <a:cxnSpLocks/>
          </p:cNvCxnSpPr>
          <p:nvPr/>
        </p:nvCxnSpPr>
        <p:spPr>
          <a:xfrm>
            <a:off x="5593806" y="6011817"/>
            <a:ext cx="374468" cy="1588"/>
          </a:xfrm>
          <a:prstGeom prst="line"/>
        </p:spPr>
        <p:style>
          <a:lnRef idx="1">
            <a:schemeClr val="accent1"/>
          </a:lnRef>
          <a:fillRef idx="0">
            <a:schemeClr val="accent1"/>
          </a:fillRef>
          <a:effectRef idx="0">
            <a:schemeClr val="accent1"/>
          </a:effectRef>
          <a:fontRef idx="minor">
            <a:schemeClr val="tx1"/>
          </a:fontRef>
        </p:style>
      </p:cxnSp>
      <p:cxnSp>
        <p:nvCxnSpPr>
          <p:cNvPr id="3145740" name="Straight Connector 84"/>
          <p:cNvCxnSpPr>
            <a:cxnSpLocks/>
            <a:stCxn id="2097170" idx="2"/>
          </p:cNvCxnSpPr>
          <p:nvPr/>
        </p:nvCxnSpPr>
        <p:spPr>
          <a:xfrm rot="16200000" flipH="1">
            <a:off x="5720333" y="6043637"/>
            <a:ext cx="96562" cy="2357"/>
          </a:xfrm>
          <a:prstGeom prst="line"/>
        </p:spPr>
        <p:style>
          <a:lnRef idx="1">
            <a:schemeClr val="accent1"/>
          </a:lnRef>
          <a:fillRef idx="0">
            <a:schemeClr val="accent1"/>
          </a:fillRef>
          <a:effectRef idx="0">
            <a:schemeClr val="accent1"/>
          </a:effectRef>
          <a:fontRef idx="minor">
            <a:schemeClr val="tx1"/>
          </a:fontRef>
        </p:style>
      </p:cxnSp>
      <p:cxnSp>
        <p:nvCxnSpPr>
          <p:cNvPr id="3145741" name="Straight Connector 91"/>
          <p:cNvCxnSpPr>
            <a:cxnSpLocks/>
          </p:cNvCxnSpPr>
          <p:nvPr/>
        </p:nvCxnSpPr>
        <p:spPr>
          <a:xfrm rot="16200000" flipH="1">
            <a:off x="1555377" y="3070411"/>
            <a:ext cx="878541" cy="98612"/>
          </a:xfrm>
          <a:prstGeom prst="line"/>
        </p:spPr>
        <p:style>
          <a:lnRef idx="2">
            <a:schemeClr val="accent6"/>
          </a:lnRef>
          <a:fillRef idx="0">
            <a:schemeClr val="accent6"/>
          </a:fillRef>
          <a:effectRef idx="1">
            <a:schemeClr val="accent6"/>
          </a:effectRef>
          <a:fontRef idx="minor">
            <a:schemeClr val="tx1"/>
          </a:fontRef>
        </p:style>
      </p:cxnSp>
      <p:cxnSp>
        <p:nvCxnSpPr>
          <p:cNvPr id="3145742" name="Elbow Connector 97"/>
          <p:cNvCxnSpPr>
            <a:cxnSpLocks/>
          </p:cNvCxnSpPr>
          <p:nvPr/>
        </p:nvCxnSpPr>
        <p:spPr>
          <a:xfrm>
            <a:off x="2026024" y="3558988"/>
            <a:ext cx="3576917" cy="1568824"/>
          </a:xfrm>
          <a:prstGeom prst="bentConnector3">
            <a:avLst>
              <a:gd name="adj1" fmla="val 61028"/>
            </a:avLst>
          </a:prstGeom>
        </p:spPr>
        <p:style>
          <a:lnRef idx="2">
            <a:schemeClr val="accent6"/>
          </a:lnRef>
          <a:fillRef idx="0">
            <a:schemeClr val="accent6"/>
          </a:fillRef>
          <a:effectRef idx="1">
            <a:schemeClr val="accent6"/>
          </a:effectRef>
          <a:fontRef idx="minor">
            <a:schemeClr val="tx1"/>
          </a:fontRef>
        </p:style>
      </p:cxnSp>
      <p:cxnSp>
        <p:nvCxnSpPr>
          <p:cNvPr id="3145743" name="Elbow Connector 103"/>
          <p:cNvCxnSpPr>
            <a:cxnSpLocks/>
            <a:endCxn id="2097170" idx="0"/>
          </p:cNvCxnSpPr>
          <p:nvPr/>
        </p:nvCxnSpPr>
        <p:spPr>
          <a:xfrm>
            <a:off x="5590241" y="5136776"/>
            <a:ext cx="177195" cy="138099"/>
          </a:xfrm>
          <a:prstGeom prst="bentConnector2"/>
        </p:spPr>
        <p:style>
          <a:lnRef idx="2">
            <a:schemeClr val="accent6"/>
          </a:lnRef>
          <a:fillRef idx="0">
            <a:schemeClr val="accent6"/>
          </a:fillRef>
          <a:effectRef idx="1">
            <a:schemeClr val="accent6"/>
          </a:effectRef>
          <a:fontRef idx="minor">
            <a:schemeClr val="tx1"/>
          </a:fontRef>
        </p:style>
      </p:cxnSp>
      <p:cxnSp>
        <p:nvCxnSpPr>
          <p:cNvPr id="3145744" name="Straight Connector 106"/>
          <p:cNvCxnSpPr>
            <a:cxnSpLocks/>
          </p:cNvCxnSpPr>
          <p:nvPr/>
        </p:nvCxnSpPr>
        <p:spPr>
          <a:xfrm flipV="1">
            <a:off x="3343835" y="4491318"/>
            <a:ext cx="869577" cy="8964"/>
          </a:xfrm>
          <a:prstGeom prst="line"/>
        </p:spPr>
        <p:style>
          <a:lnRef idx="2">
            <a:schemeClr val="accent6"/>
          </a:lnRef>
          <a:fillRef idx="0">
            <a:schemeClr val="accent6"/>
          </a:fillRef>
          <a:effectRef idx="1">
            <a:schemeClr val="accent6"/>
          </a:effectRef>
          <a:fontRef idx="minor">
            <a:schemeClr val="tx1"/>
          </a:fontRef>
        </p:style>
      </p:cxnSp>
      <p:cxnSp>
        <p:nvCxnSpPr>
          <p:cNvPr id="3145745" name="Straight Connector 109"/>
          <p:cNvCxnSpPr>
            <a:cxnSpLocks/>
          </p:cNvCxnSpPr>
          <p:nvPr/>
        </p:nvCxnSpPr>
        <p:spPr>
          <a:xfrm rot="16200000" flipH="1">
            <a:off x="4635500" y="4826000"/>
            <a:ext cx="622300" cy="12700"/>
          </a:xfrm>
          <a:prstGeom prst="line"/>
        </p:spPr>
        <p:style>
          <a:lnRef idx="2">
            <a:schemeClr val="accent6"/>
          </a:lnRef>
          <a:fillRef idx="0">
            <a:schemeClr val="accent6"/>
          </a:fillRef>
          <a:effectRef idx="1">
            <a:schemeClr val="accent6"/>
          </a:effectRef>
          <a:fontRef idx="minor">
            <a:schemeClr val="tx1"/>
          </a:fontRef>
        </p:style>
      </p:cxnSp>
      <p:sp>
        <p:nvSpPr>
          <p:cNvPr id="1048631" name="Rectangle 111"/>
          <p:cNvSpPr/>
          <p:nvPr/>
        </p:nvSpPr>
        <p:spPr>
          <a:xfrm>
            <a:off x="8255000" y="1612900"/>
            <a:ext cx="1752600" cy="698500"/>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a:t>Dimmer module</a:t>
            </a:r>
          </a:p>
        </p:txBody>
      </p:sp>
      <p:sp>
        <p:nvSpPr>
          <p:cNvPr id="1048632" name="Rectangle 112"/>
          <p:cNvSpPr/>
          <p:nvPr/>
        </p:nvSpPr>
        <p:spPr>
          <a:xfrm>
            <a:off x="7813546" y="4292600"/>
            <a:ext cx="800100" cy="965200"/>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a:t>Relay</a:t>
            </a:r>
          </a:p>
        </p:txBody>
      </p:sp>
      <p:sp>
        <p:nvSpPr>
          <p:cNvPr id="1048633" name="Rectangle 113"/>
          <p:cNvSpPr/>
          <p:nvPr/>
        </p:nvSpPr>
        <p:spPr>
          <a:xfrm>
            <a:off x="10058400" y="4292600"/>
            <a:ext cx="800100" cy="965200"/>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a:t>Relay</a:t>
            </a:r>
          </a:p>
        </p:txBody>
      </p:sp>
      <p:cxnSp>
        <p:nvCxnSpPr>
          <p:cNvPr id="3145746" name="Elbow Connector 119"/>
          <p:cNvCxnSpPr>
            <a:cxnSpLocks/>
            <a:endCxn id="1048632" idx="0"/>
          </p:cNvCxnSpPr>
          <p:nvPr/>
        </p:nvCxnSpPr>
        <p:spPr>
          <a:xfrm rot="16200000" flipH="1">
            <a:off x="6622921" y="2701925"/>
            <a:ext cx="1727200" cy="1454150"/>
          </a:xfrm>
          <a:prstGeom prst="bentConnector3">
            <a:avLst>
              <a:gd name="adj1" fmla="val 735"/>
            </a:avLst>
          </a:prstGeom>
        </p:spPr>
        <p:style>
          <a:lnRef idx="2">
            <a:schemeClr val="accent1"/>
          </a:lnRef>
          <a:fillRef idx="0">
            <a:schemeClr val="accent1"/>
          </a:fillRef>
          <a:effectRef idx="1">
            <a:schemeClr val="accent1"/>
          </a:effectRef>
          <a:fontRef idx="minor">
            <a:schemeClr val="tx1"/>
          </a:fontRef>
        </p:style>
      </p:cxnSp>
      <p:cxnSp>
        <p:nvCxnSpPr>
          <p:cNvPr id="3145747" name="Elbow Connector 126"/>
          <p:cNvCxnSpPr>
            <a:cxnSpLocks/>
            <a:endCxn id="1048631" idx="1"/>
          </p:cNvCxnSpPr>
          <p:nvPr/>
        </p:nvCxnSpPr>
        <p:spPr>
          <a:xfrm flipV="1">
            <a:off x="6718300" y="1962150"/>
            <a:ext cx="1536700" cy="463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145748" name="Elbow Connector 129"/>
          <p:cNvCxnSpPr>
            <a:cxnSpLocks/>
            <a:endCxn id="1048633" idx="0"/>
          </p:cNvCxnSpPr>
          <p:nvPr/>
        </p:nvCxnSpPr>
        <p:spPr>
          <a:xfrm>
            <a:off x="6743700" y="2717800"/>
            <a:ext cx="3714750" cy="1574800"/>
          </a:xfrm>
          <a:prstGeom prst="bentConnector2"/>
        </p:spPr>
        <p:style>
          <a:lnRef idx="2">
            <a:schemeClr val="accent1"/>
          </a:lnRef>
          <a:fillRef idx="0">
            <a:schemeClr val="accent1"/>
          </a:fillRef>
          <a:effectRef idx="1">
            <a:schemeClr val="accent1"/>
          </a:effectRef>
          <a:fontRef idx="minor">
            <a:schemeClr val="tx1"/>
          </a:fontRef>
        </p:style>
      </p:cxnSp>
      <p:cxnSp>
        <p:nvCxnSpPr>
          <p:cNvPr id="3145749" name="Elbow Connector 133"/>
          <p:cNvCxnSpPr>
            <a:cxnSpLocks/>
            <a:stCxn id="2097168" idx="1"/>
          </p:cNvCxnSpPr>
          <p:nvPr/>
        </p:nvCxnSpPr>
        <p:spPr>
          <a:xfrm rot="16200000" flipH="1" flipV="1">
            <a:off x="10254358" y="770128"/>
            <a:ext cx="761113" cy="1229230"/>
          </a:xfrm>
          <a:prstGeom prst="bentConnector4">
            <a:avLst>
              <a:gd name="adj1" fmla="val -5006"/>
              <a:gd name="adj2" fmla="val 68412"/>
            </a:avLst>
          </a:prstGeom>
        </p:spPr>
        <p:style>
          <a:lnRef idx="2">
            <a:schemeClr val="accent6"/>
          </a:lnRef>
          <a:fillRef idx="0">
            <a:schemeClr val="accent6"/>
          </a:fillRef>
          <a:effectRef idx="1">
            <a:schemeClr val="accent6"/>
          </a:effectRef>
          <a:fontRef idx="minor">
            <a:schemeClr val="tx1"/>
          </a:fontRef>
        </p:style>
      </p:cxnSp>
      <p:cxnSp>
        <p:nvCxnSpPr>
          <p:cNvPr id="3145750" name="Elbow Connector 137"/>
          <p:cNvCxnSpPr>
            <a:cxnSpLocks/>
          </p:cNvCxnSpPr>
          <p:nvPr/>
        </p:nvCxnSpPr>
        <p:spPr>
          <a:xfrm rot="10800000">
            <a:off x="10020300" y="2082800"/>
            <a:ext cx="1473200" cy="317500"/>
          </a:xfrm>
          <a:prstGeom prst="bentConnector3">
            <a:avLst>
              <a:gd name="adj1" fmla="val 30172"/>
            </a:avLst>
          </a:prstGeom>
        </p:spPr>
        <p:style>
          <a:lnRef idx="2">
            <a:schemeClr val="accent6"/>
          </a:lnRef>
          <a:fillRef idx="0">
            <a:schemeClr val="accent6"/>
          </a:fillRef>
          <a:effectRef idx="1">
            <a:schemeClr val="accent6"/>
          </a:effectRef>
          <a:fontRef idx="minor">
            <a:schemeClr val="tx1"/>
          </a:fontRef>
        </p:style>
      </p:cxnSp>
      <p:cxnSp>
        <p:nvCxnSpPr>
          <p:cNvPr id="3145751" name="Elbow Connector 140"/>
          <p:cNvCxnSpPr>
            <a:cxnSpLocks/>
          </p:cNvCxnSpPr>
          <p:nvPr/>
        </p:nvCxnSpPr>
        <p:spPr>
          <a:xfrm rot="10800000">
            <a:off x="10718800" y="3162299"/>
            <a:ext cx="774700" cy="5334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2" name="Elbow Connector 143"/>
          <p:cNvCxnSpPr>
            <a:cxnSpLocks/>
          </p:cNvCxnSpPr>
          <p:nvPr/>
        </p:nvCxnSpPr>
        <p:spPr>
          <a:xfrm rot="16200000" flipV="1">
            <a:off x="9886950" y="2305050"/>
            <a:ext cx="952500" cy="711200"/>
          </a:xfrm>
          <a:prstGeom prst="bentConnector3">
            <a:avLst>
              <a:gd name="adj1" fmla="val 9533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3" name="Straight Connector 151"/>
          <p:cNvCxnSpPr>
            <a:cxnSpLocks/>
            <a:stCxn id="2097168" idx="3"/>
            <a:endCxn id="1048631" idx="3"/>
          </p:cNvCxnSpPr>
          <p:nvPr/>
        </p:nvCxnSpPr>
        <p:spPr>
          <a:xfrm rot="5400000">
            <a:off x="10602231" y="1314851"/>
            <a:ext cx="52668" cy="1241930"/>
          </a:xfrm>
          <a:prstGeom prst="line"/>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4" name="Elbow Connector 154"/>
          <p:cNvCxnSpPr>
            <a:cxnSpLocks/>
          </p:cNvCxnSpPr>
          <p:nvPr/>
        </p:nvCxnSpPr>
        <p:spPr>
          <a:xfrm flipV="1">
            <a:off x="6756400" y="2933700"/>
            <a:ext cx="1231900" cy="241300"/>
          </a:xfrm>
          <a:prstGeom prst="bentConnector3">
            <a:avLst>
              <a:gd name="adj1" fmla="val 50000"/>
            </a:avLst>
          </a:prstGeom>
        </p:spPr>
        <p:style>
          <a:lnRef idx="2">
            <a:schemeClr val="accent6"/>
          </a:lnRef>
          <a:fillRef idx="0">
            <a:schemeClr val="accent6"/>
          </a:fillRef>
          <a:effectRef idx="1">
            <a:schemeClr val="accent6"/>
          </a:effectRef>
          <a:fontRef idx="minor">
            <a:schemeClr val="tx1"/>
          </a:fontRef>
        </p:style>
      </p:cxnSp>
      <p:cxnSp>
        <p:nvCxnSpPr>
          <p:cNvPr id="3145755" name="Elbow Connector 158"/>
          <p:cNvCxnSpPr>
            <a:cxnSpLocks/>
          </p:cNvCxnSpPr>
          <p:nvPr/>
        </p:nvCxnSpPr>
        <p:spPr>
          <a:xfrm rot="5400000" flipH="1" flipV="1">
            <a:off x="7677150" y="2393950"/>
            <a:ext cx="850900" cy="254000"/>
          </a:xfrm>
          <a:prstGeom prst="bentConnector3">
            <a:avLst>
              <a:gd name="adj1" fmla="val 102239"/>
            </a:avLst>
          </a:prstGeom>
        </p:spPr>
        <p:style>
          <a:lnRef idx="2">
            <a:schemeClr val="accent6"/>
          </a:lnRef>
          <a:fillRef idx="0">
            <a:schemeClr val="accent6"/>
          </a:fillRef>
          <a:effectRef idx="1">
            <a:schemeClr val="accent6"/>
          </a:effectRef>
          <a:fontRef idx="minor">
            <a:schemeClr val="tx1"/>
          </a:fontRef>
        </p:style>
      </p:cxnSp>
      <p:cxnSp>
        <p:nvCxnSpPr>
          <p:cNvPr id="3145756" name="Elbow Connector 164"/>
          <p:cNvCxnSpPr>
            <a:cxnSpLocks/>
          </p:cNvCxnSpPr>
          <p:nvPr/>
        </p:nvCxnSpPr>
        <p:spPr>
          <a:xfrm>
            <a:off x="6731000" y="3314700"/>
            <a:ext cx="825500" cy="177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7" name="Elbow Connector 167"/>
          <p:cNvCxnSpPr>
            <a:cxnSpLocks/>
          </p:cNvCxnSpPr>
          <p:nvPr/>
        </p:nvCxnSpPr>
        <p:spPr>
          <a:xfrm rot="5400000" flipH="1" flipV="1">
            <a:off x="7042150" y="2266950"/>
            <a:ext cx="1739900" cy="711200"/>
          </a:xfrm>
          <a:prstGeom prst="bentConnector3">
            <a:avLst>
              <a:gd name="adj1" fmla="val 101095"/>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8" name="Elbow Connector 171"/>
          <p:cNvCxnSpPr>
            <a:cxnSpLocks/>
          </p:cNvCxnSpPr>
          <p:nvPr/>
        </p:nvCxnSpPr>
        <p:spPr>
          <a:xfrm>
            <a:off x="7569200" y="3378200"/>
            <a:ext cx="914400" cy="914400"/>
          </a:xfrm>
          <a:prstGeom prst="bentConnector3">
            <a:avLst>
              <a:gd name="adj1" fmla="val 9722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59" name="Elbow Connector 174"/>
          <p:cNvCxnSpPr>
            <a:cxnSpLocks/>
          </p:cNvCxnSpPr>
          <p:nvPr/>
        </p:nvCxnSpPr>
        <p:spPr>
          <a:xfrm>
            <a:off x="8470900" y="3479800"/>
            <a:ext cx="1803400" cy="800100"/>
          </a:xfrm>
          <a:prstGeom prst="bentConnector3">
            <a:avLst>
              <a:gd name="adj1" fmla="val 10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760" name="Elbow Connector 178"/>
          <p:cNvCxnSpPr>
            <a:cxnSpLocks/>
          </p:cNvCxnSpPr>
          <p:nvPr/>
        </p:nvCxnSpPr>
        <p:spPr>
          <a:xfrm flipV="1">
            <a:off x="5715000" y="3962400"/>
            <a:ext cx="2349500" cy="1155700"/>
          </a:xfrm>
          <a:prstGeom prst="bentConnector3">
            <a:avLst>
              <a:gd name="adj1" fmla="val 50000"/>
            </a:avLst>
          </a:prstGeom>
        </p:spPr>
        <p:style>
          <a:lnRef idx="2">
            <a:schemeClr val="accent6"/>
          </a:lnRef>
          <a:fillRef idx="0">
            <a:schemeClr val="accent6"/>
          </a:fillRef>
          <a:effectRef idx="1">
            <a:schemeClr val="accent6"/>
          </a:effectRef>
          <a:fontRef idx="minor">
            <a:schemeClr val="tx1"/>
          </a:fontRef>
        </p:style>
      </p:cxnSp>
      <p:cxnSp>
        <p:nvCxnSpPr>
          <p:cNvPr id="3145761" name="Elbow Connector 181"/>
          <p:cNvCxnSpPr>
            <a:cxnSpLocks/>
          </p:cNvCxnSpPr>
          <p:nvPr/>
        </p:nvCxnSpPr>
        <p:spPr>
          <a:xfrm>
            <a:off x="8064500" y="3962400"/>
            <a:ext cx="2095500" cy="342900"/>
          </a:xfrm>
          <a:prstGeom prst="bentConnector3">
            <a:avLst>
              <a:gd name="adj1" fmla="val 100909"/>
            </a:avLst>
          </a:prstGeom>
        </p:spPr>
        <p:style>
          <a:lnRef idx="2">
            <a:schemeClr val="accent6"/>
          </a:lnRef>
          <a:fillRef idx="0">
            <a:schemeClr val="accent6"/>
          </a:fillRef>
          <a:effectRef idx="1">
            <a:schemeClr val="accent6"/>
          </a:effectRef>
          <a:fontRef idx="minor">
            <a:schemeClr val="tx1"/>
          </a:fontRef>
        </p:style>
      </p:cxnSp>
      <p:cxnSp>
        <p:nvCxnSpPr>
          <p:cNvPr id="3145762" name="Straight Connector 187"/>
          <p:cNvCxnSpPr>
            <a:cxnSpLocks/>
          </p:cNvCxnSpPr>
          <p:nvPr/>
        </p:nvCxnSpPr>
        <p:spPr>
          <a:xfrm rot="16200000" flipH="1">
            <a:off x="7816850" y="4121150"/>
            <a:ext cx="304800" cy="12700"/>
          </a:xfrm>
          <a:prstGeom prst="line"/>
        </p:spPr>
        <p:style>
          <a:lnRef idx="2">
            <a:schemeClr val="accent6"/>
          </a:lnRef>
          <a:fillRef idx="0">
            <a:schemeClr val="accent6"/>
          </a:fillRef>
          <a:effectRef idx="1">
            <a:schemeClr val="accent6"/>
          </a:effectRef>
          <a:fontRef idx="minor">
            <a:schemeClr val="tx1"/>
          </a:fontRef>
        </p:style>
      </p:cxnSp>
      <p:pic>
        <p:nvPicPr>
          <p:cNvPr id="2097171" name="Picture 189" descr="19-199231_dc-source-symbol-hd-png-download.png"/>
          <p:cNvPicPr>
            <a:picLocks noChangeAspect="1"/>
          </p:cNvPicPr>
          <p:nvPr/>
        </p:nvPicPr>
        <p:blipFill>
          <a:blip xmlns:r="http://schemas.openxmlformats.org/officeDocument/2006/relationships" r:embed="rId6" cstate="print"/>
          <a:stretch>
            <a:fillRect/>
          </a:stretch>
        </p:blipFill>
        <p:spPr>
          <a:xfrm>
            <a:off x="9048297" y="4754175"/>
            <a:ext cx="577328" cy="721660"/>
          </a:xfrm>
          <a:prstGeom prst="rect"/>
        </p:spPr>
      </p:pic>
      <p:cxnSp>
        <p:nvCxnSpPr>
          <p:cNvPr id="3145763" name="Straight Connector 191"/>
          <p:cNvCxnSpPr>
            <a:cxnSpLocks/>
          </p:cNvCxnSpPr>
          <p:nvPr/>
        </p:nvCxnSpPr>
        <p:spPr>
          <a:xfrm rot="16200000" flipH="1">
            <a:off x="7677150" y="5492750"/>
            <a:ext cx="482600" cy="12700"/>
          </a:xfrm>
          <a:prstGeom prst="line"/>
        </p:spPr>
        <p:style>
          <a:lnRef idx="2">
            <a:schemeClr val="dk1"/>
          </a:lnRef>
          <a:fillRef idx="0">
            <a:schemeClr val="dk1"/>
          </a:fillRef>
          <a:effectRef idx="1">
            <a:schemeClr val="dk1"/>
          </a:effectRef>
          <a:fontRef idx="minor">
            <a:schemeClr val="tx1"/>
          </a:fontRef>
        </p:style>
      </p:cxnSp>
      <p:cxnSp>
        <p:nvCxnSpPr>
          <p:cNvPr id="3145764" name="Elbow Connector 194"/>
          <p:cNvCxnSpPr>
            <a:cxnSpLocks/>
          </p:cNvCxnSpPr>
          <p:nvPr/>
        </p:nvCxnSpPr>
        <p:spPr>
          <a:xfrm rot="5400000">
            <a:off x="10515600" y="5486400"/>
            <a:ext cx="48260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145765" name="Elbow Connector 197"/>
          <p:cNvCxnSpPr>
            <a:cxnSpLocks/>
            <a:endCxn id="1048630" idx="0"/>
          </p:cNvCxnSpPr>
          <p:nvPr/>
        </p:nvCxnSpPr>
        <p:spPr>
          <a:xfrm>
            <a:off x="8432800" y="5435600"/>
            <a:ext cx="2013316" cy="310777"/>
          </a:xfrm>
          <a:prstGeom prst="bentConnector2"/>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5766" name="Straight Connector 202"/>
          <p:cNvCxnSpPr>
            <a:cxnSpLocks/>
          </p:cNvCxnSpPr>
          <p:nvPr/>
        </p:nvCxnSpPr>
        <p:spPr>
          <a:xfrm rot="5400000">
            <a:off x="8267700" y="5588000"/>
            <a:ext cx="304800" cy="1588"/>
          </a:xfrm>
          <a:prstGeom prst="line"/>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5767" name="Elbow Connector 205"/>
          <p:cNvCxnSpPr>
            <a:cxnSpLocks/>
            <a:stCxn id="2097171" idx="0"/>
          </p:cNvCxnSpPr>
          <p:nvPr/>
        </p:nvCxnSpPr>
        <p:spPr>
          <a:xfrm rot="16200000" flipH="1">
            <a:off x="9509780" y="4581355"/>
            <a:ext cx="617925" cy="963564"/>
          </a:xfrm>
          <a:prstGeom prst="bentConnector4">
            <a:avLst>
              <a:gd name="adj1" fmla="val -36995"/>
              <a:gd name="adj2" fmla="val 64979"/>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5768" name="Elbow Connector 211"/>
          <p:cNvCxnSpPr>
            <a:cxnSpLocks/>
            <a:stCxn id="2097171" idx="0"/>
          </p:cNvCxnSpPr>
          <p:nvPr/>
        </p:nvCxnSpPr>
        <p:spPr>
          <a:xfrm rot="16200000" flipH="1" flipV="1">
            <a:off x="8563629" y="4598771"/>
            <a:ext cx="617928" cy="928736"/>
          </a:xfrm>
          <a:prstGeom prst="bentConnector4">
            <a:avLst>
              <a:gd name="adj1" fmla="val -36995"/>
              <a:gd name="adj2" fmla="val 65541"/>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5769" name="Straight Connector 215"/>
          <p:cNvCxnSpPr>
            <a:cxnSpLocks/>
          </p:cNvCxnSpPr>
          <p:nvPr/>
        </p:nvCxnSpPr>
        <p:spPr>
          <a:xfrm rot="16200000" flipH="1">
            <a:off x="8343624" y="5308600"/>
            <a:ext cx="139700" cy="12700"/>
          </a:xfrm>
          <a:prstGeom prst="line"/>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5770" name="Straight Connector 218"/>
          <p:cNvCxnSpPr>
            <a:cxnSpLocks/>
          </p:cNvCxnSpPr>
          <p:nvPr/>
        </p:nvCxnSpPr>
        <p:spPr>
          <a:xfrm>
            <a:off x="10287413" y="5308600"/>
            <a:ext cx="13113" cy="63500"/>
          </a:xfrm>
          <a:prstGeom prst="line"/>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48634" name="Title 1"/>
          <p:cNvSpPr txBox="1"/>
          <p:nvPr/>
        </p:nvSpPr>
        <p:spPr>
          <a:xfrm>
            <a:off x="205274" y="482756"/>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Circuit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5" name="Title 1"/>
          <p:cNvSpPr>
            <a:spLocks noGrp="1"/>
          </p:cNvSpPr>
          <p:nvPr>
            <p:ph type="title"/>
          </p:nvPr>
        </p:nvSpPr>
        <p:spPr>
          <a:xfrm>
            <a:off x="609600" y="704088"/>
            <a:ext cx="10764416" cy="499561"/>
          </a:xfrm>
        </p:spPr>
        <p:txBody>
          <a:bodyPr>
            <a:normAutofit fontScale="90000"/>
          </a:bodyPr>
          <a:p>
            <a:r>
              <a:rPr dirty="0" sz="4000" lang="en-US">
                <a:latin typeface="Arial Rounded MT Bold" panose="020F0704030504030204" pitchFamily="34" charset="0"/>
              </a:rPr>
              <a:t>                              </a:t>
            </a:r>
            <a:r>
              <a:rPr dirty="0" sz="4000" lang="en-US">
                <a:latin typeface="Times New Roman" panose="02020603050405020304" pitchFamily="18" charset="0"/>
                <a:cs typeface="Times New Roman" panose="02020603050405020304" pitchFamily="18" charset="0"/>
              </a:rPr>
              <a:t>Simulation</a:t>
            </a:r>
            <a:r>
              <a:rPr dirty="0" sz="4000" lang="en-US">
                <a:latin typeface="Arial Rounded MT Bold" panose="020F0704030504030204" pitchFamily="34" charset="0"/>
              </a:rPr>
              <a:t> </a:t>
            </a:r>
            <a:r>
              <a:rPr dirty="0" sz="3600" lang="en-US">
                <a:latin typeface="Times New Roman" panose="02020603050405020304" pitchFamily="18" charset="0"/>
                <a:cs typeface="Times New Roman" panose="02020603050405020304" pitchFamily="18" charset="0"/>
              </a:rPr>
              <a:t>Results</a:t>
            </a:r>
            <a:endParaRPr dirty="0" sz="3600" lang="en-IN">
              <a:latin typeface="Times New Roman" panose="02020603050405020304" pitchFamily="18" charset="0"/>
              <a:cs typeface="Times New Roman" panose="02020603050405020304" pitchFamily="18" charset="0"/>
            </a:endParaRPr>
          </a:p>
        </p:txBody>
      </p:sp>
      <p:pic>
        <p:nvPicPr>
          <p:cNvPr id="2097172" name="Content Placeholder 4"/>
          <p:cNvPicPr>
            <a:picLocks noChangeAspect="1" noGrp="1"/>
          </p:cNvPicPr>
          <p:nvPr>
            <p:ph idx="1"/>
          </p:nvPr>
        </p:nvPicPr>
        <p:blipFill>
          <a:blip xmlns:r="http://schemas.openxmlformats.org/officeDocument/2006/relationships" r:embed="rId1" cstate="print"/>
          <a:stretch>
            <a:fillRect/>
          </a:stretch>
        </p:blipFill>
        <p:spPr>
          <a:xfrm>
            <a:off x="609600" y="1374693"/>
            <a:ext cx="10960359" cy="548330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73" name="Content Placeholder 4"/>
          <p:cNvPicPr>
            <a:picLocks noChangeAspect="1" noGrp="1"/>
          </p:cNvPicPr>
          <p:nvPr>
            <p:ph idx="1"/>
          </p:nvPr>
        </p:nvPicPr>
        <p:blipFill>
          <a:blip xmlns:r="http://schemas.openxmlformats.org/officeDocument/2006/relationships" r:embed="rId1" cstate="print"/>
          <a:stretch>
            <a:fillRect/>
          </a:stretch>
        </p:blipFill>
        <p:spPr>
          <a:xfrm>
            <a:off x="181183" y="746449"/>
            <a:ext cx="11829633" cy="598092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6" name="Rectangle 3"/>
          <p:cNvSpPr/>
          <p:nvPr/>
        </p:nvSpPr>
        <p:spPr>
          <a:xfrm>
            <a:off x="0" y="250261"/>
            <a:ext cx="7394332" cy="923330"/>
          </a:xfrm>
          <a:prstGeom prst="rect"/>
          <a:noFill/>
        </p:spPr>
        <p:txBody>
          <a:bodyPr bIns="45720" lIns="91440" rIns="91440" tIns="45720" wrap="non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cap="none" dirty="0" sz="5400" lang="en-US" spc="0">
                <a:ln w="11430"/>
                <a:effectLst>
                  <a:outerShdw algn="tl" blurRad="50800" dir="5460000" dist="39000">
                    <a:srgbClr val="000000">
                      <a:alpha val="38000"/>
                    </a:srgbClr>
                  </a:outerShdw>
                </a:effectLst>
                <a:latin typeface="Times New Roman" pitchFamily="18" charset="0"/>
                <a:cs typeface="Times New Roman" pitchFamily="18" charset="0"/>
              </a:rPr>
              <a:t>                     </a:t>
            </a:r>
            <a:r>
              <a:rPr cap="none" dirty="0" sz="3600" lang="en-US" spc="0">
                <a:ln w="11430"/>
                <a:effectLst>
                  <a:outerShdw algn="tl" blurRad="50800" dir="5460000" dist="39000">
                    <a:srgbClr val="000000">
                      <a:alpha val="38000"/>
                    </a:srgbClr>
                  </a:outerShdw>
                </a:effectLst>
                <a:latin typeface="Times New Roman" pitchFamily="18" charset="0"/>
                <a:cs typeface="Times New Roman" pitchFamily="18" charset="0"/>
              </a:rPr>
              <a:t>Real Time Results</a:t>
            </a:r>
          </a:p>
        </p:txBody>
      </p:sp>
      <p:sp>
        <p:nvSpPr>
          <p:cNvPr id="1048637" name="AutoShape 2" descr="blob:https://web.whatsapp.com/348350c1-1003-4a79-9a76-ef92859731c6"/>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38" name="AutoShape 4" descr="blob:https://web.whatsapp.com/348350c1-1003-4a79-9a76-ef92859731c6"/>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39" name="Content Placeholder 2"/>
          <p:cNvSpPr>
            <a:spLocks noGrp="1"/>
          </p:cNvSpPr>
          <p:nvPr>
            <p:ph idx="1"/>
          </p:nvPr>
        </p:nvSpPr>
        <p:spPr>
          <a:xfrm>
            <a:off x="609600" y="1511559"/>
            <a:ext cx="10972800" cy="4813041"/>
          </a:xfrm>
        </p:spPr>
        <p:txBody>
          <a:bodyPr/>
          <a:p>
            <a:pPr indent="0" marL="0">
              <a:buNone/>
            </a:pPr>
            <a:r>
              <a:rPr dirty="0" lang="en-US">
                <a:latin typeface="Times New Roman" panose="02020603050405020304" pitchFamily="18" charset="0"/>
                <a:cs typeface="Times New Roman" panose="02020603050405020304" pitchFamily="18" charset="0"/>
              </a:rPr>
              <a:t>At starting stage :</a:t>
            </a:r>
          </a:p>
          <a:p>
            <a:pPr indent="0" marL="0">
              <a:buNone/>
            </a:pPr>
            <a:endParaRPr dirty="0" lang="en-IN">
              <a:latin typeface="Times New Roman" panose="02020603050405020304" pitchFamily="18" charset="0"/>
              <a:cs typeface="Times New Roman" panose="02020603050405020304" pitchFamily="18" charset="0"/>
            </a:endParaRPr>
          </a:p>
        </p:txBody>
      </p:sp>
      <p:pic>
        <p:nvPicPr>
          <p:cNvPr id="2097174" name="Picture 7"/>
          <p:cNvPicPr>
            <a:picLocks noChangeAspect="1"/>
          </p:cNvPicPr>
          <p:nvPr/>
        </p:nvPicPr>
        <p:blipFill>
          <a:blip xmlns:r="http://schemas.openxmlformats.org/officeDocument/2006/relationships" r:embed="rId1"/>
          <a:stretch>
            <a:fillRect/>
          </a:stretch>
        </p:blipFill>
        <p:spPr>
          <a:xfrm>
            <a:off x="1328056" y="2118049"/>
            <a:ext cx="3887755" cy="3536302"/>
          </a:xfrm>
          <a:prstGeom prst="rect"/>
        </p:spPr>
      </p:pic>
      <p:pic>
        <p:nvPicPr>
          <p:cNvPr id="2097175" name="Picture 11"/>
          <p:cNvPicPr>
            <a:picLocks noChangeAspect="1"/>
          </p:cNvPicPr>
          <p:nvPr/>
        </p:nvPicPr>
        <p:blipFill>
          <a:blip xmlns:r="http://schemas.openxmlformats.org/officeDocument/2006/relationships" r:embed="rId2"/>
          <a:srcRect/>
          <a:stretch>
            <a:fillRect/>
          </a:stretch>
        </p:blipFill>
        <p:spPr>
          <a:xfrm>
            <a:off x="5728995" y="1616852"/>
            <a:ext cx="4236099" cy="4396713"/>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0" name="Content Placeholder 4"/>
          <p:cNvSpPr>
            <a:spLocks noGrp="1"/>
          </p:cNvSpPr>
          <p:nvPr>
            <p:ph idx="1"/>
          </p:nvPr>
        </p:nvSpPr>
        <p:spPr>
          <a:xfrm>
            <a:off x="609600" y="1035699"/>
            <a:ext cx="10972800" cy="5288902"/>
          </a:xfrm>
        </p:spPr>
        <p:txBody>
          <a:bodyPr/>
          <a:p>
            <a:pPr indent="0" marL="0">
              <a:buNone/>
            </a:pPr>
            <a:r>
              <a:rPr dirty="0" lang="en-US">
                <a:latin typeface="Times New Roman" panose="02020603050405020304" pitchFamily="18" charset="0"/>
                <a:cs typeface="Times New Roman" panose="02020603050405020304" pitchFamily="18" charset="0"/>
              </a:rPr>
              <a:t>At 3 hours:</a:t>
            </a:r>
          </a:p>
          <a:p>
            <a:pPr indent="0" marL="0">
              <a:buNone/>
            </a:pPr>
            <a:endParaRPr dirty="0" lang="en-IN"/>
          </a:p>
        </p:txBody>
      </p:sp>
      <p:pic>
        <p:nvPicPr>
          <p:cNvPr id="2097176" name="Picture 6"/>
          <p:cNvPicPr>
            <a:picLocks noChangeAspect="1"/>
          </p:cNvPicPr>
          <p:nvPr/>
        </p:nvPicPr>
        <p:blipFill>
          <a:blip xmlns:r="http://schemas.openxmlformats.org/officeDocument/2006/relationships" r:embed="rId1"/>
          <a:stretch>
            <a:fillRect/>
          </a:stretch>
        </p:blipFill>
        <p:spPr>
          <a:xfrm>
            <a:off x="1524001" y="1894114"/>
            <a:ext cx="4484914" cy="3732245"/>
          </a:xfrm>
          <a:prstGeom prst="rect"/>
        </p:spPr>
      </p:pic>
      <p:pic>
        <p:nvPicPr>
          <p:cNvPr id="2097177" name="Picture 8"/>
          <p:cNvPicPr>
            <a:picLocks noChangeAspect="1"/>
          </p:cNvPicPr>
          <p:nvPr/>
        </p:nvPicPr>
        <p:blipFill>
          <a:blip xmlns:r="http://schemas.openxmlformats.org/officeDocument/2006/relationships" r:embed="rId2"/>
          <a:stretch>
            <a:fillRect/>
          </a:stretch>
        </p:blipFill>
        <p:spPr>
          <a:xfrm>
            <a:off x="7014675" y="1118818"/>
            <a:ext cx="3025063" cy="4703484"/>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1" name="Content Placeholder 4"/>
          <p:cNvSpPr>
            <a:spLocks noGrp="1"/>
          </p:cNvSpPr>
          <p:nvPr>
            <p:ph idx="1"/>
          </p:nvPr>
        </p:nvSpPr>
        <p:spPr>
          <a:xfrm>
            <a:off x="609600" y="979714"/>
            <a:ext cx="10972800" cy="5344886"/>
          </a:xfrm>
        </p:spPr>
        <p:txBody>
          <a:bodyPr/>
          <a:p>
            <a:pPr indent="0" marL="0">
              <a:buNone/>
            </a:pPr>
            <a:r>
              <a:rPr dirty="0" lang="en-US">
                <a:latin typeface="Times New Roman" panose="02020603050405020304" pitchFamily="18" charset="0"/>
                <a:cs typeface="Times New Roman" panose="02020603050405020304" pitchFamily="18" charset="0"/>
              </a:rPr>
              <a:t>At 6 hours:</a:t>
            </a:r>
          </a:p>
          <a:p>
            <a:pPr indent="0" marL="0">
              <a:buNone/>
            </a:pPr>
            <a:endParaRPr dirty="0" lang="en-IN">
              <a:latin typeface="Times New Roman" panose="02020603050405020304" pitchFamily="18" charset="0"/>
              <a:cs typeface="Times New Roman" panose="02020603050405020304" pitchFamily="18" charset="0"/>
            </a:endParaRPr>
          </a:p>
        </p:txBody>
      </p:sp>
      <p:pic>
        <p:nvPicPr>
          <p:cNvPr id="2097178" name="Picture 11"/>
          <p:cNvPicPr>
            <a:picLocks noChangeAspect="1"/>
          </p:cNvPicPr>
          <p:nvPr/>
        </p:nvPicPr>
        <p:blipFill>
          <a:blip xmlns:r="http://schemas.openxmlformats.org/officeDocument/2006/relationships" r:embed="rId1"/>
          <a:stretch>
            <a:fillRect/>
          </a:stretch>
        </p:blipFill>
        <p:spPr>
          <a:xfrm>
            <a:off x="7072604" y="1520890"/>
            <a:ext cx="3107094" cy="4282751"/>
          </a:xfrm>
          <a:prstGeom prst="rect"/>
        </p:spPr>
      </p:pic>
      <p:pic>
        <p:nvPicPr>
          <p:cNvPr id="2097179" name="Picture 13"/>
          <p:cNvPicPr>
            <a:picLocks noChangeAspect="1"/>
          </p:cNvPicPr>
          <p:nvPr/>
        </p:nvPicPr>
        <p:blipFill>
          <a:blip xmlns:r="http://schemas.openxmlformats.org/officeDocument/2006/relationships" r:embed="rId2"/>
          <a:stretch>
            <a:fillRect/>
          </a:stretch>
        </p:blipFill>
        <p:spPr>
          <a:xfrm>
            <a:off x="1524000" y="1670180"/>
            <a:ext cx="4494245" cy="41256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2" name="Content Placeholder 2"/>
          <p:cNvSpPr>
            <a:spLocks noGrp="1"/>
          </p:cNvSpPr>
          <p:nvPr>
            <p:ph idx="1"/>
          </p:nvPr>
        </p:nvSpPr>
        <p:spPr>
          <a:xfrm>
            <a:off x="609600" y="1026367"/>
            <a:ext cx="10972800" cy="5298233"/>
          </a:xfrm>
        </p:spPr>
        <p:txBody>
          <a:bodyPr/>
          <a:p>
            <a:pPr indent="0" marL="0">
              <a:buNone/>
            </a:pPr>
            <a:r>
              <a:rPr dirty="0" lang="en-US">
                <a:latin typeface="Times New Roman" panose="02020603050405020304" pitchFamily="18" charset="0"/>
                <a:cs typeface="Times New Roman" panose="02020603050405020304" pitchFamily="18" charset="0"/>
              </a:rPr>
              <a:t>At 15 hours:</a:t>
            </a:r>
          </a:p>
          <a:p>
            <a:pPr indent="0" marL="0">
              <a:buNone/>
            </a:pPr>
            <a:endParaRPr dirty="0" lang="en-IN">
              <a:latin typeface="Times New Roman" panose="02020603050405020304" pitchFamily="18" charset="0"/>
              <a:cs typeface="Times New Roman" panose="02020603050405020304" pitchFamily="18" charset="0"/>
            </a:endParaRPr>
          </a:p>
        </p:txBody>
      </p:sp>
      <p:pic>
        <p:nvPicPr>
          <p:cNvPr id="2097180" name="Picture 4"/>
          <p:cNvPicPr>
            <a:picLocks noChangeAspect="1"/>
          </p:cNvPicPr>
          <p:nvPr/>
        </p:nvPicPr>
        <p:blipFill>
          <a:blip xmlns:r="http://schemas.openxmlformats.org/officeDocument/2006/relationships" r:embed="rId1"/>
          <a:stretch>
            <a:fillRect/>
          </a:stretch>
        </p:blipFill>
        <p:spPr>
          <a:xfrm>
            <a:off x="1524001" y="1819468"/>
            <a:ext cx="4307632" cy="3265715"/>
          </a:xfrm>
          <a:prstGeom prst="rect"/>
        </p:spPr>
      </p:pic>
      <p:pic>
        <p:nvPicPr>
          <p:cNvPr id="2097181" name="Picture 8"/>
          <p:cNvPicPr>
            <a:picLocks noChangeAspect="1"/>
          </p:cNvPicPr>
          <p:nvPr/>
        </p:nvPicPr>
        <p:blipFill>
          <a:blip xmlns:r="http://schemas.openxmlformats.org/officeDocument/2006/relationships" r:embed="rId2"/>
          <a:stretch>
            <a:fillRect/>
          </a:stretch>
        </p:blipFill>
        <p:spPr>
          <a:xfrm>
            <a:off x="6447453" y="918210"/>
            <a:ext cx="4506685" cy="480145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3" name="TextBox 2"/>
          <p:cNvSpPr txBox="1"/>
          <p:nvPr/>
        </p:nvSpPr>
        <p:spPr>
          <a:xfrm>
            <a:off x="1786374" y="710566"/>
            <a:ext cx="8804368" cy="6162041"/>
          </a:xfrm>
          <a:prstGeom prst="rect"/>
          <a:noFill/>
        </p:spPr>
        <p:txBody>
          <a:bodyPr rtlCol="0" wrap="square">
            <a:spAutoFit/>
          </a:bodyPr>
          <a:p>
            <a:pPr algn="ctr"/>
            <a:r>
              <a:rPr dirty="0" sz="44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CONTENT</a:t>
            </a:r>
            <a:endPar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a:p>
            <a:pPr indent="-342900" marL="342900">
              <a:buAutoNum type="arabicPeriod"/>
            </a:pPr>
            <a:r>
              <a:rPr dirty="0" sz="2000" lang="en-US">
                <a:latin typeface="Times New Roman" panose="02020603050405020304" pitchFamily="18" charset="0"/>
                <a:cs typeface="Times New Roman" panose="02020603050405020304" pitchFamily="18" charset="0"/>
              </a:rPr>
              <a:t>Abstract</a:t>
            </a:r>
          </a:p>
          <a:p>
            <a:pPr indent="-342900" marL="342900">
              <a:buAutoNum type="arabicPeriod"/>
            </a:pPr>
            <a:r>
              <a:rPr dirty="0" sz="2000" lang="en-US">
                <a:latin typeface="Times New Roman" panose="02020603050405020304" pitchFamily="18" charset="0"/>
                <a:cs typeface="Times New Roman" panose="02020603050405020304" pitchFamily="18" charset="0"/>
              </a:rPr>
              <a:t>Aim</a:t>
            </a:r>
          </a:p>
          <a:p>
            <a:pPr indent="-342900" marL="342900">
              <a:buAutoNum type="arabicPeriod"/>
            </a:pPr>
            <a:r>
              <a:rPr dirty="0" lang="en-US">
                <a:latin typeface="Times New Roman" panose="02020603050405020304" pitchFamily="18" charset="0"/>
                <a:cs typeface="Times New Roman" panose="02020603050405020304" pitchFamily="18" charset="0"/>
              </a:rPr>
              <a:t>Indoor Farming</a:t>
            </a:r>
          </a:p>
          <a:p>
            <a:pPr indent="-342900" marL="342900"/>
            <a:r>
              <a:rPr dirty="0" lang="en-US">
                <a:latin typeface="Times New Roman" panose="02020603050405020304" pitchFamily="18" charset="0"/>
                <a:cs typeface="Times New Roman" panose="02020603050405020304" pitchFamily="18" charset="0"/>
              </a:rPr>
              <a:t>	3.1. What is Indoor Farming ?</a:t>
            </a:r>
          </a:p>
          <a:p>
            <a:pPr indent="-342900" marL="342900"/>
            <a:r>
              <a:rPr dirty="0" lang="en-US">
                <a:latin typeface="Times New Roman" panose="02020603050405020304" pitchFamily="18" charset="0"/>
                <a:cs typeface="Times New Roman" panose="02020603050405020304" pitchFamily="18" charset="0"/>
              </a:rPr>
              <a:t>4.	Block Diagram	</a:t>
            </a:r>
          </a:p>
          <a:p>
            <a:pPr indent="-342900" marL="342900"/>
            <a:r>
              <a:rPr dirty="0" lang="en-US">
                <a:latin typeface="Times New Roman" panose="02020603050405020304" pitchFamily="18" charset="0"/>
                <a:cs typeface="Times New Roman" panose="02020603050405020304" pitchFamily="18" charset="0"/>
              </a:rPr>
              <a:t>5.  Components</a:t>
            </a:r>
          </a:p>
          <a:p>
            <a:pPr indent="-342900" marL="342900"/>
            <a:r>
              <a:rPr dirty="0" lang="en-US">
                <a:latin typeface="Times New Roman" panose="02020603050405020304" pitchFamily="18" charset="0"/>
                <a:cs typeface="Times New Roman" panose="02020603050405020304" pitchFamily="18" charset="0"/>
              </a:rPr>
              <a:t>	5.1. NodeMcu ESP8266</a:t>
            </a:r>
          </a:p>
          <a:p>
            <a:pPr indent="-342900" marL="342900"/>
            <a:r>
              <a:rPr dirty="0" lang="en-US">
                <a:latin typeface="Times New Roman" panose="02020603050405020304" pitchFamily="18" charset="0"/>
                <a:cs typeface="Times New Roman" panose="02020603050405020304" pitchFamily="18" charset="0"/>
              </a:rPr>
              <a:t>	5.2. Sensors</a:t>
            </a:r>
          </a:p>
          <a:p>
            <a:pPr indent="-342900" marL="342900"/>
            <a:r>
              <a:rPr dirty="0" lang="en-US">
                <a:latin typeface="Times New Roman" panose="02020603050405020304" pitchFamily="18" charset="0"/>
                <a:cs typeface="Times New Roman" panose="02020603050405020304" pitchFamily="18" charset="0"/>
              </a:rPr>
              <a:t>		5.2.1.LM35 </a:t>
            </a:r>
          </a:p>
          <a:p>
            <a:pPr indent="-342900" marL="342900"/>
            <a:r>
              <a:rPr dirty="0" lang="en-US">
                <a:latin typeface="Times New Roman" panose="02020603050405020304" pitchFamily="18" charset="0"/>
                <a:cs typeface="Times New Roman" panose="02020603050405020304" pitchFamily="18" charset="0"/>
              </a:rPr>
              <a:t>		5.2.2.Moisture Sensor</a:t>
            </a:r>
          </a:p>
          <a:p>
            <a:pPr indent="-342900" marL="342900"/>
            <a:r>
              <a:rPr dirty="0" lang="en-US">
                <a:latin typeface="Times New Roman" panose="02020603050405020304" pitchFamily="18" charset="0"/>
                <a:cs typeface="Times New Roman" panose="02020603050405020304" pitchFamily="18" charset="0"/>
              </a:rPr>
              <a:t>	5.3.Dimmer Module</a:t>
            </a:r>
          </a:p>
          <a:p>
            <a:pPr indent="-342900" marL="342900"/>
            <a:r>
              <a:rPr dirty="0" lang="en-US">
                <a:latin typeface="Times New Roman" panose="02020603050405020304" pitchFamily="18" charset="0"/>
                <a:cs typeface="Times New Roman" panose="02020603050405020304" pitchFamily="18" charset="0"/>
              </a:rPr>
              <a:t>	5.4.Cooling fan</a:t>
            </a:r>
          </a:p>
          <a:p>
            <a:pPr indent="-342900" marL="342900"/>
            <a:r>
              <a:rPr dirty="0" lang="en-US">
                <a:latin typeface="Times New Roman" panose="02020603050405020304" pitchFamily="18" charset="0"/>
                <a:cs typeface="Times New Roman" panose="02020603050405020304" pitchFamily="18" charset="0"/>
              </a:rPr>
              <a:t>	5.5.Submersible Water Pump</a:t>
            </a:r>
          </a:p>
          <a:p>
            <a:pPr indent="-342900" marL="342900"/>
            <a:r>
              <a:rPr dirty="0" lang="en-US">
                <a:latin typeface="Times New Roman" panose="02020603050405020304" pitchFamily="18" charset="0"/>
                <a:cs typeface="Times New Roman" panose="02020603050405020304" pitchFamily="18" charset="0"/>
              </a:rPr>
              <a:t>	5.6.Relay</a:t>
            </a:r>
          </a:p>
          <a:p>
            <a:pPr indent="-342900" marL="342900"/>
            <a:r>
              <a:rPr dirty="0" lang="en-US">
                <a:latin typeface="Times New Roman" panose="02020603050405020304" pitchFamily="18" charset="0"/>
                <a:cs typeface="Times New Roman" panose="02020603050405020304" pitchFamily="18" charset="0"/>
              </a:rPr>
              <a:t>	5.7.Incandescent light </a:t>
            </a:r>
            <a:r>
              <a:rPr dirty="0" lang="en-US" smtClean="0">
                <a:latin typeface="Times New Roman" panose="02020603050405020304" pitchFamily="18" charset="0"/>
                <a:cs typeface="Times New Roman" panose="02020603050405020304" pitchFamily="18" charset="0"/>
              </a:rPr>
              <a:t>Source</a:t>
            </a:r>
          </a:p>
          <a:p>
            <a:pPr indent="-342900" marL="342900">
              <a:buAutoNum type="arabicPeriod" startAt="6"/>
            </a:pPr>
            <a:r>
              <a:rPr dirty="0" lang="en-US" smtClean="0">
                <a:latin typeface="Times New Roman" panose="02020603050405020304" pitchFamily="18" charset="0"/>
                <a:cs typeface="Times New Roman" panose="02020603050405020304" pitchFamily="18" charset="0"/>
              </a:rPr>
              <a:t>Software Tools</a:t>
            </a:r>
          </a:p>
          <a:p>
            <a:pPr indent="-342900" marL="342900">
              <a:buAutoNum type="arabicPeriod" startAt="6"/>
            </a:pPr>
            <a:r>
              <a:rPr dirty="0" lang="en-US" smtClean="0">
                <a:latin typeface="Times New Roman" panose="02020603050405020304" pitchFamily="18" charset="0"/>
                <a:cs typeface="Times New Roman" panose="02020603050405020304" pitchFamily="18" charset="0"/>
              </a:rPr>
              <a:t>Circuit </a:t>
            </a:r>
            <a:r>
              <a:rPr dirty="0" lang="en-US" smtClean="0">
                <a:latin typeface="Times New Roman" panose="02020603050405020304" pitchFamily="18" charset="0"/>
                <a:cs typeface="Times New Roman" panose="02020603050405020304" pitchFamily="18" charset="0"/>
              </a:rPr>
              <a:t>Diagram</a:t>
            </a:r>
          </a:p>
          <a:p>
            <a:pPr indent="-342900" marL="342900">
              <a:buAutoNum type="arabicPeriod" startAt="6"/>
            </a:pPr>
            <a:r>
              <a:rPr dirty="0" lang="en-US" smtClean="0">
                <a:latin typeface="Times New Roman" panose="02020603050405020304" pitchFamily="18" charset="0"/>
                <a:cs typeface="Times New Roman" panose="02020603050405020304" pitchFamily="18" charset="0"/>
              </a:rPr>
              <a:t>Conclusion</a:t>
            </a:r>
          </a:p>
          <a:p>
            <a:pPr indent="-342900" marL="342900">
              <a:buFontTx/>
              <a:buAutoNum type="arabicPeriod" startAt="6"/>
            </a:pPr>
            <a:r>
              <a:rPr dirty="0" lang="en-US" smtClean="0">
                <a:latin typeface="Times New Roman" panose="02020603050405020304" pitchFamily="18" charset="0"/>
                <a:cs typeface="Times New Roman" panose="02020603050405020304" pitchFamily="18" charset="0"/>
              </a:rPr>
              <a:t>Future cope</a:t>
            </a:r>
          </a:p>
          <a:p>
            <a:pPr indent="-342900" marL="342900">
              <a:buAutoNum type="arabicPeriod" startAt="6"/>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3" name="Content Placeholder 2"/>
          <p:cNvSpPr>
            <a:spLocks noGrp="1"/>
          </p:cNvSpPr>
          <p:nvPr>
            <p:ph idx="1"/>
          </p:nvPr>
        </p:nvSpPr>
        <p:spPr>
          <a:xfrm>
            <a:off x="609600" y="886408"/>
            <a:ext cx="10972800" cy="5391539"/>
          </a:xfrm>
        </p:spPr>
        <p:txBody>
          <a:bodyPr/>
          <a:p>
            <a:pPr indent="0" marL="0">
              <a:buNone/>
            </a:pPr>
            <a:r>
              <a:rPr dirty="0" lang="en-US">
                <a:latin typeface="Times New Roman" panose="02020603050405020304" pitchFamily="18" charset="0"/>
                <a:cs typeface="Times New Roman" panose="02020603050405020304" pitchFamily="18" charset="0"/>
              </a:rPr>
              <a:t>At 21 hours:</a:t>
            </a:r>
            <a:endParaRPr dirty="0" lang="en-IN">
              <a:latin typeface="Times New Roman" panose="02020603050405020304" pitchFamily="18" charset="0"/>
              <a:cs typeface="Times New Roman" panose="02020603050405020304" pitchFamily="18" charset="0"/>
            </a:endParaRPr>
          </a:p>
        </p:txBody>
      </p:sp>
      <p:pic>
        <p:nvPicPr>
          <p:cNvPr id="2097182" name="Picture 4"/>
          <p:cNvPicPr>
            <a:picLocks noChangeAspect="1"/>
          </p:cNvPicPr>
          <p:nvPr/>
        </p:nvPicPr>
        <p:blipFill>
          <a:blip xmlns:r="http://schemas.openxmlformats.org/officeDocument/2006/relationships" r:embed="rId1"/>
          <a:stretch>
            <a:fillRect/>
          </a:stretch>
        </p:blipFill>
        <p:spPr>
          <a:xfrm>
            <a:off x="6559420" y="1398270"/>
            <a:ext cx="3999722" cy="4061460"/>
          </a:xfrm>
          <a:prstGeom prst="rect"/>
        </p:spPr>
      </p:pic>
      <p:pic>
        <p:nvPicPr>
          <p:cNvPr id="2097183" name="Picture 8"/>
          <p:cNvPicPr>
            <a:picLocks noChangeAspect="1"/>
          </p:cNvPicPr>
          <p:nvPr/>
        </p:nvPicPr>
        <p:blipFill>
          <a:blip xmlns:r="http://schemas.openxmlformats.org/officeDocument/2006/relationships" r:embed="rId2"/>
          <a:stretch>
            <a:fillRect/>
          </a:stretch>
        </p:blipFill>
        <p:spPr>
          <a:xfrm>
            <a:off x="1524001" y="1726163"/>
            <a:ext cx="3999722" cy="350831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4" name="Content Placeholder 2"/>
          <p:cNvSpPr>
            <a:spLocks noGrp="1"/>
          </p:cNvSpPr>
          <p:nvPr>
            <p:ph idx="1"/>
          </p:nvPr>
        </p:nvSpPr>
        <p:spPr>
          <a:xfrm>
            <a:off x="609600" y="718457"/>
            <a:ext cx="10972800" cy="5606143"/>
          </a:xfrm>
        </p:spPr>
        <p:txBody>
          <a:bodyPr/>
          <a:p>
            <a:pPr indent="0" marL="0">
              <a:buNone/>
            </a:pPr>
            <a:r>
              <a:rPr dirty="0" lang="en-US">
                <a:latin typeface="Times New Roman" panose="02020603050405020304" pitchFamily="18" charset="0"/>
                <a:cs typeface="Times New Roman" panose="02020603050405020304" pitchFamily="18" charset="0"/>
              </a:rPr>
              <a:t>At 25 hours:</a:t>
            </a:r>
            <a:endParaRPr dirty="0" lang="en-IN">
              <a:latin typeface="Times New Roman" panose="02020603050405020304" pitchFamily="18" charset="0"/>
              <a:cs typeface="Times New Roman" panose="02020603050405020304" pitchFamily="18" charset="0"/>
            </a:endParaRPr>
          </a:p>
        </p:txBody>
      </p:sp>
      <p:pic>
        <p:nvPicPr>
          <p:cNvPr id="2097184" name="Picture 4"/>
          <p:cNvPicPr>
            <a:picLocks noChangeAspect="1"/>
          </p:cNvPicPr>
          <p:nvPr/>
        </p:nvPicPr>
        <p:blipFill>
          <a:blip xmlns:r="http://schemas.openxmlformats.org/officeDocument/2006/relationships" r:embed="rId1"/>
          <a:stretch>
            <a:fillRect/>
          </a:stretch>
        </p:blipFill>
        <p:spPr>
          <a:xfrm>
            <a:off x="1524001" y="1670180"/>
            <a:ext cx="4204996" cy="3816220"/>
          </a:xfrm>
          <a:prstGeom prst="rect"/>
        </p:spPr>
      </p:pic>
      <p:pic>
        <p:nvPicPr>
          <p:cNvPr id="2097185" name="Picture 6"/>
          <p:cNvPicPr>
            <a:picLocks noChangeAspect="1"/>
          </p:cNvPicPr>
          <p:nvPr/>
        </p:nvPicPr>
        <p:blipFill>
          <a:blip xmlns:r="http://schemas.openxmlformats.org/officeDocument/2006/relationships" r:embed="rId2"/>
          <a:stretch>
            <a:fillRect/>
          </a:stretch>
        </p:blipFill>
        <p:spPr>
          <a:xfrm>
            <a:off x="6214188" y="1428750"/>
            <a:ext cx="3946849" cy="400050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5"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Conclusion</a:t>
            </a:r>
          </a:p>
        </p:txBody>
      </p:sp>
      <p:sp>
        <p:nvSpPr>
          <p:cNvPr id="1048646" name="TextBox 2"/>
          <p:cNvSpPr txBox="1"/>
          <p:nvPr/>
        </p:nvSpPr>
        <p:spPr>
          <a:xfrm>
            <a:off x="1195453" y="1520995"/>
            <a:ext cx="9820893" cy="3416320"/>
          </a:xfrm>
          <a:prstGeom prst="rect"/>
          <a:noFill/>
        </p:spPr>
        <p:txBody>
          <a:bodyPr rtlCol="0" wrap="square">
            <a:spAutoFit/>
          </a:bodyPr>
          <a:p>
            <a:pPr algn="just">
              <a:buFont typeface="Arial" pitchFamily="34" charset="0"/>
              <a:buChar char="•"/>
            </a:pPr>
            <a:r>
              <a:rPr dirty="0" lang="en-US">
                <a:latin typeface="Times New Roman" panose="02020603050405020304" pitchFamily="18" charset="0"/>
                <a:cs typeface="Times New Roman" panose="02020603050405020304" pitchFamily="18" charset="0"/>
              </a:rPr>
              <a:t>   Thus, by  doing this project, to develop a smart system that can measure and record the              temperature, soil moisture, light intensity and provides water depending on soil moisture without any human intervention in indoor environment. It also helps in increasing food production and also makes sufficient use of water without wasting water. </a:t>
            </a:r>
          </a:p>
          <a:p>
            <a:pPr algn="just"/>
            <a:endParaRPr dirty="0" lang="en-US">
              <a:latin typeface="Times New Roman" panose="02020603050405020304" pitchFamily="18" charset="0"/>
              <a:cs typeface="Times New Roman" panose="02020603050405020304" pitchFamily="18" charset="0"/>
            </a:endParaRPr>
          </a:p>
          <a:p>
            <a:pPr algn="just"/>
            <a:endParaRPr dirty="0" lang="en-US">
              <a:latin typeface="Times New Roman" panose="02020603050405020304" pitchFamily="18" charset="0"/>
              <a:cs typeface="Times New Roman" panose="02020603050405020304" pitchFamily="18" charset="0"/>
            </a:endParaRPr>
          </a:p>
          <a:p>
            <a:pPr algn="just" indent="-285750" marL="285750">
              <a:buFont typeface="Arial" pitchFamily="34" charset="0"/>
              <a:buChar char="•"/>
            </a:pPr>
            <a:r>
              <a:rPr dirty="0" lang="en-US">
                <a:latin typeface="Times New Roman" panose="02020603050405020304" pitchFamily="18" charset="0"/>
                <a:cs typeface="Times New Roman" panose="02020603050405020304" pitchFamily="18" charset="0"/>
              </a:rPr>
              <a:t>Indoor Farming can operate in urban areas as they need far less space compared to                      	 traditional farming to operate.</a:t>
            </a:r>
          </a:p>
          <a:p>
            <a:pPr algn="just"/>
            <a:endParaRPr dirty="0" lang="en-US">
              <a:latin typeface="Times New Roman" panose="02020603050405020304" pitchFamily="18" charset="0"/>
              <a:cs typeface="Times New Roman" panose="02020603050405020304" pitchFamily="18" charset="0"/>
            </a:endParaRPr>
          </a:p>
          <a:p>
            <a:pPr algn="just">
              <a:buFont typeface="Arial" pitchFamily="34" charset="0"/>
              <a:buChar char="•"/>
            </a:pPr>
            <a:r>
              <a:rPr dirty="0" lang="en-US">
                <a:latin typeface="Times New Roman" panose="02020603050405020304" pitchFamily="18" charset="0"/>
                <a:cs typeface="Times New Roman" panose="02020603050405020304" pitchFamily="18" charset="0"/>
              </a:rPr>
              <a:t>    The System has high efficiency and accuracy in fetching the live data of temperature and soil moisture this report will assist in increasing the agriculture yield and take efficient care of food production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7"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dirty="0" sz="3600" lang="en-US">
                <a:solidFill>
                  <a:schemeClr val="tx2"/>
                </a:solidFill>
                <a:latin typeface="Times New Roman" panose="02020603050405020304" pitchFamily="18" charset="0"/>
                <a:ea typeface="+mj-ea"/>
                <a:cs typeface="Times New Roman" panose="02020603050405020304" pitchFamily="18" charset="0"/>
              </a:rPr>
              <a:t>Future Scope</a:t>
            </a:r>
            <a:endPar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1048648" name="Rectangle 3"/>
          <p:cNvSpPr/>
          <p:nvPr/>
        </p:nvSpPr>
        <p:spPr>
          <a:xfrm>
            <a:off x="679269" y="1606731"/>
            <a:ext cx="11011988" cy="4524315"/>
          </a:xfrm>
          <a:prstGeom prst="rect"/>
        </p:spPr>
        <p:txBody>
          <a:bodyPr wrap="square">
            <a:spAutoFit/>
          </a:bodyPr>
          <a:p>
            <a:pPr>
              <a:buFont typeface="Arial" pitchFamily="34" charset="0"/>
              <a:buChar char="•"/>
            </a:pPr>
            <a:r>
              <a:rPr dirty="0" lang="en-US"/>
              <a:t> </a:t>
            </a:r>
            <a:r>
              <a:rPr dirty="0" lang="en-US">
                <a:latin typeface="Times New Roman" panose="02020603050405020304" pitchFamily="18" charset="0"/>
                <a:cs typeface="Times New Roman" pitchFamily="18" charset="0"/>
              </a:rPr>
              <a:t>Future work would be focused more on increasing sensors on this system to fetch more data in this system to enhance this Agriculture IoT Technology to full-fledged Agriculture Precision ready product</a:t>
            </a:r>
          </a:p>
          <a:p>
            <a:pPr>
              <a:buFont typeface="Arial" pitchFamily="34" charset="0"/>
              <a:buChar char="•"/>
            </a:pPr>
            <a:endParaRPr dirty="0" lang="en-US">
              <a:latin typeface="Times New Roman" panose="02020603050405020304" pitchFamily="18" charset="0"/>
              <a:cs typeface="Times New Roman" pitchFamily="18" charset="0"/>
            </a:endParaRPr>
          </a:p>
          <a:p>
            <a:pPr>
              <a:buFont typeface="Arial" pitchFamily="34" charset="0"/>
              <a:buChar char="•"/>
            </a:pPr>
            <a:r>
              <a:rPr dirty="0" lang="en-US">
                <a:latin typeface="Times New Roman" panose="02020603050405020304" pitchFamily="18" charset="0"/>
                <a:cs typeface="Times New Roman" pitchFamily="18" charset="0"/>
              </a:rPr>
              <a:t>Agriculture automation can be amalgamated with future agriculture systems such as hydroponics, </a:t>
            </a:r>
            <a:r>
              <a:rPr dirty="0" lang="en-US" err="1">
                <a:latin typeface="Times New Roman" panose="02020603050405020304" pitchFamily="18" charset="0"/>
                <a:cs typeface="Times New Roman" panose="02020603050405020304" pitchFamily="18" charset="0"/>
              </a:rPr>
              <a:t>aeroponics</a:t>
            </a:r>
            <a:r>
              <a:rPr dirty="0" lang="en-US">
                <a:latin typeface="Times New Roman" panose="02020603050405020304" pitchFamily="18" charset="0"/>
                <a:cs typeface="Times New Roman" panose="02020603050405020304" pitchFamily="18" charset="0"/>
              </a:rPr>
              <a:t> or </a:t>
            </a:r>
            <a:r>
              <a:rPr dirty="0" lang="en-US" err="1">
                <a:latin typeface="Times New Roman" panose="02020603050405020304" pitchFamily="18" charset="0"/>
                <a:cs typeface="Times New Roman" panose="02020603050405020304" pitchFamily="18" charset="0"/>
              </a:rPr>
              <a:t>aquaponics</a:t>
            </a:r>
            <a:r>
              <a:rPr dirty="0" lang="en-US">
                <a:latin typeface="Times New Roman" panose="02020603050405020304" pitchFamily="18" charset="0"/>
                <a:cs typeface="Times New Roman" panose="02020603050405020304" pitchFamily="18" charset="0"/>
              </a:rPr>
              <a:t>. </a:t>
            </a:r>
          </a:p>
          <a:p>
            <a:pPr>
              <a:buFont typeface="Arial" pitchFamily="34" charset="0"/>
              <a:buChar char="•"/>
            </a:pPr>
            <a:endParaRPr dirty="0" lang="en-US">
              <a:latin typeface="Times New Roman" panose="02020603050405020304" pitchFamily="18" charset="0"/>
              <a:cs typeface="Times New Roman" panose="02020603050405020304" pitchFamily="18" charset="0"/>
            </a:endParaRPr>
          </a:p>
          <a:p>
            <a:pPr>
              <a:buFont typeface="Arial" pitchFamily="34" charset="0"/>
              <a:buChar char="•"/>
            </a:pPr>
            <a:r>
              <a:rPr dirty="0" lang="en-US">
                <a:latin typeface="Times New Roman" panose="02020603050405020304" pitchFamily="18" charset="0"/>
                <a:cs typeface="Times New Roman" panose="02020603050405020304" pitchFamily="18" charset="0"/>
              </a:rPr>
              <a:t>We can also add some Fault alarming systems to check whether the system is working properly or not .Cloud Computing Technology can also be added to the IoT technology in agriculture which results some additional advantages.</a:t>
            </a:r>
          </a:p>
          <a:p>
            <a:pPr>
              <a:buFont typeface="Arial" pitchFamily="34" charset="0"/>
              <a:buChar char="•"/>
            </a:pPr>
            <a:endParaRPr dirty="0" lang="en-US">
              <a:latin typeface="Times New Roman" panose="02020603050405020304" pitchFamily="18" charset="0"/>
              <a:cs typeface="Times New Roman" panose="02020603050405020304" pitchFamily="18" charset="0"/>
            </a:endParaRPr>
          </a:p>
          <a:p>
            <a:pPr>
              <a:buFont typeface="Arial" pitchFamily="34" charset="0"/>
              <a:buChar char="•"/>
            </a:pPr>
            <a:r>
              <a:rPr dirty="0" lang="en-US">
                <a:latin typeface="Times New Roman" panose="02020603050405020304" pitchFamily="18" charset="0"/>
                <a:cs typeface="Times New Roman" panose="02020603050405020304" pitchFamily="18" charset="0"/>
              </a:rPr>
              <a:t>Thus it will make system more automatic. Distance of communication between server and client can be increased using internet.</a:t>
            </a:r>
          </a:p>
          <a:p>
            <a:pPr>
              <a:buFont typeface="Arial" pitchFamily="34" charset="0"/>
              <a:buChar char="•"/>
            </a:pPr>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pPr>
              <a:buFont typeface="Arial" pitchFamily="34" charset="0"/>
              <a:buChar char="•"/>
            </a:pPr>
            <a:endParaRPr dirty="0" lang="en-US"/>
          </a:p>
          <a:p>
            <a:pPr>
              <a:buFont typeface="Arial" pitchFamily="34" charset="0"/>
              <a:buChar char="•"/>
            </a:pP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9" name="Title 1"/>
          <p:cNvSpPr>
            <a:spLocks noGrp="1"/>
          </p:cNvSpPr>
          <p:nvPr>
            <p:ph type="title"/>
          </p:nvPr>
        </p:nvSpPr>
        <p:spPr>
          <a:xfrm>
            <a:off x="609600" y="724832"/>
            <a:ext cx="10972800" cy="1143000"/>
          </a:xfrm>
        </p:spPr>
        <p:txBody>
          <a:bodyPr>
            <a:normAutofit/>
          </a:bodyPr>
          <a:p>
            <a:r>
              <a:rPr dirty="0" sz="3200" lang="en-US">
                <a:latin typeface="Times New Roman" panose="02020603050405020304" pitchFamily="18" charset="0"/>
                <a:cs typeface="Times New Roman" panose="02020603050405020304" pitchFamily="18" charset="0"/>
              </a:rPr>
              <a:t>                                        References</a:t>
            </a:r>
            <a:endParaRPr dirty="0" sz="3200" lang="en-IN">
              <a:latin typeface="Times New Roman" panose="02020603050405020304" pitchFamily="18" charset="0"/>
              <a:cs typeface="Times New Roman" panose="02020603050405020304" pitchFamily="18" charset="0"/>
            </a:endParaRPr>
          </a:p>
        </p:txBody>
      </p:sp>
      <p:sp>
        <p:nvSpPr>
          <p:cNvPr id="1048650" name="Content Placeholder 2"/>
          <p:cNvSpPr>
            <a:spLocks noGrp="1"/>
          </p:cNvSpPr>
          <p:nvPr>
            <p:ph idx="1"/>
          </p:nvPr>
        </p:nvSpPr>
        <p:spPr>
          <a:xfrm>
            <a:off x="552061" y="1867832"/>
            <a:ext cx="10972800" cy="4389120"/>
          </a:xfrm>
        </p:spPr>
        <p:txBody>
          <a:bodyPr>
            <a:normAutofit/>
          </a:bodyPr>
          <a:p>
            <a:pPr indent="0" marL="0">
              <a:buClrTx/>
              <a:buNone/>
            </a:pPr>
            <a:endParaRPr dirty="0" sz="1800" lang="en-US">
              <a:latin typeface="Times New Roman" panose="02020603050405020304" pitchFamily="18" charset="0"/>
              <a:cs typeface="Times New Roman" panose="02020603050405020304" pitchFamily="18" charset="0"/>
            </a:endParaRPr>
          </a:p>
          <a:p>
            <a:pPr>
              <a:buClrTx/>
            </a:pPr>
            <a:r>
              <a:rPr dirty="0" sz="1800" lang="en-US">
                <a:latin typeface="Times New Roman" panose="02020603050405020304" pitchFamily="18" charset="0"/>
                <a:cs typeface="Times New Roman" panose="02020603050405020304" pitchFamily="18" charset="0"/>
              </a:rPr>
              <a:t>  </a:t>
            </a:r>
            <a:endParaRPr dirty="0" sz="1800" lang="en-IN">
              <a:latin typeface="Times New Roman" panose="02020603050405020304" pitchFamily="18" charset="0"/>
              <a:cs typeface="Times New Roman" panose="02020603050405020304" pitchFamily="18" charset="0"/>
            </a:endParaRPr>
          </a:p>
        </p:txBody>
      </p:sp>
      <p:sp>
        <p:nvSpPr>
          <p:cNvPr id="1048651" name="TextBox 6"/>
          <p:cNvSpPr txBox="1"/>
          <p:nvPr/>
        </p:nvSpPr>
        <p:spPr>
          <a:xfrm>
            <a:off x="1448576" y="2233421"/>
            <a:ext cx="10466615" cy="1754326"/>
          </a:xfrm>
          <a:prstGeom prst="rect"/>
          <a:noFill/>
        </p:spPr>
        <p:txBody>
          <a:bodyPr wrap="square">
            <a:spAutoFit/>
          </a:bodyPr>
          <a:p>
            <a:r>
              <a:rPr dirty="0" lang="en-US">
                <a:latin typeface="Times New Roman" panose="02020603050405020304" pitchFamily="18" charset="0"/>
                <a:cs typeface="Times New Roman" panose="02020603050405020304" pitchFamily="18" charset="0"/>
              </a:rPr>
              <a:t>“VerticalFarming”2016[Online].Available:     </a:t>
            </a:r>
            <a:r>
              <a:rPr dirty="0" lang="en-US">
                <a:latin typeface="Times New Roman" panose="02020603050405020304" pitchFamily="18" charset="0"/>
                <a:cs typeface="Times New Roman" panose="02020603050405020304" pitchFamily="18" charset="0"/>
                <a:hlinkClick r:id="rId1"/>
              </a:rPr>
              <a:t>https://en.wikipedia.org/wiki/Vertical_farming</a:t>
            </a:r>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
        <p:nvSpPr>
          <p:cNvPr id="1048652" name="TextBox 8"/>
          <p:cNvSpPr txBox="1"/>
          <p:nvPr/>
        </p:nvSpPr>
        <p:spPr>
          <a:xfrm>
            <a:off x="609600" y="3185229"/>
            <a:ext cx="10857722" cy="2862322"/>
          </a:xfrm>
          <a:prstGeom prst="rect"/>
          <a:noFill/>
        </p:spPr>
        <p:txBody>
          <a:bodyPr wrap="square">
            <a:spAutoFit/>
          </a:bodyPr>
          <a:p>
            <a:pPr indent="-285750" marL="2857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          Dr.Dickson.Despommier.” Vertical farming takes root in urban      	environments”.https://www.allianz.com/en/about_us/open.know ledge/topics/environment/articles/110 	601-vertical-farmingtakes-root-in-urban-environments.html/, June 01, 2011 </a:t>
            </a:r>
          </a:p>
          <a:p>
            <a:pPr indent="-285750" marL="285750">
              <a:buFont typeface="Arial" panose="020B0604020202020204" pitchFamily="34" charset="0"/>
              <a:buChar char="•"/>
            </a:pPr>
            <a:endParaRPr dirty="0" lang="en-IN">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“IoT : Internet of Things”2016[Online].Available : </a:t>
            </a:r>
            <a:r>
              <a:rPr dirty="0" lang="en-US">
                <a:latin typeface="Times New Roman" panose="02020603050405020304" pitchFamily="18" charset="0"/>
                <a:cs typeface="Times New Roman" panose="02020603050405020304" pitchFamily="18" charset="0"/>
                <a:hlinkClick r:id="rId2"/>
              </a:rPr>
              <a:t>https://en.wikipedia.org/wiki/Internet_of_Things</a:t>
            </a:r>
            <a:endParaRPr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          </a:t>
            </a:r>
            <a:r>
              <a:rPr dirty="0" lang="en-US"/>
              <a:t> </a:t>
            </a:r>
            <a:r>
              <a:rPr dirty="0" lang="en-US">
                <a:latin typeface="Times New Roman" panose="02020603050405020304" pitchFamily="18" charset="0"/>
                <a:cs typeface="Times New Roman" panose="02020603050405020304" pitchFamily="18" charset="0"/>
              </a:rPr>
              <a:t>Dave Evans (April 2011). "The Internet of Things: How the Next Evolution of the Internet Is Changing 	Everything" (PDF). Cisco. Retrieved 15 February 2016.</a:t>
            </a:r>
          </a:p>
          <a:p>
            <a:pPr indent="-285750" marL="285750">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3" name="Title 1"/>
          <p:cNvSpPr txBox="1"/>
          <p:nvPr/>
        </p:nvSpPr>
        <p:spPr>
          <a:xfrm>
            <a:off x="0" y="2969832"/>
            <a:ext cx="12192000" cy="693638"/>
          </a:xfrm>
          <a:prstGeom prst="rect"/>
        </p:spPr>
        <p:txBody>
          <a:bodyPr>
            <a:no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80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THANK</a:t>
            </a:r>
            <a:r>
              <a:rPr baseline="0" b="0" cap="none" dirty="0" sz="8000" i="0" kern="1200" kumimoji="0" lang="en-US" noProof="0" normalizeH="0" spc="0" strike="noStrike" u="none">
                <a:ln>
                  <a:noFill/>
                </a:ln>
                <a:solidFill>
                  <a:schemeClr val="tx2"/>
                </a:solidFill>
                <a:effectLst/>
                <a:uLnTx/>
                <a:uFillTx/>
                <a:latin typeface="Arial Rounded MT Bold" pitchFamily="34" charset="0"/>
                <a:ea typeface="+mj-ea"/>
                <a:cs typeface="+mj-cs"/>
              </a:rPr>
              <a:t> </a:t>
            </a:r>
            <a:r>
              <a:rPr baseline="0" b="0" cap="none" dirty="0" sz="80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1" name="Rectangle 1"/>
          <p:cNvSpPr/>
          <p:nvPr/>
        </p:nvSpPr>
        <p:spPr>
          <a:xfrm>
            <a:off x="0" y="586677"/>
            <a:ext cx="12191999" cy="784830"/>
          </a:xfrm>
          <a:prstGeom prst="rect"/>
          <a:noFill/>
        </p:spPr>
        <p:txBody>
          <a:bodyPr bIns="45720" lIns="91440" rIns="91440" tIns="45720" wrap="square">
            <a:spAutoFit/>
          </a:bodyPr>
          <a:p>
            <a:pPr algn="ctr"/>
            <a:r>
              <a:rPr b="0" cap="none" dirty="0" sz="4500" lang="en-US" spc="0">
                <a:ln w="0"/>
                <a:solidFill>
                  <a:schemeClr val="tx1"/>
                </a:solidFill>
                <a:effectLst>
                  <a:outerShdw algn="tl" blurRad="38100" dir="2700000" dist="19050" rotWithShape="0">
                    <a:schemeClr val="dk1">
                      <a:alpha val="40000"/>
                    </a:schemeClr>
                  </a:outerShdw>
                </a:effectLst>
                <a:latin typeface="+mj-lt"/>
              </a:rPr>
              <a:t>Abstract</a:t>
            </a:r>
          </a:p>
        </p:txBody>
      </p:sp>
      <p:sp>
        <p:nvSpPr>
          <p:cNvPr id="1048592" name="TextBox 3"/>
          <p:cNvSpPr txBox="1"/>
          <p:nvPr/>
        </p:nvSpPr>
        <p:spPr>
          <a:xfrm>
            <a:off x="710540" y="1653215"/>
            <a:ext cx="10770920" cy="3558540"/>
          </a:xfrm>
          <a:prstGeom prst="rect"/>
          <a:noFill/>
        </p:spPr>
        <p:txBody>
          <a:bodyPr rtlCol="0" wrap="square">
            <a:spAutoFit/>
          </a:bodyPr>
          <a:p>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pPr>
              <a:buFont typeface="Arial" pitchFamily="34" charset="0"/>
              <a:buChar char="•"/>
            </a:pPr>
            <a:r>
              <a:rPr dirty="0" lang="en-US">
                <a:latin typeface="Times New Roman" panose="02020603050405020304" pitchFamily="18" charset="0"/>
                <a:cs typeface="Times New Roman" panose="02020603050405020304" pitchFamily="18" charset="0"/>
              </a:rPr>
              <a:t>	Currently, we witness how extreme weather, deteriorating soil and drying lands, collapsing 	ecosystems that play a crucial role in agriculture making food production harder and harder. As 	humanity grows larger, space keeps becoming an issue. But we’re beginning to have the larger 	version of garden farms.</a:t>
            </a:r>
          </a:p>
          <a:p>
            <a:endParaRPr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          Application of IoT in agriculture could be a life change for humanity and whole planet</a:t>
            </a:r>
            <a:r>
              <a:rPr dirty="0" lang="en-US"/>
              <a:t>.</a:t>
            </a:r>
          </a:p>
          <a:p>
            <a:pPr indent="-285750" marL="285750">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	The main purpose of this project is to build a system to monitor the soil moisture and to provide 	sufficient light and heat artificially through a light source and to control water content automatically.</a:t>
            </a:r>
          </a:p>
          <a:p>
            <a:r>
              <a:rPr dirty="0" lang="en-US">
                <a:latin typeface="Times New Roman" panose="02020603050405020304" pitchFamily="18" charset="0"/>
                <a:cs typeface="Times New Roman" panose="02020603050405020304" pitchFamily="18" charset="0"/>
              </a:rPr>
              <a:t>                when low moisture is detected it sends signals to the Arduino platform.</a:t>
            </a:r>
          </a:p>
          <a:p>
            <a:pPr>
              <a:buFont typeface="Arial" pitchFamily="34" charset="0"/>
              <a:buChar char="•"/>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9" name="Title 1"/>
          <p:cNvSpPr>
            <a:spLocks noGrp="1"/>
          </p:cNvSpPr>
          <p:nvPr>
            <p:ph type="title"/>
          </p:nvPr>
        </p:nvSpPr>
        <p:spPr>
          <a:xfrm>
            <a:off x="466531" y="508141"/>
            <a:ext cx="11725469" cy="639523"/>
          </a:xfrm>
        </p:spPr>
        <p:txBody>
          <a:bodyPr>
            <a:normAutofit/>
          </a:bodyPr>
          <a:p>
            <a:pPr algn="ctr" indent="-342900" marL="342900"/>
            <a:r>
              <a:rPr dirty="0" sz="4000" lang="en-US">
                <a:latin typeface="Times New Roman" panose="02020603050405020304" pitchFamily="18" charset="0"/>
                <a:cs typeface="Times New Roman" panose="02020603050405020304" pitchFamily="18" charset="0"/>
              </a:rPr>
              <a:t>Indoor</a:t>
            </a:r>
            <a:r>
              <a:rPr dirty="0" sz="4000" lang="en-US">
                <a:latin typeface="Arial Rounded MT Bold" pitchFamily="34" charset="0"/>
              </a:rPr>
              <a:t> </a:t>
            </a:r>
            <a:r>
              <a:rPr dirty="0" sz="4000" lang="en-US">
                <a:latin typeface="Times New Roman" panose="02020603050405020304" pitchFamily="18" charset="0"/>
                <a:cs typeface="Times New Roman" panose="02020603050405020304" pitchFamily="18" charset="0"/>
              </a:rPr>
              <a:t>Farming</a:t>
            </a:r>
          </a:p>
        </p:txBody>
      </p:sp>
      <p:sp>
        <p:nvSpPr>
          <p:cNvPr id="1048600" name="Title 1"/>
          <p:cNvSpPr txBox="1"/>
          <p:nvPr/>
        </p:nvSpPr>
        <p:spPr>
          <a:xfrm>
            <a:off x="391886" y="1385219"/>
            <a:ext cx="11795758" cy="639524"/>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What is Indoor Farming ?</a:t>
            </a:r>
            <a:endPar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2097153" name="Picture 6"/>
          <p:cNvPicPr>
            <a:picLocks noChangeAspect="1"/>
          </p:cNvPicPr>
          <p:nvPr/>
        </p:nvPicPr>
        <p:blipFill>
          <a:blip xmlns:r="http://schemas.openxmlformats.org/officeDocument/2006/relationships" r:embed="rId1" cstate="print"/>
          <a:srcRect/>
          <a:stretch>
            <a:fillRect/>
          </a:stretch>
        </p:blipFill>
        <p:spPr>
          <a:xfrm>
            <a:off x="6971630" y="2639017"/>
            <a:ext cx="4920746" cy="3280497"/>
          </a:xfrm>
          <a:prstGeom prst="rect"/>
        </p:spPr>
      </p:pic>
      <p:sp>
        <p:nvSpPr>
          <p:cNvPr id="1048601" name="TextBox 7"/>
          <p:cNvSpPr txBox="1"/>
          <p:nvPr/>
        </p:nvSpPr>
        <p:spPr>
          <a:xfrm>
            <a:off x="914400" y="2639017"/>
            <a:ext cx="5514392" cy="1691641"/>
          </a:xfrm>
          <a:prstGeom prst="rect"/>
          <a:noFill/>
        </p:spPr>
        <p:txBody>
          <a:bodyPr wrap="square">
            <a:spAutoFit/>
          </a:bodyPr>
          <a:p>
            <a:r>
              <a:rPr dirty="0" sz="1800" lang="en-US">
                <a:latin typeface="Times New Roman" panose="02020603050405020304" pitchFamily="18" charset="0"/>
                <a:cs typeface="Times New Roman" panose="02020603050405020304" pitchFamily="18" charset="0"/>
              </a:rPr>
              <a:t>         Indoor farming is a method of growing crops or plants, usually on a large scale, entirely indoors. This method of farming often implements growing methods such as hydroponics and utilizes artificial lights to provide plants with the nutrients and light levels required for growth.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itle 1"/>
          <p:cNvSpPr txBox="1"/>
          <p:nvPr/>
        </p:nvSpPr>
        <p:spPr>
          <a:xfrm>
            <a:off x="123818" y="665868"/>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1"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Block Diagram</a:t>
            </a:r>
          </a:p>
        </p:txBody>
      </p:sp>
      <p:pic>
        <p:nvPicPr>
          <p:cNvPr id="2097154" name="Picture 2" descr="BLOCK DIAGRAM.jpg"/>
          <p:cNvPicPr>
            <a:picLocks noChangeAspect="1"/>
          </p:cNvPicPr>
          <p:nvPr/>
        </p:nvPicPr>
        <p:blipFill>
          <a:blip xmlns:r="http://schemas.openxmlformats.org/officeDocument/2006/relationships" r:embed="rId1" cstate="print"/>
          <a:stretch>
            <a:fillRect/>
          </a:stretch>
        </p:blipFill>
        <p:spPr>
          <a:xfrm>
            <a:off x="211015" y="1580375"/>
            <a:ext cx="11769969" cy="469889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Components</a:t>
            </a:r>
          </a:p>
        </p:txBody>
      </p:sp>
      <p:sp>
        <p:nvSpPr>
          <p:cNvPr id="1048604" name="Title 1"/>
          <p:cNvSpPr txBox="1"/>
          <p:nvPr/>
        </p:nvSpPr>
        <p:spPr>
          <a:xfrm>
            <a:off x="0" y="1580171"/>
            <a:ext cx="6235339" cy="693638"/>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NodeMcu ESP8266</a:t>
            </a:r>
            <a:endPar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2097155" name="Picture 8" descr="nodemcu.jpg"/>
          <p:cNvPicPr>
            <a:picLocks noChangeAspect="1"/>
          </p:cNvPicPr>
          <p:nvPr/>
        </p:nvPicPr>
        <p:blipFill>
          <a:blip xmlns:r="http://schemas.openxmlformats.org/officeDocument/2006/relationships" r:embed="rId1" cstate="print"/>
          <a:stretch>
            <a:fillRect/>
          </a:stretch>
        </p:blipFill>
        <p:spPr>
          <a:xfrm>
            <a:off x="1024208" y="2609713"/>
            <a:ext cx="4244370" cy="2824435"/>
          </a:xfrm>
          <a:prstGeom prst="rect"/>
        </p:spPr>
      </p:pic>
      <p:sp>
        <p:nvSpPr>
          <p:cNvPr id="1048605" name="TextBox 9"/>
          <p:cNvSpPr txBox="1"/>
          <p:nvPr/>
        </p:nvSpPr>
        <p:spPr>
          <a:xfrm>
            <a:off x="6740426" y="1881047"/>
            <a:ext cx="4127864" cy="2491741"/>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	NodeMCU is an open-source </a:t>
            </a:r>
            <a:r>
              <a:rPr dirty="0" lang="en-US" u="sng">
                <a:latin typeface="Times New Roman" panose="02020603050405020304" pitchFamily="18" charset="0"/>
                <a:cs typeface="Times New Roman" panose="02020603050405020304" pitchFamily="18" charset="0"/>
              </a:rPr>
              <a:t>LUA</a:t>
            </a:r>
            <a:r>
              <a:rPr dirty="0" lang="en-US">
                <a:latin typeface="Times New Roman" panose="02020603050405020304" pitchFamily="18" charset="0"/>
                <a:cs typeface="Times New Roman" panose="02020603050405020304" pitchFamily="18" charset="0"/>
              </a:rPr>
              <a:t> based firmware developed for the ESP8266 wifi chip. </a:t>
            </a:r>
          </a:p>
          <a:p>
            <a:pPr algn="just"/>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	Developing NodeMCU with a well-known IDE i.e. Arduino IDE. We can also develop applications on NodeMCU using the Arduino development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itle 1"/>
          <p:cNvSpPr txBox="1"/>
          <p:nvPr/>
        </p:nvSpPr>
        <p:spPr>
          <a:xfrm>
            <a:off x="0" y="387997"/>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Components</a:t>
            </a:r>
          </a:p>
        </p:txBody>
      </p:sp>
      <p:sp>
        <p:nvSpPr>
          <p:cNvPr id="1048607" name="Title 1"/>
          <p:cNvSpPr txBox="1"/>
          <p:nvPr/>
        </p:nvSpPr>
        <p:spPr>
          <a:xfrm>
            <a:off x="1" y="869551"/>
            <a:ext cx="12174648" cy="693638"/>
          </a:xfrm>
          <a:prstGeom prst="rect"/>
        </p:spPr>
        <p:txBody>
          <a:bodyPr anchor="b" bIns="0" lIns="0" rIns="0" vert="horz">
            <a:normAutofit/>
          </a:bodyPr>
          <a:p>
            <a:pPr algn="ctr" indent="-342900" lvl="0" marL="342900">
              <a:spcBef>
                <a:spcPct val="0"/>
              </a:spcBef>
            </a:pPr>
            <a:r>
              <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Sensors</a:t>
            </a:r>
          </a:p>
        </p:txBody>
      </p:sp>
      <p:sp>
        <p:nvSpPr>
          <p:cNvPr id="1048608" name="Title 1"/>
          <p:cNvSpPr txBox="1"/>
          <p:nvPr/>
        </p:nvSpPr>
        <p:spPr>
          <a:xfrm>
            <a:off x="17351" y="1185897"/>
            <a:ext cx="6209212" cy="693638"/>
          </a:xfrm>
          <a:prstGeom prst="rect"/>
        </p:spPr>
        <p:txBody>
          <a:bodyPr anchor="b" bIns="0" lIns="0" rIns="0" vert="horz">
            <a:normAutofit/>
          </a:bodyPr>
          <a:p>
            <a:pPr algn="ctr" indent="-342900" lvl="0" marL="342900">
              <a:spcBef>
                <a:spcPct val="0"/>
              </a:spcBef>
            </a:pPr>
            <a:r>
              <a:rPr dirty="0" sz="3200" lang="en-US">
                <a:solidFill>
                  <a:schemeClr val="tx2"/>
                </a:solidFill>
                <a:latin typeface="Times New Roman" panose="02020603050405020304" pitchFamily="18" charset="0"/>
                <a:ea typeface="+mj-ea"/>
                <a:cs typeface="Times New Roman" panose="02020603050405020304" pitchFamily="18" charset="0"/>
              </a:rPr>
              <a:t>LM35</a:t>
            </a:r>
            <a:r>
              <a:rPr dirty="0" sz="2400" lang="en-US">
                <a:solidFill>
                  <a:schemeClr val="tx2"/>
                </a:solidFill>
                <a:latin typeface="Arial Rounded MT Bold" pitchFamily="34" charset="0"/>
                <a:ea typeface="+mj-ea"/>
                <a:cs typeface="+mj-cs"/>
              </a:rPr>
              <a:t>(</a:t>
            </a:r>
            <a:r>
              <a:rPr dirty="0" sz="2400" lang="en-US">
                <a:solidFill>
                  <a:schemeClr val="tx2"/>
                </a:solidFill>
                <a:latin typeface="Times New Roman" panose="02020603050405020304" pitchFamily="18" charset="0"/>
                <a:ea typeface="+mj-ea"/>
                <a:cs typeface="Times New Roman" panose="02020603050405020304" pitchFamily="18" charset="0"/>
              </a:rPr>
              <a:t>Temperature</a:t>
            </a:r>
            <a:r>
              <a:rPr dirty="0" sz="2400" lang="en-US">
                <a:solidFill>
                  <a:schemeClr val="tx2"/>
                </a:solidFill>
                <a:latin typeface="Arial Rounded MT Bold" pitchFamily="34" charset="0"/>
                <a:ea typeface="+mj-ea"/>
                <a:cs typeface="+mj-cs"/>
              </a:rPr>
              <a:t> </a:t>
            </a:r>
            <a:r>
              <a:rPr dirty="0" sz="2400" lang="en-US">
                <a:solidFill>
                  <a:schemeClr val="tx2"/>
                </a:solidFill>
                <a:latin typeface="Times New Roman" panose="02020603050405020304" pitchFamily="18" charset="0"/>
                <a:ea typeface="+mj-ea"/>
                <a:cs typeface="Times New Roman" panose="02020603050405020304" pitchFamily="18" charset="0"/>
              </a:rPr>
              <a:t>Sensor</a:t>
            </a:r>
            <a:r>
              <a:rPr dirty="0" sz="2400" lang="en-US">
                <a:solidFill>
                  <a:schemeClr val="tx2"/>
                </a:solidFill>
                <a:latin typeface="Arial Rounded MT Bold" pitchFamily="34" charset="0"/>
                <a:ea typeface="+mj-ea"/>
                <a:cs typeface="+mj-cs"/>
              </a:rPr>
              <a:t>)</a:t>
            </a:r>
            <a:endParaRPr baseline="0" b="0" cap="none" dirty="0" sz="2400" i="0" kern="1200" kumimoji="0" lang="en-US" noProof="0" normalizeH="0" spc="0" strike="noStrike" u="none">
              <a:ln>
                <a:noFill/>
              </a:ln>
              <a:solidFill>
                <a:schemeClr val="tx2"/>
              </a:solidFill>
              <a:effectLst/>
              <a:uLnTx/>
              <a:uFillTx/>
              <a:latin typeface="Arial Rounded MT Bold" pitchFamily="34" charset="0"/>
              <a:ea typeface="+mj-ea"/>
              <a:cs typeface="+mj-cs"/>
            </a:endParaRPr>
          </a:p>
        </p:txBody>
      </p:sp>
      <p:sp>
        <p:nvSpPr>
          <p:cNvPr id="1048609" name="Title 1"/>
          <p:cNvSpPr txBox="1"/>
          <p:nvPr/>
        </p:nvSpPr>
        <p:spPr>
          <a:xfrm>
            <a:off x="5982788" y="3604049"/>
            <a:ext cx="6209212" cy="693638"/>
          </a:xfrm>
          <a:prstGeom prst="rect"/>
        </p:spPr>
        <p:txBody>
          <a:bodyPr anchor="b" bIns="0" lIns="0" rIns="0" vert="horz">
            <a:normAutofit/>
          </a:bodyPr>
          <a:p>
            <a:pPr algn="ctr" indent="-342900" lvl="0" marL="342900">
              <a:spcBef>
                <a:spcPct val="0"/>
              </a:spcBef>
            </a:pPr>
            <a:r>
              <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Moisture</a:t>
            </a:r>
            <a:r>
              <a:rPr baseline="0" b="0" cap="none" dirty="0" sz="3200" i="0" kern="1200" kumimoji="0" lang="en-US" noProof="0" normalizeH="0" spc="0" strike="noStrike" u="none">
                <a:ln>
                  <a:noFill/>
                </a:ln>
                <a:solidFill>
                  <a:schemeClr val="tx2"/>
                </a:solidFill>
                <a:effectLst/>
                <a:uLnTx/>
                <a:uFillTx/>
                <a:latin typeface="Arial Rounded MT Bold" pitchFamily="34" charset="0"/>
                <a:ea typeface="+mj-ea"/>
                <a:cs typeface="+mj-cs"/>
              </a:rPr>
              <a:t> </a:t>
            </a:r>
            <a:r>
              <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Sensor</a:t>
            </a:r>
          </a:p>
        </p:txBody>
      </p:sp>
      <p:pic>
        <p:nvPicPr>
          <p:cNvPr id="2097156" name="Picture 10" descr="lm35-pinout.jpg"/>
          <p:cNvPicPr>
            <a:picLocks noChangeAspect="1"/>
          </p:cNvPicPr>
          <p:nvPr/>
        </p:nvPicPr>
        <p:blipFill>
          <a:blip xmlns:r="http://schemas.openxmlformats.org/officeDocument/2006/relationships" r:embed="rId1" cstate="print"/>
          <a:srcRect l="21371" t="31116" r="22581" b="18078"/>
          <a:stretch>
            <a:fillRect/>
          </a:stretch>
        </p:blipFill>
        <p:spPr>
          <a:xfrm>
            <a:off x="1946368" y="1972490"/>
            <a:ext cx="2103950" cy="1907178"/>
          </a:xfrm>
          <a:prstGeom prst="rect"/>
        </p:spPr>
      </p:pic>
      <p:pic>
        <p:nvPicPr>
          <p:cNvPr id="2097157" name="Picture 11" descr="moisture sensor.jpg"/>
          <p:cNvPicPr>
            <a:picLocks noChangeAspect="1"/>
          </p:cNvPicPr>
          <p:nvPr/>
        </p:nvPicPr>
        <p:blipFill>
          <a:blip xmlns:r="http://schemas.openxmlformats.org/officeDocument/2006/relationships" r:embed="rId2" cstate="print"/>
          <a:srcRect b="5780"/>
          <a:stretch>
            <a:fillRect/>
          </a:stretch>
        </p:blipFill>
        <p:spPr>
          <a:xfrm>
            <a:off x="7620545" y="4302581"/>
            <a:ext cx="2712175" cy="2555419"/>
          </a:xfrm>
          <a:prstGeom prst="rect"/>
        </p:spPr>
      </p:pic>
      <p:sp>
        <p:nvSpPr>
          <p:cNvPr id="1048610" name="TextBox 13"/>
          <p:cNvSpPr txBox="1"/>
          <p:nvPr/>
        </p:nvSpPr>
        <p:spPr>
          <a:xfrm>
            <a:off x="5773783" y="1841864"/>
            <a:ext cx="5486399" cy="1200329"/>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LM35 is a temperature sensor that can measure temperature in the range of -55°C to 150°C.It is a 3-terminal device that provides an analog voltage proportional to the temperature. </a:t>
            </a:r>
          </a:p>
        </p:txBody>
      </p:sp>
      <p:sp>
        <p:nvSpPr>
          <p:cNvPr id="1048611" name="TextBox 14"/>
          <p:cNvSpPr txBox="1"/>
          <p:nvPr/>
        </p:nvSpPr>
        <p:spPr>
          <a:xfrm>
            <a:off x="714102" y="4606835"/>
            <a:ext cx="6000207" cy="1754326"/>
          </a:xfrm>
          <a:prstGeom prst="rect"/>
          <a:noFill/>
        </p:spPr>
        <p:txBody>
          <a:bodyPr rtlCol="0" wrap="square">
            <a:spAutoFit/>
          </a:bodyPr>
          <a:p>
            <a:pPr algn="just"/>
            <a:r>
              <a:rPr b="1" dirty="0" lang="en-US">
                <a:latin typeface="Times New Roman" panose="02020603050405020304" pitchFamily="18" charset="0"/>
                <a:cs typeface="Times New Roman" panose="02020603050405020304" pitchFamily="18" charset="0"/>
              </a:rPr>
              <a:t>Soil moisture sensors</a:t>
            </a:r>
            <a:r>
              <a:rPr dirty="0" lang="en-US">
                <a:latin typeface="Times New Roman" panose="02020603050405020304" pitchFamily="18" charset="0"/>
                <a:cs typeface="Times New Roman" panose="02020603050405020304" pitchFamily="18" charset="0"/>
              </a:rPr>
              <a:t> measure the volumetric water content in soil. Since the direct gravimetric measurement of free soil moisture requires removing, drying, and weighing of a sample, soil moisture sensors measure the volumetric water content indirectly by using some other property of the soil, such as electrical resistance, dielectric constant.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Components</a:t>
            </a:r>
          </a:p>
        </p:txBody>
      </p:sp>
      <p:sp>
        <p:nvSpPr>
          <p:cNvPr id="1048613" name="Title 1"/>
          <p:cNvSpPr txBox="1"/>
          <p:nvPr/>
        </p:nvSpPr>
        <p:spPr>
          <a:xfrm>
            <a:off x="5622492" y="1677969"/>
            <a:ext cx="6235339" cy="693638"/>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Dimmer</a:t>
            </a:r>
            <a:r>
              <a:rPr dirty="0" sz="3200" lang="en-US">
                <a:latin typeface="Arial Rounded MT Bold" pitchFamily="34" charset="0"/>
              </a:rPr>
              <a:t> </a:t>
            </a:r>
            <a:r>
              <a:rPr dirty="0" sz="3200" lang="en-US">
                <a:latin typeface="Times New Roman" panose="02020603050405020304" pitchFamily="18" charset="0"/>
                <a:cs typeface="Times New Roman" panose="02020603050405020304" pitchFamily="18" charset="0"/>
              </a:rPr>
              <a:t>Module</a:t>
            </a:r>
          </a:p>
        </p:txBody>
      </p:sp>
      <p:pic>
        <p:nvPicPr>
          <p:cNvPr id="2097158" name="Picture 8" descr="dimmer module.jpg"/>
          <p:cNvPicPr>
            <a:picLocks noChangeAspect="1"/>
          </p:cNvPicPr>
          <p:nvPr/>
        </p:nvPicPr>
        <p:blipFill>
          <a:blip xmlns:r="http://schemas.openxmlformats.org/officeDocument/2006/relationships" r:embed="rId1" cstate="print"/>
          <a:stretch>
            <a:fillRect/>
          </a:stretch>
        </p:blipFill>
        <p:spPr>
          <a:xfrm>
            <a:off x="6519866" y="2736805"/>
            <a:ext cx="4797580" cy="3520303"/>
          </a:xfrm>
          <a:prstGeom prst="rect"/>
        </p:spPr>
      </p:pic>
      <p:sp>
        <p:nvSpPr>
          <p:cNvPr id="1048614" name="TextBox 9"/>
          <p:cNvSpPr txBox="1"/>
          <p:nvPr/>
        </p:nvSpPr>
        <p:spPr>
          <a:xfrm>
            <a:off x="891250" y="1495014"/>
            <a:ext cx="5474826" cy="3139321"/>
          </a:xfrm>
          <a:prstGeom prst="rect"/>
          <a:noFill/>
        </p:spPr>
        <p:txBody>
          <a:bodyPr rtlCol="0" wrap="square">
            <a:spAutoFit/>
          </a:bodyPr>
          <a:p>
            <a:pPr algn="just"/>
            <a:r>
              <a:rPr dirty="0" lang="en-US">
                <a:latin typeface="Times New Roman" panose="02020603050405020304" pitchFamily="18" charset="0"/>
                <a:cs typeface="Times New Roman" panose="02020603050405020304" pitchFamily="18" charset="0"/>
              </a:rPr>
              <a:t>	 The AC Dimmer is designed to control the alternating current voltage, which can transfer current up to 600V/16А. In most cases, Dimmer is used to turn power ON/OFF for lamps or heating elements, it can also be used in fans, pumps, air cleaners, e.t.c. </a:t>
            </a:r>
          </a:p>
          <a:p>
            <a:pPr algn="just"/>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               The logical level is tolerant to 5V and 3.3V, therefore it can be connected to the microcontroller with 5V and 3.3V level </a:t>
            </a:r>
            <a:r>
              <a:rPr dirty="0" lang="en-US" err="1">
                <a:latin typeface="Times New Roman" panose="02020603050405020304" pitchFamily="18" charset="0"/>
                <a:cs typeface="Times New Roman" panose="02020603050405020304" pitchFamily="18" charset="0"/>
              </a:rPr>
              <a:t>logic.In</a:t>
            </a:r>
            <a:r>
              <a:rPr dirty="0" lang="en-US">
                <a:latin typeface="Times New Roman" panose="02020603050405020304" pitchFamily="18" charset="0"/>
                <a:cs typeface="Times New Roman" panose="02020603050405020304" pitchFamily="18" charset="0"/>
              </a:rPr>
              <a:t> Arduino, dimmer is controlled with RBDdimmer.h library, which uses external interrupts and process time interrupts.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txBox="1"/>
          <p:nvPr/>
        </p:nvSpPr>
        <p:spPr>
          <a:xfrm>
            <a:off x="0" y="547332"/>
            <a:ext cx="12192000" cy="693638"/>
          </a:xfrm>
          <a:prstGeom prst="rect"/>
        </p:spPr>
        <p:txBody>
          <a:bodyPr>
            <a:normAutofit/>
          </a:bodyPr>
          <a:p>
            <a:pPr algn="ctr" defTabSz="914400" eaLnBrk="1" fontAlgn="auto" hangingPunct="1" indent="-342900" latinLnBrk="0" lvl="0" marL="342900" marR="0" rtl="0">
              <a:lnSpc>
                <a:spcPct val="100000"/>
              </a:lnSpc>
              <a:spcBef>
                <a:spcPct val="0"/>
              </a:spcBef>
              <a:spcAft>
                <a:spcPts val="0"/>
              </a:spcAft>
              <a:buClrTx/>
              <a:buSzTx/>
              <a:buFontTx/>
              <a:buNone/>
            </a:pPr>
            <a:r>
              <a:rPr baseline="0" b="0" cap="none" dirty="0" sz="36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rPr>
              <a:t>Components</a:t>
            </a:r>
          </a:p>
        </p:txBody>
      </p:sp>
      <p:sp>
        <p:nvSpPr>
          <p:cNvPr id="1048616" name="Title 1"/>
          <p:cNvSpPr txBox="1"/>
          <p:nvPr/>
        </p:nvSpPr>
        <p:spPr>
          <a:xfrm>
            <a:off x="374476" y="1318382"/>
            <a:ext cx="6209212" cy="693638"/>
          </a:xfrm>
          <a:prstGeom prst="rect"/>
        </p:spPr>
        <p:txBody>
          <a:bodyPr anchor="b" bIns="0" lIns="0" rIns="0" vert="horz">
            <a:normAutofit/>
          </a:bodyPr>
          <a:p>
            <a:pPr algn="ctr" indent="-342900" lvl="0" marL="342900">
              <a:spcBef>
                <a:spcPct val="0"/>
              </a:spcBef>
            </a:pPr>
            <a:r>
              <a:rPr baseline="0" b="0" cap="none" dirty="0" sz="3200" i="0" kern="1200" kumimoji="0" lang="en-US" noProof="0" normalizeH="0" spc="0" strike="noStrike" u="none">
                <a:ln>
                  <a:noFill/>
                </a:ln>
                <a:effectLst/>
                <a:uLnTx/>
                <a:uFillTx/>
                <a:latin typeface="Times New Roman" panose="02020603050405020304" pitchFamily="18" charset="0"/>
                <a:ea typeface="+mj-ea"/>
                <a:cs typeface="Times New Roman" panose="02020603050405020304" pitchFamily="18" charset="0"/>
              </a:rPr>
              <a:t>Cooling</a:t>
            </a:r>
            <a:r>
              <a:rPr b="0" cap="none" dirty="0" sz="3200" i="0" kern="1200" kumimoji="0" lang="en-US" noProof="0" normalizeH="0" spc="0" strike="noStrike" u="none">
                <a:ln>
                  <a:noFill/>
                </a:ln>
                <a:effectLst/>
                <a:uLnTx/>
                <a:uFillTx/>
                <a:latin typeface="Arial Rounded MT Bold" pitchFamily="34" charset="0"/>
                <a:ea typeface="+mj-ea"/>
                <a:cs typeface="+mj-cs"/>
              </a:rPr>
              <a:t> </a:t>
            </a:r>
            <a:r>
              <a:rPr b="0" cap="none" dirty="0" sz="3200" i="0" kern="1200" kumimoji="0" lang="en-US" noProof="0" normalizeH="0" spc="0" strike="noStrike" u="none">
                <a:ln>
                  <a:noFill/>
                </a:ln>
                <a:effectLst/>
                <a:uLnTx/>
                <a:uFillTx/>
                <a:latin typeface="Times New Roman" panose="02020603050405020304" pitchFamily="18" charset="0"/>
                <a:ea typeface="+mj-ea"/>
                <a:cs typeface="Times New Roman" panose="02020603050405020304" pitchFamily="18" charset="0"/>
              </a:rPr>
              <a:t>Fan</a:t>
            </a:r>
            <a:endParaRPr baseline="0" b="0" cap="none" dirty="0" sz="2400" i="0" kern="1200" kumimoji="0" lang="en-US" noProof="0" normalizeH="0" spc="0" strike="noStrike" u="none">
              <a:ln>
                <a:noFill/>
              </a:ln>
              <a:effectLst/>
              <a:uLnTx/>
              <a:uFillTx/>
              <a:latin typeface="Times New Roman" panose="02020603050405020304" pitchFamily="18" charset="0"/>
              <a:ea typeface="+mj-ea"/>
              <a:cs typeface="Times New Roman" panose="02020603050405020304" pitchFamily="18" charset="0"/>
            </a:endParaRPr>
          </a:p>
        </p:txBody>
      </p:sp>
      <p:sp>
        <p:nvSpPr>
          <p:cNvPr id="1048617" name="Title 1"/>
          <p:cNvSpPr txBox="1"/>
          <p:nvPr/>
        </p:nvSpPr>
        <p:spPr>
          <a:xfrm>
            <a:off x="5504476" y="3786933"/>
            <a:ext cx="6209212" cy="693638"/>
          </a:xfrm>
          <a:prstGeom prst="rect"/>
        </p:spPr>
        <p:txBody>
          <a:bodyPr anchor="b" bIns="0" lIns="0" rIns="0" vert="horz">
            <a:normAutofit/>
          </a:bodyPr>
          <a:p>
            <a:pPr algn="ctr" indent="-342900" lvl="0" marL="342900">
              <a:spcBef>
                <a:spcPct val="0"/>
              </a:spcBef>
            </a:pPr>
            <a:r>
              <a:rPr dirty="0" sz="3200" lang="en-US">
                <a:latin typeface="Times New Roman" panose="02020603050405020304" pitchFamily="18" charset="0"/>
                <a:cs typeface="Times New Roman" panose="02020603050405020304" pitchFamily="18" charset="0"/>
              </a:rPr>
              <a:t>Relay</a:t>
            </a:r>
            <a:endParaRPr baseline="0" b="0" cap="none" dirty="0" sz="3200" i="0" kern="1200" kumimoji="0" lang="en-US" noProof="0" normalizeH="0" spc="0" strike="noStrike" u="none">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1048618" name="Rectangle 10"/>
          <p:cNvSpPr/>
          <p:nvPr/>
        </p:nvSpPr>
        <p:spPr>
          <a:xfrm>
            <a:off x="833774" y="2128570"/>
            <a:ext cx="6096000" cy="1477328"/>
          </a:xfrm>
          <a:prstGeom prst="rect"/>
        </p:spPr>
        <p:txBody>
          <a:bodyPr>
            <a:spAutoFit/>
          </a:bodyPr>
          <a:p>
            <a:pPr algn="just"/>
            <a:r>
              <a:rPr dirty="0" lang="en-US">
                <a:latin typeface="Times New Roman" panose="02020603050405020304" pitchFamily="18" charset="0"/>
                <a:cs typeface="Times New Roman" panose="02020603050405020304" pitchFamily="18" charset="0"/>
              </a:rPr>
              <a:t>We are using Cooling fans to represent the cooling system in the realtime environment. These can be replaced by Air Conditioning System to Contol the room temperature. By cooling the Air in the room while temperature is high and vice Versa. </a:t>
            </a:r>
          </a:p>
        </p:txBody>
      </p:sp>
      <p:sp>
        <p:nvSpPr>
          <p:cNvPr id="1048619" name="Rectangle 11"/>
          <p:cNvSpPr/>
          <p:nvPr/>
        </p:nvSpPr>
        <p:spPr>
          <a:xfrm>
            <a:off x="5816379" y="4530374"/>
            <a:ext cx="6096000" cy="923330"/>
          </a:xfrm>
          <a:prstGeom prst="rect"/>
        </p:spPr>
        <p:txBody>
          <a:bodyPr>
            <a:spAutoFit/>
          </a:bodyPr>
          <a:p>
            <a:pPr algn="just"/>
            <a:r>
              <a:rPr dirty="0" lang="en-US">
                <a:latin typeface="Times New Roman" panose="02020603050405020304" pitchFamily="18" charset="0"/>
                <a:cs typeface="Times New Roman" panose="02020603050405020304" pitchFamily="18" charset="0"/>
              </a:rPr>
              <a:t>Relay is also a switch that connects or disconnects two circuits. But instead of manual operation a relay is applied with electrical signal, which in turn connects or disconnects another circuit.</a:t>
            </a:r>
          </a:p>
        </p:txBody>
      </p:sp>
      <p:pic>
        <p:nvPicPr>
          <p:cNvPr id="2097159" name="Picture 12" descr="fan.jpg"/>
          <p:cNvPicPr>
            <a:picLocks noChangeAspect="1"/>
          </p:cNvPicPr>
          <p:nvPr/>
        </p:nvPicPr>
        <p:blipFill>
          <a:blip xmlns:r="http://schemas.openxmlformats.org/officeDocument/2006/relationships" r:embed="rId1" cstate="print"/>
          <a:srcRect l="13408" t="15896" r="16506" b="7313"/>
          <a:stretch>
            <a:fillRect/>
          </a:stretch>
        </p:blipFill>
        <p:spPr>
          <a:xfrm>
            <a:off x="7966557" y="829994"/>
            <a:ext cx="2823363" cy="3093425"/>
          </a:xfrm>
          <a:prstGeom prst="rect"/>
        </p:spPr>
      </p:pic>
      <p:pic>
        <p:nvPicPr>
          <p:cNvPr id="2097160" name="Picture 13" descr="1-Channel-5V-Relay-Module-for-Arduino-with-Optocoupler.jpg"/>
          <p:cNvPicPr>
            <a:picLocks noChangeAspect="1"/>
          </p:cNvPicPr>
          <p:nvPr/>
        </p:nvPicPr>
        <p:blipFill>
          <a:blip xmlns:r="http://schemas.openxmlformats.org/officeDocument/2006/relationships" r:embed="rId2" cstate="print"/>
          <a:stretch>
            <a:fillRect/>
          </a:stretch>
        </p:blipFill>
        <p:spPr>
          <a:xfrm>
            <a:off x="1727103" y="3561764"/>
            <a:ext cx="2857500" cy="285750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BHOI ASHISH</dc:creator>
  <cp:lastModifiedBy>ganes</cp:lastModifiedBy>
  <dcterms:created xsi:type="dcterms:W3CDTF">2021-04-06T06:39:05Z</dcterms:created>
  <dcterms:modified xsi:type="dcterms:W3CDTF">2021-07-29T01:54:49Z</dcterms:modified>
</cp:coreProperties>
</file>