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67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90DBE-4DE5-467E-B8A6-438E98A76FC1}" type="doc">
      <dgm:prSet loTypeId="urn:microsoft.com/office/officeart/2005/8/layout/process3" loCatId="process" qsTypeId="urn:microsoft.com/office/officeart/2005/8/quickstyle/simple1" qsCatId="simple" csTypeId="urn:microsoft.com/office/officeart/2005/8/colors/accent4_1" csCatId="accent4" phldr="1"/>
      <dgm:spPr/>
    </dgm:pt>
    <dgm:pt modelId="{596EEEA1-603C-4082-9229-93C52228EE6C}">
      <dgm:prSet phldrT="[文本]"/>
      <dgm:spPr/>
      <dgm:t>
        <a:bodyPr/>
        <a:lstStyle/>
        <a:p>
          <a:r>
            <a:rPr lang="en-US" altLang="zh-CN" dirty="0" smtClean="0"/>
            <a:t>Ref</a:t>
          </a:r>
          <a:endParaRPr lang="zh-CN" altLang="en-US" dirty="0"/>
        </a:p>
      </dgm:t>
    </dgm:pt>
    <dgm:pt modelId="{E3106C02-FB00-4462-9F18-91E713327192}" type="parTrans" cxnId="{D581CB6E-3596-43CD-912E-2FD25DFF7401}">
      <dgm:prSet/>
      <dgm:spPr/>
      <dgm:t>
        <a:bodyPr/>
        <a:lstStyle/>
        <a:p>
          <a:endParaRPr lang="zh-CN" altLang="en-US"/>
        </a:p>
      </dgm:t>
    </dgm:pt>
    <dgm:pt modelId="{D8841177-EEF5-41EC-A216-A004D29787B4}" type="sibTrans" cxnId="{D581CB6E-3596-43CD-912E-2FD25DFF7401}">
      <dgm:prSet/>
      <dgm:spPr/>
      <dgm:t>
        <a:bodyPr/>
        <a:lstStyle/>
        <a:p>
          <a:r>
            <a:rPr lang="zh-CN" altLang="en-US" dirty="0" smtClean="0"/>
            <a:t>派生</a:t>
          </a:r>
          <a:endParaRPr lang="zh-CN" altLang="en-US" dirty="0"/>
        </a:p>
      </dgm:t>
    </dgm:pt>
    <dgm:pt modelId="{A100AF5E-27A8-4D9D-B43D-D057BB884A09}">
      <dgm:prSet phldrT="[文本]"/>
      <dgm:spPr/>
      <dgm:t>
        <a:bodyPr/>
        <a:lstStyle/>
        <a:p>
          <a:r>
            <a:rPr lang="en-US" altLang="zh-CN" dirty="0" smtClean="0"/>
            <a:t>Effect3D</a:t>
          </a:r>
          <a:endParaRPr lang="zh-CN" altLang="en-US" dirty="0"/>
        </a:p>
      </dgm:t>
    </dgm:pt>
    <dgm:pt modelId="{EC2D290F-5DFD-486F-83A2-88C941895C25}" type="parTrans" cxnId="{86B4AC7D-5453-4606-BAB3-9E5715464C5D}">
      <dgm:prSet/>
      <dgm:spPr/>
      <dgm:t>
        <a:bodyPr/>
        <a:lstStyle/>
        <a:p>
          <a:endParaRPr lang="zh-CN" altLang="en-US"/>
        </a:p>
      </dgm:t>
    </dgm:pt>
    <dgm:pt modelId="{FDF64DA7-6E9A-4D86-B091-F2E1EDC2AF6E}" type="sibTrans" cxnId="{86B4AC7D-5453-4606-BAB3-9E5715464C5D}">
      <dgm:prSet/>
      <dgm:spPr/>
      <dgm:t>
        <a:bodyPr/>
        <a:lstStyle/>
        <a:p>
          <a:r>
            <a:rPr lang="zh-CN" altLang="en-US" dirty="0" smtClean="0"/>
            <a:t>派生</a:t>
          </a:r>
          <a:endParaRPr lang="zh-CN" altLang="en-US" dirty="0"/>
        </a:p>
      </dgm:t>
    </dgm:pt>
    <dgm:pt modelId="{7E8B626B-CA07-457D-AFE8-BA9081A3C21C}">
      <dgm:prSet phldrT="[文本]"/>
      <dgm:spPr/>
      <dgm:t>
        <a:bodyPr/>
        <a:lstStyle/>
        <a:p>
          <a:r>
            <a:rPr lang="en-US" altLang="zh-CN" dirty="0" smtClean="0"/>
            <a:t>Effect3DOutline</a:t>
          </a:r>
          <a:endParaRPr lang="zh-CN" altLang="en-US" dirty="0"/>
        </a:p>
      </dgm:t>
    </dgm:pt>
    <dgm:pt modelId="{5FBDB930-76A4-4625-8DB5-EACF6D694E2D}" type="parTrans" cxnId="{FAF93000-19BE-449B-BB1C-530FA115ABE4}">
      <dgm:prSet/>
      <dgm:spPr/>
      <dgm:t>
        <a:bodyPr/>
        <a:lstStyle/>
        <a:p>
          <a:endParaRPr lang="zh-CN" altLang="en-US"/>
        </a:p>
      </dgm:t>
    </dgm:pt>
    <dgm:pt modelId="{12174BD4-8772-4199-8594-24BD65F78B7B}" type="sibTrans" cxnId="{FAF93000-19BE-449B-BB1C-530FA115ABE4}">
      <dgm:prSet/>
      <dgm:spPr/>
      <dgm:t>
        <a:bodyPr/>
        <a:lstStyle/>
        <a:p>
          <a:endParaRPr lang="zh-CN" altLang="en-US"/>
        </a:p>
      </dgm:t>
    </dgm:pt>
    <dgm:pt modelId="{5806C725-60E6-43B6-BB74-204ACFB6FE41}">
      <dgm:prSet/>
      <dgm:spPr/>
      <dgm:t>
        <a:bodyPr/>
        <a:lstStyle/>
        <a:p>
          <a:r>
            <a:rPr lang="zh-CN" altLang="en-US" dirty="0" smtClean="0"/>
            <a:t>管理所有显示节点的计数器</a:t>
          </a:r>
          <a:endParaRPr lang="zh-CN" altLang="en-US" dirty="0"/>
        </a:p>
      </dgm:t>
    </dgm:pt>
    <dgm:pt modelId="{B4DB2A19-7EED-45FA-B22A-E12EFA840C74}" type="parTrans" cxnId="{BAEC284F-AC9B-43FD-9FD1-345C3BD285A0}">
      <dgm:prSet/>
      <dgm:spPr/>
      <dgm:t>
        <a:bodyPr/>
        <a:lstStyle/>
        <a:p>
          <a:endParaRPr lang="zh-CN" altLang="en-US"/>
        </a:p>
      </dgm:t>
    </dgm:pt>
    <dgm:pt modelId="{CE80BA14-F612-4EFF-92AC-C51072540EF6}" type="sibTrans" cxnId="{BAEC284F-AC9B-43FD-9FD1-345C3BD285A0}">
      <dgm:prSet/>
      <dgm:spPr/>
      <dgm:t>
        <a:bodyPr/>
        <a:lstStyle/>
        <a:p>
          <a:endParaRPr lang="zh-CN" altLang="en-US"/>
        </a:p>
      </dgm:t>
    </dgm:pt>
    <dgm:pt modelId="{DC647174-5AF9-4333-B6CC-54F17D1AD6AF}">
      <dgm:prSet/>
      <dgm:spPr/>
      <dgm:t>
        <a:bodyPr/>
        <a:lstStyle/>
        <a:p>
          <a:r>
            <a:rPr lang="zh-CN" altLang="en-US" dirty="0" smtClean="0"/>
            <a:t>抽象类。封装了</a:t>
          </a:r>
          <a:r>
            <a:rPr lang="en-US" altLang="zh-CN" dirty="0" smtClean="0"/>
            <a:t>Shader</a:t>
          </a:r>
          <a:r>
            <a:rPr lang="zh-CN" altLang="en-US" dirty="0" smtClean="0"/>
            <a:t>的处理</a:t>
          </a:r>
          <a:endParaRPr lang="zh-CN" altLang="en-US" dirty="0"/>
        </a:p>
      </dgm:t>
    </dgm:pt>
    <dgm:pt modelId="{D46A811B-8D75-4280-91CA-B08022052AD3}" type="parTrans" cxnId="{7419C879-B28C-4FF6-8AAE-00E3DD987563}">
      <dgm:prSet/>
      <dgm:spPr/>
      <dgm:t>
        <a:bodyPr/>
        <a:lstStyle/>
        <a:p>
          <a:endParaRPr lang="zh-CN" altLang="en-US"/>
        </a:p>
      </dgm:t>
    </dgm:pt>
    <dgm:pt modelId="{26342C2A-220E-4E3E-B687-0417EE978490}" type="sibTrans" cxnId="{7419C879-B28C-4FF6-8AAE-00E3DD987563}">
      <dgm:prSet/>
      <dgm:spPr/>
      <dgm:t>
        <a:bodyPr/>
        <a:lstStyle/>
        <a:p>
          <a:endParaRPr lang="zh-CN" altLang="en-US"/>
        </a:p>
      </dgm:t>
    </dgm:pt>
    <dgm:pt modelId="{77F71239-0C19-4F5B-9309-F7DFBD549F89}">
      <dgm:prSet/>
      <dgm:spPr/>
      <dgm:t>
        <a:bodyPr/>
        <a:lstStyle/>
        <a:p>
          <a:r>
            <a:rPr lang="zh-CN" altLang="en-US" dirty="0" smtClean="0"/>
            <a:t>封装了</a:t>
          </a:r>
          <a:r>
            <a:rPr lang="en-US" altLang="zh-CN" dirty="0" smtClean="0"/>
            <a:t>Outline</a:t>
          </a:r>
          <a:r>
            <a:rPr lang="zh-CN" altLang="en-US" dirty="0" smtClean="0"/>
            <a:t>类型的</a:t>
          </a:r>
          <a:r>
            <a:rPr lang="en-US" altLang="zh-CN" dirty="0" smtClean="0"/>
            <a:t>Shader</a:t>
          </a:r>
          <a:endParaRPr lang="zh-CN" altLang="en-US" dirty="0"/>
        </a:p>
      </dgm:t>
    </dgm:pt>
    <dgm:pt modelId="{94B1B7E9-4133-46F3-9929-059576900D34}" type="parTrans" cxnId="{63C9EA11-B3D3-4B95-B30E-8D9A979EC4F3}">
      <dgm:prSet/>
      <dgm:spPr/>
      <dgm:t>
        <a:bodyPr/>
        <a:lstStyle/>
        <a:p>
          <a:endParaRPr lang="zh-CN" altLang="en-US"/>
        </a:p>
      </dgm:t>
    </dgm:pt>
    <dgm:pt modelId="{098051CE-6261-4226-8C17-B656BBAE9694}" type="sibTrans" cxnId="{63C9EA11-B3D3-4B95-B30E-8D9A979EC4F3}">
      <dgm:prSet/>
      <dgm:spPr/>
      <dgm:t>
        <a:bodyPr/>
        <a:lstStyle/>
        <a:p>
          <a:endParaRPr lang="zh-CN" altLang="en-US"/>
        </a:p>
      </dgm:t>
    </dgm:pt>
    <dgm:pt modelId="{A0FCB741-D6FB-471A-AFFB-34A551B23389}" type="pres">
      <dgm:prSet presAssocID="{02C90DBE-4DE5-467E-B8A6-438E98A76FC1}" presName="linearFlow" presStyleCnt="0">
        <dgm:presLayoutVars>
          <dgm:dir/>
          <dgm:animLvl val="lvl"/>
          <dgm:resizeHandles val="exact"/>
        </dgm:presLayoutVars>
      </dgm:prSet>
      <dgm:spPr/>
    </dgm:pt>
    <dgm:pt modelId="{740D210C-DD31-4C89-A960-B7A73F651201}" type="pres">
      <dgm:prSet presAssocID="{596EEEA1-603C-4082-9229-93C52228EE6C}" presName="composite" presStyleCnt="0"/>
      <dgm:spPr/>
    </dgm:pt>
    <dgm:pt modelId="{2D00C0FA-2190-4131-B41C-406D12EBD19D}" type="pres">
      <dgm:prSet presAssocID="{596EEEA1-603C-4082-9229-93C52228EE6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30B146-4804-44DF-A9FB-914BD1334CF3}" type="pres">
      <dgm:prSet presAssocID="{596EEEA1-603C-4082-9229-93C52228EE6C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119D2D1-4FB9-446D-A6E8-8ED95CA6BE74}" type="pres">
      <dgm:prSet presAssocID="{596EEEA1-603C-4082-9229-93C52228EE6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15AE2F-F554-4E5C-965F-78B98D9E4235}" type="pres">
      <dgm:prSet presAssocID="{D8841177-EEF5-41EC-A216-A004D29787B4}" presName="sibTrans" presStyleLbl="sibTrans2D1" presStyleIdx="0" presStyleCnt="2" custLinFactNeighborX="-2384" custLinFactNeighborY="-2556"/>
      <dgm:spPr/>
      <dgm:t>
        <a:bodyPr/>
        <a:lstStyle/>
        <a:p>
          <a:endParaRPr lang="zh-CN" altLang="en-US"/>
        </a:p>
      </dgm:t>
    </dgm:pt>
    <dgm:pt modelId="{53D2B545-02FE-4E59-ADF8-6B67A4044A6A}" type="pres">
      <dgm:prSet presAssocID="{D8841177-EEF5-41EC-A216-A004D29787B4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EF74715-8593-48E3-8E98-66314616F7CC}" type="pres">
      <dgm:prSet presAssocID="{A100AF5E-27A8-4D9D-B43D-D057BB884A09}" presName="composite" presStyleCnt="0"/>
      <dgm:spPr/>
    </dgm:pt>
    <dgm:pt modelId="{282E1407-C183-42B4-A59D-A72DF56A3220}" type="pres">
      <dgm:prSet presAssocID="{A100AF5E-27A8-4D9D-B43D-D057BB884A0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C6324-E0B6-4BC5-9CC0-1FAF6CA05D75}" type="pres">
      <dgm:prSet presAssocID="{A100AF5E-27A8-4D9D-B43D-D057BB884A0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5A3CE8A-5040-4669-9FDE-31F9FA007600}" type="pres">
      <dgm:prSet presAssocID="{A100AF5E-27A8-4D9D-B43D-D057BB884A0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92AF5-571D-4499-A320-06B1AD0F2F23}" type="pres">
      <dgm:prSet presAssocID="{FDF64DA7-6E9A-4D86-B091-F2E1EDC2AF6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CA0C4B9-9BE6-4728-ABC2-CB7A375F37EE}" type="pres">
      <dgm:prSet presAssocID="{FDF64DA7-6E9A-4D86-B091-F2E1EDC2AF6E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C2294DDC-9EDC-40B5-B069-137C7959C126}" type="pres">
      <dgm:prSet presAssocID="{7E8B626B-CA07-457D-AFE8-BA9081A3C21C}" presName="composite" presStyleCnt="0"/>
      <dgm:spPr/>
    </dgm:pt>
    <dgm:pt modelId="{F400504A-B76C-4574-A8F8-386562D803FC}" type="pres">
      <dgm:prSet presAssocID="{7E8B626B-CA07-457D-AFE8-BA9081A3C2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4B70D0-AC4B-45D4-99A8-DA67204CD6A8}" type="pres">
      <dgm:prSet presAssocID="{7E8B626B-CA07-457D-AFE8-BA9081A3C21C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956B5B3E-5F5B-49A1-9C97-21DEE04F6B11}" type="pres">
      <dgm:prSet presAssocID="{7E8B626B-CA07-457D-AFE8-BA9081A3C21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3D757E-83CC-4828-99A0-622B20DEFA0D}" type="presOf" srcId="{5806C725-60E6-43B6-BB74-204ACFB6FE41}" destId="{5119D2D1-4FB9-446D-A6E8-8ED95CA6BE74}" srcOrd="0" destOrd="0" presId="urn:microsoft.com/office/officeart/2005/8/layout/process3"/>
    <dgm:cxn modelId="{932B9045-61F6-45F2-A569-56EE01EF1877}" type="presOf" srcId="{D8841177-EEF5-41EC-A216-A004D29787B4}" destId="{53D2B545-02FE-4E59-ADF8-6B67A4044A6A}" srcOrd="1" destOrd="0" presId="urn:microsoft.com/office/officeart/2005/8/layout/process3"/>
    <dgm:cxn modelId="{EE3AF36A-1A17-4275-9536-5374FE016F34}" type="presOf" srcId="{77F71239-0C19-4F5B-9309-F7DFBD549F89}" destId="{956B5B3E-5F5B-49A1-9C97-21DEE04F6B11}" srcOrd="0" destOrd="0" presId="urn:microsoft.com/office/officeart/2005/8/layout/process3"/>
    <dgm:cxn modelId="{A9DA134E-E01F-4A6B-AC90-3E4DF0C7DCDD}" type="presOf" srcId="{DC647174-5AF9-4333-B6CC-54F17D1AD6AF}" destId="{05A3CE8A-5040-4669-9FDE-31F9FA007600}" srcOrd="0" destOrd="0" presId="urn:microsoft.com/office/officeart/2005/8/layout/process3"/>
    <dgm:cxn modelId="{45C36C3A-8E7F-4A06-AA9F-D4B83A3E9008}" type="presOf" srcId="{FDF64DA7-6E9A-4D86-B091-F2E1EDC2AF6E}" destId="{FBA92AF5-571D-4499-A320-06B1AD0F2F23}" srcOrd="0" destOrd="0" presId="urn:microsoft.com/office/officeart/2005/8/layout/process3"/>
    <dgm:cxn modelId="{86B4AC7D-5453-4606-BAB3-9E5715464C5D}" srcId="{02C90DBE-4DE5-467E-B8A6-438E98A76FC1}" destId="{A100AF5E-27A8-4D9D-B43D-D057BB884A09}" srcOrd="1" destOrd="0" parTransId="{EC2D290F-5DFD-486F-83A2-88C941895C25}" sibTransId="{FDF64DA7-6E9A-4D86-B091-F2E1EDC2AF6E}"/>
    <dgm:cxn modelId="{960371A1-AB9E-46F7-8F47-D84A66927090}" type="presOf" srcId="{596EEEA1-603C-4082-9229-93C52228EE6C}" destId="{2D00C0FA-2190-4131-B41C-406D12EBD19D}" srcOrd="0" destOrd="0" presId="urn:microsoft.com/office/officeart/2005/8/layout/process3"/>
    <dgm:cxn modelId="{63C9EA11-B3D3-4B95-B30E-8D9A979EC4F3}" srcId="{7E8B626B-CA07-457D-AFE8-BA9081A3C21C}" destId="{77F71239-0C19-4F5B-9309-F7DFBD549F89}" srcOrd="0" destOrd="0" parTransId="{94B1B7E9-4133-46F3-9929-059576900D34}" sibTransId="{098051CE-6261-4226-8C17-B656BBAE9694}"/>
    <dgm:cxn modelId="{04D69DBF-03B5-4B1D-8A8A-FC2E08094C14}" type="presOf" srcId="{7E8B626B-CA07-457D-AFE8-BA9081A3C21C}" destId="{F400504A-B76C-4574-A8F8-386562D803FC}" srcOrd="0" destOrd="0" presId="urn:microsoft.com/office/officeart/2005/8/layout/process3"/>
    <dgm:cxn modelId="{FAF93000-19BE-449B-BB1C-530FA115ABE4}" srcId="{02C90DBE-4DE5-467E-B8A6-438E98A76FC1}" destId="{7E8B626B-CA07-457D-AFE8-BA9081A3C21C}" srcOrd="2" destOrd="0" parTransId="{5FBDB930-76A4-4625-8DB5-EACF6D694E2D}" sibTransId="{12174BD4-8772-4199-8594-24BD65F78B7B}"/>
    <dgm:cxn modelId="{58F5C87D-5392-4472-84C3-B96C38C5B25F}" type="presOf" srcId="{FDF64DA7-6E9A-4D86-B091-F2E1EDC2AF6E}" destId="{6CA0C4B9-9BE6-4728-ABC2-CB7A375F37EE}" srcOrd="1" destOrd="0" presId="urn:microsoft.com/office/officeart/2005/8/layout/process3"/>
    <dgm:cxn modelId="{BAEC284F-AC9B-43FD-9FD1-345C3BD285A0}" srcId="{596EEEA1-603C-4082-9229-93C52228EE6C}" destId="{5806C725-60E6-43B6-BB74-204ACFB6FE41}" srcOrd="0" destOrd="0" parTransId="{B4DB2A19-7EED-45FA-B22A-E12EFA840C74}" sibTransId="{CE80BA14-F612-4EFF-92AC-C51072540EF6}"/>
    <dgm:cxn modelId="{51E3A86D-CE21-4D4D-932D-E58C11587DC1}" type="presOf" srcId="{D8841177-EEF5-41EC-A216-A004D29787B4}" destId="{7215AE2F-F554-4E5C-965F-78B98D9E4235}" srcOrd="0" destOrd="0" presId="urn:microsoft.com/office/officeart/2005/8/layout/process3"/>
    <dgm:cxn modelId="{2A045FBC-9796-48A3-8695-7D8ED58FEA71}" type="presOf" srcId="{596EEEA1-603C-4082-9229-93C52228EE6C}" destId="{F530B146-4804-44DF-A9FB-914BD1334CF3}" srcOrd="1" destOrd="0" presId="urn:microsoft.com/office/officeart/2005/8/layout/process3"/>
    <dgm:cxn modelId="{E8E15D26-40D5-4932-98EC-99349B8CF0CB}" type="presOf" srcId="{A100AF5E-27A8-4D9D-B43D-D057BB884A09}" destId="{482C6324-E0B6-4BC5-9CC0-1FAF6CA05D75}" srcOrd="1" destOrd="0" presId="urn:microsoft.com/office/officeart/2005/8/layout/process3"/>
    <dgm:cxn modelId="{2ECA06C7-52D4-4869-B7AF-0DED1AA64C41}" type="presOf" srcId="{7E8B626B-CA07-457D-AFE8-BA9081A3C21C}" destId="{2F4B70D0-AC4B-45D4-99A8-DA67204CD6A8}" srcOrd="1" destOrd="0" presId="urn:microsoft.com/office/officeart/2005/8/layout/process3"/>
    <dgm:cxn modelId="{1F1CEF34-D20C-4DC5-8732-7734A302001C}" type="presOf" srcId="{02C90DBE-4DE5-467E-B8A6-438E98A76FC1}" destId="{A0FCB741-D6FB-471A-AFFB-34A551B23389}" srcOrd="0" destOrd="0" presId="urn:microsoft.com/office/officeart/2005/8/layout/process3"/>
    <dgm:cxn modelId="{D581CB6E-3596-43CD-912E-2FD25DFF7401}" srcId="{02C90DBE-4DE5-467E-B8A6-438E98A76FC1}" destId="{596EEEA1-603C-4082-9229-93C52228EE6C}" srcOrd="0" destOrd="0" parTransId="{E3106C02-FB00-4462-9F18-91E713327192}" sibTransId="{D8841177-EEF5-41EC-A216-A004D29787B4}"/>
    <dgm:cxn modelId="{54E76958-EBE2-401A-95A3-F7B417126924}" type="presOf" srcId="{A100AF5E-27A8-4D9D-B43D-D057BB884A09}" destId="{282E1407-C183-42B4-A59D-A72DF56A3220}" srcOrd="0" destOrd="0" presId="urn:microsoft.com/office/officeart/2005/8/layout/process3"/>
    <dgm:cxn modelId="{7419C879-B28C-4FF6-8AAE-00E3DD987563}" srcId="{A100AF5E-27A8-4D9D-B43D-D057BB884A09}" destId="{DC647174-5AF9-4333-B6CC-54F17D1AD6AF}" srcOrd="0" destOrd="0" parTransId="{D46A811B-8D75-4280-91CA-B08022052AD3}" sibTransId="{26342C2A-220E-4E3E-B687-0417EE978490}"/>
    <dgm:cxn modelId="{EB8A3529-45D3-41D7-90C4-B64D35E96FA4}" type="presParOf" srcId="{A0FCB741-D6FB-471A-AFFB-34A551B23389}" destId="{740D210C-DD31-4C89-A960-B7A73F651201}" srcOrd="0" destOrd="0" presId="urn:microsoft.com/office/officeart/2005/8/layout/process3"/>
    <dgm:cxn modelId="{B37A3D7D-ADEF-41A4-99D5-B43686CF72C8}" type="presParOf" srcId="{740D210C-DD31-4C89-A960-B7A73F651201}" destId="{2D00C0FA-2190-4131-B41C-406D12EBD19D}" srcOrd="0" destOrd="0" presId="urn:microsoft.com/office/officeart/2005/8/layout/process3"/>
    <dgm:cxn modelId="{7B85B55D-70E5-4690-BFAE-DFDF84B0C320}" type="presParOf" srcId="{740D210C-DD31-4C89-A960-B7A73F651201}" destId="{F530B146-4804-44DF-A9FB-914BD1334CF3}" srcOrd="1" destOrd="0" presId="urn:microsoft.com/office/officeart/2005/8/layout/process3"/>
    <dgm:cxn modelId="{CF9F7F90-78DA-4D17-82FF-0ABD31068B1C}" type="presParOf" srcId="{740D210C-DD31-4C89-A960-B7A73F651201}" destId="{5119D2D1-4FB9-446D-A6E8-8ED95CA6BE74}" srcOrd="2" destOrd="0" presId="urn:microsoft.com/office/officeart/2005/8/layout/process3"/>
    <dgm:cxn modelId="{B938968C-CE32-4538-A179-7BD790F032D8}" type="presParOf" srcId="{A0FCB741-D6FB-471A-AFFB-34A551B23389}" destId="{7215AE2F-F554-4E5C-965F-78B98D9E4235}" srcOrd="1" destOrd="0" presId="urn:microsoft.com/office/officeart/2005/8/layout/process3"/>
    <dgm:cxn modelId="{F984DB2F-6D25-4C79-B3DD-CF2E16B5160C}" type="presParOf" srcId="{7215AE2F-F554-4E5C-965F-78B98D9E4235}" destId="{53D2B545-02FE-4E59-ADF8-6B67A4044A6A}" srcOrd="0" destOrd="0" presId="urn:microsoft.com/office/officeart/2005/8/layout/process3"/>
    <dgm:cxn modelId="{06A6650D-C853-48FA-8EAB-6477D563AC40}" type="presParOf" srcId="{A0FCB741-D6FB-471A-AFFB-34A551B23389}" destId="{0EF74715-8593-48E3-8E98-66314616F7CC}" srcOrd="2" destOrd="0" presId="urn:microsoft.com/office/officeart/2005/8/layout/process3"/>
    <dgm:cxn modelId="{85CB4B2E-C63E-4222-BE00-E66BCA11CAB4}" type="presParOf" srcId="{0EF74715-8593-48E3-8E98-66314616F7CC}" destId="{282E1407-C183-42B4-A59D-A72DF56A3220}" srcOrd="0" destOrd="0" presId="urn:microsoft.com/office/officeart/2005/8/layout/process3"/>
    <dgm:cxn modelId="{0A98A85E-5269-4D20-A569-C6781C44C974}" type="presParOf" srcId="{0EF74715-8593-48E3-8E98-66314616F7CC}" destId="{482C6324-E0B6-4BC5-9CC0-1FAF6CA05D75}" srcOrd="1" destOrd="0" presId="urn:microsoft.com/office/officeart/2005/8/layout/process3"/>
    <dgm:cxn modelId="{A4F060EF-A59A-46E4-B17E-6AB37E940EF4}" type="presParOf" srcId="{0EF74715-8593-48E3-8E98-66314616F7CC}" destId="{05A3CE8A-5040-4669-9FDE-31F9FA007600}" srcOrd="2" destOrd="0" presId="urn:microsoft.com/office/officeart/2005/8/layout/process3"/>
    <dgm:cxn modelId="{FB9A45AA-CA36-43CF-B496-8E0F88173C5E}" type="presParOf" srcId="{A0FCB741-D6FB-471A-AFFB-34A551B23389}" destId="{FBA92AF5-571D-4499-A320-06B1AD0F2F23}" srcOrd="3" destOrd="0" presId="urn:microsoft.com/office/officeart/2005/8/layout/process3"/>
    <dgm:cxn modelId="{F52CDF26-AB9B-41BC-9850-53FF0617E122}" type="presParOf" srcId="{FBA92AF5-571D-4499-A320-06B1AD0F2F23}" destId="{6CA0C4B9-9BE6-4728-ABC2-CB7A375F37EE}" srcOrd="0" destOrd="0" presId="urn:microsoft.com/office/officeart/2005/8/layout/process3"/>
    <dgm:cxn modelId="{C2170E18-419F-4B48-ABE0-03A1BADE2771}" type="presParOf" srcId="{A0FCB741-D6FB-471A-AFFB-34A551B23389}" destId="{C2294DDC-9EDC-40B5-B069-137C7959C126}" srcOrd="4" destOrd="0" presId="urn:microsoft.com/office/officeart/2005/8/layout/process3"/>
    <dgm:cxn modelId="{A24E57C3-9B37-4F93-B007-4BE56FCF4980}" type="presParOf" srcId="{C2294DDC-9EDC-40B5-B069-137C7959C126}" destId="{F400504A-B76C-4574-A8F8-386562D803FC}" srcOrd="0" destOrd="0" presId="urn:microsoft.com/office/officeart/2005/8/layout/process3"/>
    <dgm:cxn modelId="{CDE54538-D803-40B1-9C20-1C4AA2A5752B}" type="presParOf" srcId="{C2294DDC-9EDC-40B5-B069-137C7959C126}" destId="{2F4B70D0-AC4B-45D4-99A8-DA67204CD6A8}" srcOrd="1" destOrd="0" presId="urn:microsoft.com/office/officeart/2005/8/layout/process3"/>
    <dgm:cxn modelId="{70E55C94-8FE8-461D-BD3E-3CEAB57978F2}" type="presParOf" srcId="{C2294DDC-9EDC-40B5-B069-137C7959C126}" destId="{956B5B3E-5F5B-49A1-9C97-21DEE04F6B11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6225-C489-459C-8FAB-6910E547F623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893-86C7-4EA6-9EA6-93A85AE4AD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Cocos2d-x3.3rc0</a:t>
            </a:r>
            <a:r>
              <a:rPr lang="zh-CN" altLang="en-US" dirty="0" smtClean="0"/>
              <a:t>文件逻辑图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F0893-86C7-4EA6-9EA6-93A85AE4AD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u012945598/article/details/39524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--</a:t>
            </a:r>
            <a:r>
              <a:rPr lang="zh-CN" altLang="en-US" dirty="0" smtClean="0"/>
              <a:t>页游科技研发部 陈波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Cocos2d-x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EffectSprite3D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43050"/>
            <a:ext cx="7772400" cy="45720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EffectSprite3D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9972" y="1447800"/>
            <a:ext cx="7221255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Animate3D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3D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5216" y="1447800"/>
            <a:ext cx="7530767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模型动画中添加特效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17240" y="1447800"/>
            <a:ext cx="5566719" cy="4572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动态添加武器</a:t>
            </a:r>
            <a:endParaRPr lang="zh-CN" altLang="en-US" dirty="0"/>
          </a:p>
        </p:txBody>
      </p:sp>
      <p:pic>
        <p:nvPicPr>
          <p:cNvPr id="10" name="内容占位符 9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70150" y="1447800"/>
            <a:ext cx="7060899" cy="4572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动态修改材质</a:t>
            </a:r>
            <a:r>
              <a:rPr lang="en-US" altLang="zh-CN" dirty="0" smtClean="0"/>
              <a:t>Mesh</a:t>
            </a:r>
            <a:endParaRPr lang="zh-CN" altLang="en-US" dirty="0"/>
          </a:p>
        </p:txBody>
      </p:sp>
      <p:pic>
        <p:nvPicPr>
          <p:cNvPr id="6" name="内容占位符 5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7772400" cy="3795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包围盒和</a:t>
            </a:r>
            <a:r>
              <a:rPr lang="en-US" altLang="zh-CN" dirty="0" smtClean="0"/>
              <a:t>3D</a:t>
            </a:r>
            <a:r>
              <a:rPr lang="zh-CN" altLang="en-US" dirty="0" smtClean="0"/>
              <a:t>碰撞的实现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	</a:t>
            </a:r>
            <a:r>
              <a:rPr lang="zh-CN" altLang="en-US" sz="1600" dirty="0" smtClean="0">
                <a:solidFill>
                  <a:srgbClr val="C00000"/>
                </a:solidFill>
              </a:rPr>
              <a:t>在</a:t>
            </a:r>
            <a:r>
              <a:rPr lang="en-US" altLang="zh-CN" sz="1600" dirty="0" smtClean="0">
                <a:solidFill>
                  <a:srgbClr val="C00000"/>
                </a:solidFill>
              </a:rPr>
              <a:t>Cocos2d-x 3.x</a:t>
            </a:r>
            <a:r>
              <a:rPr lang="zh-CN" altLang="en-US" sz="1600" dirty="0" smtClean="0">
                <a:solidFill>
                  <a:srgbClr val="C00000"/>
                </a:solidFill>
              </a:rPr>
              <a:t>版本添加了对</a:t>
            </a:r>
            <a:r>
              <a:rPr lang="en-US" altLang="zh-CN" sz="1600" dirty="0" smtClean="0">
                <a:solidFill>
                  <a:srgbClr val="C00000"/>
                </a:solidFill>
              </a:rPr>
              <a:t>3D</a:t>
            </a:r>
            <a:r>
              <a:rPr lang="zh-CN" altLang="en-US" sz="1600" dirty="0" smtClean="0">
                <a:solidFill>
                  <a:srgbClr val="C00000"/>
                </a:solidFill>
              </a:rPr>
              <a:t>物体的支持后，</a:t>
            </a:r>
            <a:r>
              <a:rPr lang="en-US" altLang="zh-CN" sz="1600" dirty="0" smtClean="0">
                <a:solidFill>
                  <a:srgbClr val="C00000"/>
                </a:solidFill>
              </a:rPr>
              <a:t>3D</a:t>
            </a:r>
            <a:r>
              <a:rPr lang="zh-CN" altLang="en-US" sz="1600" dirty="0" smtClean="0">
                <a:solidFill>
                  <a:srgbClr val="C00000"/>
                </a:solidFill>
              </a:rPr>
              <a:t>物体的碰撞检测方法也随之更新，其中一种最简单的碰撞检测方法就是</a:t>
            </a:r>
            <a:r>
              <a:rPr lang="en-US" altLang="zh-CN" sz="1600" dirty="0" smtClean="0">
                <a:solidFill>
                  <a:srgbClr val="C00000"/>
                </a:solidFill>
              </a:rPr>
              <a:t>AABB</a:t>
            </a:r>
            <a:r>
              <a:rPr lang="zh-CN" altLang="en-US" sz="1600" dirty="0" smtClean="0">
                <a:solidFill>
                  <a:srgbClr val="C00000"/>
                </a:solidFill>
              </a:rPr>
              <a:t>碰撞检测。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AABB</a:t>
            </a:r>
            <a:r>
              <a:rPr lang="zh-CN" altLang="en-US" b="1" dirty="0" smtClean="0"/>
              <a:t>包围盒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sz="1400" dirty="0" smtClean="0"/>
              <a:t>在游戏中，为了简化物体之间的碰撞检测运算，通常会对物体创建一个规则的几何外形将其包围。</a:t>
            </a:r>
            <a:r>
              <a:rPr lang="en-US" altLang="zh-CN" sz="1400" dirty="0" smtClean="0"/>
              <a:t>AABB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axis-aligned bounding box</a:t>
            </a:r>
            <a:r>
              <a:rPr lang="zh-CN" altLang="en-US" sz="1400" dirty="0" smtClean="0"/>
              <a:t>）包围盒被称为轴对其包围盒。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二维场景中的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AABB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包围盒特点</a:t>
            </a:r>
            <a:r>
              <a:rPr lang="zh-CN" altLang="en-US" sz="1400" dirty="0" smtClean="0">
                <a:solidFill>
                  <a:srgbClr val="0070C0"/>
                </a:solidFill>
              </a:rPr>
              <a:t>：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表现形式为四边形，即用四边形包围物体。</a:t>
            </a:r>
            <a:endParaRPr lang="en-US" altLang="zh-CN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四边形的每一条边，都会与坐标系的轴垂直。</a:t>
            </a:r>
            <a:endParaRPr lang="en-US" altLang="zh-CN" sz="1200" dirty="0" smtClean="0"/>
          </a:p>
          <a:p>
            <a:pPr marL="342900" indent="-342900">
              <a:buNone/>
            </a:pPr>
            <a:r>
              <a:rPr lang="en-US" altLang="zh-CN" sz="1400" dirty="0" smtClean="0"/>
              <a:t>	</a:t>
            </a:r>
            <a:r>
              <a:rPr lang="zh-CN" altLang="en-US" sz="1400" b="1" dirty="0" smtClean="0"/>
              <a:t>原理：物体</a:t>
            </a:r>
            <a:r>
              <a:rPr lang="en-US" altLang="zh-CN" sz="1400" b="1" dirty="0" smtClean="0"/>
              <a:t>A</a:t>
            </a:r>
            <a:r>
              <a:rPr lang="zh-CN" altLang="en-US" sz="1400" b="1" dirty="0" smtClean="0"/>
              <a:t>和物体</a:t>
            </a:r>
            <a:r>
              <a:rPr lang="en-US" altLang="zh-CN" sz="1400" b="1" dirty="0" smtClean="0"/>
              <a:t>B</a:t>
            </a:r>
            <a:r>
              <a:rPr lang="zh-CN" altLang="en-US" sz="1400" b="1" dirty="0" smtClean="0"/>
              <a:t>分别沿两个坐标轴做投影，只有在两个坐标轴都发生重叠的情况下，两个物体才意味着发生了碰撞。</a:t>
            </a:r>
            <a:endParaRPr lang="en-US" altLang="zh-CN" sz="1400" b="1" dirty="0" smtClean="0"/>
          </a:p>
          <a:p>
            <a:pPr marL="342900" indent="-342900">
              <a:buNone/>
            </a:pPr>
            <a:r>
              <a:rPr lang="en-US" altLang="zh-CN" sz="1400" b="1" dirty="0" smtClean="0"/>
              <a:t>	</a:t>
            </a:r>
            <a:r>
              <a:rPr lang="zh-CN" altLang="en-US" sz="1400" dirty="0" smtClean="0"/>
              <a:t>在程序中做二维游戏的</a:t>
            </a:r>
            <a:r>
              <a:rPr lang="en-US" altLang="zh-CN" sz="1400" dirty="0" smtClean="0"/>
              <a:t>AABB</a:t>
            </a:r>
            <a:r>
              <a:rPr lang="zh-CN" altLang="en-US" sz="1400" dirty="0" smtClean="0"/>
              <a:t>碰撞检测时，只需验证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是否满足如下条件：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物体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轴方向上的最小值大于物体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轴方向上的最大值。</a:t>
            </a:r>
            <a:endParaRPr lang="en-US" altLang="zh-CN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物体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轴方向上的最小值大于物体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轴方向上的最大值。</a:t>
            </a:r>
            <a:endParaRPr lang="en-US" altLang="zh-CN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物体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轴方向上的最小值大于物体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轴方向上的最大值。</a:t>
            </a:r>
            <a:endParaRPr lang="en-US" altLang="zh-CN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物体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轴方向上的最小值大于物体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轴方向上的最大值。</a:t>
            </a:r>
            <a:endParaRPr lang="en-US" altLang="zh-CN" sz="1200" dirty="0" smtClean="0"/>
          </a:p>
          <a:p>
            <a:pPr marL="342900" indent="-34290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如果满足以上条件，则说明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未重合，反之，则证明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重合。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二维场景物体碰撞图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图片 7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71546"/>
            <a:ext cx="8572500" cy="54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642918"/>
            <a:ext cx="7772400" cy="5376882"/>
          </a:xfrm>
        </p:spPr>
        <p:txBody>
          <a:bodyPr/>
          <a:lstStyle/>
          <a:p>
            <a:pPr marL="342900" indent="-342900">
              <a:buNone/>
            </a:pPr>
            <a:r>
              <a:rPr lang="zh-CN" altLang="en-US" sz="1400" b="1" dirty="0" smtClean="0">
                <a:solidFill>
                  <a:srgbClr val="0070C0"/>
                </a:solidFill>
              </a:rPr>
              <a:t>三维场景中的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AABB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包围盒特点</a:t>
            </a:r>
            <a:r>
              <a:rPr lang="zh-CN" altLang="en-US" sz="1400" dirty="0" smtClean="0">
                <a:solidFill>
                  <a:srgbClr val="0070C0"/>
                </a:solidFill>
              </a:rPr>
              <a:t>：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表现形式为六面体。</a:t>
            </a:r>
            <a:endParaRPr lang="en-US" altLang="zh-CN" sz="12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/>
              <a:t>六面体中的每条边都平行于一个坐标面。</a:t>
            </a:r>
            <a:endParaRPr lang="en-US" altLang="zh-CN" sz="1200" dirty="0" smtClean="0"/>
          </a:p>
          <a:p>
            <a:pPr marL="342900" indent="-342900">
              <a:buNone/>
            </a:pPr>
            <a:r>
              <a:rPr lang="en-US" altLang="zh-CN" sz="1200" dirty="0" smtClean="0"/>
              <a:t>	</a:t>
            </a:r>
            <a:r>
              <a:rPr lang="zh-CN" altLang="en-US" sz="1200" b="1" dirty="0" smtClean="0"/>
              <a:t>原理：二维场景的碰撞检测中，实际上两个坐标点就可以标识一个物体，因为二位碰撞检测只需要获得到四个坐标点就行了。三维场景中物体的</a:t>
            </a:r>
            <a:r>
              <a:rPr lang="en-US" altLang="zh-CN" sz="1200" b="1" dirty="0" smtClean="0"/>
              <a:t>AABB</a:t>
            </a:r>
            <a:r>
              <a:rPr lang="zh-CN" altLang="en-US" sz="1200" b="1" dirty="0" smtClean="0"/>
              <a:t>包围盒是一个六面体，其坐标系相对于二维坐标系只是多了个</a:t>
            </a:r>
            <a:r>
              <a:rPr lang="en-US" altLang="zh-CN" sz="1200" b="1" dirty="0" smtClean="0"/>
              <a:t>Z</a:t>
            </a:r>
            <a:r>
              <a:rPr lang="zh-CN" altLang="en-US" sz="1200" b="1" dirty="0" smtClean="0"/>
              <a:t>轴，因此三维场景中物体的</a:t>
            </a:r>
            <a:r>
              <a:rPr lang="en-US" altLang="zh-CN" sz="1200" b="1" dirty="0" smtClean="0"/>
              <a:t>AABB</a:t>
            </a:r>
            <a:r>
              <a:rPr lang="zh-CN" altLang="en-US" sz="1200" b="1" dirty="0" smtClean="0"/>
              <a:t>碰撞检测依然可以采用四个坐标点信息来实现：从物体</a:t>
            </a:r>
            <a:r>
              <a:rPr lang="en-US" altLang="zh-CN" sz="1200" b="1" dirty="0" smtClean="0"/>
              <a:t>A</a:t>
            </a:r>
            <a:r>
              <a:rPr lang="zh-CN" altLang="en-US" sz="1200" b="1" dirty="0" smtClean="0"/>
              <a:t>的八个定点与物体</a:t>
            </a:r>
            <a:r>
              <a:rPr lang="en-US" altLang="zh-CN" sz="1200" b="1" dirty="0" smtClean="0"/>
              <a:t>B</a:t>
            </a:r>
            <a:r>
              <a:rPr lang="zh-CN" altLang="en-US" sz="1200" b="1" dirty="0" smtClean="0"/>
              <a:t>的八个定点分别选出两个最大与最小的定点进行对比。</a:t>
            </a:r>
            <a:endParaRPr lang="en-US" altLang="zh-CN" sz="1200" b="1" dirty="0" smtClean="0"/>
          </a:p>
          <a:p>
            <a:pPr marL="342900" indent="-342900">
              <a:buNone/>
            </a:pPr>
            <a:endParaRPr lang="en-US" altLang="zh-CN" sz="1200" b="1" dirty="0" smtClean="0"/>
          </a:p>
          <a:p>
            <a:pPr marL="342900" indent="-342900">
              <a:buNone/>
            </a:pPr>
            <a:r>
              <a:rPr lang="en-US" altLang="zh-CN" sz="1200" b="1" dirty="0" smtClean="0"/>
              <a:t>	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sz="1200" b="1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如上图，如果确定了黑色点的部分，就可以确定八个定点的信息了。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Cocos2d-x 3.x</a:t>
            </a:r>
            <a:r>
              <a:rPr lang="zh-CN" altLang="en-US" sz="1200" smtClean="0"/>
              <a:t>版本的</a:t>
            </a:r>
            <a:r>
              <a:rPr lang="en-US" altLang="zh-CN" sz="1200" smtClean="0"/>
              <a:t>3D</a:t>
            </a:r>
            <a:r>
              <a:rPr lang="zh-CN" altLang="en-US" sz="1200" dirty="0" smtClean="0"/>
              <a:t>模块中为开发者提供了</a:t>
            </a:r>
            <a:r>
              <a:rPr lang="en-US" altLang="zh-CN" sz="1200" dirty="0" smtClean="0"/>
              <a:t>CCAABB</a:t>
            </a:r>
            <a:r>
              <a:rPr lang="zh-CN" altLang="en-US" sz="1200" dirty="0" smtClean="0"/>
              <a:t>类，用于保存包围盒的最大定点和最小定点信息，并且每个</a:t>
            </a:r>
            <a:r>
              <a:rPr lang="en-US" altLang="zh-CN" sz="1200" dirty="0" smtClean="0"/>
              <a:t>Sprite3D</a:t>
            </a:r>
            <a:r>
              <a:rPr lang="zh-CN" altLang="en-US" sz="1200" dirty="0" smtClean="0"/>
              <a:t>对象提供了获取</a:t>
            </a:r>
            <a:r>
              <a:rPr lang="en-US" altLang="zh-CN" sz="1200" dirty="0" smtClean="0"/>
              <a:t>AABB</a:t>
            </a:r>
            <a:r>
              <a:rPr lang="zh-CN" altLang="en-US" sz="1200" dirty="0" smtClean="0"/>
              <a:t>包围盒的接口，</a:t>
            </a:r>
            <a:r>
              <a:rPr lang="en-US" altLang="zh-CN" sz="1200" dirty="0" smtClean="0"/>
              <a:t>CCAABB</a:t>
            </a:r>
            <a:r>
              <a:rPr lang="zh-CN" altLang="en-US" sz="1200" dirty="0" smtClean="0"/>
              <a:t>类同时也提供了判断相应的碰撞检测的方法。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200" dirty="0" smtClean="0">
                <a:solidFill>
                  <a:srgbClr val="FF0000"/>
                </a:solidFill>
              </a:rPr>
              <a:t>CCAABB</a:t>
            </a:r>
            <a:r>
              <a:rPr lang="zh-CN" altLang="en-US" sz="1200" dirty="0" smtClean="0">
                <a:solidFill>
                  <a:srgbClr val="FF0000"/>
                </a:solidFill>
              </a:rPr>
              <a:t>类中一开始保存的最大顶点与最小顶点的信息实际上是</a:t>
            </a:r>
            <a:r>
              <a:rPr lang="zh-CN" altLang="en-US" sz="1200" u="sng" dirty="0" smtClean="0">
                <a:solidFill>
                  <a:srgbClr val="FF0000"/>
                </a:solidFill>
              </a:rPr>
              <a:t>物体坐标系</a:t>
            </a:r>
            <a:r>
              <a:rPr lang="zh-CN" altLang="en-US" sz="1200" dirty="0" smtClean="0">
                <a:solidFill>
                  <a:srgbClr val="FF0000"/>
                </a:solidFill>
              </a:rPr>
              <a:t>中的信息，实际上在碰撞检测时需要将其转换成</a:t>
            </a:r>
            <a:r>
              <a:rPr lang="zh-CN" altLang="en-US" sz="1200" u="sng" dirty="0" smtClean="0">
                <a:solidFill>
                  <a:srgbClr val="FF0000"/>
                </a:solidFill>
              </a:rPr>
              <a:t>世界坐标系</a:t>
            </a:r>
            <a:r>
              <a:rPr lang="zh-CN" altLang="en-US" sz="1200" dirty="0" smtClean="0">
                <a:solidFill>
                  <a:srgbClr val="FF0000"/>
                </a:solidFill>
              </a:rPr>
              <a:t>中的点，这一过程在</a:t>
            </a:r>
            <a:r>
              <a:rPr lang="en-US" altLang="zh-CN" sz="1200" dirty="0" smtClean="0">
                <a:solidFill>
                  <a:srgbClr val="FF0000"/>
                </a:solidFill>
              </a:rPr>
              <a:t>Sprite3D</a:t>
            </a:r>
            <a:r>
              <a:rPr lang="zh-CN" altLang="en-US" sz="1200" dirty="0" smtClean="0">
                <a:solidFill>
                  <a:srgbClr val="FF0000"/>
                </a:solidFill>
              </a:rPr>
              <a:t>中的</a:t>
            </a:r>
            <a:r>
              <a:rPr lang="en-US" altLang="zh-CN" sz="1200" dirty="0" smtClean="0">
                <a:solidFill>
                  <a:srgbClr val="FF0000"/>
                </a:solidFill>
              </a:rPr>
              <a:t>getAABB()</a:t>
            </a:r>
            <a:r>
              <a:rPr lang="zh-CN" altLang="en-US" sz="1200" dirty="0" smtClean="0">
                <a:solidFill>
                  <a:srgbClr val="FF0000"/>
                </a:solidFill>
              </a:rPr>
              <a:t>方法实现，也可以通过</a:t>
            </a:r>
            <a:r>
              <a:rPr lang="en-US" altLang="zh-CN" sz="1200" dirty="0" smtClean="0">
                <a:solidFill>
                  <a:srgbClr val="FF0000"/>
                </a:solidFill>
              </a:rPr>
              <a:t>CCAABB</a:t>
            </a:r>
            <a:r>
              <a:rPr lang="zh-CN" altLang="en-US" sz="1200" dirty="0" smtClean="0">
                <a:solidFill>
                  <a:srgbClr val="FF0000"/>
                </a:solidFill>
              </a:rPr>
              <a:t>中的</a:t>
            </a:r>
            <a:r>
              <a:rPr lang="en-US" altLang="zh-CN" sz="1200" dirty="0" smtClean="0">
                <a:solidFill>
                  <a:srgbClr val="FF0000"/>
                </a:solidFill>
              </a:rPr>
              <a:t>transform()</a:t>
            </a:r>
            <a:r>
              <a:rPr lang="zh-CN" altLang="en-US" sz="1200" dirty="0" smtClean="0">
                <a:solidFill>
                  <a:srgbClr val="FF0000"/>
                </a:solidFill>
              </a:rPr>
              <a:t>方法完成。</a:t>
            </a:r>
          </a:p>
          <a:p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00" y="2233903"/>
            <a:ext cx="3800000" cy="2266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132"/>
            <a:ext cx="9144000" cy="21026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OBB</a:t>
            </a:r>
            <a:r>
              <a:rPr lang="zh-CN" altLang="en-US" dirty="0" smtClean="0"/>
              <a:t>碰撞检测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前面介绍的</a:t>
            </a:r>
            <a:r>
              <a:rPr lang="en-US" altLang="zh-CN" sz="1400" dirty="0" smtClean="0"/>
              <a:t>AABB</a:t>
            </a:r>
            <a:r>
              <a:rPr lang="zh-CN" altLang="en-US" sz="1400" dirty="0" smtClean="0"/>
              <a:t>包围盒碰撞检测法虽然计算方法简单，速度快，但是仅适用于精度不高的游戏，</a:t>
            </a:r>
            <a:r>
              <a:rPr lang="en-US" altLang="zh-CN" sz="1400" dirty="0" smtClean="0"/>
              <a:t>Cocos2d-x 3.x</a:t>
            </a:r>
            <a:r>
              <a:rPr lang="zh-CN" altLang="en-US" sz="1400" dirty="0" smtClean="0"/>
              <a:t>中还有一种更逼近物体且更为精确的算法：</a:t>
            </a:r>
            <a:r>
              <a:rPr lang="en-US" altLang="zh-CN" sz="1400" dirty="0" smtClean="0"/>
              <a:t>OBB</a:t>
            </a:r>
            <a:r>
              <a:rPr lang="zh-CN" altLang="en-US" sz="1400" dirty="0" smtClean="0"/>
              <a:t>碰撞检测。</a:t>
            </a:r>
            <a:endParaRPr lang="en-US" altLang="zh-CN" sz="1400" dirty="0" smtClean="0"/>
          </a:p>
          <a:p>
            <a:r>
              <a:rPr lang="en-US" altLang="zh-CN" b="1" dirty="0" smtClean="0"/>
              <a:t>O</a:t>
            </a:r>
            <a:r>
              <a:rPr lang="en-US" b="1" dirty="0" smtClean="0"/>
              <a:t>BB</a:t>
            </a:r>
            <a:r>
              <a:rPr lang="zh-CN" altLang="en-US" b="1" dirty="0" smtClean="0"/>
              <a:t>包围盒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sz="1400" dirty="0" smtClean="0">
                <a:latin typeface="+mn-ea"/>
              </a:rPr>
              <a:t>O</a:t>
            </a:r>
            <a:r>
              <a:rPr lang="en-US" altLang="zh-CN" sz="1400" dirty="0" smtClean="0">
                <a:latin typeface="+mn-ea"/>
              </a:rPr>
              <a:t>BB(</a:t>
            </a:r>
            <a:r>
              <a:rPr lang="en-US" sz="1400" dirty="0" smtClean="0">
                <a:latin typeface="+mn-ea"/>
              </a:rPr>
              <a:t>O</a:t>
            </a:r>
            <a:r>
              <a:rPr lang="en-US" altLang="zh-CN" sz="1400" dirty="0" smtClean="0">
                <a:latin typeface="+mn-ea"/>
              </a:rPr>
              <a:t>riented Bounding Box)</a:t>
            </a:r>
            <a:r>
              <a:rPr lang="zh-CN" altLang="en-US" sz="1400" dirty="0" smtClean="0">
                <a:latin typeface="+mn-ea"/>
              </a:rPr>
              <a:t>包围盒也被称为有向包围盒或定向包围盒，它会随着物体的移动、缩放旋转。其实它就是一个可以旋转的</a:t>
            </a:r>
            <a:r>
              <a:rPr lang="en-US" altLang="zh-CN" sz="1400" dirty="0" smtClean="0">
                <a:latin typeface="+mn-ea"/>
              </a:rPr>
              <a:t>AABB</a:t>
            </a:r>
            <a:r>
              <a:rPr lang="zh-CN" altLang="en-US" sz="1400" dirty="0" smtClean="0">
                <a:latin typeface="+mn-ea"/>
              </a:rPr>
              <a:t>包围盒。相对于</a:t>
            </a:r>
            <a:r>
              <a:rPr lang="en-US" altLang="zh-CN" sz="1400" dirty="0" smtClean="0">
                <a:latin typeface="+mn-ea"/>
              </a:rPr>
              <a:t>AABB</a:t>
            </a:r>
            <a:r>
              <a:rPr lang="zh-CN" altLang="en-US" sz="1400" dirty="0" smtClean="0">
                <a:latin typeface="+mn-ea"/>
              </a:rPr>
              <a:t>包围盒来讲，</a:t>
            </a:r>
            <a:r>
              <a:rPr lang="en-US" altLang="zh-CN" sz="1400" dirty="0" smtClean="0">
                <a:latin typeface="+mn-ea"/>
              </a:rPr>
              <a:t>OBB</a:t>
            </a:r>
            <a:r>
              <a:rPr lang="zh-CN" altLang="en-US" sz="1400" dirty="0" smtClean="0">
                <a:latin typeface="+mn-ea"/>
              </a:rPr>
              <a:t>在碰撞精度上要高于</a:t>
            </a:r>
            <a:r>
              <a:rPr lang="en-US" altLang="zh-CN" sz="1400" dirty="0" smtClean="0">
                <a:latin typeface="+mn-ea"/>
              </a:rPr>
              <a:t>AABB</a:t>
            </a:r>
            <a:r>
              <a:rPr lang="zh-CN" altLang="en-US" sz="1400" dirty="0" smtClean="0">
                <a:latin typeface="+mn-ea"/>
              </a:rPr>
              <a:t>，但是精度高的同时带来就是效率的降低，</a:t>
            </a:r>
            <a:r>
              <a:rPr lang="en-US" altLang="zh-CN" sz="1400" dirty="0" smtClean="0">
                <a:latin typeface="+mn-ea"/>
              </a:rPr>
              <a:t>OBB</a:t>
            </a:r>
            <a:r>
              <a:rPr lang="zh-CN" altLang="en-US" sz="1400" dirty="0" smtClean="0">
                <a:latin typeface="+mn-ea"/>
              </a:rPr>
              <a:t>算法要比</a:t>
            </a:r>
            <a:r>
              <a:rPr lang="en-US" altLang="zh-CN" sz="1400" dirty="0" smtClean="0">
                <a:latin typeface="+mn-ea"/>
              </a:rPr>
              <a:t>AABB</a:t>
            </a:r>
            <a:r>
              <a:rPr lang="zh-CN" altLang="en-US" sz="1400" dirty="0" smtClean="0">
                <a:latin typeface="+mn-ea"/>
              </a:rPr>
              <a:t>复杂，同样内存消耗也会很大。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想要唯一标识一个</a:t>
            </a:r>
            <a:r>
              <a:rPr lang="en-US" altLang="zh-CN" sz="1400" dirty="0" smtClean="0">
                <a:latin typeface="+mn-ea"/>
              </a:rPr>
              <a:t>OBB</a:t>
            </a:r>
            <a:r>
              <a:rPr lang="zh-CN" altLang="en-US" sz="1400" dirty="0" smtClean="0">
                <a:latin typeface="+mn-ea"/>
              </a:rPr>
              <a:t>包围盒我们大概会想到，使用</a:t>
            </a:r>
            <a:r>
              <a:rPr lang="en-US" altLang="zh-CN" sz="1400" dirty="0" smtClean="0">
                <a:latin typeface="+mn-ea"/>
              </a:rPr>
              <a:t>8</a:t>
            </a:r>
            <a:r>
              <a:rPr lang="zh-CN" altLang="en-US" sz="1400" dirty="0" smtClean="0">
                <a:latin typeface="+mn-ea"/>
              </a:rPr>
              <a:t>个顶点的集合，</a:t>
            </a:r>
            <a:r>
              <a:rPr lang="en-US" altLang="zh-CN" sz="1400" dirty="0" smtClean="0">
                <a:latin typeface="+mn-ea"/>
              </a:rPr>
              <a:t>6</a:t>
            </a:r>
            <a:r>
              <a:rPr lang="zh-CN" altLang="en-US" sz="1400" dirty="0" smtClean="0">
                <a:latin typeface="+mn-ea"/>
              </a:rPr>
              <a:t>个面的集合、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个顶点和</a:t>
            </a: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个彼此正交的边向量，又或者是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个中心点、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个旋转矩阵和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1/2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边长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>
                <a:latin typeface="+mn-ea"/>
              </a:rPr>
              <a:t>	Cocos2d-x 3.x</a:t>
            </a:r>
            <a:r>
              <a:rPr lang="zh-CN" altLang="en-US" sz="1400" dirty="0" smtClean="0">
                <a:latin typeface="+mn-ea"/>
              </a:rPr>
              <a:t>则使用后面一种，如下图是</a:t>
            </a:r>
            <a:r>
              <a:rPr lang="en-US" altLang="zh-CN" sz="1400" dirty="0" smtClean="0">
                <a:latin typeface="+mn-ea"/>
              </a:rPr>
              <a:t>3D</a:t>
            </a:r>
            <a:r>
              <a:rPr lang="zh-CN" altLang="en-US" sz="1400" dirty="0" smtClean="0">
                <a:latin typeface="+mn-ea"/>
              </a:rPr>
              <a:t>模块下</a:t>
            </a:r>
            <a:r>
              <a:rPr lang="en-US" altLang="zh-CN" sz="1400" dirty="0" smtClean="0">
                <a:latin typeface="+mn-ea"/>
              </a:rPr>
              <a:t>CCOOBB.h</a:t>
            </a:r>
            <a:r>
              <a:rPr lang="zh-CN" altLang="en-US" sz="1400" dirty="0" smtClean="0">
                <a:latin typeface="+mn-ea"/>
              </a:rPr>
              <a:t>部分代码：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endParaRPr lang="en-US" altLang="zh-CN" sz="1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Cocos3D</a:t>
            </a:r>
            <a:r>
              <a:rPr lang="zh-CN" altLang="en-US" dirty="0" smtClean="0">
                <a:solidFill>
                  <a:srgbClr val="7030A0"/>
                </a:solidFill>
              </a:rPr>
              <a:t>？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1600" dirty="0" smtClean="0">
                <a:latin typeface="+mn-ea"/>
              </a:rPr>
              <a:t>Cocos3D</a:t>
            </a:r>
            <a:r>
              <a:rPr lang="zh-CN" altLang="en-US" sz="1600" dirty="0" smtClean="0">
                <a:latin typeface="+mn-ea"/>
              </a:rPr>
              <a:t>属于</a:t>
            </a:r>
            <a:r>
              <a:rPr lang="en-US" altLang="zh-CN" sz="1600" dirty="0" smtClean="0">
                <a:latin typeface="+mn-ea"/>
              </a:rPr>
              <a:t>Cocos2d</a:t>
            </a:r>
            <a:r>
              <a:rPr lang="zh-CN" altLang="en-US" sz="1600" dirty="0" smtClean="0">
                <a:latin typeface="+mn-ea"/>
              </a:rPr>
              <a:t>，不属于触控科技旗下的</a:t>
            </a:r>
            <a:r>
              <a:rPr lang="en-US" altLang="zh-CN" sz="1600" dirty="0" smtClean="0">
                <a:latin typeface="+mn-ea"/>
              </a:rPr>
              <a:t>Cocos2d-x</a:t>
            </a:r>
            <a:r>
              <a:rPr lang="zh-CN" altLang="en-US" sz="1600" dirty="0" smtClean="0">
                <a:latin typeface="+mn-ea"/>
              </a:rPr>
              <a:t>，它的作者是</a:t>
            </a:r>
            <a:r>
              <a:rPr lang="en-US" altLang="zh-CN" sz="1600" dirty="0" smtClean="0">
                <a:latin typeface="+mn-ea"/>
              </a:rPr>
              <a:t>Bill Hollings</a:t>
            </a:r>
            <a:r>
              <a:rPr lang="zh-CN" altLang="en-US" sz="1600" dirty="0" smtClean="0">
                <a:latin typeface="+mn-ea"/>
              </a:rPr>
              <a:t>，这是一个开源的基于</a:t>
            </a:r>
            <a:r>
              <a:rPr lang="en-US" sz="1600" dirty="0" smtClean="0">
                <a:latin typeface="+mn-ea"/>
              </a:rPr>
              <a:t>Objective-C</a:t>
            </a:r>
            <a:r>
              <a:rPr lang="zh-CN" altLang="en-US" sz="1600" dirty="0" smtClean="0">
                <a:latin typeface="+mn-ea"/>
              </a:rPr>
              <a:t>的完整的</a:t>
            </a:r>
            <a:r>
              <a:rPr lang="en-US" altLang="zh-CN" sz="1600" dirty="0" smtClean="0">
                <a:latin typeface="+mn-ea"/>
              </a:rPr>
              <a:t>3D</a:t>
            </a:r>
            <a:r>
              <a:rPr lang="zh-CN" altLang="en-US" sz="1600" dirty="0" smtClean="0">
                <a:latin typeface="+mn-ea"/>
              </a:rPr>
              <a:t>特性框架。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       Github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https://github.com/cocos3d/cocos3d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Cocos2d-x</a:t>
            </a:r>
            <a:r>
              <a:rPr lang="zh-CN" altLang="en-US" dirty="0" smtClean="0">
                <a:solidFill>
                  <a:srgbClr val="7030A0"/>
                </a:solidFill>
              </a:rPr>
              <a:t>的</a:t>
            </a:r>
            <a:r>
              <a:rPr lang="en-US" altLang="zh-CN" dirty="0" smtClean="0">
                <a:solidFill>
                  <a:srgbClr val="7030A0"/>
                </a:solidFill>
              </a:rPr>
              <a:t>3D</a:t>
            </a:r>
            <a:r>
              <a:rPr lang="zh-CN" altLang="en-US" dirty="0" smtClean="0">
                <a:solidFill>
                  <a:srgbClr val="7030A0"/>
                </a:solidFill>
              </a:rPr>
              <a:t>功能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600" dirty="0" smtClean="0"/>
              <a:t>官方貌似要逐步淡化</a:t>
            </a:r>
            <a:r>
              <a:rPr lang="en-US" altLang="zh-CN" sz="1600" dirty="0" smtClean="0"/>
              <a:t>cocos2dx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cocos3dx</a:t>
            </a:r>
            <a:r>
              <a:rPr lang="zh-CN" altLang="en-US" sz="1600" dirty="0" smtClean="0"/>
              <a:t>在命名上的区别，以后会统称为</a:t>
            </a:r>
            <a:r>
              <a:rPr lang="en-US" altLang="zh-CN" sz="1600" dirty="0" smtClean="0"/>
              <a:t>cocos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2D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功能将为用户提供更高的自由度选择。可以这样说，</a:t>
            </a:r>
            <a:r>
              <a:rPr lang="en-US" altLang="zh-CN" sz="1600" dirty="0" smtClean="0"/>
              <a:t>Cocos2d-x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功能完全是为了</a:t>
            </a:r>
            <a:r>
              <a:rPr lang="en-US" altLang="zh-CN" sz="1600" dirty="0" smtClean="0"/>
              <a:t>2.5D</a:t>
            </a:r>
            <a:r>
              <a:rPr lang="zh-CN" altLang="en-US" sz="1600" dirty="0" smtClean="0"/>
              <a:t>游戏而生的。可以参考捕鱼达人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>
                <a:solidFill>
                  <a:srgbClr val="7030A0"/>
                </a:solidFill>
              </a:rPr>
              <a:t>2.5D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2.5D = 2D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的场景和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UI + 3D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的布景和角色</a:t>
            </a:r>
            <a:r>
              <a:rPr lang="zh-CN" altLang="en-US" sz="1600" dirty="0" smtClean="0"/>
              <a:t>。</a:t>
            </a:r>
            <a:r>
              <a:rPr lang="zh-CN" altLang="en-US" sz="1600" dirty="0" smtClean="0">
                <a:latin typeface="+mn-ea"/>
              </a:rPr>
              <a:t>这种游戏一般都是俯视视角的游戏，因为它的视角是固定的，不可以旋转，地图上的东西永远只是一个角度。这类游戏的特点是实际上我们看的</a:t>
            </a:r>
            <a:r>
              <a:rPr lang="en-US" altLang="zh-CN" sz="1600" dirty="0" smtClean="0">
                <a:latin typeface="+mn-ea"/>
              </a:rPr>
              <a:t>3D</a:t>
            </a:r>
            <a:r>
              <a:rPr lang="zh-CN" altLang="en-US" sz="1600" dirty="0" smtClean="0">
                <a:latin typeface="+mn-ea"/>
              </a:rPr>
              <a:t>的，其实操作的是</a:t>
            </a:r>
            <a:r>
              <a:rPr lang="en-US" altLang="zh-CN" sz="1600" dirty="0" smtClean="0">
                <a:latin typeface="+mn-ea"/>
              </a:rPr>
              <a:t>2D</a:t>
            </a:r>
            <a:r>
              <a:rPr lang="zh-CN" altLang="en-US" sz="1600" dirty="0" smtClean="0">
                <a:latin typeface="+mn-ea"/>
              </a:rPr>
              <a:t>的。目前手游市场大部分的</a:t>
            </a:r>
            <a:r>
              <a:rPr lang="en-US" altLang="zh-CN" sz="1600" dirty="0" smtClean="0">
                <a:latin typeface="+mn-ea"/>
              </a:rPr>
              <a:t>3D</a:t>
            </a:r>
            <a:r>
              <a:rPr lang="zh-CN" altLang="en-US" sz="1600" dirty="0" smtClean="0">
                <a:latin typeface="+mn-ea"/>
              </a:rPr>
              <a:t>游戏其实都是伪</a:t>
            </a:r>
            <a:r>
              <a:rPr lang="en-US" altLang="zh-CN" sz="1600" dirty="0" smtClean="0">
                <a:latin typeface="+mn-ea"/>
              </a:rPr>
              <a:t>3D</a:t>
            </a:r>
            <a:r>
              <a:rPr lang="zh-CN" altLang="en-US" sz="1600" dirty="0" smtClean="0">
                <a:latin typeface="+mn-ea"/>
              </a:rPr>
              <a:t>，本质上就是</a:t>
            </a:r>
            <a:r>
              <a:rPr lang="en-US" altLang="zh-CN" sz="1600" dirty="0" smtClean="0">
                <a:latin typeface="+mn-ea"/>
              </a:rPr>
              <a:t>2.5D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3D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	</a:t>
            </a:r>
            <a:r>
              <a:rPr lang="en-US" sz="1600" dirty="0" smtClean="0"/>
              <a:t>3D</a:t>
            </a:r>
            <a:r>
              <a:rPr lang="zh-CN" altLang="en-US" sz="1600" dirty="0" smtClean="0"/>
              <a:t>游戏就是从地图到人物都是</a:t>
            </a:r>
            <a:r>
              <a:rPr lang="en-US" altLang="zh-CN" sz="1600" dirty="0" smtClean="0"/>
              <a:t>3</a:t>
            </a:r>
            <a:r>
              <a:rPr lang="en-US" sz="1600" dirty="0" smtClean="0"/>
              <a:t>D</a:t>
            </a:r>
            <a:r>
              <a:rPr lang="zh-CN" altLang="en-US" sz="1600" dirty="0" smtClean="0"/>
              <a:t>建模的游戏，其最大的特点就是视角可以旋转或者说一个</a:t>
            </a:r>
            <a:r>
              <a:rPr lang="en-US" altLang="zh-CN" sz="1600" dirty="0" smtClean="0"/>
              <a:t>3</a:t>
            </a:r>
            <a:r>
              <a:rPr lang="en-US" sz="1600" dirty="0" smtClean="0"/>
              <a:t>d</a:t>
            </a:r>
            <a:r>
              <a:rPr lang="zh-CN" altLang="en-US" sz="1600" dirty="0" smtClean="0"/>
              <a:t>模型你可以从不同角度去看。</a:t>
            </a:r>
            <a:endParaRPr lang="en-US" altLang="zh-CN" sz="1500" dirty="0" smtClean="0">
              <a:latin typeface="+mn-ea"/>
            </a:endParaRPr>
          </a:p>
          <a:p>
            <a:pPr>
              <a:buNone/>
            </a:pPr>
            <a:endParaRPr lang="en-US" altLang="zh-CN" sz="1500" dirty="0" smtClean="0">
              <a:solidFill>
                <a:srgbClr val="7030A0"/>
              </a:solidFill>
              <a:latin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33913"/>
            <a:ext cx="7742858" cy="18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OBB</a:t>
            </a:r>
            <a:r>
              <a:rPr lang="zh-CN" altLang="en-US" dirty="0" smtClean="0"/>
              <a:t>包围盒的创建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 smtClean="0">
                <a:latin typeface="+mn-ea"/>
              </a:rPr>
              <a:t>Cocos2d-x</a:t>
            </a:r>
            <a:r>
              <a:rPr lang="zh-CN" altLang="en-US" sz="1600" dirty="0" smtClean="0">
                <a:latin typeface="+mn-ea"/>
              </a:rPr>
              <a:t>中使用了两种方法来计算</a:t>
            </a:r>
            <a:r>
              <a:rPr lang="en-US" altLang="zh-CN" sz="1600" dirty="0" smtClean="0">
                <a:latin typeface="+mn-ea"/>
              </a:rPr>
              <a:t>OBB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由一个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AABB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包围盒来确定最终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OBB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的包围盒。</a:t>
            </a:r>
            <a:endParaRPr lang="en-US" altLang="zh-CN" sz="14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通过协方差矩阵来确定一个方向包围盒。</a:t>
            </a:r>
            <a:endParaRPr lang="en-US" altLang="zh-CN" sz="1400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 smtClean="0">
                <a:latin typeface="+mn-ea"/>
              </a:rPr>
              <a:t>Cocos2d-x</a:t>
            </a:r>
            <a:r>
              <a:rPr lang="zh-CN" altLang="en-US" sz="1600" dirty="0" smtClean="0">
                <a:latin typeface="+mn-ea"/>
              </a:rPr>
              <a:t>中第一种方法用起来更为简单：</a:t>
            </a: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r>
              <a:rPr lang="en-US" altLang="zh-CN" sz="1600" b="1" dirty="0" smtClean="0">
                <a:latin typeface="+mn-ea"/>
              </a:rPr>
              <a:t>OBB</a:t>
            </a:r>
            <a:r>
              <a:rPr lang="zh-CN" altLang="en-US" sz="1600" b="1" dirty="0" smtClean="0">
                <a:latin typeface="+mn-ea"/>
              </a:rPr>
              <a:t>包围盒的碰撞检测</a:t>
            </a:r>
            <a:r>
              <a:rPr lang="zh-CN" altLang="en-US" sz="1600" dirty="0" smtClean="0">
                <a:latin typeface="+mn-ea"/>
              </a:rPr>
              <a:t>方法常采用的是</a:t>
            </a:r>
            <a:r>
              <a:rPr lang="zh-CN" altLang="en-US" sz="1600" b="1" u="sng" dirty="0" smtClean="0">
                <a:latin typeface="+mn-ea"/>
              </a:rPr>
              <a:t>分离轴定理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separating axis theorem</a:t>
            </a:r>
            <a:r>
              <a:rPr lang="zh-CN" altLang="en-US" sz="1600" dirty="0" smtClean="0">
                <a:latin typeface="+mn-ea"/>
              </a:rPr>
              <a:t>）：</a:t>
            </a:r>
            <a:endParaRPr lang="en-US" altLang="zh-CN" sz="1600" dirty="0" smtClean="0">
              <a:latin typeface="+mn-ea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如果找到一个轴，两个凸形状在该轴上的投影不重叠，则这两个形状不相交。如果这个轴不存在，并且是凸形的，则可以确定两个形状相交（凹形不适用，比如月牙形状，即使找不到分离轴，两个月牙形也不能相交）。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二维世界的</a:t>
            </a:r>
            <a:r>
              <a:rPr lang="en-US" altLang="zh-CN" dirty="0" smtClean="0"/>
              <a:t>OBB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7252" y="1765875"/>
            <a:ext cx="7772400" cy="3935849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600" b="1" dirty="0" smtClean="0">
                <a:latin typeface="+mn-ea"/>
              </a:rPr>
              <a:t>Cocos2d-x</a:t>
            </a:r>
            <a:r>
              <a:rPr lang="zh-CN" altLang="en-US" sz="1600" b="1" dirty="0" smtClean="0">
                <a:latin typeface="+mn-ea"/>
              </a:rPr>
              <a:t>中的</a:t>
            </a:r>
            <a:r>
              <a:rPr lang="en-US" altLang="zh-CN" sz="1600" b="1" dirty="0" smtClean="0">
                <a:latin typeface="+mn-ea"/>
              </a:rPr>
              <a:t>OBB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	</a:t>
            </a: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针对上图离轴</a:t>
            </a:r>
            <a:r>
              <a:rPr lang="en-US" sz="1400" dirty="0" smtClean="0">
                <a:latin typeface="+mn-ea"/>
              </a:rPr>
              <a:t>L，</a:t>
            </a:r>
            <a:r>
              <a:rPr lang="zh-CN" altLang="en-US" sz="1400" dirty="0" smtClean="0">
                <a:latin typeface="+mn-ea"/>
              </a:rPr>
              <a:t>如果包围盒</a:t>
            </a:r>
            <a:r>
              <a:rPr lang="en-US" sz="1400" dirty="0" smtClean="0">
                <a:latin typeface="+mn-ea"/>
              </a:rPr>
              <a:t>A</a:t>
            </a:r>
            <a:r>
              <a:rPr lang="zh-CN" altLang="en-US" sz="1400" dirty="0" smtClean="0">
                <a:latin typeface="+mn-ea"/>
              </a:rPr>
              <a:t>与包围盒</a:t>
            </a:r>
            <a:r>
              <a:rPr lang="en-US" sz="1400" dirty="0" smtClean="0">
                <a:latin typeface="+mn-ea"/>
              </a:rPr>
              <a:t>B</a:t>
            </a:r>
            <a:r>
              <a:rPr lang="zh-CN" altLang="en-US" sz="1400" dirty="0" smtClean="0">
                <a:latin typeface="+mn-ea"/>
              </a:rPr>
              <a:t>在轴</a:t>
            </a:r>
            <a:r>
              <a:rPr lang="en-US" sz="1400" dirty="0" smtClean="0">
                <a:latin typeface="+mn-ea"/>
              </a:rPr>
              <a:t>L</a:t>
            </a:r>
            <a:r>
              <a:rPr lang="zh-CN" altLang="en-US" sz="1400" dirty="0" smtClean="0">
                <a:latin typeface="+mn-ea"/>
              </a:rPr>
              <a:t>上的投影的半径和小于包围盒中心点间距在</a:t>
            </a:r>
            <a:r>
              <a:rPr lang="en-US" sz="1400" dirty="0" smtClean="0">
                <a:latin typeface="+mn-ea"/>
              </a:rPr>
              <a:t>L</a:t>
            </a:r>
            <a:r>
              <a:rPr lang="zh-CN" altLang="en-US" sz="1400" dirty="0" smtClean="0">
                <a:latin typeface="+mn-ea"/>
              </a:rPr>
              <a:t>的投影距离，那么包围盒</a:t>
            </a:r>
            <a:r>
              <a:rPr lang="en-US" sz="1400" dirty="0" smtClean="0">
                <a:latin typeface="+mn-ea"/>
              </a:rPr>
              <a:t>A</a:t>
            </a:r>
            <a:r>
              <a:rPr lang="zh-CN" altLang="en-US" sz="1400" dirty="0" smtClean="0">
                <a:latin typeface="+mn-ea"/>
              </a:rPr>
              <a:t>与包围盒</a:t>
            </a:r>
            <a:r>
              <a:rPr lang="en-US" sz="1400" dirty="0" smtClean="0">
                <a:latin typeface="+mn-ea"/>
              </a:rPr>
              <a:t>B</a:t>
            </a:r>
            <a:r>
              <a:rPr lang="zh-CN" altLang="en-US" sz="1400" dirty="0" smtClean="0">
                <a:latin typeface="+mn-ea"/>
              </a:rPr>
              <a:t>处于分离状态。在</a:t>
            </a:r>
            <a:r>
              <a:rPr lang="en-US" sz="1400" dirty="0" smtClean="0">
                <a:latin typeface="+mn-ea"/>
              </a:rPr>
              <a:t>Cocos2d-x 3.3</a:t>
            </a:r>
            <a:r>
              <a:rPr lang="en-US" altLang="zh-CN" sz="1400" dirty="0" smtClean="0">
                <a:latin typeface="+mn-ea"/>
              </a:rPr>
              <a:t>RC</a:t>
            </a:r>
            <a:r>
              <a:rPr lang="en-US" sz="1400" dirty="0" smtClean="0">
                <a:latin typeface="+mn-ea"/>
              </a:rPr>
              <a:t>0</a:t>
            </a:r>
            <a:r>
              <a:rPr lang="zh-CN" altLang="en-US" sz="1400" dirty="0" smtClean="0">
                <a:latin typeface="+mn-ea"/>
              </a:rPr>
              <a:t>中验证相交时采用的并非这个方法，</a:t>
            </a:r>
            <a:r>
              <a:rPr lang="en-US" sz="1400" dirty="0" smtClean="0">
                <a:latin typeface="+mn-ea"/>
              </a:rPr>
              <a:t>Cocos2d-x</a:t>
            </a:r>
            <a:r>
              <a:rPr lang="zh-CN" altLang="en-US" sz="1400" dirty="0" smtClean="0">
                <a:latin typeface="+mn-ea"/>
              </a:rPr>
              <a:t>选用的方法是，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取物体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及物体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的最大点和最小点的投影坐标，然后比较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的最大点与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的最小点，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的最小点与</a:t>
            </a:r>
            <a:r>
              <a:rPr lang="en-US" sz="1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的最大点</a:t>
            </a:r>
            <a:r>
              <a:rPr lang="zh-CN" altLang="en-US" sz="1400" dirty="0" smtClean="0">
                <a:latin typeface="+mn-ea"/>
              </a:rPr>
              <a:t>。注意，尽管这是一个二维图像，但是实际上三维的图面体在分离轴上的投影跟二维的原理是一样的，都是一个线段。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zh-CN" altLang="en-US" sz="1600" b="1" dirty="0" smtClean="0">
                <a:latin typeface="+mn-ea"/>
              </a:rPr>
              <a:t>如何选取分离轴：</a:t>
            </a:r>
            <a:endParaRPr lang="en-US" altLang="zh-CN" sz="1600" b="1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由于潜在的分离轴可能存在无数种，所以我们并非去要逐个验证，而是选取几个可测试的轴即可。例如</a:t>
            </a:r>
            <a:r>
              <a:rPr lang="en-US" sz="1400" dirty="0" smtClean="0">
                <a:latin typeface="+mn-ea"/>
              </a:rPr>
              <a:t>Cocos2d-x</a:t>
            </a:r>
            <a:r>
              <a:rPr lang="zh-CN" altLang="en-US" sz="1400" dirty="0" smtClean="0">
                <a:latin typeface="+mn-ea"/>
              </a:rPr>
              <a:t>中所选用的</a:t>
            </a:r>
            <a:r>
              <a:rPr lang="en-US" sz="1400" dirty="0" smtClean="0">
                <a:latin typeface="+mn-ea"/>
              </a:rPr>
              <a:t>OBB</a:t>
            </a:r>
            <a:r>
              <a:rPr lang="zh-CN" altLang="en-US" sz="1400" dirty="0" smtClean="0">
                <a:latin typeface="+mn-ea"/>
              </a:rPr>
              <a:t>包围盒的凸面体均为长方体，我们就以长方体的碰撞为例，两个长方体的碰撞可以将其归结为以下几种组合：面</a:t>
            </a:r>
            <a:r>
              <a:rPr lang="en-US" altLang="zh-CN" sz="1400" dirty="0" smtClean="0">
                <a:latin typeface="+mn-ea"/>
              </a:rPr>
              <a:t>-</a:t>
            </a:r>
            <a:r>
              <a:rPr lang="zh-CN" altLang="en-US" sz="1400" dirty="0" smtClean="0">
                <a:latin typeface="+mn-ea"/>
              </a:rPr>
              <a:t>面碰撞、面</a:t>
            </a:r>
            <a:r>
              <a:rPr lang="en-US" altLang="zh-CN" sz="1400" dirty="0" smtClean="0">
                <a:latin typeface="+mn-ea"/>
              </a:rPr>
              <a:t>-</a:t>
            </a:r>
            <a:r>
              <a:rPr lang="zh-CN" altLang="en-US" sz="1400" dirty="0" smtClean="0">
                <a:latin typeface="+mn-ea"/>
              </a:rPr>
              <a:t>边碰撞、边</a:t>
            </a:r>
            <a:r>
              <a:rPr lang="en-US" altLang="zh-CN" sz="1400" dirty="0" smtClean="0">
                <a:latin typeface="+mn-ea"/>
              </a:rPr>
              <a:t>-</a:t>
            </a:r>
            <a:r>
              <a:rPr lang="zh-CN" altLang="en-US" sz="1400" dirty="0" smtClean="0">
                <a:latin typeface="+mn-ea"/>
              </a:rPr>
              <a:t>边碰撞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顶点视为边的一部分</a:t>
            </a:r>
            <a:r>
              <a:rPr lang="en-US" altLang="zh-CN" sz="1400" dirty="0" smtClean="0">
                <a:latin typeface="+mn-ea"/>
              </a:rPr>
              <a:t>)</a:t>
            </a:r>
            <a:r>
              <a:rPr lang="zh-CN" altLang="en-US" sz="1400" dirty="0" smtClean="0">
                <a:latin typeface="+mn-ea"/>
              </a:rPr>
              <a:t>。所以实际上在取分离轴的时候，只需要分别取第一个包围盒的</a:t>
            </a: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个坐标轴，第二个包围盒的</a:t>
            </a: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个坐标轴，以及垂直于某一轴的</a:t>
            </a:r>
            <a:r>
              <a:rPr lang="en-US" altLang="zh-CN" sz="1400" dirty="0" smtClean="0">
                <a:latin typeface="+mn-ea"/>
              </a:rPr>
              <a:t>9</a:t>
            </a:r>
            <a:r>
              <a:rPr lang="zh-CN" altLang="en-US" sz="1400" dirty="0" smtClean="0">
                <a:latin typeface="+mn-ea"/>
              </a:rPr>
              <a:t>个轴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其他的分离轴都是跟这</a:t>
            </a:r>
            <a:r>
              <a:rPr lang="en-US" altLang="zh-CN" sz="1400" dirty="0" smtClean="0">
                <a:latin typeface="+mn-ea"/>
              </a:rPr>
              <a:t>15</a:t>
            </a:r>
            <a:r>
              <a:rPr lang="zh-CN" altLang="en-US" sz="1400" dirty="0" smtClean="0">
                <a:latin typeface="+mn-ea"/>
              </a:rPr>
              <a:t>个分离轴中的某一个轴平行的轴，投影所得线段值都一样，无需再验证</a:t>
            </a:r>
            <a:r>
              <a:rPr lang="en-US" altLang="zh-CN" sz="1400" dirty="0" smtClean="0">
                <a:latin typeface="+mn-ea"/>
              </a:rPr>
              <a:t>)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这里再解释以下什么是垂直于某一轴的</a:t>
            </a:r>
            <a:r>
              <a:rPr lang="en-US" altLang="zh-CN" sz="1200" dirty="0" smtClean="0">
                <a:solidFill>
                  <a:srgbClr val="FF0000"/>
                </a:solidFill>
              </a:rPr>
              <a:t>9</a:t>
            </a:r>
            <a:r>
              <a:rPr lang="zh-CN" altLang="en-US" sz="1200" dirty="0" smtClean="0">
                <a:solidFill>
                  <a:srgbClr val="FF0000"/>
                </a:solidFill>
              </a:rPr>
              <a:t>个轴，具体的做法就是，首先取包围盒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CN" altLang="en-US" sz="1200" dirty="0" smtClean="0">
                <a:solidFill>
                  <a:srgbClr val="FF0000"/>
                </a:solidFill>
              </a:rPr>
              <a:t>轴方向的某一边矢量，再取包围盒</a:t>
            </a:r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CN" altLang="en-US" sz="1200" dirty="0" smtClean="0">
                <a:solidFill>
                  <a:srgbClr val="FF0000"/>
                </a:solidFill>
              </a:rPr>
              <a:t>轴方向的某一边矢量，对两个矢量做叉积，求出一个垂直于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</a:rPr>
              <a:t>的矢量与</a:t>
            </a:r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的矢量的方向矢量，这个结果就是需要使用的分离轴。按照这种做法，取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CN" altLang="en-US" sz="1200" dirty="0" smtClean="0">
                <a:solidFill>
                  <a:srgbClr val="FF0000"/>
                </a:solidFill>
              </a:rPr>
              <a:t>轴方向的边矢量分别与</a:t>
            </a:r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的三个轴方向的边矢量做叉积，再取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sz="1200" dirty="0" smtClean="0">
                <a:solidFill>
                  <a:srgbClr val="FF0000"/>
                </a:solidFill>
              </a:rPr>
              <a:t>y</a:t>
            </a:r>
            <a:r>
              <a:rPr lang="zh-CN" altLang="en-US" sz="1200" dirty="0" smtClean="0">
                <a:solidFill>
                  <a:srgbClr val="FF0000"/>
                </a:solidFill>
              </a:rPr>
              <a:t>轴方向与</a:t>
            </a:r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的三个轴方向的边矢量做叉积，再取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sz="1200" dirty="0" smtClean="0">
                <a:solidFill>
                  <a:srgbClr val="FF0000"/>
                </a:solidFill>
              </a:rPr>
              <a:t>z</a:t>
            </a:r>
            <a:r>
              <a:rPr lang="zh-CN" altLang="en-US" sz="1200" dirty="0" smtClean="0">
                <a:solidFill>
                  <a:srgbClr val="FF0000"/>
                </a:solidFill>
              </a:rPr>
              <a:t>轴方向的边矢量与</a:t>
            </a:r>
            <a:r>
              <a:rPr lang="en-US" sz="1200" dirty="0" smtClean="0">
                <a:solidFill>
                  <a:srgbClr val="FF0000"/>
                </a:solidFill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</a:rPr>
              <a:t>的三个轴方向的边矢量做叉积，结果一共</a:t>
            </a:r>
            <a:r>
              <a:rPr lang="en-US" altLang="zh-CN" sz="1200" dirty="0" smtClean="0">
                <a:solidFill>
                  <a:srgbClr val="FF0000"/>
                </a:solidFill>
              </a:rPr>
              <a:t>3*3</a:t>
            </a:r>
            <a:r>
              <a:rPr lang="zh-CN" altLang="en-US" sz="1200" dirty="0" smtClean="0">
                <a:solidFill>
                  <a:srgbClr val="FF0000"/>
                </a:solidFill>
              </a:rPr>
              <a:t>个分离轴。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具体内容可以参考</a:t>
            </a:r>
            <a:r>
              <a:rPr lang="en-US" altLang="zh-CN" sz="1400" dirty="0" smtClean="0">
                <a:latin typeface="+mn-ea"/>
              </a:rPr>
              <a:t>Cocos2d-x3.3RC0</a:t>
            </a:r>
            <a:r>
              <a:rPr lang="zh-CN" altLang="en-US" sz="1400" dirty="0" smtClean="0">
                <a:latin typeface="+mn-ea"/>
              </a:rPr>
              <a:t>中的</a:t>
            </a:r>
            <a:r>
              <a:rPr lang="en-US" altLang="zh-CN" sz="1400" dirty="0" smtClean="0">
                <a:latin typeface="+mn-ea"/>
              </a:rPr>
              <a:t>3D</a:t>
            </a:r>
            <a:r>
              <a:rPr lang="zh-CN" altLang="en-US" sz="1400" dirty="0" smtClean="0">
                <a:latin typeface="+mn-ea"/>
              </a:rPr>
              <a:t>模块下的</a:t>
            </a:r>
            <a:r>
              <a:rPr lang="en-US" altLang="zh-CN" sz="1400" dirty="0" smtClean="0">
                <a:latin typeface="+mn-ea"/>
              </a:rPr>
              <a:t>CCOOBB</a:t>
            </a:r>
            <a:r>
              <a:rPr lang="zh-CN" altLang="en-US" sz="1400" dirty="0" smtClean="0">
                <a:latin typeface="+mn-ea"/>
              </a:rPr>
              <a:t>类。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>
                <a:latin typeface="+mn-ea"/>
              </a:rPr>
              <a:t>	</a:t>
            </a:r>
            <a:r>
              <a:rPr lang="zh-CN" altLang="en-US" sz="1400" b="1" dirty="0" smtClean="0">
                <a:latin typeface="+mn-ea"/>
              </a:rPr>
              <a:t>参考文章</a:t>
            </a:r>
            <a:r>
              <a:rPr lang="zh-CN" altLang="en-US" sz="1400" dirty="0" smtClean="0">
                <a:latin typeface="+mn-ea"/>
              </a:rPr>
              <a:t>：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三维物体</a:t>
            </a:r>
            <a:r>
              <a:rPr lang="en-US" altLang="zh-CN" sz="1400" dirty="0" smtClean="0">
                <a:latin typeface="+mn-ea"/>
              </a:rPr>
              <a:t>AABB</a:t>
            </a:r>
            <a:r>
              <a:rPr lang="zh-CN" altLang="en-US" sz="1400" dirty="0" smtClean="0">
                <a:latin typeface="+mn-ea"/>
              </a:rPr>
              <a:t>碰撞检测算法：</a:t>
            </a:r>
            <a:r>
              <a:rPr lang="en-US" altLang="zh-CN" sz="1400" dirty="0" smtClean="0">
                <a:latin typeface="+mn-ea"/>
                <a:hlinkClick r:id="rId2"/>
              </a:rPr>
              <a:t>http://blog.csdn.net/u012945598/article/details/39524343</a:t>
            </a:r>
            <a:endParaRPr lang="en-US" altLang="zh-CN" sz="1400" dirty="0" smtClean="0">
              <a:latin typeface="+mn-ea"/>
            </a:endParaRPr>
          </a:p>
          <a:p>
            <a:pPr>
              <a:buNone/>
            </a:pPr>
            <a:r>
              <a:rPr lang="en-US" altLang="zh-CN" sz="1400" dirty="0" smtClean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三维物体</a:t>
            </a:r>
            <a:r>
              <a:rPr lang="en-US" altLang="zh-CN" sz="1400" dirty="0" smtClean="0">
                <a:latin typeface="+mn-ea"/>
              </a:rPr>
              <a:t>OBB</a:t>
            </a:r>
            <a:r>
              <a:rPr lang="zh-CN" altLang="en-US" sz="1400" dirty="0" smtClean="0">
                <a:latin typeface="+mn-ea"/>
              </a:rPr>
              <a:t>碰撞检测算法：</a:t>
            </a:r>
            <a:r>
              <a:rPr lang="en-US" altLang="zh-CN" sz="1400" dirty="0" smtClean="0">
                <a:latin typeface="+mn-ea"/>
                <a:hlinkClick r:id="rId2"/>
              </a:rPr>
              <a:t>http://blog.csdn.net/u012945598/article/details/39665911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Cocos2d-x3.3RC0</a:t>
            </a:r>
            <a:r>
              <a:rPr lang="zh-CN" altLang="en-US" dirty="0" smtClean="0"/>
              <a:t>文件结构图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5477"/>
            <a:ext cx="9144000" cy="598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目前</a:t>
            </a:r>
            <a:r>
              <a:rPr lang="en-US" altLang="zh-CN" dirty="0" smtClean="0">
                <a:solidFill>
                  <a:srgbClr val="7030A0"/>
                </a:solidFill>
              </a:rPr>
              <a:t>Sprite3D</a:t>
            </a:r>
            <a:r>
              <a:rPr lang="zh-CN" altLang="en-US" dirty="0" smtClean="0">
                <a:solidFill>
                  <a:srgbClr val="7030A0"/>
                </a:solidFill>
              </a:rPr>
              <a:t>支持以下三种格式：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 smtClean="0"/>
              <a:t>Obj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en-US" altLang="zh-CN" sz="1700" dirty="0" smtClean="0"/>
              <a:t>obj</a:t>
            </a:r>
            <a:r>
              <a:rPr lang="zh-CN" altLang="en-US" sz="1700" dirty="0" smtClean="0"/>
              <a:t>是通过</a:t>
            </a:r>
            <a:r>
              <a:rPr lang="en-US" altLang="zh-CN" sz="1700" dirty="0" smtClean="0"/>
              <a:t>3ds Max</a:t>
            </a:r>
            <a:r>
              <a:rPr lang="zh-CN" altLang="en-US" sz="1700" dirty="0" smtClean="0"/>
              <a:t>或</a:t>
            </a:r>
            <a:r>
              <a:rPr lang="en-US" altLang="zh-CN" sz="1700" dirty="0" smtClean="0"/>
              <a:t>Maya</a:t>
            </a:r>
            <a:r>
              <a:rPr lang="zh-CN" altLang="en-US" sz="1700" dirty="0" smtClean="0"/>
              <a:t>导出的一种格式。</a:t>
            </a:r>
            <a:r>
              <a:rPr lang="en-US" altLang="zh-CN" sz="1700" dirty="0" smtClean="0"/>
              <a:t>Sprite3D</a:t>
            </a:r>
            <a:r>
              <a:rPr lang="zh-CN" altLang="en-US" sz="1700" dirty="0" smtClean="0"/>
              <a:t>可以通过该格式的资源被创建出来。注意</a:t>
            </a:r>
            <a:r>
              <a:rPr lang="en-US" altLang="zh-CN" sz="1700" dirty="0" smtClean="0"/>
              <a:t>obj</a:t>
            </a:r>
            <a:r>
              <a:rPr lang="zh-CN" altLang="en-US" sz="1700" dirty="0" smtClean="0"/>
              <a:t>格式不支持动画。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700" dirty="0" smtClean="0"/>
              <a:t>         	</a:t>
            </a:r>
            <a:r>
              <a:rPr lang="en-US" altLang="zh-CN" sz="17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 sprite3d = Sprite3D::create(“Sprite3DTest/boss.obj”);</a:t>
            </a:r>
          </a:p>
          <a:p>
            <a:pPr>
              <a:buNone/>
            </a:pPr>
            <a:r>
              <a:rPr lang="en-US" altLang="zh-CN" sz="17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sprite3d-&gt;setTexture(“Sprite3DTest/boss.png”);</a:t>
            </a:r>
            <a:endParaRPr lang="en-US" altLang="zh-CN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 smtClean="0"/>
              <a:t>C3t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Cocos 3D </a:t>
            </a:r>
            <a:r>
              <a:rPr lang="zh-CN" altLang="en-US" sz="2000" b="1" dirty="0" smtClean="0"/>
              <a:t>文本文件）：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en-US" altLang="zh-CN" sz="1700" dirty="0" smtClean="0"/>
              <a:t>c3t</a:t>
            </a:r>
            <a:r>
              <a:rPr lang="zh-CN" altLang="en-US" sz="1700" dirty="0" smtClean="0"/>
              <a:t>是通过</a:t>
            </a:r>
            <a:r>
              <a:rPr lang="en-US" altLang="zh-CN" sz="1700" dirty="0" smtClean="0"/>
              <a:t>fbv-conv</a:t>
            </a:r>
            <a:r>
              <a:rPr lang="zh-CN" altLang="en-US" sz="1700" dirty="0" smtClean="0"/>
              <a:t>工具从</a:t>
            </a:r>
            <a:r>
              <a:rPr lang="en-US" altLang="zh-CN" sz="1700" dirty="0" smtClean="0"/>
              <a:t>FBX</a:t>
            </a:r>
            <a:r>
              <a:rPr lang="zh-CN" altLang="en-US" sz="1700" dirty="0" smtClean="0"/>
              <a:t>格式转换而来的一种</a:t>
            </a:r>
            <a:r>
              <a:rPr lang="en-US" altLang="zh-CN" sz="1700" dirty="0" smtClean="0"/>
              <a:t>Json</a:t>
            </a:r>
            <a:r>
              <a:rPr lang="zh-CN" altLang="en-US" sz="1700" dirty="0" smtClean="0"/>
              <a:t>格式。</a:t>
            </a:r>
            <a:r>
              <a:rPr lang="en-US" altLang="zh-CN" sz="1700" dirty="0" smtClean="0"/>
              <a:t>c3t</a:t>
            </a:r>
            <a:r>
              <a:rPr lang="zh-CN" altLang="en-US" sz="1700" dirty="0" smtClean="0"/>
              <a:t>格式可以很容易地读取，这也意味着它能够通过发展中的</a:t>
            </a:r>
            <a:r>
              <a:rPr lang="en-US" altLang="zh-CN" sz="1700" dirty="0" smtClean="0"/>
              <a:t>c3t</a:t>
            </a:r>
            <a:r>
              <a:rPr lang="zh-CN" altLang="en-US" sz="1700" dirty="0" smtClean="0"/>
              <a:t>格式文件检测你的数据模型。但是</a:t>
            </a:r>
            <a:r>
              <a:rPr lang="en-US" altLang="zh-CN" sz="1700" dirty="0" smtClean="0"/>
              <a:t>c3t</a:t>
            </a:r>
            <a:r>
              <a:rPr lang="zh-CN" altLang="en-US" sz="1700" dirty="0" smtClean="0"/>
              <a:t>是一个大文件格式，一般是在游戏的开发或者调试中使用，因此不建议在最终版的游戏中使用它。</a:t>
            </a:r>
            <a:endParaRPr lang="en-US" altLang="zh-CN" sz="1700" dirty="0" smtClean="0"/>
          </a:p>
          <a:p>
            <a:pPr>
              <a:buNone/>
            </a:pPr>
            <a:r>
              <a:rPr lang="en-US" altLang="zh-CN" sz="1700" dirty="0" smtClean="0"/>
              <a:t>		</a:t>
            </a:r>
            <a:r>
              <a:rPr lang="en-US" altLang="zh-CN" sz="17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 sprite3d = Sprite3D::create(“Sprite3DTest/orc.c3t”);</a:t>
            </a:r>
            <a:endParaRPr lang="en-US" altLang="zh-CN" sz="1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 smtClean="0"/>
              <a:t>C3b(Cocos 3D</a:t>
            </a:r>
            <a:r>
              <a:rPr lang="zh-CN" altLang="en-US" sz="2000" b="1" dirty="0" smtClean="0"/>
              <a:t>二进制文件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1400" b="1" dirty="0" smtClean="0"/>
              <a:t>		</a:t>
            </a:r>
            <a:r>
              <a:rPr lang="en-US" altLang="zh-CN" sz="1700" dirty="0" smtClean="0">
                <a:latin typeface="+mn-ea"/>
              </a:rPr>
              <a:t>c3b</a:t>
            </a:r>
            <a:r>
              <a:rPr lang="zh-CN" altLang="en-US" sz="1700" dirty="0" smtClean="0">
                <a:latin typeface="+mn-ea"/>
              </a:rPr>
              <a:t>是一个二进制文件。它也是通过</a:t>
            </a:r>
            <a:r>
              <a:rPr lang="en-US" altLang="zh-CN" sz="1700" dirty="0" smtClean="0">
                <a:latin typeface="+mn-ea"/>
              </a:rPr>
              <a:t>fbv-conv</a:t>
            </a:r>
            <a:r>
              <a:rPr lang="zh-CN" altLang="en-US" sz="1700" dirty="0" smtClean="0">
                <a:latin typeface="+mn-ea"/>
              </a:rPr>
              <a:t>工具转换而来的一种格式。同样使用</a:t>
            </a:r>
            <a:r>
              <a:rPr lang="en-US" altLang="zh-CN" sz="1700" dirty="0" smtClean="0">
                <a:latin typeface="+mn-ea"/>
              </a:rPr>
              <a:t>FBX</a:t>
            </a:r>
            <a:r>
              <a:rPr lang="zh-CN" altLang="en-US" sz="1700" dirty="0" smtClean="0">
                <a:latin typeface="+mn-ea"/>
              </a:rPr>
              <a:t>格式文件转换而来。它不能被读取，但它的体积小、运行速度快。大多数时候都会选择</a:t>
            </a:r>
            <a:r>
              <a:rPr lang="en-US" altLang="zh-CN" sz="1700" dirty="0" smtClean="0">
                <a:latin typeface="+mn-ea"/>
              </a:rPr>
              <a:t>c3t</a:t>
            </a:r>
            <a:r>
              <a:rPr lang="zh-CN" altLang="en-US" sz="1700" dirty="0" smtClean="0">
                <a:latin typeface="+mn-ea"/>
              </a:rPr>
              <a:t>格式文件进行开发和调试，在最终游戏中则使用</a:t>
            </a:r>
            <a:r>
              <a:rPr lang="en-US" altLang="zh-CN" sz="1700" dirty="0" smtClean="0">
                <a:latin typeface="+mn-ea"/>
              </a:rPr>
              <a:t>c3b</a:t>
            </a:r>
            <a:r>
              <a:rPr lang="zh-CN" altLang="en-US" sz="1700" dirty="0" smtClean="0">
                <a:latin typeface="+mn-ea"/>
              </a:rPr>
              <a:t>格式。</a:t>
            </a:r>
            <a:r>
              <a:rPr lang="en-US" altLang="zh-CN" sz="1700" dirty="0" smtClean="0">
                <a:latin typeface="+mn-ea"/>
              </a:rPr>
              <a:t/>
            </a:r>
            <a:br>
              <a:rPr lang="en-US" altLang="zh-CN" sz="1700" dirty="0" smtClean="0">
                <a:latin typeface="+mn-ea"/>
              </a:rPr>
            </a:br>
            <a:r>
              <a:rPr lang="en-US" altLang="zh-CN" sz="1700" dirty="0" smtClean="0">
                <a:latin typeface="+mn-ea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latin typeface="+mn-ea"/>
                <a:cs typeface="Courier New" pitchFamily="49" charset="0"/>
              </a:rPr>
              <a:t>auto sprite3d = Sprite3D::create(“Sprite3DTest/tortoise.c3b”);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导出模型注意事项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sz="1800" dirty="0" smtClean="0"/>
              <a:t>模型必须有材质且要给“漫反射通道”赋予贴图，没有材质的模型会在导出时被忽略或产生异常，没有贴图的材质目前引擎无法处理。</a:t>
            </a:r>
            <a:endParaRPr lang="en-US" altLang="zh-CN" sz="1800" dirty="0" smtClean="0"/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1800" dirty="0" smtClean="0"/>
              <a:t>动画方面：只支持骨骼动画的导出，其他动画形式，如</a:t>
            </a:r>
            <a:r>
              <a:rPr lang="en-US" altLang="zh-CN" sz="1800" dirty="0" smtClean="0"/>
              <a:t>Morph</a:t>
            </a:r>
            <a:r>
              <a:rPr lang="zh-CN" altLang="en-US" sz="1800" dirty="0" smtClean="0"/>
              <a:t>动画，关键帧动画都不支持。</a:t>
            </a:r>
            <a:endParaRPr lang="en-US" altLang="zh-CN" sz="1800" dirty="0" smtClean="0"/>
          </a:p>
          <a:p>
            <a:pPr marL="571500" indent="-571500">
              <a:buFont typeface="Wingdings" pitchFamily="2" charset="2"/>
              <a:buChar char="u"/>
            </a:pPr>
            <a:r>
              <a:rPr lang="en-US" altLang="zh-CN" sz="1800" dirty="0" smtClean="0"/>
              <a:t>FBX</a:t>
            </a:r>
            <a:r>
              <a:rPr lang="zh-CN" altLang="en-US" sz="1800" dirty="0" smtClean="0"/>
              <a:t>中只能包含单个骨骼动画对象且只能有一套骨架。</a:t>
            </a:r>
            <a:endParaRPr lang="en-US" altLang="zh-CN" sz="1800" dirty="0" smtClean="0"/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1800" dirty="0" smtClean="0"/>
              <a:t>支持导出多个静态模型，可以导出一个静态场景。</a:t>
            </a:r>
            <a:endParaRPr lang="en-US" altLang="zh-CN" sz="1800" dirty="0" smtClean="0"/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1800" dirty="0" smtClean="0"/>
              <a:t>单个</a:t>
            </a:r>
            <a:r>
              <a:rPr lang="en-US" altLang="zh-CN" sz="1800" dirty="0" smtClean="0"/>
              <a:t>mesh</a:t>
            </a:r>
            <a:r>
              <a:rPr lang="zh-CN" altLang="en-US" sz="1800" dirty="0" smtClean="0"/>
              <a:t>定点数和索引的最大值不要超过</a:t>
            </a:r>
            <a:r>
              <a:rPr lang="en-US" altLang="zh-CN" sz="1800" dirty="0" smtClean="0"/>
              <a:t>32767</a:t>
            </a:r>
            <a:r>
              <a:rPr lang="zh-CN" altLang="en-US" sz="18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Sprite3D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6635" y="1447800"/>
            <a:ext cx="598793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Sprite3D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特效，实现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Effect3D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3002" y="1447800"/>
            <a:ext cx="621519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Effect3DOutline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16227" y="1447800"/>
            <a:ext cx="5768746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5302</TotalTime>
  <Words>465</Words>
  <PresentationFormat>全屏显示(4:3)</PresentationFormat>
  <Paragraphs>119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平衡</vt:lpstr>
      <vt:lpstr>基于Cocos2d-x的3D技术</vt:lpstr>
      <vt:lpstr>关键词</vt:lpstr>
      <vt:lpstr>Cocos2d-x3.3RC0文件结构图 </vt:lpstr>
      <vt:lpstr>Sprite3D</vt:lpstr>
      <vt:lpstr>导出模型注意事项</vt:lpstr>
      <vt:lpstr>Sprite3D对象的Action操作</vt:lpstr>
      <vt:lpstr>Sprite3D中使用Shader特效，实现Outline</vt:lpstr>
      <vt:lpstr>Effect3D</vt:lpstr>
      <vt:lpstr>Effect3DOutline</vt:lpstr>
      <vt:lpstr>EffectSprite3D</vt:lpstr>
      <vt:lpstr>EffectSprite3D应用</vt:lpstr>
      <vt:lpstr>Animate3D创建3D动画</vt:lpstr>
      <vt:lpstr>3D模型动画中添加特效</vt:lpstr>
      <vt:lpstr>动态添加武器</vt:lpstr>
      <vt:lpstr>动态修改材质Mesh</vt:lpstr>
      <vt:lpstr>包围盒和3D碰撞的实现</vt:lpstr>
      <vt:lpstr>二维场景物体碰撞图</vt:lpstr>
      <vt:lpstr>幻灯片 18</vt:lpstr>
      <vt:lpstr>OBB碰撞检测</vt:lpstr>
      <vt:lpstr>OBB包围盒的创建</vt:lpstr>
      <vt:lpstr>二维世界的OBB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基于Cocos2dx的3D技术</dc:title>
  <dc:creator>Administrator</dc:creator>
  <cp:lastModifiedBy>2012</cp:lastModifiedBy>
  <cp:revision>236</cp:revision>
  <dcterms:created xsi:type="dcterms:W3CDTF">2014-12-05T07:56:51Z</dcterms:created>
  <dcterms:modified xsi:type="dcterms:W3CDTF">2014-12-12T02:56:22Z</dcterms:modified>
</cp:coreProperties>
</file>