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0" r:id="rId4"/>
    <p:sldId id="271" r:id="rId5"/>
    <p:sldId id="272" r:id="rId6"/>
    <p:sldId id="261" r:id="rId7"/>
    <p:sldId id="264" r:id="rId8"/>
    <p:sldId id="265" r:id="rId9"/>
    <p:sldId id="266" r:id="rId10"/>
    <p:sldId id="273" r:id="rId11"/>
    <p:sldId id="274" r:id="rId12"/>
    <p:sldId id="276" r:id="rId13"/>
    <p:sldId id="278" r:id="rId14"/>
    <p:sldId id="279" r:id="rId15"/>
    <p:sldId id="281" r:id="rId16"/>
    <p:sldId id="283" r:id="rId17"/>
    <p:sldId id="284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36" d="100"/>
          <a:sy n="36" d="100"/>
        </p:scale>
        <p:origin x="4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reak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4615" y="87211"/>
            <a:ext cx="507621" cy="62228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2712" y="13221449"/>
            <a:ext cx="404130" cy="416557"/>
          </a:xfrm>
          <a:prstGeom prst="rect">
            <a:avLst/>
          </a:prstGeom>
        </p:spPr>
        <p:txBody>
          <a:bodyPr lIns="68578" tIns="68578" rIns="68578" bIns="68578" anchor="ctr"/>
          <a:lstStyle>
            <a:lvl1pPr algn="r" defTabSz="18288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inesse.ifosim.org/docs/develop/index.html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17" Type="http://schemas.openxmlformats.org/officeDocument/2006/relationships/image" Target="../media/image6.png"/><Relationship Id="rId2" Type="http://schemas.openxmlformats.org/officeDocument/2006/relationships/image" Target="../media/image7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5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erferometer example: Fabry-Perot cavity"/>
          <p:cNvSpPr txBox="1"/>
          <p:nvPr/>
        </p:nvSpPr>
        <p:spPr>
          <a:xfrm>
            <a:off x="4588421" y="926372"/>
            <a:ext cx="1446549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UF FINESSE 3 Workshop Summer 2025</a:t>
            </a:r>
            <a:endParaRPr dirty="0"/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29849" y="13221449"/>
            <a:ext cx="276993" cy="4165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1389A7-0B0C-CA93-CB6F-EF1122A81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84" y="2115670"/>
            <a:ext cx="14351832" cy="4091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101246-80D4-DB20-2C07-431BD3197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08" y="6858000"/>
            <a:ext cx="10922377" cy="3535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3F2E7C-DDBE-856E-A282-BFD01E7D7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0702" y="6736787"/>
            <a:ext cx="9245548" cy="54424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2BBD9-9F09-BACD-0A0D-A8FA2FB9E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he basic optical cavity: interferometer matrix style">
            <a:extLst>
              <a:ext uri="{FF2B5EF4-FFF2-40B4-BE49-F238E27FC236}">
                <a16:creationId xmlns:a16="http://schemas.microsoft.com/office/drawing/2014/main" id="{F8EA51B8-6B7D-9E51-BE1B-29A372F5447D}"/>
              </a:ext>
            </a:extLst>
          </p:cNvPr>
          <p:cNvSpPr txBox="1"/>
          <p:nvPr/>
        </p:nvSpPr>
        <p:spPr>
          <a:xfrm>
            <a:off x="3799738" y="926372"/>
            <a:ext cx="1604285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dirty="0"/>
              <a:t>The basic optical cavity</a:t>
            </a:r>
            <a:r>
              <a:rPr lang="en-US" dirty="0"/>
              <a:t>: numerical solution</a:t>
            </a:r>
            <a:endParaRPr dirty="0"/>
          </a:p>
        </p:txBody>
      </p:sp>
      <p:sp>
        <p:nvSpPr>
          <p:cNvPr id="439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ED54E3E8-42A3-8760-B2F6-C5F7AB2F124F}"/>
              </a:ext>
            </a:extLst>
          </p:cNvPr>
          <p:cNvSpPr txBox="1"/>
          <p:nvPr/>
        </p:nvSpPr>
        <p:spPr>
          <a:xfrm>
            <a:off x="10360237" y="2628540"/>
            <a:ext cx="1208942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endParaRPr i="1" dirty="0"/>
          </a:p>
        </p:txBody>
      </p:sp>
      <p:sp>
        <p:nvSpPr>
          <p:cNvPr id="441" name="Then solve in the usual way:">
            <a:extLst>
              <a:ext uri="{FF2B5EF4-FFF2-40B4-BE49-F238E27FC236}">
                <a16:creationId xmlns:a16="http://schemas.microsoft.com/office/drawing/2014/main" id="{5E8F3E70-55B0-B854-0B43-D4F96B2B96E5}"/>
              </a:ext>
            </a:extLst>
          </p:cNvPr>
          <p:cNvSpPr txBox="1"/>
          <p:nvPr/>
        </p:nvSpPr>
        <p:spPr>
          <a:xfrm>
            <a:off x="835403" y="8690863"/>
            <a:ext cx="706994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4000" b="1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445" name="Slide Number">
            <a:extLst>
              <a:ext uri="{FF2B5EF4-FFF2-40B4-BE49-F238E27FC236}">
                <a16:creationId xmlns:a16="http://schemas.microsoft.com/office/drawing/2014/main" id="{49CCADB7-4E0F-B8E5-6743-195064B9A4A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719567" y="13221449"/>
            <a:ext cx="387275" cy="4165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0ED09C5A-33FD-7BB2-C94C-A813C1F82726}"/>
              </a:ext>
            </a:extLst>
          </p:cNvPr>
          <p:cNvSpPr/>
          <p:nvPr/>
        </p:nvSpPr>
        <p:spPr>
          <a:xfrm>
            <a:off x="6714066" y="3581400"/>
            <a:ext cx="507621" cy="40925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381FC90E-4BED-8FD3-D7D2-902A0D775A7B}"/>
              </a:ext>
            </a:extLst>
          </p:cNvPr>
          <p:cNvSpPr/>
          <p:nvPr/>
        </p:nvSpPr>
        <p:spPr>
          <a:xfrm>
            <a:off x="16594666" y="3581400"/>
            <a:ext cx="507621" cy="40925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rrow">
            <a:extLst>
              <a:ext uri="{FF2B5EF4-FFF2-40B4-BE49-F238E27FC236}">
                <a16:creationId xmlns:a16="http://schemas.microsoft.com/office/drawing/2014/main" id="{FA74D16F-3B6B-733D-E03D-9196666E9E2B}"/>
              </a:ext>
            </a:extLst>
          </p:cNvPr>
          <p:cNvSpPr/>
          <p:nvPr/>
        </p:nvSpPr>
        <p:spPr>
          <a:xfrm>
            <a:off x="4106333" y="4120651"/>
            <a:ext cx="2474980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rrow">
            <a:extLst>
              <a:ext uri="{FF2B5EF4-FFF2-40B4-BE49-F238E27FC236}">
                <a16:creationId xmlns:a16="http://schemas.microsoft.com/office/drawing/2014/main" id="{FB3B6583-BC29-EC01-C0BA-7EE1679920B1}"/>
              </a:ext>
            </a:extLst>
          </p:cNvPr>
          <p:cNvSpPr/>
          <p:nvPr/>
        </p:nvSpPr>
        <p:spPr>
          <a:xfrm>
            <a:off x="7354441" y="4120651"/>
            <a:ext cx="2474979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rrow">
            <a:extLst>
              <a:ext uri="{FF2B5EF4-FFF2-40B4-BE49-F238E27FC236}">
                <a16:creationId xmlns:a16="http://schemas.microsoft.com/office/drawing/2014/main" id="{4F0F5079-8864-43E2-4CD3-B395D5B1E4FF}"/>
              </a:ext>
            </a:extLst>
          </p:cNvPr>
          <p:cNvSpPr/>
          <p:nvPr/>
        </p:nvSpPr>
        <p:spPr>
          <a:xfrm>
            <a:off x="13966907" y="4120651"/>
            <a:ext cx="2474979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rrow">
            <a:extLst>
              <a:ext uri="{FF2B5EF4-FFF2-40B4-BE49-F238E27FC236}">
                <a16:creationId xmlns:a16="http://schemas.microsoft.com/office/drawing/2014/main" id="{EE3D7DAA-1467-2609-C856-DA671FE5BBA0}"/>
              </a:ext>
            </a:extLst>
          </p:cNvPr>
          <p:cNvSpPr/>
          <p:nvPr/>
        </p:nvSpPr>
        <p:spPr>
          <a:xfrm>
            <a:off x="17255067" y="4120651"/>
            <a:ext cx="2474980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rrow">
            <a:extLst>
              <a:ext uri="{FF2B5EF4-FFF2-40B4-BE49-F238E27FC236}">
                <a16:creationId xmlns:a16="http://schemas.microsoft.com/office/drawing/2014/main" id="{DEEC42E6-AA21-42AC-9DCA-EADDB0D34683}"/>
              </a:ext>
            </a:extLst>
          </p:cNvPr>
          <p:cNvSpPr/>
          <p:nvPr/>
        </p:nvSpPr>
        <p:spPr>
          <a:xfrm flipH="1">
            <a:off x="13966907" y="6371136"/>
            <a:ext cx="2474979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rrow">
            <a:extLst>
              <a:ext uri="{FF2B5EF4-FFF2-40B4-BE49-F238E27FC236}">
                <a16:creationId xmlns:a16="http://schemas.microsoft.com/office/drawing/2014/main" id="{F6F0CCD5-BE01-4BED-BB36-B14968E880D6}"/>
              </a:ext>
            </a:extLst>
          </p:cNvPr>
          <p:cNvSpPr/>
          <p:nvPr/>
        </p:nvSpPr>
        <p:spPr>
          <a:xfrm flipH="1">
            <a:off x="7354441" y="6371136"/>
            <a:ext cx="2474979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rrow">
            <a:extLst>
              <a:ext uri="{FF2B5EF4-FFF2-40B4-BE49-F238E27FC236}">
                <a16:creationId xmlns:a16="http://schemas.microsoft.com/office/drawing/2014/main" id="{37E58138-8A7A-AC9D-1CFD-1572F09BBA11}"/>
              </a:ext>
            </a:extLst>
          </p:cNvPr>
          <p:cNvSpPr/>
          <p:nvPr/>
        </p:nvSpPr>
        <p:spPr>
          <a:xfrm flipH="1">
            <a:off x="4106333" y="6371136"/>
            <a:ext cx="2474980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2AB8DBB2-2DF3-D514-FA8B-A3F8D749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0" y="3695643"/>
            <a:ext cx="991488" cy="474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669DCD4-F8A4-BF7E-4F10-DA73A02E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166" y="3695643"/>
            <a:ext cx="646624" cy="474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Image" descr="Image">
            <a:extLst>
              <a:ext uri="{FF2B5EF4-FFF2-40B4-BE49-F238E27FC236}">
                <a16:creationId xmlns:a16="http://schemas.microsoft.com/office/drawing/2014/main" id="{AF426C8D-97B4-C56B-FC73-76E025B1D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3683" y="3703291"/>
            <a:ext cx="646624" cy="458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" descr="Image">
            <a:extLst>
              <a:ext uri="{FF2B5EF4-FFF2-40B4-BE49-F238E27FC236}">
                <a16:creationId xmlns:a16="http://schemas.microsoft.com/office/drawing/2014/main" id="{F36A0FF9-E46E-BA2D-A1B2-AC7D05D7B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7432" y="5908847"/>
            <a:ext cx="639126" cy="474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" descr="Image">
            <a:extLst>
              <a:ext uri="{FF2B5EF4-FFF2-40B4-BE49-F238E27FC236}">
                <a16:creationId xmlns:a16="http://schemas.microsoft.com/office/drawing/2014/main" id="{837B6DBB-DECF-280B-2836-EEC9D37CD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165" y="5916495"/>
            <a:ext cx="667482" cy="45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" descr="Image">
            <a:extLst>
              <a:ext uri="{FF2B5EF4-FFF2-40B4-BE49-F238E27FC236}">
                <a16:creationId xmlns:a16="http://schemas.microsoft.com/office/drawing/2014/main" id="{0CED5FCF-5CB1-1C66-CE8C-4A8263042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2251" y="3695643"/>
            <a:ext cx="840610" cy="474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43AE0DBB-3012-948B-A8DE-560B3A10E1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909" y="5908847"/>
            <a:ext cx="824679" cy="474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AF033363-A20A-7FB2-58F0-F79787787D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7419" y="2329715"/>
            <a:ext cx="667482" cy="758502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Arrow">
            <a:extLst>
              <a:ext uri="{FF2B5EF4-FFF2-40B4-BE49-F238E27FC236}">
                <a16:creationId xmlns:a16="http://schemas.microsoft.com/office/drawing/2014/main" id="{E9004697-AA5C-BE0E-CC4C-825F95E99E2F}"/>
              </a:ext>
            </a:extLst>
          </p:cNvPr>
          <p:cNvSpPr/>
          <p:nvPr/>
        </p:nvSpPr>
        <p:spPr>
          <a:xfrm>
            <a:off x="12595307" y="2553075"/>
            <a:ext cx="4444339" cy="311782"/>
          </a:xfrm>
          <a:prstGeom prst="rightArrow">
            <a:avLst>
              <a:gd name="adj1" fmla="val 32000"/>
              <a:gd name="adj2" fmla="val 26069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" name="Arrow">
            <a:extLst>
              <a:ext uri="{FF2B5EF4-FFF2-40B4-BE49-F238E27FC236}">
                <a16:creationId xmlns:a16="http://schemas.microsoft.com/office/drawing/2014/main" id="{871872C7-40DF-ACA6-BFCE-11197B66CE4D}"/>
              </a:ext>
            </a:extLst>
          </p:cNvPr>
          <p:cNvSpPr/>
          <p:nvPr/>
        </p:nvSpPr>
        <p:spPr>
          <a:xfrm flipH="1">
            <a:off x="6801336" y="2553075"/>
            <a:ext cx="4444340" cy="311782"/>
          </a:xfrm>
          <a:prstGeom prst="rightArrow">
            <a:avLst>
              <a:gd name="adj1" fmla="val 32000"/>
              <a:gd name="adj2" fmla="val 26069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F4BB49-0787-8ECB-D479-FB0B3726CE57}"/>
              </a:ext>
            </a:extLst>
          </p:cNvPr>
          <p:cNvSpPr txBox="1"/>
          <p:nvPr/>
        </p:nvSpPr>
        <p:spPr>
          <a:xfrm>
            <a:off x="6178982" y="8023237"/>
            <a:ext cx="157778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 = 0.9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 = 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1F5E2-485F-9212-D965-7D1B2E6C8C77}"/>
              </a:ext>
            </a:extLst>
          </p:cNvPr>
          <p:cNvSpPr txBox="1"/>
          <p:nvPr/>
        </p:nvSpPr>
        <p:spPr>
          <a:xfrm>
            <a:off x="16059582" y="8023237"/>
            <a:ext cx="157778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 = 0.9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 = 0.1</a:t>
            </a:r>
          </a:p>
        </p:txBody>
      </p:sp>
      <p:sp>
        <p:nvSpPr>
          <p:cNvPr id="27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B7DBD384-590A-96E8-21A7-CF09413D0000}"/>
              </a:ext>
            </a:extLst>
          </p:cNvPr>
          <p:cNvSpPr txBox="1"/>
          <p:nvPr/>
        </p:nvSpPr>
        <p:spPr>
          <a:xfrm>
            <a:off x="6581313" y="9584517"/>
            <a:ext cx="1208942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r>
              <a:rPr lang="en-US" dirty="0"/>
              <a:t>If you wanted to solve for each of these fields numerically with the method shown, how could you do it?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1625678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019F7-63A0-3A98-9134-920FF84C8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he basic optical cavity: interferometer matrix style">
            <a:extLst>
              <a:ext uri="{FF2B5EF4-FFF2-40B4-BE49-F238E27FC236}">
                <a16:creationId xmlns:a16="http://schemas.microsoft.com/office/drawing/2014/main" id="{40C67D41-C0F5-D55E-06FD-C3FCC0FFF6F6}"/>
              </a:ext>
            </a:extLst>
          </p:cNvPr>
          <p:cNvSpPr txBox="1"/>
          <p:nvPr/>
        </p:nvSpPr>
        <p:spPr>
          <a:xfrm>
            <a:off x="3799738" y="926372"/>
            <a:ext cx="1604285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dirty="0"/>
              <a:t>The basic optical cavity</a:t>
            </a:r>
            <a:r>
              <a:rPr lang="en-US" dirty="0"/>
              <a:t>: numerical solution</a:t>
            </a:r>
            <a:endParaRPr dirty="0"/>
          </a:p>
        </p:txBody>
      </p:sp>
      <p:sp>
        <p:nvSpPr>
          <p:cNvPr id="439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D4938FC3-436C-9DCB-E7FE-7EAC8BD97264}"/>
              </a:ext>
            </a:extLst>
          </p:cNvPr>
          <p:cNvSpPr txBox="1"/>
          <p:nvPr/>
        </p:nvSpPr>
        <p:spPr>
          <a:xfrm>
            <a:off x="10360237" y="2628540"/>
            <a:ext cx="1208942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endParaRPr i="1" dirty="0"/>
          </a:p>
        </p:txBody>
      </p:sp>
      <p:sp>
        <p:nvSpPr>
          <p:cNvPr id="441" name="Then solve in the usual way:">
            <a:extLst>
              <a:ext uri="{FF2B5EF4-FFF2-40B4-BE49-F238E27FC236}">
                <a16:creationId xmlns:a16="http://schemas.microsoft.com/office/drawing/2014/main" id="{03655964-67B5-35E1-4601-B153D207280B}"/>
              </a:ext>
            </a:extLst>
          </p:cNvPr>
          <p:cNvSpPr txBox="1"/>
          <p:nvPr/>
        </p:nvSpPr>
        <p:spPr>
          <a:xfrm>
            <a:off x="835403" y="8690863"/>
            <a:ext cx="706994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4000" b="1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445" name="Slide Number">
            <a:extLst>
              <a:ext uri="{FF2B5EF4-FFF2-40B4-BE49-F238E27FC236}">
                <a16:creationId xmlns:a16="http://schemas.microsoft.com/office/drawing/2014/main" id="{8515D4A8-3583-E958-DA0B-94B77358705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719567" y="13221449"/>
            <a:ext cx="387275" cy="4165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pic>
        <p:nvPicPr>
          <p:cNvPr id="19" name="Picture 18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0D7F7919-2814-BEFD-45A4-23849CD4D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83" y="6952678"/>
            <a:ext cx="19650633" cy="4912659"/>
          </a:xfrm>
          <a:prstGeom prst="rect">
            <a:avLst/>
          </a:prstGeom>
        </p:spPr>
      </p:pic>
      <p:pic>
        <p:nvPicPr>
          <p:cNvPr id="20" name="Image" descr="Image">
            <a:extLst>
              <a:ext uri="{FF2B5EF4-FFF2-40B4-BE49-F238E27FC236}">
                <a16:creationId xmlns:a16="http://schemas.microsoft.com/office/drawing/2014/main" id="{3FEA12E9-2583-7A6C-0332-16168D06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410" y="2628540"/>
            <a:ext cx="7146182" cy="3198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Image" descr="Image">
            <a:extLst>
              <a:ext uri="{FF2B5EF4-FFF2-40B4-BE49-F238E27FC236}">
                <a16:creationId xmlns:a16="http://schemas.microsoft.com/office/drawing/2014/main" id="{0314276F-4D40-EFA6-D86D-14A999542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365" y="3996243"/>
            <a:ext cx="1371600" cy="39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9338DB46-65A3-7924-4131-457444D08E52}"/>
              </a:ext>
            </a:extLst>
          </p:cNvPr>
          <p:cNvSpPr txBox="1"/>
          <p:nvPr/>
        </p:nvSpPr>
        <p:spPr>
          <a:xfrm>
            <a:off x="1389741" y="3468304"/>
            <a:ext cx="8577538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r>
              <a:rPr lang="en-US" dirty="0"/>
              <a:t>We can begin by defining the interferometer matrix for our impedance matched linear cavity. You might do this in Python with the function: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9787881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3DE06-51AA-A250-30F6-2756312F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he basic optical cavity: interferometer matrix style">
            <a:extLst>
              <a:ext uri="{FF2B5EF4-FFF2-40B4-BE49-F238E27FC236}">
                <a16:creationId xmlns:a16="http://schemas.microsoft.com/office/drawing/2014/main" id="{D1F560A9-4F67-DEF4-6A07-4B28C9790093}"/>
              </a:ext>
            </a:extLst>
          </p:cNvPr>
          <p:cNvSpPr txBox="1"/>
          <p:nvPr/>
        </p:nvSpPr>
        <p:spPr>
          <a:xfrm>
            <a:off x="3799738" y="926372"/>
            <a:ext cx="1604285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dirty="0"/>
              <a:t>The basic optical cavity</a:t>
            </a:r>
            <a:r>
              <a:rPr lang="en-US" dirty="0"/>
              <a:t>: numerical solution</a:t>
            </a:r>
            <a:endParaRPr dirty="0"/>
          </a:p>
        </p:txBody>
      </p:sp>
      <p:sp>
        <p:nvSpPr>
          <p:cNvPr id="439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DF17C01A-1188-69A5-5D28-8ED1DD02B85E}"/>
              </a:ext>
            </a:extLst>
          </p:cNvPr>
          <p:cNvSpPr txBox="1"/>
          <p:nvPr/>
        </p:nvSpPr>
        <p:spPr>
          <a:xfrm>
            <a:off x="10360237" y="2628540"/>
            <a:ext cx="1208942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endParaRPr i="1" dirty="0"/>
          </a:p>
        </p:txBody>
      </p:sp>
      <p:sp>
        <p:nvSpPr>
          <p:cNvPr id="441" name="Then solve in the usual way:">
            <a:extLst>
              <a:ext uri="{FF2B5EF4-FFF2-40B4-BE49-F238E27FC236}">
                <a16:creationId xmlns:a16="http://schemas.microsoft.com/office/drawing/2014/main" id="{8FC149D6-B781-10AA-D47C-BFBC0137B3FA}"/>
              </a:ext>
            </a:extLst>
          </p:cNvPr>
          <p:cNvSpPr txBox="1"/>
          <p:nvPr/>
        </p:nvSpPr>
        <p:spPr>
          <a:xfrm>
            <a:off x="835403" y="8690863"/>
            <a:ext cx="706994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4000" b="1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445" name="Slide Number">
            <a:extLst>
              <a:ext uri="{FF2B5EF4-FFF2-40B4-BE49-F238E27FC236}">
                <a16:creationId xmlns:a16="http://schemas.microsoft.com/office/drawing/2014/main" id="{592E2788-6489-0993-20A4-220D407DB19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719567" y="13221449"/>
            <a:ext cx="387275" cy="4165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6E68A-0D4A-50CB-77B4-8F435AC6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534" y="4427556"/>
            <a:ext cx="8612282" cy="519471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754F228-E021-58AA-A9F4-F49FD5363C61}"/>
              </a:ext>
            </a:extLst>
          </p:cNvPr>
          <p:cNvGrpSpPr/>
          <p:nvPr/>
        </p:nvGrpSpPr>
        <p:grpSpPr>
          <a:xfrm>
            <a:off x="4370374" y="4427556"/>
            <a:ext cx="4734853" cy="5194710"/>
            <a:chOff x="13548981" y="4194897"/>
            <a:chExt cx="4734853" cy="5194710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2C4D0700-AF03-B162-8D93-C50E2A64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10957" y="4194897"/>
              <a:ext cx="1272877" cy="519471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2B96B546-B01B-F1CA-3D9E-8EE84916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48981" y="6178430"/>
              <a:ext cx="2995810" cy="785788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6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A8D3F4DC-F9DB-0D73-7950-AD47C8E980E6}"/>
              </a:ext>
            </a:extLst>
          </p:cNvPr>
          <p:cNvSpPr txBox="1"/>
          <p:nvPr/>
        </p:nvSpPr>
        <p:spPr>
          <a:xfrm>
            <a:off x="2886051" y="2861199"/>
            <a:ext cx="120894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r>
              <a:rPr lang="en-US" dirty="0"/>
              <a:t>Now we can define our source field</a:t>
            </a:r>
            <a:r>
              <a:rPr lang="en-US" i="1" dirty="0"/>
              <a:t>. </a:t>
            </a:r>
            <a:r>
              <a:rPr lang="en-US" dirty="0"/>
              <a:t>We’ll assume an input laser power of 1W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58710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0371-154B-DC2C-B7F5-64CA8F381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he basic optical cavity: interferometer matrix style">
            <a:extLst>
              <a:ext uri="{FF2B5EF4-FFF2-40B4-BE49-F238E27FC236}">
                <a16:creationId xmlns:a16="http://schemas.microsoft.com/office/drawing/2014/main" id="{CEA386A7-758D-186B-B163-22384B053AE2}"/>
              </a:ext>
            </a:extLst>
          </p:cNvPr>
          <p:cNvSpPr txBox="1"/>
          <p:nvPr/>
        </p:nvSpPr>
        <p:spPr>
          <a:xfrm>
            <a:off x="3799738" y="926372"/>
            <a:ext cx="1604285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dirty="0"/>
              <a:t>The basic optical cavity</a:t>
            </a:r>
            <a:r>
              <a:rPr lang="en-US" dirty="0"/>
              <a:t>: numerical solution</a:t>
            </a:r>
            <a:endParaRPr dirty="0"/>
          </a:p>
        </p:txBody>
      </p:sp>
      <p:sp>
        <p:nvSpPr>
          <p:cNvPr id="439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2E35F7E5-3BC1-0EE8-58A9-FCE1C7A728DD}"/>
              </a:ext>
            </a:extLst>
          </p:cNvPr>
          <p:cNvSpPr txBox="1"/>
          <p:nvPr/>
        </p:nvSpPr>
        <p:spPr>
          <a:xfrm>
            <a:off x="10360237" y="2628540"/>
            <a:ext cx="1208942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endParaRPr i="1" dirty="0"/>
          </a:p>
        </p:txBody>
      </p:sp>
      <p:sp>
        <p:nvSpPr>
          <p:cNvPr id="441" name="Then solve in the usual way:">
            <a:extLst>
              <a:ext uri="{FF2B5EF4-FFF2-40B4-BE49-F238E27FC236}">
                <a16:creationId xmlns:a16="http://schemas.microsoft.com/office/drawing/2014/main" id="{FA21429E-9348-2CFF-7D3F-DB16ACCA990A}"/>
              </a:ext>
            </a:extLst>
          </p:cNvPr>
          <p:cNvSpPr txBox="1"/>
          <p:nvPr/>
        </p:nvSpPr>
        <p:spPr>
          <a:xfrm>
            <a:off x="835403" y="8690863"/>
            <a:ext cx="706994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4000" b="1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445" name="Slide Number">
            <a:extLst>
              <a:ext uri="{FF2B5EF4-FFF2-40B4-BE49-F238E27FC236}">
                <a16:creationId xmlns:a16="http://schemas.microsoft.com/office/drawing/2014/main" id="{D22C200E-E57A-2EFF-F94A-3B430A13ECF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719567" y="13221449"/>
            <a:ext cx="387275" cy="4165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6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55ADA250-F75C-307D-7F22-E8BF38767B85}"/>
              </a:ext>
            </a:extLst>
          </p:cNvPr>
          <p:cNvSpPr txBox="1"/>
          <p:nvPr/>
        </p:nvSpPr>
        <p:spPr>
          <a:xfrm>
            <a:off x="2886051" y="2861199"/>
            <a:ext cx="1208942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r>
              <a:rPr lang="en-US" dirty="0"/>
              <a:t>We’re left to solve:</a:t>
            </a:r>
            <a:endParaRPr dirty="0"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ACFC4506-9D59-22BE-B650-A0802B8E7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525" y="3745941"/>
            <a:ext cx="6185279" cy="101929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992065D6-78CD-A1FB-8B6C-DF3368C29415}"/>
              </a:ext>
            </a:extLst>
          </p:cNvPr>
          <p:cNvSpPr txBox="1"/>
          <p:nvPr/>
        </p:nvSpPr>
        <p:spPr>
          <a:xfrm>
            <a:off x="2886051" y="5776031"/>
            <a:ext cx="120894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r>
              <a:rPr lang="en-US" dirty="0"/>
              <a:t>Which we can do with some in-built NumPy functions:</a:t>
            </a:r>
            <a:endParaRPr dirty="0"/>
          </a:p>
        </p:txBody>
      </p:sp>
      <p:pic>
        <p:nvPicPr>
          <p:cNvPr id="10" name="Picture 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B1A7DD0-EB8B-996D-1AE1-C00DF1D53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88" y="7702869"/>
            <a:ext cx="14760623" cy="197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000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62AC0-A9EB-C8F9-29C3-6BC75A266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he basic optical cavity: interferometer matrix style">
            <a:extLst>
              <a:ext uri="{FF2B5EF4-FFF2-40B4-BE49-F238E27FC236}">
                <a16:creationId xmlns:a16="http://schemas.microsoft.com/office/drawing/2014/main" id="{1D7C65BC-56D3-FEC0-ACE8-5991386B4908}"/>
              </a:ext>
            </a:extLst>
          </p:cNvPr>
          <p:cNvSpPr txBox="1"/>
          <p:nvPr/>
        </p:nvSpPr>
        <p:spPr>
          <a:xfrm>
            <a:off x="3799738" y="926372"/>
            <a:ext cx="1604285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dirty="0"/>
              <a:t>The basic optical cavity</a:t>
            </a:r>
            <a:r>
              <a:rPr lang="en-US" dirty="0"/>
              <a:t>: numerical solution</a:t>
            </a:r>
            <a:endParaRPr dirty="0"/>
          </a:p>
        </p:txBody>
      </p:sp>
      <p:sp>
        <p:nvSpPr>
          <p:cNvPr id="439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FBBA2D47-F8F6-CCE9-A015-775C49302F0A}"/>
              </a:ext>
            </a:extLst>
          </p:cNvPr>
          <p:cNvSpPr txBox="1"/>
          <p:nvPr/>
        </p:nvSpPr>
        <p:spPr>
          <a:xfrm>
            <a:off x="10360237" y="2628540"/>
            <a:ext cx="1208942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endParaRPr i="1" dirty="0"/>
          </a:p>
        </p:txBody>
      </p:sp>
      <p:sp>
        <p:nvSpPr>
          <p:cNvPr id="441" name="Then solve in the usual way:">
            <a:extLst>
              <a:ext uri="{FF2B5EF4-FFF2-40B4-BE49-F238E27FC236}">
                <a16:creationId xmlns:a16="http://schemas.microsoft.com/office/drawing/2014/main" id="{10A4B6FE-E945-2A2C-F1E2-9ABB84ADC7D0}"/>
              </a:ext>
            </a:extLst>
          </p:cNvPr>
          <p:cNvSpPr txBox="1"/>
          <p:nvPr/>
        </p:nvSpPr>
        <p:spPr>
          <a:xfrm>
            <a:off x="835403" y="8690863"/>
            <a:ext cx="706994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4000" b="1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445" name="Slide Number">
            <a:extLst>
              <a:ext uri="{FF2B5EF4-FFF2-40B4-BE49-F238E27FC236}">
                <a16:creationId xmlns:a16="http://schemas.microsoft.com/office/drawing/2014/main" id="{9553BF09-D796-79D9-0E3E-B3B79034D94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719567" y="13221449"/>
            <a:ext cx="387275" cy="4165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6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8C6C91F4-F843-1B61-3B9A-022C144D1FA4}"/>
              </a:ext>
            </a:extLst>
          </p:cNvPr>
          <p:cNvSpPr txBox="1"/>
          <p:nvPr/>
        </p:nvSpPr>
        <p:spPr>
          <a:xfrm>
            <a:off x="2886051" y="2861199"/>
            <a:ext cx="1208942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r>
              <a:rPr lang="en-US" dirty="0"/>
              <a:t>So, finally, we find that our solution is: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29D6EA-9721-68F1-7A31-39D3C2A2E7B2}"/>
              </a:ext>
            </a:extLst>
          </p:cNvPr>
          <p:cNvGrpSpPr/>
          <p:nvPr/>
        </p:nvGrpSpPr>
        <p:grpSpPr>
          <a:xfrm>
            <a:off x="4733364" y="4231340"/>
            <a:ext cx="4464423" cy="5116727"/>
            <a:chOff x="15914546" y="8978384"/>
            <a:chExt cx="2932572" cy="3534342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3EBA2884-9D81-4168-49FA-356FEC41C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6684" r="33991"/>
            <a:stretch>
              <a:fillRect/>
            </a:stretch>
          </p:blipFill>
          <p:spPr>
            <a:xfrm>
              <a:off x="15914546" y="10224814"/>
              <a:ext cx="1614736" cy="50152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4D1AEF43-AB08-25F7-9619-DEEB203BB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1486" r="89843" b="11486"/>
            <a:stretch>
              <a:fillRect/>
            </a:stretch>
          </p:blipFill>
          <p:spPr>
            <a:xfrm>
              <a:off x="17951276" y="8978384"/>
              <a:ext cx="895842" cy="353434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682092-0299-FE9A-665D-DDD50C859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303" y="4590924"/>
            <a:ext cx="8340545" cy="48180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8BA35-E8E5-1B7B-5658-2CEC0D6236CA}"/>
              </a:ext>
            </a:extLst>
          </p:cNvPr>
          <p:cNvSpPr txBox="1"/>
          <p:nvPr/>
        </p:nvSpPr>
        <p:spPr>
          <a:xfrm>
            <a:off x="6964928" y="10666832"/>
            <a:ext cx="1050663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Not super illu</a:t>
            </a:r>
            <a:r>
              <a:rPr lang="en-US" sz="4800" b="1" dirty="0">
                <a:solidFill>
                  <a:schemeClr val="bg2">
                    <a:lumMod val="10000"/>
                  </a:schemeClr>
                </a:solidFill>
              </a:rPr>
              <a:t>minating!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90903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F971-513F-8681-DF18-773C2715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he basic optical cavity: interferometer matrix style">
            <a:extLst>
              <a:ext uri="{FF2B5EF4-FFF2-40B4-BE49-F238E27FC236}">
                <a16:creationId xmlns:a16="http://schemas.microsoft.com/office/drawing/2014/main" id="{69BB7E7D-62AD-1889-1E03-2FA139D00231}"/>
              </a:ext>
            </a:extLst>
          </p:cNvPr>
          <p:cNvSpPr txBox="1"/>
          <p:nvPr/>
        </p:nvSpPr>
        <p:spPr>
          <a:xfrm>
            <a:off x="3799738" y="926372"/>
            <a:ext cx="1604285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dirty="0"/>
              <a:t>The basic optical cavity</a:t>
            </a:r>
            <a:r>
              <a:rPr lang="en-US" dirty="0"/>
              <a:t>: numerical solution</a:t>
            </a:r>
            <a:endParaRPr dirty="0"/>
          </a:p>
        </p:txBody>
      </p:sp>
      <p:sp>
        <p:nvSpPr>
          <p:cNvPr id="439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17FB2689-C6A3-0000-A896-B773FDDED404}"/>
              </a:ext>
            </a:extLst>
          </p:cNvPr>
          <p:cNvSpPr txBox="1"/>
          <p:nvPr/>
        </p:nvSpPr>
        <p:spPr>
          <a:xfrm>
            <a:off x="10360237" y="2628540"/>
            <a:ext cx="1208942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endParaRPr i="1" dirty="0"/>
          </a:p>
        </p:txBody>
      </p:sp>
      <p:sp>
        <p:nvSpPr>
          <p:cNvPr id="441" name="Then solve in the usual way:">
            <a:extLst>
              <a:ext uri="{FF2B5EF4-FFF2-40B4-BE49-F238E27FC236}">
                <a16:creationId xmlns:a16="http://schemas.microsoft.com/office/drawing/2014/main" id="{A534CE77-DA59-4403-80EA-B8ADB8FFE0BD}"/>
              </a:ext>
            </a:extLst>
          </p:cNvPr>
          <p:cNvSpPr txBox="1"/>
          <p:nvPr/>
        </p:nvSpPr>
        <p:spPr>
          <a:xfrm>
            <a:off x="835403" y="8690863"/>
            <a:ext cx="706994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4000" b="1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445" name="Slide Number">
            <a:extLst>
              <a:ext uri="{FF2B5EF4-FFF2-40B4-BE49-F238E27FC236}">
                <a16:creationId xmlns:a16="http://schemas.microsoft.com/office/drawing/2014/main" id="{34DFB0AB-656F-33C6-CA56-A232B998C97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719567" y="13221449"/>
            <a:ext cx="387275" cy="4165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6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7E845520-695A-0B90-E614-C04F6731EDEE}"/>
              </a:ext>
            </a:extLst>
          </p:cNvPr>
          <p:cNvSpPr txBox="1"/>
          <p:nvPr/>
        </p:nvSpPr>
        <p:spPr>
          <a:xfrm>
            <a:off x="2886051" y="2861199"/>
            <a:ext cx="12089420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r>
              <a:rPr lang="en-US" dirty="0"/>
              <a:t>Let’s plot the power for many different phi values (effectively changing the </a:t>
            </a:r>
            <a:r>
              <a:rPr lang="en-US" i="1" dirty="0"/>
              <a:t>tuning </a:t>
            </a:r>
            <a:r>
              <a:rPr lang="en-US" dirty="0"/>
              <a:t>of one of the mirrors).</a:t>
            </a:r>
            <a:endParaRPr dirty="0"/>
          </a:p>
        </p:txBody>
      </p:sp>
      <p:pic>
        <p:nvPicPr>
          <p:cNvPr id="7" name="Picture 6" descr="A computer code with green and blue text&#10;&#10;AI-generated content may be incorrect.">
            <a:extLst>
              <a:ext uri="{FF2B5EF4-FFF2-40B4-BE49-F238E27FC236}">
                <a16:creationId xmlns:a16="http://schemas.microsoft.com/office/drawing/2014/main" id="{5EEF99CA-8D12-D378-8DF4-961A8782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3" y="6035817"/>
            <a:ext cx="20686789" cy="434531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8CA6B3-0BE8-39DE-72CB-FA6BF90777D0}"/>
              </a:ext>
            </a:extLst>
          </p:cNvPr>
          <p:cNvGrpSpPr/>
          <p:nvPr/>
        </p:nvGrpSpPr>
        <p:grpSpPr>
          <a:xfrm>
            <a:off x="19084174" y="1952294"/>
            <a:ext cx="4464423" cy="5116727"/>
            <a:chOff x="15914546" y="8978384"/>
            <a:chExt cx="2932572" cy="3534342"/>
          </a:xfrm>
        </p:grpSpPr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236C6864-9331-BD4B-FC55-A59AA0D7F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6684" r="33991"/>
            <a:stretch>
              <a:fillRect/>
            </a:stretch>
          </p:blipFill>
          <p:spPr>
            <a:xfrm>
              <a:off x="15914546" y="10224814"/>
              <a:ext cx="1614736" cy="50152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0D936F4C-321E-4E11-6AC7-B21530DE3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1486" r="89843" b="11486"/>
            <a:stretch>
              <a:fillRect/>
            </a:stretch>
          </p:blipFill>
          <p:spPr>
            <a:xfrm>
              <a:off x="17951276" y="8978384"/>
              <a:ext cx="895842" cy="353434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6476428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7D2B0-7716-15DA-5D8E-F10A19B0C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he basic optical cavity: interferometer matrix style">
            <a:extLst>
              <a:ext uri="{FF2B5EF4-FFF2-40B4-BE49-F238E27FC236}">
                <a16:creationId xmlns:a16="http://schemas.microsoft.com/office/drawing/2014/main" id="{0A0F978A-EC14-DD49-1C5C-9A4C81A431EB}"/>
              </a:ext>
            </a:extLst>
          </p:cNvPr>
          <p:cNvSpPr txBox="1"/>
          <p:nvPr/>
        </p:nvSpPr>
        <p:spPr>
          <a:xfrm>
            <a:off x="3799738" y="926372"/>
            <a:ext cx="1604285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dirty="0"/>
              <a:t>The basic optical cavity</a:t>
            </a:r>
            <a:r>
              <a:rPr lang="en-US" dirty="0"/>
              <a:t>: numerical solution</a:t>
            </a:r>
            <a:endParaRPr dirty="0"/>
          </a:p>
        </p:txBody>
      </p:sp>
      <p:sp>
        <p:nvSpPr>
          <p:cNvPr id="439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4C3DF88D-E0E8-FA50-7E63-E4DE668A421E}"/>
              </a:ext>
            </a:extLst>
          </p:cNvPr>
          <p:cNvSpPr txBox="1"/>
          <p:nvPr/>
        </p:nvSpPr>
        <p:spPr>
          <a:xfrm>
            <a:off x="10360237" y="2628540"/>
            <a:ext cx="1208942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endParaRPr i="1" dirty="0"/>
          </a:p>
        </p:txBody>
      </p:sp>
      <p:sp>
        <p:nvSpPr>
          <p:cNvPr id="441" name="Then solve in the usual way:">
            <a:extLst>
              <a:ext uri="{FF2B5EF4-FFF2-40B4-BE49-F238E27FC236}">
                <a16:creationId xmlns:a16="http://schemas.microsoft.com/office/drawing/2014/main" id="{F4926F0A-E99F-51F5-3102-EEF2FE10650A}"/>
              </a:ext>
            </a:extLst>
          </p:cNvPr>
          <p:cNvSpPr txBox="1"/>
          <p:nvPr/>
        </p:nvSpPr>
        <p:spPr>
          <a:xfrm>
            <a:off x="835403" y="8690863"/>
            <a:ext cx="706994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4000" b="1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445" name="Slide Number">
            <a:extLst>
              <a:ext uri="{FF2B5EF4-FFF2-40B4-BE49-F238E27FC236}">
                <a16:creationId xmlns:a16="http://schemas.microsoft.com/office/drawing/2014/main" id="{E648D709-F57C-A8BB-8D2F-7B4268A2B54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719567" y="13221449"/>
            <a:ext cx="387275" cy="4165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6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8918A8B0-2065-C66C-7C97-F923C5E149C4}"/>
              </a:ext>
            </a:extLst>
          </p:cNvPr>
          <p:cNvSpPr txBox="1"/>
          <p:nvPr/>
        </p:nvSpPr>
        <p:spPr>
          <a:xfrm>
            <a:off x="2886051" y="2116342"/>
            <a:ext cx="120894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r>
              <a:rPr lang="en-US" dirty="0"/>
              <a:t>And if we plot the circulating, transmitted, and reflected powers:</a:t>
            </a:r>
            <a:endParaRPr dirty="0"/>
          </a:p>
        </p:txBody>
      </p:sp>
      <p:pic>
        <p:nvPicPr>
          <p:cNvPr id="3" name="Picture 2" descr="A graph of a graph showing the same graph&#10;&#10;AI-generated content may be incorrect.">
            <a:extLst>
              <a:ext uri="{FF2B5EF4-FFF2-40B4-BE49-F238E27FC236}">
                <a16:creationId xmlns:a16="http://schemas.microsoft.com/office/drawing/2014/main" id="{CCBCD23B-64FD-53B9-32F4-3217BF90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74" y="3346685"/>
            <a:ext cx="14097238" cy="92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75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D7504-B63B-2414-64E3-BE7149C1B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he basic optical cavity: interferometer matrix style">
            <a:extLst>
              <a:ext uri="{FF2B5EF4-FFF2-40B4-BE49-F238E27FC236}">
                <a16:creationId xmlns:a16="http://schemas.microsoft.com/office/drawing/2014/main" id="{732A1B5E-734F-7B64-E85A-4E94C944A1CD}"/>
              </a:ext>
            </a:extLst>
          </p:cNvPr>
          <p:cNvSpPr txBox="1"/>
          <p:nvPr/>
        </p:nvSpPr>
        <p:spPr>
          <a:xfrm>
            <a:off x="9694783" y="926372"/>
            <a:ext cx="4252767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439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C112CC8B-F3F5-AFA2-181E-F107C4C87530}"/>
              </a:ext>
            </a:extLst>
          </p:cNvPr>
          <p:cNvSpPr txBox="1"/>
          <p:nvPr/>
        </p:nvSpPr>
        <p:spPr>
          <a:xfrm>
            <a:off x="10360237" y="2628540"/>
            <a:ext cx="1208942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endParaRPr i="1" dirty="0"/>
          </a:p>
        </p:txBody>
      </p:sp>
      <p:sp>
        <p:nvSpPr>
          <p:cNvPr id="441" name="Then solve in the usual way:">
            <a:extLst>
              <a:ext uri="{FF2B5EF4-FFF2-40B4-BE49-F238E27FC236}">
                <a16:creationId xmlns:a16="http://schemas.microsoft.com/office/drawing/2014/main" id="{AE442C06-A5C7-48DC-406B-281A1E13FA07}"/>
              </a:ext>
            </a:extLst>
          </p:cNvPr>
          <p:cNvSpPr txBox="1"/>
          <p:nvPr/>
        </p:nvSpPr>
        <p:spPr>
          <a:xfrm>
            <a:off x="835403" y="8690863"/>
            <a:ext cx="706994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4000" b="1">
                <a:solidFill>
                  <a:srgbClr val="000000"/>
                </a:solidFill>
              </a:defRPr>
            </a:lvl1pPr>
          </a:lstStyle>
          <a:p>
            <a:endParaRPr dirty="0"/>
          </a:p>
        </p:txBody>
      </p:sp>
      <p:sp>
        <p:nvSpPr>
          <p:cNvPr id="445" name="Slide Number">
            <a:extLst>
              <a:ext uri="{FF2B5EF4-FFF2-40B4-BE49-F238E27FC236}">
                <a16:creationId xmlns:a16="http://schemas.microsoft.com/office/drawing/2014/main" id="{A1267813-9450-0ED7-818A-F3BCF6F5638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719567" y="13221449"/>
            <a:ext cx="387275" cy="4165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6" name="The hard part here is inverting the interferometer matrix, but that can be done quite efficiently computationally, especially when sparse.">
            <a:extLst>
              <a:ext uri="{FF2B5EF4-FFF2-40B4-BE49-F238E27FC236}">
                <a16:creationId xmlns:a16="http://schemas.microsoft.com/office/drawing/2014/main" id="{3E5014F9-12FC-B43B-0E23-6A208230DD43}"/>
              </a:ext>
            </a:extLst>
          </p:cNvPr>
          <p:cNvSpPr txBox="1"/>
          <p:nvPr/>
        </p:nvSpPr>
        <p:spPr>
          <a:xfrm>
            <a:off x="2886050" y="2116342"/>
            <a:ext cx="16316349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r>
              <a:rPr lang="en-US" dirty="0"/>
              <a:t>[1] Finesse — Finesse documentation. (n.d.). </a:t>
            </a:r>
            <a:r>
              <a:rPr lang="en-US" dirty="0">
                <a:hlinkClick r:id="rId2"/>
              </a:rPr>
              <a:t>https://finesse.ifosim.org/docs/develop/index.html</a:t>
            </a:r>
            <a:endParaRPr lang="en-US" dirty="0"/>
          </a:p>
          <a:p>
            <a:pPr algn="l" defTabSz="825500">
              <a:defRPr sz="4000" b="1">
                <a:solidFill>
                  <a:srgbClr val="000000"/>
                </a:solidFill>
              </a:defRPr>
            </a:pPr>
            <a:endParaRPr lang="en-US" dirty="0"/>
          </a:p>
          <a:p>
            <a:pPr algn="l" defTabSz="825500">
              <a:defRPr sz="4000" b="1">
                <a:solidFill>
                  <a:srgbClr val="000000"/>
                </a:solidFill>
              </a:defRPr>
            </a:pPr>
            <a:r>
              <a:rPr lang="en-US" dirty="0"/>
              <a:t>[2] Freise, A., European Gravitational Observatory, Gerhard Heinzel, Keita Kawabe, &amp; Gabriele </a:t>
            </a:r>
            <a:r>
              <a:rPr lang="en-US" dirty="0" err="1"/>
              <a:t>Vajente</a:t>
            </a:r>
            <a:r>
              <a:rPr lang="en-US" dirty="0"/>
              <a:t>. (n.d.). FINESSE 0.98. https://www.gwoptics.org/finesse/download/old/Finesse-0.98.pdf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7588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F255-BD18-5DC3-EAB6-68C941F8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erferometer example: Fabry-Perot cavity">
            <a:extLst>
              <a:ext uri="{FF2B5EF4-FFF2-40B4-BE49-F238E27FC236}">
                <a16:creationId xmlns:a16="http://schemas.microsoft.com/office/drawing/2014/main" id="{F20A5DD9-839A-6A3E-166D-CF1795CE523B}"/>
              </a:ext>
            </a:extLst>
          </p:cNvPr>
          <p:cNvSpPr txBox="1"/>
          <p:nvPr/>
        </p:nvSpPr>
        <p:spPr>
          <a:xfrm>
            <a:off x="4588421" y="926372"/>
            <a:ext cx="1446549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UF FINESSE 3 Workshop Summer 2025</a:t>
            </a:r>
            <a:endParaRPr dirty="0"/>
          </a:p>
        </p:txBody>
      </p:sp>
      <p:sp>
        <p:nvSpPr>
          <p:cNvPr id="169" name="Slide Number">
            <a:extLst>
              <a:ext uri="{FF2B5EF4-FFF2-40B4-BE49-F238E27FC236}">
                <a16:creationId xmlns:a16="http://schemas.microsoft.com/office/drawing/2014/main" id="{5C30380E-3FD1-479E-3584-D378824FB60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829849" y="13221449"/>
            <a:ext cx="276993" cy="4165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D29E33-5101-72D7-2A05-3200F84DE8C5}"/>
              </a:ext>
            </a:extLst>
          </p:cNvPr>
          <p:cNvSpPr txBox="1">
            <a:spLocks/>
          </p:cNvSpPr>
          <p:nvPr/>
        </p:nvSpPr>
        <p:spPr>
          <a:xfrm>
            <a:off x="1200251" y="2263586"/>
            <a:ext cx="21838169" cy="8256012"/>
          </a:xfrm>
          <a:prstGeom prst="rect">
            <a:avLst/>
          </a:prstGeom>
        </p:spPr>
        <p:txBody>
          <a:bodyPr/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Introduction</a:t>
            </a:r>
          </a:p>
          <a:p>
            <a:pPr lvl="1" hangingPunct="1"/>
            <a:r>
              <a:rPr lang="en-US" dirty="0"/>
              <a:t>What is FINESSE?</a:t>
            </a:r>
          </a:p>
          <a:p>
            <a:pPr lvl="1" hangingPunct="1"/>
            <a:r>
              <a:rPr lang="en-US" dirty="0"/>
              <a:t>How does it work?</a:t>
            </a:r>
          </a:p>
          <a:p>
            <a:pPr lvl="1" hangingPunct="1"/>
            <a:r>
              <a:rPr lang="en-US" dirty="0"/>
              <a:t>Typical use-cases for FINESSE (and when not to use it!)</a:t>
            </a:r>
          </a:p>
          <a:p>
            <a:pPr hangingPunct="1"/>
            <a:r>
              <a:rPr lang="en-US" dirty="0"/>
              <a:t>Numerically solving a linear cavity</a:t>
            </a:r>
          </a:p>
          <a:p>
            <a:pPr hangingPunct="1"/>
            <a:r>
              <a:rPr lang="en-US" dirty="0"/>
              <a:t>Using FINESSE to model a linear cavity</a:t>
            </a:r>
          </a:p>
          <a:p>
            <a:pPr hangingPunct="1"/>
            <a:r>
              <a:rPr lang="en-US" dirty="0"/>
              <a:t>Quiz!!!!!</a:t>
            </a:r>
          </a:p>
        </p:txBody>
      </p:sp>
    </p:spTree>
    <p:extLst>
      <p:ext uri="{BB962C8B-B14F-4D97-AF65-F5344CB8AC3E}">
        <p14:creationId xmlns:p14="http://schemas.microsoft.com/office/powerpoint/2010/main" val="85044513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57696-AA8A-2FAE-FB9D-70D85C234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erferometer example: Fabry-Perot cavity">
            <a:extLst>
              <a:ext uri="{FF2B5EF4-FFF2-40B4-BE49-F238E27FC236}">
                <a16:creationId xmlns:a16="http://schemas.microsoft.com/office/drawing/2014/main" id="{69C12FA4-5EAD-D9F1-976F-D3295465E0A3}"/>
              </a:ext>
            </a:extLst>
          </p:cNvPr>
          <p:cNvSpPr txBox="1"/>
          <p:nvPr/>
        </p:nvSpPr>
        <p:spPr>
          <a:xfrm>
            <a:off x="8415593" y="926372"/>
            <a:ext cx="681116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What is FINESSE?</a:t>
            </a:r>
            <a:endParaRPr dirty="0"/>
          </a:p>
        </p:txBody>
      </p:sp>
      <p:sp>
        <p:nvSpPr>
          <p:cNvPr id="169" name="Slide Number">
            <a:extLst>
              <a:ext uri="{FF2B5EF4-FFF2-40B4-BE49-F238E27FC236}">
                <a16:creationId xmlns:a16="http://schemas.microsoft.com/office/drawing/2014/main" id="{B665500B-CB20-258A-D97A-201A574D494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829849" y="13221449"/>
            <a:ext cx="276993" cy="4165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930AE9-AE7F-667A-8073-F5C053D0615C}"/>
              </a:ext>
            </a:extLst>
          </p:cNvPr>
          <p:cNvSpPr txBox="1">
            <a:spLocks/>
          </p:cNvSpPr>
          <p:nvPr/>
        </p:nvSpPr>
        <p:spPr>
          <a:xfrm>
            <a:off x="1200251" y="2263586"/>
            <a:ext cx="21838169" cy="8256012"/>
          </a:xfrm>
          <a:prstGeom prst="rect">
            <a:avLst/>
          </a:prstGeom>
        </p:spPr>
        <p:txBody>
          <a:bodyPr/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b="1" dirty="0"/>
              <a:t>F</a:t>
            </a:r>
            <a:r>
              <a:rPr lang="en-US" dirty="0"/>
              <a:t>requency domain </a:t>
            </a:r>
            <a:r>
              <a:rPr lang="en-US" b="1" dirty="0" err="1"/>
              <a:t>IN</a:t>
            </a:r>
            <a:r>
              <a:rPr lang="en-US" dirty="0" err="1"/>
              <a:t>terferom</a:t>
            </a:r>
            <a:r>
              <a:rPr lang="en-US" b="1" dirty="0" err="1"/>
              <a:t>E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imulation </a:t>
            </a:r>
            <a:r>
              <a:rPr lang="en-US" b="1" dirty="0" err="1"/>
              <a:t>S</a:t>
            </a:r>
            <a:r>
              <a:rPr lang="en-US" dirty="0" err="1"/>
              <a:t>oftwar</a:t>
            </a:r>
            <a:r>
              <a:rPr lang="en-US" b="1" dirty="0" err="1"/>
              <a:t>E</a:t>
            </a:r>
            <a:endParaRPr lang="en-US" b="1" dirty="0"/>
          </a:p>
          <a:p>
            <a:pPr hangingPunct="1"/>
            <a:r>
              <a:rPr lang="en-US" dirty="0"/>
              <a:t>At a high level: Python-based package for simulation of arbitrary interferometer configurations in steady-state limit [1]</a:t>
            </a:r>
          </a:p>
          <a:p>
            <a:pPr lvl="1" hangingPunct="1"/>
            <a:r>
              <a:rPr lang="en-US" dirty="0"/>
              <a:t>Underlying code is written in C, but we interface using a Python wrapper called </a:t>
            </a:r>
            <a:r>
              <a:rPr lang="en-US" dirty="0" err="1"/>
              <a:t>Pykat</a:t>
            </a:r>
            <a:r>
              <a:rPr lang="en-US" dirty="0"/>
              <a:t> [1]</a:t>
            </a:r>
          </a:p>
          <a:p>
            <a:pPr hangingPunct="1"/>
            <a:r>
              <a:rPr lang="en-US" dirty="0"/>
              <a:t>Based originally on linear circuit simulation software </a:t>
            </a:r>
            <a:r>
              <a:rPr lang="en-US" i="1" dirty="0"/>
              <a:t>LISO, </a:t>
            </a:r>
            <a:r>
              <a:rPr lang="en-US" dirty="0"/>
              <a:t>which numerically solved system of linear equations defined by circuit elements (will sound familiar in a second) [2]</a:t>
            </a:r>
          </a:p>
        </p:txBody>
      </p:sp>
    </p:spTree>
    <p:extLst>
      <p:ext uri="{BB962C8B-B14F-4D97-AF65-F5344CB8AC3E}">
        <p14:creationId xmlns:p14="http://schemas.microsoft.com/office/powerpoint/2010/main" val="38966225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C14F0-7061-269E-C79C-5C0027359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erferometer example: Fabry-Perot cavity">
            <a:extLst>
              <a:ext uri="{FF2B5EF4-FFF2-40B4-BE49-F238E27FC236}">
                <a16:creationId xmlns:a16="http://schemas.microsoft.com/office/drawing/2014/main" id="{A9929BAF-EA25-CEFE-B2B3-16F872DA676F}"/>
              </a:ext>
            </a:extLst>
          </p:cNvPr>
          <p:cNvSpPr txBox="1"/>
          <p:nvPr/>
        </p:nvSpPr>
        <p:spPr>
          <a:xfrm>
            <a:off x="8543833" y="926372"/>
            <a:ext cx="6554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Why is FINESSE?</a:t>
            </a:r>
            <a:endParaRPr dirty="0"/>
          </a:p>
        </p:txBody>
      </p:sp>
      <p:sp>
        <p:nvSpPr>
          <p:cNvPr id="169" name="Slide Number">
            <a:extLst>
              <a:ext uri="{FF2B5EF4-FFF2-40B4-BE49-F238E27FC236}">
                <a16:creationId xmlns:a16="http://schemas.microsoft.com/office/drawing/2014/main" id="{BD55B873-AFDB-8F56-BF6D-2A862E98406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829849" y="13221449"/>
            <a:ext cx="276993" cy="4165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7FAD8F-06E3-4515-5BE3-E5F744811C3E}"/>
              </a:ext>
            </a:extLst>
          </p:cNvPr>
          <p:cNvSpPr txBox="1">
            <a:spLocks/>
          </p:cNvSpPr>
          <p:nvPr/>
        </p:nvSpPr>
        <p:spPr>
          <a:xfrm>
            <a:off x="1200251" y="2263586"/>
            <a:ext cx="21838169" cy="8256012"/>
          </a:xfrm>
          <a:prstGeom prst="rect">
            <a:avLst/>
          </a:prstGeom>
        </p:spPr>
        <p:txBody>
          <a:bodyPr/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FINESSE is ubiquitous in LIGO/Virgo/CE collaborations as a tool for interferometer commissioning and design</a:t>
            </a:r>
          </a:p>
          <a:p>
            <a:pPr lvl="1" hangingPunct="1"/>
            <a:r>
              <a:rPr lang="en-US" dirty="0"/>
              <a:t>Ongoing simulation of potential CE corner layouts has relied heavily on construction of realistic FINESSE models</a:t>
            </a:r>
          </a:p>
          <a:p>
            <a:pPr hangingPunct="1"/>
            <a:r>
              <a:rPr lang="en-US" dirty="0"/>
              <a:t>Also an “optical-bench-in-a-box”</a:t>
            </a:r>
          </a:p>
          <a:p>
            <a:pPr hangingPunct="1"/>
            <a:r>
              <a:rPr lang="en-US" dirty="0"/>
              <a:t>While FINESSE is a powerful tool, it’s important to note what it </a:t>
            </a:r>
            <a:r>
              <a:rPr lang="en-US" b="1" i="1" dirty="0"/>
              <a:t>can’t </a:t>
            </a:r>
            <a:r>
              <a:rPr lang="en-US" dirty="0"/>
              <a:t>do</a:t>
            </a:r>
          </a:p>
          <a:p>
            <a:pPr lvl="1" hangingPunct="1"/>
            <a:r>
              <a:rPr lang="en-US" dirty="0"/>
              <a:t>Polarization-dependent effects (</a:t>
            </a:r>
            <a:r>
              <a:rPr lang="en-US" dirty="0" err="1"/>
              <a:t>e.g</a:t>
            </a:r>
            <a:r>
              <a:rPr lang="en-US" dirty="0"/>
              <a:t> birefringence of a mirror)</a:t>
            </a:r>
          </a:p>
          <a:p>
            <a:pPr lvl="1" hangingPunct="1"/>
            <a:r>
              <a:rPr lang="en-US" dirty="0"/>
              <a:t>Time-dependent effects (FINESSE models are in steady-state)</a:t>
            </a:r>
          </a:p>
        </p:txBody>
      </p:sp>
    </p:spTree>
    <p:extLst>
      <p:ext uri="{BB962C8B-B14F-4D97-AF65-F5344CB8AC3E}">
        <p14:creationId xmlns:p14="http://schemas.microsoft.com/office/powerpoint/2010/main" val="24954795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45494-EA5F-595F-C1DC-B3F086858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terferometer example: Fabry-Perot cavity">
            <a:extLst>
              <a:ext uri="{FF2B5EF4-FFF2-40B4-BE49-F238E27FC236}">
                <a16:creationId xmlns:a16="http://schemas.microsoft.com/office/drawing/2014/main" id="{61EB7108-032B-4342-B636-41B903FE4501}"/>
              </a:ext>
            </a:extLst>
          </p:cNvPr>
          <p:cNvSpPr txBox="1"/>
          <p:nvPr/>
        </p:nvSpPr>
        <p:spPr>
          <a:xfrm>
            <a:off x="8543833" y="926372"/>
            <a:ext cx="6554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How is FINESSE?</a:t>
            </a:r>
            <a:endParaRPr dirty="0"/>
          </a:p>
        </p:txBody>
      </p:sp>
      <p:sp>
        <p:nvSpPr>
          <p:cNvPr id="169" name="Slide Number">
            <a:extLst>
              <a:ext uri="{FF2B5EF4-FFF2-40B4-BE49-F238E27FC236}">
                <a16:creationId xmlns:a16="http://schemas.microsoft.com/office/drawing/2014/main" id="{F6345074-1EC9-8C11-12EA-DEEBDD1CAEE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3829849" y="13221449"/>
            <a:ext cx="276993" cy="4165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45C6A-A687-D948-2007-B4BD8BE6AA7C}"/>
              </a:ext>
            </a:extLst>
          </p:cNvPr>
          <p:cNvSpPr txBox="1">
            <a:spLocks/>
          </p:cNvSpPr>
          <p:nvPr/>
        </p:nvSpPr>
        <p:spPr>
          <a:xfrm>
            <a:off x="1200251" y="2263586"/>
            <a:ext cx="21838169" cy="8256012"/>
          </a:xfrm>
          <a:prstGeom prst="rect">
            <a:avLst/>
          </a:prstGeom>
        </p:spPr>
        <p:txBody>
          <a:bodyPr/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n-US" dirty="0"/>
              <a:t>FINESSE relies on the computation of light-field amplitudes at every </a:t>
            </a:r>
            <a:r>
              <a:rPr lang="en-US" b="1" dirty="0"/>
              <a:t>node </a:t>
            </a:r>
            <a:r>
              <a:rPr lang="en-US" dirty="0"/>
              <a:t>(we’ll come back to this term!)</a:t>
            </a:r>
          </a:p>
          <a:p>
            <a:pPr hangingPunct="1"/>
            <a:r>
              <a:rPr lang="en-US" dirty="0"/>
              <a:t>First, make a few assumptions [2]:</a:t>
            </a:r>
          </a:p>
          <a:p>
            <a:pPr lvl="1" hangingPunct="1"/>
            <a:r>
              <a:rPr lang="en-US" dirty="0"/>
              <a:t>Interferometer is described via a set of linear equations derived from linear couplings of light-field amplitudes</a:t>
            </a:r>
          </a:p>
          <a:p>
            <a:pPr lvl="1" hangingPunct="1"/>
            <a:r>
              <a:rPr lang="en-US" dirty="0"/>
              <a:t>No polarization/no polarizing components</a:t>
            </a:r>
          </a:p>
          <a:p>
            <a:pPr lvl="1" hangingPunct="1"/>
            <a:r>
              <a:rPr lang="en-US" dirty="0"/>
              <a:t> Frequency of any individual light-field </a:t>
            </a:r>
            <a:r>
              <a:rPr lang="en-US" b="1" dirty="0"/>
              <a:t>does not change </a:t>
            </a:r>
          </a:p>
          <a:p>
            <a:pPr hangingPunct="1"/>
            <a:r>
              <a:rPr lang="en-US" dirty="0"/>
              <a:t>Use the linear couplings between optical components to construct a set of linear equations (the interferometer matrix) and solve:</a:t>
            </a:r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760F35CA-420A-486B-3C8F-61105229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7" y="11452414"/>
            <a:ext cx="6224976" cy="7603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38985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he basic optical cavity"/>
          <p:cNvSpPr txBox="1"/>
          <p:nvPr/>
        </p:nvSpPr>
        <p:spPr>
          <a:xfrm>
            <a:off x="7496429" y="929684"/>
            <a:ext cx="864946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t>The basic optical cavity</a:t>
            </a:r>
          </a:p>
        </p:txBody>
      </p:sp>
      <p:sp>
        <p:nvSpPr>
          <p:cNvPr id="252" name="Rectangle"/>
          <p:cNvSpPr/>
          <p:nvPr/>
        </p:nvSpPr>
        <p:spPr>
          <a:xfrm>
            <a:off x="6714066" y="3581400"/>
            <a:ext cx="507621" cy="40925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3" name="Rectangle"/>
          <p:cNvSpPr/>
          <p:nvPr/>
        </p:nvSpPr>
        <p:spPr>
          <a:xfrm>
            <a:off x="16594666" y="3581400"/>
            <a:ext cx="507621" cy="409257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4" name="Arrow"/>
          <p:cNvSpPr/>
          <p:nvPr/>
        </p:nvSpPr>
        <p:spPr>
          <a:xfrm>
            <a:off x="4106333" y="4120651"/>
            <a:ext cx="2474980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5" name="Arrow"/>
          <p:cNvSpPr/>
          <p:nvPr/>
        </p:nvSpPr>
        <p:spPr>
          <a:xfrm>
            <a:off x="7354441" y="4120651"/>
            <a:ext cx="2474979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Arrow"/>
          <p:cNvSpPr/>
          <p:nvPr/>
        </p:nvSpPr>
        <p:spPr>
          <a:xfrm>
            <a:off x="13966907" y="4120651"/>
            <a:ext cx="2474979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7" name="Arrow"/>
          <p:cNvSpPr/>
          <p:nvPr/>
        </p:nvSpPr>
        <p:spPr>
          <a:xfrm>
            <a:off x="17255067" y="4120651"/>
            <a:ext cx="2474980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8" name="Arrow"/>
          <p:cNvSpPr/>
          <p:nvPr/>
        </p:nvSpPr>
        <p:spPr>
          <a:xfrm flipH="1">
            <a:off x="13966907" y="6371136"/>
            <a:ext cx="2474979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9" name="Arrow"/>
          <p:cNvSpPr/>
          <p:nvPr/>
        </p:nvSpPr>
        <p:spPr>
          <a:xfrm flipH="1">
            <a:off x="7354441" y="6371136"/>
            <a:ext cx="2474979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0" name="Arrow"/>
          <p:cNvSpPr/>
          <p:nvPr/>
        </p:nvSpPr>
        <p:spPr>
          <a:xfrm flipH="1">
            <a:off x="4106333" y="6371136"/>
            <a:ext cx="2474980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00" y="3695643"/>
            <a:ext cx="991488" cy="474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166" y="3695643"/>
            <a:ext cx="646624" cy="474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3683" y="3703291"/>
            <a:ext cx="646624" cy="4588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7432" y="5908847"/>
            <a:ext cx="639126" cy="474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165" y="5916495"/>
            <a:ext cx="667482" cy="45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72251" y="3695643"/>
            <a:ext cx="840610" cy="474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9909" y="5908847"/>
            <a:ext cx="824679" cy="474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7419" y="2329715"/>
            <a:ext cx="667482" cy="758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8069" y="7831686"/>
            <a:ext cx="1514215" cy="62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80998" y="7831686"/>
            <a:ext cx="1534958" cy="622281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Arrow"/>
          <p:cNvSpPr/>
          <p:nvPr/>
        </p:nvSpPr>
        <p:spPr>
          <a:xfrm>
            <a:off x="12595307" y="2553075"/>
            <a:ext cx="4444339" cy="311782"/>
          </a:xfrm>
          <a:prstGeom prst="rightArrow">
            <a:avLst>
              <a:gd name="adj1" fmla="val 32000"/>
              <a:gd name="adj2" fmla="val 26069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2" name="Arrow"/>
          <p:cNvSpPr/>
          <p:nvPr/>
        </p:nvSpPr>
        <p:spPr>
          <a:xfrm flipH="1">
            <a:off x="6801336" y="2553075"/>
            <a:ext cx="4444340" cy="311782"/>
          </a:xfrm>
          <a:prstGeom prst="rightArrow">
            <a:avLst>
              <a:gd name="adj1" fmla="val 32000"/>
              <a:gd name="adj2" fmla="val 26069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3" name="We can solve for the fields everywhere in terms of the input field by writing a set of simultaneous equations.…"/>
          <p:cNvSpPr txBox="1"/>
          <p:nvPr/>
        </p:nvSpPr>
        <p:spPr>
          <a:xfrm>
            <a:off x="2045970" y="8921301"/>
            <a:ext cx="21480782" cy="4442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8600" indent="-228600" algn="l" defTabSz="825500">
              <a:buSzPct val="100000"/>
              <a:buChar char="•"/>
              <a:defRPr sz="4000" b="1">
                <a:solidFill>
                  <a:srgbClr val="000000"/>
                </a:solidFill>
              </a:defRPr>
            </a:pPr>
            <a:r>
              <a:t>We can solve for the fields everywhere in terms of the input field by writing a set of simultaneous equations. </a:t>
            </a:r>
          </a:p>
          <a:p>
            <a:pPr marL="228600" indent="-228600" algn="l" defTabSz="825500">
              <a:buSzPct val="100000"/>
              <a:buChar char="•"/>
              <a:defRPr sz="4000" b="1">
                <a:solidFill>
                  <a:srgbClr val="000000"/>
                </a:solidFill>
              </a:defRPr>
            </a:pPr>
            <a:r>
              <a:t>Propagation through the cavity is described as multiplying by</a:t>
            </a:r>
          </a:p>
          <a:p>
            <a:pPr marL="228600" indent="-228600" algn="l" defTabSz="825500">
              <a:buSzPct val="100000"/>
              <a:buChar char="•"/>
              <a:defRPr sz="4000" b="1">
                <a:solidFill>
                  <a:srgbClr val="000000"/>
                </a:solidFill>
              </a:defRPr>
            </a:pPr>
            <a:r>
              <a:t>Transmission through a mirror is described as multiplying by                    </a:t>
            </a:r>
          </a:p>
          <a:p>
            <a:pPr marL="228600" indent="-228600" algn="l" defTabSz="825500">
              <a:buSzPct val="100000"/>
              <a:buChar char="•"/>
              <a:defRPr sz="4000" b="1">
                <a:solidFill>
                  <a:srgbClr val="000000"/>
                </a:solidFill>
              </a:defRPr>
            </a:pPr>
            <a:r>
              <a:t>Reflection from a mirror is described as multiplying by  </a:t>
            </a:r>
          </a:p>
          <a:p>
            <a:pPr algn="l" defTabSz="825500"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74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39733" y="10120741"/>
            <a:ext cx="1383133" cy="570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21200" y="10946221"/>
            <a:ext cx="945470" cy="570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80266" y="11646304"/>
            <a:ext cx="913255" cy="47419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29849" y="13221449"/>
            <a:ext cx="276993" cy="4165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"/>
          <p:cNvSpPr/>
          <p:nvPr/>
        </p:nvSpPr>
        <p:spPr>
          <a:xfrm>
            <a:off x="1480079" y="7973951"/>
            <a:ext cx="1950509" cy="1019297"/>
          </a:xfrm>
          <a:prstGeom prst="rect">
            <a:avLst/>
          </a:prstGeom>
          <a:solidFill>
            <a:srgbClr val="B9D5F8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The basic optical cavity: interferometer matrix style"/>
          <p:cNvSpPr txBox="1"/>
          <p:nvPr/>
        </p:nvSpPr>
        <p:spPr>
          <a:xfrm>
            <a:off x="7452977" y="926372"/>
            <a:ext cx="873636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dirty="0"/>
              <a:t>The basic optical cavity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2497666" y="2600648"/>
            <a:ext cx="6774425" cy="2655469"/>
            <a:chOff x="0" y="0"/>
            <a:chExt cx="6774423" cy="2655468"/>
          </a:xfrm>
        </p:grpSpPr>
        <p:sp>
          <p:nvSpPr>
            <p:cNvPr id="345" name="Rectangle"/>
            <p:cNvSpPr/>
            <p:nvPr/>
          </p:nvSpPr>
          <p:spPr>
            <a:xfrm>
              <a:off x="1130710" y="542729"/>
              <a:ext cx="220104" cy="177453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6" name="Rectangle"/>
            <p:cNvSpPr/>
            <p:nvPr/>
          </p:nvSpPr>
          <p:spPr>
            <a:xfrm>
              <a:off x="5414926" y="542729"/>
              <a:ext cx="220105" cy="177453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7" name="Arrow"/>
            <p:cNvSpPr/>
            <p:nvPr/>
          </p:nvSpPr>
          <p:spPr>
            <a:xfrm>
              <a:off x="0" y="776548"/>
              <a:ext cx="1073148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8" name="Arrow"/>
            <p:cNvSpPr/>
            <p:nvPr/>
          </p:nvSpPr>
          <p:spPr>
            <a:xfrm>
              <a:off x="1408375" y="776548"/>
              <a:ext cx="1073149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49" name="Arrow"/>
            <p:cNvSpPr/>
            <p:nvPr/>
          </p:nvSpPr>
          <p:spPr>
            <a:xfrm>
              <a:off x="4275533" y="776548"/>
              <a:ext cx="1073149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0" name="Arrow"/>
            <p:cNvSpPr/>
            <p:nvPr/>
          </p:nvSpPr>
          <p:spPr>
            <a:xfrm>
              <a:off x="5701275" y="776548"/>
              <a:ext cx="1073149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1" name="Arrow"/>
            <p:cNvSpPr/>
            <p:nvPr/>
          </p:nvSpPr>
          <p:spPr>
            <a:xfrm flipH="1">
              <a:off x="4275533" y="1752355"/>
              <a:ext cx="1073149" cy="364578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2" name="Arrow"/>
            <p:cNvSpPr/>
            <p:nvPr/>
          </p:nvSpPr>
          <p:spPr>
            <a:xfrm flipH="1">
              <a:off x="1408375" y="1752355"/>
              <a:ext cx="1073149" cy="364578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53" name="Arrow"/>
            <p:cNvSpPr/>
            <p:nvPr/>
          </p:nvSpPr>
          <p:spPr>
            <a:xfrm flipH="1">
              <a:off x="0" y="1752355"/>
              <a:ext cx="1073148" cy="364578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35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365" y="592265"/>
              <a:ext cx="429909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7900" y="592265"/>
              <a:ext cx="280376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319" y="595581"/>
              <a:ext cx="280376" cy="198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4944" y="1551907"/>
              <a:ext cx="277125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8250" y="1555223"/>
              <a:ext cx="289420" cy="1989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9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5605" y="592265"/>
              <a:ext cx="364489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0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693" y="1551907"/>
              <a:ext cx="357581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1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00430" y="0"/>
              <a:ext cx="289420" cy="328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6974" y="2385648"/>
              <a:ext cx="656563" cy="269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3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2200" y="2385648"/>
              <a:ext cx="665557" cy="269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4" name="Arrow"/>
            <p:cNvSpPr/>
            <p:nvPr/>
          </p:nvSpPr>
          <p:spPr>
            <a:xfrm>
              <a:off x="3680809" y="96848"/>
              <a:ext cx="1927061" cy="135189"/>
            </a:xfrm>
            <a:prstGeom prst="rightArrow">
              <a:avLst>
                <a:gd name="adj1" fmla="val 32000"/>
                <a:gd name="adj2" fmla="val 26069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65" name="Arrow"/>
            <p:cNvSpPr/>
            <p:nvPr/>
          </p:nvSpPr>
          <p:spPr>
            <a:xfrm flipH="1">
              <a:off x="1168550" y="96848"/>
              <a:ext cx="1927061" cy="135189"/>
            </a:xfrm>
            <a:prstGeom prst="rightArrow">
              <a:avLst>
                <a:gd name="adj1" fmla="val 32000"/>
                <a:gd name="adj2" fmla="val 26069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67" name="Since we’re really dealing with a system of simultaneous equations, we can use matrix algebra to solve – really useful for numerically solving more complicated interferometers!"/>
          <p:cNvSpPr txBox="1"/>
          <p:nvPr/>
        </p:nvSpPr>
        <p:spPr>
          <a:xfrm>
            <a:off x="10360237" y="2628540"/>
            <a:ext cx="13589607" cy="319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825500">
              <a:defRPr sz="4000" b="1">
                <a:solidFill>
                  <a:srgbClr val="000000"/>
                </a:solidFill>
              </a:defRPr>
            </a:lvl1pPr>
          </a:lstStyle>
          <a:p>
            <a:r>
              <a:rPr dirty="0"/>
              <a:t>Since we’re really dealing with a system of simultaneous equations, we can use matrix algebra to solve – really useful for numerically solving more complicated interferometers!</a:t>
            </a:r>
          </a:p>
        </p:txBody>
      </p:sp>
      <p:sp>
        <p:nvSpPr>
          <p:cNvPr id="368" name="Arrow"/>
          <p:cNvSpPr/>
          <p:nvPr/>
        </p:nvSpPr>
        <p:spPr>
          <a:xfrm>
            <a:off x="10215509" y="9955427"/>
            <a:ext cx="3595093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9" name="Rearrange to have  RHS=0…"/>
          <p:cNvSpPr txBox="1"/>
          <p:nvPr/>
        </p:nvSpPr>
        <p:spPr>
          <a:xfrm>
            <a:off x="9757860" y="7118044"/>
            <a:ext cx="4868280" cy="3198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825500">
              <a:defRPr sz="4000" b="1">
                <a:solidFill>
                  <a:srgbClr val="000000"/>
                </a:solidFill>
              </a:defRPr>
            </a:pPr>
            <a:r>
              <a:t>Rearrange to have  RHS=0 </a:t>
            </a:r>
          </a:p>
          <a:p>
            <a:pPr defTabSz="825500">
              <a:defRPr sz="4000" b="1">
                <a:solidFill>
                  <a:srgbClr val="000000"/>
                </a:solidFill>
              </a:defRPr>
            </a:pPr>
            <a:r>
              <a:t>(except for sources of field)</a:t>
            </a:r>
          </a:p>
        </p:txBody>
      </p:sp>
      <p:pic>
        <p:nvPicPr>
          <p:cNvPr id="370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33508" y="6696543"/>
            <a:ext cx="4699001" cy="452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3790" y="6696543"/>
            <a:ext cx="3708401" cy="452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0483" y="8274050"/>
            <a:ext cx="1409701" cy="419100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Thanks to Anna Green for LaTeX formulae, from her InterferometerMatrix.ipynb notebook!"/>
          <p:cNvSpPr txBox="1"/>
          <p:nvPr/>
        </p:nvSpPr>
        <p:spPr>
          <a:xfrm>
            <a:off x="209337" y="12531450"/>
            <a:ext cx="15987898" cy="854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825500">
              <a:defRPr sz="2500" b="1">
                <a:solidFill>
                  <a:srgbClr val="000000"/>
                </a:solidFill>
              </a:defRPr>
            </a:lvl1pPr>
          </a:lstStyle>
          <a:p>
            <a:r>
              <a:t>Thanks to Anna Green for LaTeX formulae, from her InterferometerMatrix.ipynb notebook!</a:t>
            </a:r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829849" y="13221449"/>
            <a:ext cx="276993" cy="4165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he basic optical cavity: interferometer matrix style"/>
          <p:cNvSpPr txBox="1"/>
          <p:nvPr/>
        </p:nvSpPr>
        <p:spPr>
          <a:xfrm>
            <a:off x="7452977" y="926372"/>
            <a:ext cx="873636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dirty="0"/>
              <a:t>The basic optical cavity</a:t>
            </a:r>
          </a:p>
        </p:txBody>
      </p:sp>
      <p:grpSp>
        <p:nvGrpSpPr>
          <p:cNvPr id="398" name="Group"/>
          <p:cNvGrpSpPr/>
          <p:nvPr/>
        </p:nvGrpSpPr>
        <p:grpSpPr>
          <a:xfrm>
            <a:off x="2497666" y="2600648"/>
            <a:ext cx="6774425" cy="2655469"/>
            <a:chOff x="0" y="0"/>
            <a:chExt cx="6774423" cy="2655468"/>
          </a:xfrm>
        </p:grpSpPr>
        <p:sp>
          <p:nvSpPr>
            <p:cNvPr id="377" name="Rectangle"/>
            <p:cNvSpPr/>
            <p:nvPr/>
          </p:nvSpPr>
          <p:spPr>
            <a:xfrm>
              <a:off x="1130710" y="542729"/>
              <a:ext cx="220104" cy="177453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8" name="Rectangle"/>
            <p:cNvSpPr/>
            <p:nvPr/>
          </p:nvSpPr>
          <p:spPr>
            <a:xfrm>
              <a:off x="5414926" y="542729"/>
              <a:ext cx="220105" cy="177453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79" name="Arrow"/>
            <p:cNvSpPr/>
            <p:nvPr/>
          </p:nvSpPr>
          <p:spPr>
            <a:xfrm>
              <a:off x="0" y="776548"/>
              <a:ext cx="1073148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0" name="Arrow"/>
            <p:cNvSpPr/>
            <p:nvPr/>
          </p:nvSpPr>
          <p:spPr>
            <a:xfrm>
              <a:off x="1408375" y="776548"/>
              <a:ext cx="1073149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1" name="Arrow"/>
            <p:cNvSpPr/>
            <p:nvPr/>
          </p:nvSpPr>
          <p:spPr>
            <a:xfrm>
              <a:off x="4275533" y="776548"/>
              <a:ext cx="1073149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2" name="Arrow"/>
            <p:cNvSpPr/>
            <p:nvPr/>
          </p:nvSpPr>
          <p:spPr>
            <a:xfrm>
              <a:off x="5701275" y="776548"/>
              <a:ext cx="1073149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3" name="Arrow"/>
            <p:cNvSpPr/>
            <p:nvPr/>
          </p:nvSpPr>
          <p:spPr>
            <a:xfrm flipH="1">
              <a:off x="4275533" y="1752355"/>
              <a:ext cx="1073149" cy="364578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4" name="Arrow"/>
            <p:cNvSpPr/>
            <p:nvPr/>
          </p:nvSpPr>
          <p:spPr>
            <a:xfrm flipH="1">
              <a:off x="1408375" y="1752355"/>
              <a:ext cx="1073149" cy="364578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85" name="Arrow"/>
            <p:cNvSpPr/>
            <p:nvPr/>
          </p:nvSpPr>
          <p:spPr>
            <a:xfrm flipH="1">
              <a:off x="0" y="1752355"/>
              <a:ext cx="1073148" cy="364578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38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365" y="592265"/>
              <a:ext cx="429909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7900" y="592265"/>
              <a:ext cx="280376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319" y="595581"/>
              <a:ext cx="280376" cy="198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4944" y="1551907"/>
              <a:ext cx="277125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8250" y="1555223"/>
              <a:ext cx="289420" cy="1989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5605" y="592265"/>
              <a:ext cx="364489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2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693" y="1551907"/>
              <a:ext cx="357581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3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00430" y="0"/>
              <a:ext cx="289420" cy="328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4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6974" y="2385648"/>
              <a:ext cx="656563" cy="269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5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2200" y="2385648"/>
              <a:ext cx="665557" cy="269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6" name="Arrow"/>
            <p:cNvSpPr/>
            <p:nvPr/>
          </p:nvSpPr>
          <p:spPr>
            <a:xfrm>
              <a:off x="3680809" y="96848"/>
              <a:ext cx="1927061" cy="135189"/>
            </a:xfrm>
            <a:prstGeom prst="rightArrow">
              <a:avLst>
                <a:gd name="adj1" fmla="val 32000"/>
                <a:gd name="adj2" fmla="val 26069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397" name="Arrow"/>
            <p:cNvSpPr/>
            <p:nvPr/>
          </p:nvSpPr>
          <p:spPr>
            <a:xfrm flipH="1">
              <a:off x="1168550" y="96848"/>
              <a:ext cx="1927061" cy="135189"/>
            </a:xfrm>
            <a:prstGeom prst="rightArrow">
              <a:avLst>
                <a:gd name="adj1" fmla="val 32000"/>
                <a:gd name="adj2" fmla="val 26069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399" name="Since we’re really dealing with a system of simultaneous equations, we can use matrix algebra to solve – really useful for numerically solving more complicated interferometers!"/>
          <p:cNvSpPr txBox="1"/>
          <p:nvPr/>
        </p:nvSpPr>
        <p:spPr>
          <a:xfrm>
            <a:off x="10360237" y="2628540"/>
            <a:ext cx="13589607" cy="3198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825500">
              <a:defRPr sz="4000" b="1">
                <a:solidFill>
                  <a:srgbClr val="929292"/>
                </a:solidFill>
              </a:defRPr>
            </a:lvl1pPr>
          </a:lstStyle>
          <a:p>
            <a:r>
              <a:t>Since we’re really dealing with a system of simultaneous equations, we can use matrix algebra to solve – really useful for numerically solving more complicated interferometers!</a:t>
            </a:r>
          </a:p>
        </p:txBody>
      </p:sp>
      <p:sp>
        <p:nvSpPr>
          <p:cNvPr id="400" name="Arrow"/>
          <p:cNvSpPr/>
          <p:nvPr/>
        </p:nvSpPr>
        <p:spPr>
          <a:xfrm>
            <a:off x="7462035" y="6573204"/>
            <a:ext cx="9022690" cy="840816"/>
          </a:xfrm>
          <a:prstGeom prst="rightArrow">
            <a:avLst>
              <a:gd name="adj1" fmla="val 32000"/>
              <a:gd name="adj2" fmla="val 9666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1" name="Write linear equations in matrix form"/>
          <p:cNvSpPr txBox="1"/>
          <p:nvPr/>
        </p:nvSpPr>
        <p:spPr>
          <a:xfrm>
            <a:off x="7187731" y="5961119"/>
            <a:ext cx="9500538" cy="133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4000" b="1">
                <a:solidFill>
                  <a:srgbClr val="000000"/>
                </a:solidFill>
              </a:defRPr>
            </a:lvl1pPr>
          </a:lstStyle>
          <a:p>
            <a:r>
              <a:t>Write linear equations in matrix form</a:t>
            </a:r>
          </a:p>
        </p:txBody>
      </p:sp>
      <p:pic>
        <p:nvPicPr>
          <p:cNvPr id="402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008" y="6633183"/>
            <a:ext cx="4699001" cy="452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0716" y="8895229"/>
            <a:ext cx="7146182" cy="3198365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“Interferometer matrix” of coefficients"/>
          <p:cNvSpPr txBox="1"/>
          <p:nvPr/>
        </p:nvSpPr>
        <p:spPr>
          <a:xfrm>
            <a:off x="6701680" y="8160318"/>
            <a:ext cx="9740052" cy="1030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3000" b="1">
                <a:solidFill>
                  <a:srgbClr val="000000"/>
                </a:solidFill>
              </a:defRPr>
            </a:lvl1pPr>
          </a:lstStyle>
          <a:p>
            <a:r>
              <a:t>“Interferometer matrix” of coefficients</a:t>
            </a:r>
          </a:p>
        </p:txBody>
      </p:sp>
      <p:pic>
        <p:nvPicPr>
          <p:cNvPr id="406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7600" y="10141891"/>
            <a:ext cx="1371600" cy="39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662900" y="10163361"/>
            <a:ext cx="1549400" cy="40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576366" y="9078737"/>
            <a:ext cx="816810" cy="3333466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Input fields"/>
          <p:cNvSpPr txBox="1"/>
          <p:nvPr/>
        </p:nvSpPr>
        <p:spPr>
          <a:xfrm>
            <a:off x="17962347" y="8265279"/>
            <a:ext cx="9740052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3000" b="1">
                <a:solidFill>
                  <a:srgbClr val="000000"/>
                </a:solidFill>
              </a:defRPr>
            </a:lvl1pPr>
          </a:lstStyle>
          <a:p>
            <a:r>
              <a:rPr dirty="0"/>
              <a:t>Input fields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4A95A2-40AF-4AD2-3207-5AE9030B9F0C}"/>
              </a:ext>
            </a:extLst>
          </p:cNvPr>
          <p:cNvGrpSpPr/>
          <p:nvPr/>
        </p:nvGrpSpPr>
        <p:grpSpPr>
          <a:xfrm>
            <a:off x="15914546" y="8978384"/>
            <a:ext cx="2932572" cy="3534342"/>
            <a:chOff x="15914546" y="8978384"/>
            <a:chExt cx="2932572" cy="3534342"/>
          </a:xfrm>
        </p:grpSpPr>
        <p:pic>
          <p:nvPicPr>
            <p:cNvPr id="405" name="Image" descr="Image"/>
            <p:cNvPicPr>
              <a:picLocks noChangeAspect="1"/>
            </p:cNvPicPr>
            <p:nvPr/>
          </p:nvPicPr>
          <p:blipFill>
            <a:blip r:embed="rId17"/>
            <a:srcRect l="26684" r="33991"/>
            <a:stretch>
              <a:fillRect/>
            </a:stretch>
          </p:blipFill>
          <p:spPr>
            <a:xfrm>
              <a:off x="15914546" y="10224814"/>
              <a:ext cx="1614736" cy="50152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10" name="Image" descr="Image"/>
            <p:cNvPicPr>
              <a:picLocks noChangeAspect="1"/>
            </p:cNvPicPr>
            <p:nvPr/>
          </p:nvPicPr>
          <p:blipFill>
            <a:blip r:embed="rId18"/>
            <a:srcRect t="11486" r="89843" b="11486"/>
            <a:stretch>
              <a:fillRect/>
            </a:stretch>
          </p:blipFill>
          <p:spPr>
            <a:xfrm>
              <a:off x="17951276" y="8978384"/>
              <a:ext cx="895842" cy="353434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11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132886" y="6575790"/>
            <a:ext cx="6224976" cy="760304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Solved fields"/>
          <p:cNvSpPr txBox="1"/>
          <p:nvPr/>
        </p:nvSpPr>
        <p:spPr>
          <a:xfrm>
            <a:off x="16874416" y="8265279"/>
            <a:ext cx="2998667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3000" b="1">
                <a:solidFill>
                  <a:srgbClr val="000000"/>
                </a:solidFill>
              </a:defRPr>
            </a:lvl1pPr>
          </a:lstStyle>
          <a:p>
            <a:r>
              <a:t>Solved fields</a:t>
            </a:r>
          </a:p>
        </p:txBody>
      </p:sp>
      <p:sp>
        <p:nvSpPr>
          <p:cNvPr id="413" name="Thanks to Anna Green for LaTeX formulae, from her InterferometerMatrix.ipynb notebook!"/>
          <p:cNvSpPr txBox="1"/>
          <p:nvPr/>
        </p:nvSpPr>
        <p:spPr>
          <a:xfrm>
            <a:off x="209337" y="12531450"/>
            <a:ext cx="15987898" cy="854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825500">
              <a:defRPr sz="2500" b="1">
                <a:solidFill>
                  <a:srgbClr val="000000"/>
                </a:solidFill>
              </a:defRPr>
            </a:lvl1pPr>
          </a:lstStyle>
          <a:p>
            <a:r>
              <a:t>Thanks to Anna Green for LaTeX formulae, from her InterferometerMatrix.ipynb notebook!</a:t>
            </a:r>
          </a:p>
        </p:txBody>
      </p:sp>
      <p:sp>
        <p:nvSpPr>
          <p:cNvPr id="4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he basic optical cavity: interferometer matrix style"/>
          <p:cNvSpPr txBox="1"/>
          <p:nvPr/>
        </p:nvSpPr>
        <p:spPr>
          <a:xfrm>
            <a:off x="7452977" y="926372"/>
            <a:ext cx="8736366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000" b="1">
                <a:solidFill>
                  <a:srgbClr val="000000"/>
                </a:solidFill>
              </a:defRPr>
            </a:lvl1pPr>
          </a:lstStyle>
          <a:p>
            <a:r>
              <a:rPr dirty="0"/>
              <a:t>The basic </a:t>
            </a:r>
            <a:r>
              <a:t>optical cavity</a:t>
            </a:r>
            <a:endParaRPr dirty="0"/>
          </a:p>
        </p:txBody>
      </p:sp>
      <p:grpSp>
        <p:nvGrpSpPr>
          <p:cNvPr id="438" name="Group"/>
          <p:cNvGrpSpPr/>
          <p:nvPr/>
        </p:nvGrpSpPr>
        <p:grpSpPr>
          <a:xfrm>
            <a:off x="2497666" y="2600648"/>
            <a:ext cx="6774425" cy="2655469"/>
            <a:chOff x="0" y="0"/>
            <a:chExt cx="6774423" cy="2655468"/>
          </a:xfrm>
        </p:grpSpPr>
        <p:sp>
          <p:nvSpPr>
            <p:cNvPr id="417" name="Rectangle"/>
            <p:cNvSpPr/>
            <p:nvPr/>
          </p:nvSpPr>
          <p:spPr>
            <a:xfrm>
              <a:off x="1130710" y="542729"/>
              <a:ext cx="220104" cy="177453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8" name="Rectangle"/>
            <p:cNvSpPr/>
            <p:nvPr/>
          </p:nvSpPr>
          <p:spPr>
            <a:xfrm>
              <a:off x="5414926" y="542729"/>
              <a:ext cx="220105" cy="177453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19" name="Arrow"/>
            <p:cNvSpPr/>
            <p:nvPr/>
          </p:nvSpPr>
          <p:spPr>
            <a:xfrm>
              <a:off x="0" y="776548"/>
              <a:ext cx="1073148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0" name="Arrow"/>
            <p:cNvSpPr/>
            <p:nvPr/>
          </p:nvSpPr>
          <p:spPr>
            <a:xfrm>
              <a:off x="1408375" y="776548"/>
              <a:ext cx="1073149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1" name="Arrow"/>
            <p:cNvSpPr/>
            <p:nvPr/>
          </p:nvSpPr>
          <p:spPr>
            <a:xfrm>
              <a:off x="4275533" y="776548"/>
              <a:ext cx="1073149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2" name="Arrow"/>
            <p:cNvSpPr/>
            <p:nvPr/>
          </p:nvSpPr>
          <p:spPr>
            <a:xfrm>
              <a:off x="5701275" y="776548"/>
              <a:ext cx="1073149" cy="364577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3" name="Arrow"/>
            <p:cNvSpPr/>
            <p:nvPr/>
          </p:nvSpPr>
          <p:spPr>
            <a:xfrm flipH="1">
              <a:off x="4275533" y="1752355"/>
              <a:ext cx="1073149" cy="364578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4" name="Arrow"/>
            <p:cNvSpPr/>
            <p:nvPr/>
          </p:nvSpPr>
          <p:spPr>
            <a:xfrm flipH="1">
              <a:off x="1408375" y="1752355"/>
              <a:ext cx="1073149" cy="364578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5" name="Arrow"/>
            <p:cNvSpPr/>
            <p:nvPr/>
          </p:nvSpPr>
          <p:spPr>
            <a:xfrm flipH="1">
              <a:off x="0" y="1752355"/>
              <a:ext cx="1073148" cy="364578"/>
            </a:xfrm>
            <a:prstGeom prst="rightArrow">
              <a:avLst>
                <a:gd name="adj1" fmla="val 32000"/>
                <a:gd name="adj2" fmla="val 96668"/>
              </a:avLst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pic>
          <p:nvPicPr>
            <p:cNvPr id="42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365" y="592265"/>
              <a:ext cx="429909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7900" y="592265"/>
              <a:ext cx="280376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3319" y="595581"/>
              <a:ext cx="280376" cy="198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4944" y="1551907"/>
              <a:ext cx="277125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8250" y="1555223"/>
              <a:ext cx="289420" cy="1989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1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55605" y="592265"/>
              <a:ext cx="364489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2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5693" y="1551907"/>
              <a:ext cx="357581" cy="2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3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00430" y="0"/>
              <a:ext cx="289420" cy="3288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4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6974" y="2385648"/>
              <a:ext cx="656563" cy="269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5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2200" y="2385648"/>
              <a:ext cx="665557" cy="269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6" name="Arrow"/>
            <p:cNvSpPr/>
            <p:nvPr/>
          </p:nvSpPr>
          <p:spPr>
            <a:xfrm>
              <a:off x="3680809" y="96848"/>
              <a:ext cx="1927061" cy="135189"/>
            </a:xfrm>
            <a:prstGeom prst="rightArrow">
              <a:avLst>
                <a:gd name="adj1" fmla="val 32000"/>
                <a:gd name="adj2" fmla="val 26069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7" name="Arrow"/>
            <p:cNvSpPr/>
            <p:nvPr/>
          </p:nvSpPr>
          <p:spPr>
            <a:xfrm flipH="1">
              <a:off x="1168550" y="96848"/>
              <a:ext cx="1927061" cy="135189"/>
            </a:xfrm>
            <a:prstGeom prst="rightArrow">
              <a:avLst>
                <a:gd name="adj1" fmla="val 32000"/>
                <a:gd name="adj2" fmla="val 26069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439" name="The hard part here is inverting the interferometer matrix, but that can be done quite efficiently computationally, especially when sparse."/>
          <p:cNvSpPr txBox="1"/>
          <p:nvPr/>
        </p:nvSpPr>
        <p:spPr>
          <a:xfrm>
            <a:off x="10360237" y="2628540"/>
            <a:ext cx="12089420" cy="2576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825500">
              <a:defRPr sz="4000" b="1">
                <a:solidFill>
                  <a:srgbClr val="000000"/>
                </a:solidFill>
              </a:defRPr>
            </a:pPr>
            <a:r>
              <a:rPr dirty="0"/>
              <a:t>The hard part here is inverting the interferometer matrix, but that can be done quite efficiently computationally, especially when </a:t>
            </a:r>
            <a:r>
              <a:rPr i="1" dirty="0"/>
              <a:t>sparse.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7887" y="7189048"/>
            <a:ext cx="6224976" cy="760304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Then solve in the usual way:"/>
          <p:cNvSpPr txBox="1"/>
          <p:nvPr/>
        </p:nvSpPr>
        <p:spPr>
          <a:xfrm>
            <a:off x="835403" y="8690863"/>
            <a:ext cx="7069943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825500">
              <a:defRPr sz="4000" b="1">
                <a:solidFill>
                  <a:srgbClr val="000000"/>
                </a:solidFill>
              </a:defRPr>
            </a:lvl1pPr>
          </a:lstStyle>
          <a:p>
            <a:r>
              <a:t>Then solve in the usual way:</a:t>
            </a:r>
          </a:p>
        </p:txBody>
      </p:sp>
      <p:pic>
        <p:nvPicPr>
          <p:cNvPr id="442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13202" y="9882282"/>
            <a:ext cx="6185279" cy="10192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56800" y="5868247"/>
            <a:ext cx="11187608" cy="5819817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Thanks to Anna Green for LaTeX formulae, from her InterferometerMatrix.ipynb notebook!"/>
          <p:cNvSpPr txBox="1"/>
          <p:nvPr/>
        </p:nvSpPr>
        <p:spPr>
          <a:xfrm>
            <a:off x="209337" y="12531450"/>
            <a:ext cx="15987898" cy="854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825500">
              <a:defRPr sz="2500" b="1">
                <a:solidFill>
                  <a:srgbClr val="000000"/>
                </a:solidFill>
              </a:defRPr>
            </a:lvl1pPr>
          </a:lstStyle>
          <a:p>
            <a:r>
              <a:t>Thanks to Anna Green for LaTeX formulae, from her InterferometerMatrix.ipynb notebook!</a:t>
            </a:r>
          </a:p>
        </p:txBody>
      </p:sp>
      <p:sp>
        <p:nvSpPr>
          <p:cNvPr id="4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19567" y="13221449"/>
            <a:ext cx="387275" cy="41655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792</Words>
  <Application>Microsoft Office PowerPoint</Application>
  <PresentationFormat>Custom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Chance Jackson</dc:creator>
  <cp:lastModifiedBy>CHANCE JACKSON</cp:lastModifiedBy>
  <cp:revision>6</cp:revision>
  <dcterms:modified xsi:type="dcterms:W3CDTF">2025-07-16T16:12:37Z</dcterms:modified>
</cp:coreProperties>
</file>