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84" r:id="rId3"/>
    <p:sldId id="388" r:id="rId4"/>
    <p:sldId id="389" r:id="rId5"/>
    <p:sldId id="390" r:id="rId6"/>
    <p:sldId id="391" r:id="rId7"/>
    <p:sldId id="324" r:id="rId8"/>
    <p:sldId id="323" r:id="rId9"/>
    <p:sldId id="322" r:id="rId10"/>
    <p:sldId id="3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533" autoAdjust="0"/>
  </p:normalViewPr>
  <p:slideViewPr>
    <p:cSldViewPr>
      <p:cViewPr varScale="1">
        <p:scale>
          <a:sx n="63" d="100"/>
          <a:sy n="63" d="100"/>
        </p:scale>
        <p:origin x="681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C840-161D-49BA-8BEC-E3C7AB3A725C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556FB-48CB-4FCF-B138-958D81C0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295400"/>
            <a:ext cx="3733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105400" y="1295400"/>
            <a:ext cx="37338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470 - Chris Archibald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8E81-636E-476B-A766-CE24615EE0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90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295400"/>
            <a:ext cx="3733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05400" y="1295400"/>
            <a:ext cx="37338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5D423-0C93-4B4D-96FC-482C3DA14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6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295400"/>
            <a:ext cx="3733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3733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123B1-549E-46A7-B33E-E2465DA593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95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4/3/2019 - Localization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928995A-6747-4615-B599-D7B141657F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dirty="0"/>
              <a:t>Filtering Motivations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470</a:t>
            </a:r>
          </a:p>
          <a:p>
            <a:r>
              <a:rPr lang="en-US" dirty="0"/>
              <a:t>Chris Archibald</a:t>
            </a:r>
          </a:p>
          <a:p>
            <a:r>
              <a:rPr lang="en-US" dirty="0"/>
              <a:t>Brigham Young University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466A-D0E9-44B7-AB3B-E5B08CDA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5643-63F1-45C7-A416-96F08B76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robotics as an application</a:t>
            </a:r>
          </a:p>
          <a:p>
            <a:pPr lvl="1"/>
            <a:r>
              <a:rPr lang="en-US" dirty="0"/>
              <a:t>Algorithms work for other domains as well</a:t>
            </a:r>
          </a:p>
          <a:p>
            <a:r>
              <a:rPr lang="en-US" dirty="0"/>
              <a:t>Filtering algorithms</a:t>
            </a:r>
          </a:p>
          <a:p>
            <a:r>
              <a:rPr lang="en-US" dirty="0"/>
              <a:t>Other components </a:t>
            </a:r>
          </a:p>
          <a:p>
            <a:r>
              <a:rPr lang="en-US" dirty="0"/>
              <a:t>Programming assignment: you will code up a successful filter for a robot!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B8E8-CD2B-4852-9AAC-C0386281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190D-DB29-464B-9555-654785B3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A479-C9D8-4F0B-BF3F-1111219A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69AE-B903-4737-B760-CADD6991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>
            <a:normAutofit/>
          </a:bodyPr>
          <a:lstStyle/>
          <a:p>
            <a:r>
              <a:rPr lang="en-US" dirty="0"/>
              <a:t>Scenario: We have a robot that is delivering mail and food in a building.  We have a map of the inside of the building. Our robot has some sensors.</a:t>
            </a:r>
          </a:p>
          <a:p>
            <a:r>
              <a:rPr lang="en-US" dirty="0"/>
              <a:t>How can the robot know where it is?  </a:t>
            </a:r>
          </a:p>
          <a:p>
            <a:pPr lvl="1"/>
            <a:r>
              <a:rPr lang="en-US" dirty="0"/>
              <a:t>This is obviously important to carrying out its task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ED1C-9F49-4940-A656-E21420B5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AF34B-DE26-4A81-97D5-0A1A041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TurtleBot 3 Burger | ROS COMPONENTS">
            <a:extLst>
              <a:ext uri="{FF2B5EF4-FFF2-40B4-BE49-F238E27FC236}">
                <a16:creationId xmlns:a16="http://schemas.microsoft.com/office/drawing/2014/main" id="{48B0021F-5B1B-4D6E-822C-D5B36A9BC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2" b="23364"/>
          <a:stretch/>
        </p:blipFill>
        <p:spPr bwMode="auto">
          <a:xfrm>
            <a:off x="5791199" y="714595"/>
            <a:ext cx="32670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5D5AD-72C3-4A75-B0D8-FB31BB180739}"/>
              </a:ext>
            </a:extLst>
          </p:cNvPr>
          <p:cNvSpPr txBox="1"/>
          <p:nvPr/>
        </p:nvSpPr>
        <p:spPr>
          <a:xfrm>
            <a:off x="5962900" y="2945842"/>
            <a:ext cx="2971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https://www.roscomponents.com/1326-big_default_2x/turtlebot-3.jpg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248CF1-B513-469B-9B2B-C0558C05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3" y="3766063"/>
            <a:ext cx="4165261" cy="277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2828-8C6C-4418-8B7B-6A0140E8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Dead-reckoning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C107-AA3E-4AC9-A081-8272E9F6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if we know where the robot starts, and we know how it drives, we should be able to just track it, right?</a:t>
            </a:r>
          </a:p>
          <a:p>
            <a:r>
              <a:rPr lang="en-US" dirty="0"/>
              <a:t>This is called Dead-reckoning</a:t>
            </a:r>
          </a:p>
          <a:p>
            <a:r>
              <a:rPr lang="en-US" dirty="0"/>
              <a:t>Doesn’t work too well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C700-BEBD-4AAC-8038-3B55D6EE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02E5A-B012-4D22-BC77-9E15FDC3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3" descr="odometry-path">
            <a:extLst>
              <a:ext uri="{FF2B5EF4-FFF2-40B4-BE49-F238E27FC236}">
                <a16:creationId xmlns:a16="http://schemas.microsoft.com/office/drawing/2014/main" id="{0D8FBA2A-AB2B-4E12-91AB-9A391A9C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3106738"/>
            <a:ext cx="4052888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real-path">
            <a:extLst>
              <a:ext uri="{FF2B5EF4-FFF2-40B4-BE49-F238E27FC236}">
                <a16:creationId xmlns:a16="http://schemas.microsoft.com/office/drawing/2014/main" id="{8CF27090-69EC-404F-8AD3-7BD7CCF2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89375"/>
            <a:ext cx="36703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2CF9D-7476-4867-9622-A0D819994DDA}"/>
              </a:ext>
            </a:extLst>
          </p:cNvPr>
          <p:cNvSpPr txBox="1"/>
          <p:nvPr/>
        </p:nvSpPr>
        <p:spPr>
          <a:xfrm>
            <a:off x="609600" y="3429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Path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F2FE3-7134-46AA-936D-5D0554B52101}"/>
              </a:ext>
            </a:extLst>
          </p:cNvPr>
          <p:cNvSpPr txBox="1"/>
          <p:nvPr/>
        </p:nvSpPr>
        <p:spPr>
          <a:xfrm>
            <a:off x="5122069" y="3352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Dead-reckoned Path</a:t>
            </a:r>
          </a:p>
        </p:txBody>
      </p:sp>
    </p:spTree>
    <p:extLst>
      <p:ext uri="{BB962C8B-B14F-4D97-AF65-F5344CB8AC3E}">
        <p14:creationId xmlns:p14="http://schemas.microsoft.com/office/powerpoint/2010/main" val="28340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24A-64F4-4E40-8E30-239B2C85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doesn’t this work?!?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4F1F-2209-4CE0-A6B1-F43F4F75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8566-F0BC-4B22-B6C3-1F68DDCF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751C2-72B5-498B-8EFA-A094C54D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19B60E19-CD41-468A-B975-6B8F4CB01459}"/>
              </a:ext>
            </a:extLst>
          </p:cNvPr>
          <p:cNvGrpSpPr>
            <a:grpSpLocks/>
          </p:cNvGrpSpPr>
          <p:nvPr/>
        </p:nvGrpSpPr>
        <p:grpSpPr bwMode="auto">
          <a:xfrm>
            <a:off x="1047750" y="4057650"/>
            <a:ext cx="2124075" cy="1768475"/>
            <a:chOff x="2496" y="2754"/>
            <a:chExt cx="1338" cy="1114"/>
          </a:xfrm>
        </p:grpSpPr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F50DFF5C-FE6F-449D-AB4A-A6F5EA677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54"/>
              <a:ext cx="1338" cy="720"/>
              <a:chOff x="2562" y="2772"/>
              <a:chExt cx="1338" cy="720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17769CB2-1682-49E3-91A6-EFFF949C9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" y="3420"/>
                <a:ext cx="130" cy="72"/>
              </a:xfrm>
              <a:custGeom>
                <a:avLst/>
                <a:gdLst>
                  <a:gd name="T0" fmla="*/ 2 w 238"/>
                  <a:gd name="T1" fmla="*/ 53 h 162"/>
                  <a:gd name="T2" fmla="*/ 55 w 238"/>
                  <a:gd name="T3" fmla="*/ 37 h 162"/>
                  <a:gd name="T4" fmla="*/ 91 w 238"/>
                  <a:gd name="T5" fmla="*/ 0 h 162"/>
                  <a:gd name="T6" fmla="*/ 101 w 238"/>
                  <a:gd name="T7" fmla="*/ 5 h 162"/>
                  <a:gd name="T8" fmla="*/ 104 w 238"/>
                  <a:gd name="T9" fmla="*/ 13 h 162"/>
                  <a:gd name="T10" fmla="*/ 130 w 238"/>
                  <a:gd name="T11" fmla="*/ 19 h 162"/>
                  <a:gd name="T12" fmla="*/ 97 w 238"/>
                  <a:gd name="T13" fmla="*/ 35 h 162"/>
                  <a:gd name="T14" fmla="*/ 71 w 238"/>
                  <a:gd name="T15" fmla="*/ 72 h 162"/>
                  <a:gd name="T16" fmla="*/ 42 w 238"/>
                  <a:gd name="T17" fmla="*/ 67 h 162"/>
                  <a:gd name="T18" fmla="*/ 2 w 238"/>
                  <a:gd name="T19" fmla="*/ 53 h 1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8" h="162">
                    <a:moveTo>
                      <a:pt x="4" y="120"/>
                    </a:moveTo>
                    <a:cubicBezTo>
                      <a:pt x="16" y="61"/>
                      <a:pt x="36" y="79"/>
                      <a:pt x="100" y="84"/>
                    </a:cubicBezTo>
                    <a:cubicBezTo>
                      <a:pt x="141" y="70"/>
                      <a:pt x="116" y="17"/>
                      <a:pt x="166" y="0"/>
                    </a:cubicBezTo>
                    <a:cubicBezTo>
                      <a:pt x="172" y="4"/>
                      <a:pt x="179" y="6"/>
                      <a:pt x="184" y="12"/>
                    </a:cubicBezTo>
                    <a:cubicBezTo>
                      <a:pt x="188" y="17"/>
                      <a:pt x="186" y="26"/>
                      <a:pt x="190" y="30"/>
                    </a:cubicBezTo>
                    <a:cubicBezTo>
                      <a:pt x="202" y="42"/>
                      <a:pt x="222" y="39"/>
                      <a:pt x="238" y="42"/>
                    </a:cubicBezTo>
                    <a:cubicBezTo>
                      <a:pt x="222" y="75"/>
                      <a:pt x="214" y="71"/>
                      <a:pt x="178" y="78"/>
                    </a:cubicBezTo>
                    <a:cubicBezTo>
                      <a:pt x="151" y="105"/>
                      <a:pt x="156" y="136"/>
                      <a:pt x="130" y="162"/>
                    </a:cubicBezTo>
                    <a:cubicBezTo>
                      <a:pt x="112" y="158"/>
                      <a:pt x="93" y="157"/>
                      <a:pt x="76" y="150"/>
                    </a:cubicBezTo>
                    <a:cubicBezTo>
                      <a:pt x="0" y="116"/>
                      <a:pt x="47" y="106"/>
                      <a:pt x="4" y="12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1" name="Group 9">
                <a:extLst>
                  <a:ext uri="{FF2B5EF4-FFF2-40B4-BE49-F238E27FC236}">
                    <a16:creationId xmlns:a16="http://schemas.microsoft.com/office/drawing/2014/main" id="{244BF9DB-5B15-4A78-98F2-AE05F0038B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38349">
                <a:off x="2562" y="2772"/>
                <a:ext cx="1338" cy="720"/>
                <a:chOff x="1164" y="2514"/>
                <a:chExt cx="1338" cy="720"/>
              </a:xfrm>
            </p:grpSpPr>
            <p:sp>
              <p:nvSpPr>
                <p:cNvPr id="12" name="Rectangle 10">
                  <a:extLst>
                    <a:ext uri="{FF2B5EF4-FFF2-40B4-BE49-F238E27FC236}">
                      <a16:creationId xmlns:a16="http://schemas.microsoft.com/office/drawing/2014/main" id="{B6236F9B-1FBE-47FE-9075-E71A0AF09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3" name="Rectangle 11">
                  <a:extLst>
                    <a:ext uri="{FF2B5EF4-FFF2-40B4-BE49-F238E27FC236}">
                      <a16:creationId xmlns:a16="http://schemas.microsoft.com/office/drawing/2014/main" id="{37D7E492-AAF0-44F8-A916-280B5ACD2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" name="Rectangle 12">
                  <a:extLst>
                    <a:ext uri="{FF2B5EF4-FFF2-40B4-BE49-F238E27FC236}">
                      <a16:creationId xmlns:a16="http://schemas.microsoft.com/office/drawing/2014/main" id="{F0F70D91-D928-4850-8D58-30B21BFEC2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3BBACFDE-E50F-4E69-9837-963FF10F6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3568"/>
              <a:ext cx="7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bump</a:t>
              </a:r>
              <a:endParaRPr lang="de-DE" altLang="en-US"/>
            </a:p>
          </p:txBody>
        </p: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D1C38272-0BDF-409A-9DAA-D1272604E0AE}"/>
              </a:ext>
            </a:extLst>
          </p:cNvPr>
          <p:cNvGrpSpPr>
            <a:grpSpLocks/>
          </p:cNvGrpSpPr>
          <p:nvPr/>
        </p:nvGrpSpPr>
        <p:grpSpPr bwMode="auto">
          <a:xfrm>
            <a:off x="981075" y="1571625"/>
            <a:ext cx="2124075" cy="1758950"/>
            <a:chOff x="624" y="2748"/>
            <a:chExt cx="1338" cy="1108"/>
          </a:xfrm>
        </p:grpSpPr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BCF83700-DE6A-4A31-8F13-09EF29963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748"/>
              <a:ext cx="1338" cy="720"/>
              <a:chOff x="1164" y="2514"/>
              <a:chExt cx="1338" cy="720"/>
            </a:xfrm>
          </p:grpSpPr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1F52A7DC-7FA8-48D1-83D9-85D0947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2844"/>
                <a:ext cx="1338" cy="6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C397FC01-E5A9-404A-A2C8-A64C8C5F3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0514D629-6E71-45D4-ADD8-92EE321A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6CB4661D-4DCE-44F2-BD4D-EA44BE9C0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3556"/>
              <a:ext cx="122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ideal case</a:t>
              </a:r>
              <a:endParaRPr lang="de-DE" altLang="en-US"/>
            </a:p>
          </p:txBody>
        </p:sp>
      </p:grpSp>
      <p:grpSp>
        <p:nvGrpSpPr>
          <p:cNvPr id="21" name="Group 23">
            <a:extLst>
              <a:ext uri="{FF2B5EF4-FFF2-40B4-BE49-F238E27FC236}">
                <a16:creationId xmlns:a16="http://schemas.microsoft.com/office/drawing/2014/main" id="{FF8511CF-9AD8-4F28-A2B7-26614F446C8B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1428750"/>
            <a:ext cx="2854325" cy="2206625"/>
            <a:chOff x="3786" y="1182"/>
            <a:chExt cx="1798" cy="1390"/>
          </a:xfrm>
        </p:grpSpPr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4BB44827-D01C-4C57-99FC-85C5A25044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844">
              <a:off x="3912" y="1512"/>
              <a:ext cx="1338" cy="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F874BCA6-74C0-41A3-9CA8-870BFBFB6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182"/>
              <a:ext cx="192" cy="72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828BCC9B-61A3-4ACC-9BCC-F3AE2E90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1224"/>
              <a:ext cx="192" cy="678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2FAB16E0-5A7D-4A8B-88B5-A34C6EAB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976"/>
              <a:ext cx="17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en-US"/>
                <a:t>different wheel</a:t>
              </a:r>
              <a:br>
                <a:rPr lang="en-US" altLang="en-US"/>
              </a:br>
              <a:r>
                <a:rPr lang="en-US" altLang="en-US"/>
                <a:t>diameters</a:t>
              </a:r>
              <a:endParaRPr lang="de-DE" altLang="en-US"/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B36B3AF6-26A2-438A-B9E1-2CFC9C65FE38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4305300"/>
            <a:ext cx="2181225" cy="1758950"/>
            <a:chOff x="3540" y="2790"/>
            <a:chExt cx="1374" cy="1108"/>
          </a:xfrm>
        </p:grpSpPr>
        <p:grpSp>
          <p:nvGrpSpPr>
            <p:cNvPr id="27" name="Group 32">
              <a:extLst>
                <a:ext uri="{FF2B5EF4-FFF2-40B4-BE49-F238E27FC236}">
                  <a16:creationId xmlns:a16="http://schemas.microsoft.com/office/drawing/2014/main" id="{776940B5-4916-46FB-B624-288C08BA4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486"/>
              <a:ext cx="1362" cy="102"/>
              <a:chOff x="2484" y="3636"/>
              <a:chExt cx="1362" cy="102"/>
            </a:xfrm>
          </p:grpSpPr>
          <p:sp>
            <p:nvSpPr>
              <p:cNvPr id="36" name="Rectangle 30">
                <a:extLst>
                  <a:ext uri="{FF2B5EF4-FFF2-40B4-BE49-F238E27FC236}">
                    <a16:creationId xmlns:a16="http://schemas.microsoft.com/office/drawing/2014/main" id="{F89D5A30-E6FB-42CE-83E9-879B6678D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3636"/>
                <a:ext cx="1350" cy="96"/>
              </a:xfrm>
              <a:prstGeom prst="rect">
                <a:avLst/>
              </a:prstGeom>
              <a:pattFill prst="dashVert">
                <a:fgClr>
                  <a:srgbClr val="000000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" name="Line 31">
                <a:extLst>
                  <a:ext uri="{FF2B5EF4-FFF2-40B4-BE49-F238E27FC236}">
                    <a16:creationId xmlns:a16="http://schemas.microsoft.com/office/drawing/2014/main" id="{F698B56B-B090-4085-9ED9-321A413C3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3732"/>
                <a:ext cx="1362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98CE413A-C1CB-4BEC-86ED-D547C80BC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0" y="2790"/>
              <a:ext cx="1338" cy="1108"/>
              <a:chOff x="624" y="2748"/>
              <a:chExt cx="1338" cy="1108"/>
            </a:xfrm>
          </p:grpSpPr>
          <p:grpSp>
            <p:nvGrpSpPr>
              <p:cNvPr id="31" name="Group 25">
                <a:extLst>
                  <a:ext uri="{FF2B5EF4-FFF2-40B4-BE49-F238E27FC236}">
                    <a16:creationId xmlns:a16="http://schemas.microsoft.com/office/drawing/2014/main" id="{909ACBE1-D91F-477C-9E43-4A4096289E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748"/>
                <a:ext cx="1338" cy="720"/>
                <a:chOff x="1164" y="2514"/>
                <a:chExt cx="1338" cy="720"/>
              </a:xfrm>
            </p:grpSpPr>
            <p:sp>
              <p:nvSpPr>
                <p:cNvPr id="33" name="Rectangle 26">
                  <a:extLst>
                    <a:ext uri="{FF2B5EF4-FFF2-40B4-BE49-F238E27FC236}">
                      <a16:creationId xmlns:a16="http://schemas.microsoft.com/office/drawing/2014/main" id="{F7C5427E-0FA2-465B-8D50-4963C9B1C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" name="Rectangle 27">
                  <a:extLst>
                    <a:ext uri="{FF2B5EF4-FFF2-40B4-BE49-F238E27FC236}">
                      <a16:creationId xmlns:a16="http://schemas.microsoft.com/office/drawing/2014/main" id="{BE2C9B2A-C670-4925-A6A7-33DD3AAAC9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2FD37522-AFE9-4F46-83E4-C4DE81C88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20000"/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2" name="Text Box 29">
                <a:extLst>
                  <a:ext uri="{FF2B5EF4-FFF2-40B4-BE49-F238E27FC236}">
                    <a16:creationId xmlns:a16="http://schemas.microsoft.com/office/drawing/2014/main" id="{5F14F312-3C50-4465-B033-9C589E2DD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4" y="3556"/>
                <a:ext cx="82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defRPr sz="28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carpet</a:t>
                </a:r>
                <a:endParaRPr lang="de-DE" altLang="en-US"/>
              </a:p>
            </p:txBody>
          </p:sp>
        </p:grpSp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614B1F91-AED2-4BF1-819B-AD958F146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34">
              <a:extLst>
                <a:ext uri="{FF2B5EF4-FFF2-40B4-BE49-F238E27FC236}">
                  <a16:creationId xmlns:a16="http://schemas.microsoft.com/office/drawing/2014/main" id="{9165F206-2C12-4F3C-A91F-08A57DDB7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8" name="Text Box 36">
            <a:extLst>
              <a:ext uri="{FF2B5EF4-FFF2-40B4-BE49-F238E27FC236}">
                <a16:creationId xmlns:a16="http://schemas.microsoft.com/office/drawing/2014/main" id="{5194DC73-8F5A-4956-A567-F3A7D73D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92" y="6137292"/>
            <a:ext cx="76093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120000"/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120000"/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120000"/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120000"/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dirty="0"/>
              <a:t>and many more … </a:t>
            </a:r>
            <a:r>
              <a:rPr lang="en-US" altLang="en-US" dirty="0">
                <a:solidFill>
                  <a:schemeClr val="tx2"/>
                </a:solidFill>
              </a:rPr>
              <a:t>sources of uncertainty</a:t>
            </a:r>
            <a:endParaRPr lang="de-DE" altLang="en-US" dirty="0">
              <a:solidFill>
                <a:schemeClr val="tx2"/>
              </a:solidFill>
            </a:endParaRPr>
          </a:p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5504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AB80-A926-44D4-88A2-09B7BFA1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Uncertainty?  Use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E871-68BB-41A5-AEB2-63020257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situation for Dynamic Bayesian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DB7D-BC57-48AE-BB6E-8479CA88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0F169-3626-4986-ABFD-5506E285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44CAA85-C525-44ED-8D0E-40B5361E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057400"/>
            <a:ext cx="7543800" cy="360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503F3-D9A9-4AC1-B33B-CC79F9E7CC3C}"/>
              </a:ext>
            </a:extLst>
          </p:cNvPr>
          <p:cNvSpPr txBox="1"/>
          <p:nvPr/>
        </p:nvSpPr>
        <p:spPr>
          <a:xfrm>
            <a:off x="457200" y="5638855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last week: x is state (location of robot), z is observation (sensor reading)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New: u is the control (command sent to robot)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54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DF70-9FBA-4743-8058-3809BB3E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F0D0-FD68-4233-A985-CAFB256C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updates our beliefs about the robot’s location</a:t>
            </a:r>
          </a:p>
          <a:p>
            <a:r>
              <a:rPr lang="en-US" dirty="0"/>
              <a:t>Beliefs = probability distribution over robot poses</a:t>
            </a:r>
          </a:p>
          <a:p>
            <a:pPr lvl="1"/>
            <a:r>
              <a:rPr lang="en-US" dirty="0"/>
              <a:t>Pose = robot position + orientation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x,y,θ</a:t>
            </a:r>
            <a:r>
              <a:rPr lang="en-US" dirty="0"/>
              <a:t>&gt; for ground robots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3E7B-089E-4644-9993-590AEA72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5B464-6BC4-4D8B-93E2-1252C81A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9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+ Beliefs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1100"/>
          <a:stretch/>
        </p:blipFill>
        <p:spPr bwMode="auto">
          <a:xfrm>
            <a:off x="838200" y="1752601"/>
            <a:ext cx="7924800" cy="347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05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3" b="42336"/>
          <a:stretch/>
        </p:blipFill>
        <p:spPr bwMode="auto">
          <a:xfrm>
            <a:off x="1066800" y="1848740"/>
            <a:ext cx="7543800" cy="325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EB234C-7D31-41EA-AEFD-B21AEFDA46DC}"/>
              </a:ext>
            </a:extLst>
          </p:cNvPr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Filtering + Beliefs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470 - Chris Archibald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995A-6747-4615-B599-D7B141657F1B}" type="slidenum">
              <a:rPr lang="en-US" smtClean="0"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3" b="13798"/>
          <a:stretch/>
        </p:blipFill>
        <p:spPr bwMode="auto">
          <a:xfrm>
            <a:off x="990600" y="1905000"/>
            <a:ext cx="7543800" cy="320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EF01276-CEC6-44F0-8476-5FAD39E1EF85}"/>
              </a:ext>
            </a:extLst>
          </p:cNvPr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Filtering + Beliefs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7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</TotalTime>
  <Words>324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Clarity</vt:lpstr>
      <vt:lpstr>Filtering Motivations</vt:lpstr>
      <vt:lpstr>Example: Robots</vt:lpstr>
      <vt:lpstr>Idea: Dead-reckoning</vt:lpstr>
      <vt:lpstr>Why doesn’t this work?!?</vt:lpstr>
      <vt:lpstr>Uncertainty?  Use probability</vt:lpstr>
      <vt:lpstr>Filtering!</vt:lpstr>
      <vt:lpstr>Filtering + Beliefs Example</vt:lpstr>
      <vt:lpstr>PowerPoint Presentation</vt:lpstr>
      <vt:lpstr>PowerPoint Presentation</vt:lpstr>
      <vt:lpstr>This module:</vt:lpstr>
    </vt:vector>
  </TitlesOfParts>
  <Company>Mississippi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carchibald</dc:creator>
  <cp:lastModifiedBy>Chris Archibald</cp:lastModifiedBy>
  <cp:revision>166</cp:revision>
  <dcterms:created xsi:type="dcterms:W3CDTF">2016-01-06T22:22:01Z</dcterms:created>
  <dcterms:modified xsi:type="dcterms:W3CDTF">2020-09-18T19:49:06Z</dcterms:modified>
</cp:coreProperties>
</file>