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68" r:id="rId1"/>
  </p:sldMasterIdLst>
  <p:notesMasterIdLst>
    <p:notesMasterId r:id="rId23"/>
  </p:notesMasterIdLst>
  <p:sldIdLst>
    <p:sldId id="256" r:id="rId2"/>
    <p:sldId id="257" r:id="rId3"/>
    <p:sldId id="258" r:id="rId4"/>
    <p:sldId id="259" r:id="rId5"/>
    <p:sldId id="261" r:id="rId6"/>
    <p:sldId id="262" r:id="rId7"/>
    <p:sldId id="279" r:id="rId8"/>
    <p:sldId id="280" r:id="rId9"/>
    <p:sldId id="282" r:id="rId10"/>
    <p:sldId id="281" r:id="rId11"/>
    <p:sldId id="263" r:id="rId12"/>
    <p:sldId id="267" r:id="rId13"/>
    <p:sldId id="268" r:id="rId14"/>
    <p:sldId id="269" r:id="rId15"/>
    <p:sldId id="270" r:id="rId16"/>
    <p:sldId id="277" r:id="rId17"/>
    <p:sldId id="271" r:id="rId18"/>
    <p:sldId id="272" r:id="rId19"/>
    <p:sldId id="273" r:id="rId20"/>
    <p:sldId id="276" r:id="rId21"/>
    <p:sldId id="278" r:id="rId2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e Pera" initials="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4683" autoAdjust="0"/>
  </p:normalViewPr>
  <p:slideViewPr>
    <p:cSldViewPr snapToGrid="0">
      <p:cViewPr varScale="1">
        <p:scale>
          <a:sx n="127" d="100"/>
          <a:sy n="127" d="100"/>
        </p:scale>
        <p:origin x="132" y="360"/>
      </p:cViewPr>
      <p:guideLst>
        <p:guide orient="horz" pos="2160"/>
        <p:guide pos="3840"/>
      </p:guideLst>
    </p:cSldViewPr>
  </p:slideViewPr>
  <p:notesTextViewPr>
    <p:cViewPr>
      <p:scale>
        <a:sx n="3" d="2"/>
        <a:sy n="3" d="2"/>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5D99E0B-F010-4D8A-A74F-51FAFA2AF90A}" type="datetimeFigureOut">
              <a:rPr lang="en-US" smtClean="0"/>
              <a:t>1/10/2019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B63F238-F895-4E22-8203-F2C4B65074B6}" type="slidenum">
              <a:rPr lang="en-US" smtClean="0"/>
              <a:t>‹#›</a:t>
            </a:fld>
            <a:endParaRPr lang="en-US"/>
          </a:p>
        </p:txBody>
      </p:sp>
    </p:spTree>
    <p:extLst>
      <p:ext uri="{BB962C8B-B14F-4D97-AF65-F5344CB8AC3E}">
        <p14:creationId xmlns:p14="http://schemas.microsoft.com/office/powerpoint/2010/main" val="152736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63F238-F895-4E22-8203-F2C4B65074B6}" type="slidenum">
              <a:rPr lang="en-US" smtClean="0"/>
              <a:t>1</a:t>
            </a:fld>
            <a:endParaRPr lang="en-US"/>
          </a:p>
        </p:txBody>
      </p:sp>
    </p:spTree>
    <p:extLst>
      <p:ext uri="{BB962C8B-B14F-4D97-AF65-F5344CB8AC3E}">
        <p14:creationId xmlns:p14="http://schemas.microsoft.com/office/powerpoint/2010/main" val="100536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3F238-F895-4E22-8203-F2C4B65074B6}" type="slidenum">
              <a:rPr lang="en-US" smtClean="0"/>
              <a:t>13</a:t>
            </a:fld>
            <a:endParaRPr lang="en-US"/>
          </a:p>
        </p:txBody>
      </p:sp>
    </p:spTree>
    <p:extLst>
      <p:ext uri="{BB962C8B-B14F-4D97-AF65-F5344CB8AC3E}">
        <p14:creationId xmlns:p14="http://schemas.microsoft.com/office/powerpoint/2010/main" val="11568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3F238-F895-4E22-8203-F2C4B65074B6}" type="slidenum">
              <a:rPr lang="en-US" smtClean="0"/>
              <a:t>20</a:t>
            </a:fld>
            <a:endParaRPr lang="en-US"/>
          </a:p>
        </p:txBody>
      </p:sp>
    </p:spTree>
    <p:extLst>
      <p:ext uri="{BB962C8B-B14F-4D97-AF65-F5344CB8AC3E}">
        <p14:creationId xmlns:p14="http://schemas.microsoft.com/office/powerpoint/2010/main" val="98973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3F238-F895-4E22-8203-F2C4B65074B6}" type="slidenum">
              <a:rPr lang="en-US" smtClean="0"/>
              <a:t>21</a:t>
            </a:fld>
            <a:endParaRPr lang="en-US"/>
          </a:p>
        </p:txBody>
      </p:sp>
    </p:spTree>
    <p:extLst>
      <p:ext uri="{BB962C8B-B14F-4D97-AF65-F5344CB8AC3E}">
        <p14:creationId xmlns:p14="http://schemas.microsoft.com/office/powerpoint/2010/main" val="694452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266C1BF-04B0-43BE-8AEE-7C91B770A60E}" type="datetime1">
              <a:rPr lang="en-US" smtClean="0"/>
              <a:t>1/10/2019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E7E14-006B-4748-86D8-864C074AB3B6}" type="datetime1">
              <a:rPr lang="en-US" smtClean="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EE017-B4A2-425D-9F39-8DAD93C2140F}" type="datetime1">
              <a:rPr lang="en-US" smtClean="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FDC114-62DF-45D0-BD4D-66866A425C26}" type="datetime1">
              <a:rPr lang="en-US" smtClean="0"/>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018DF6-A8BD-4A75-B94D-8A5911E4398E}" type="datetime1">
              <a:rPr lang="en-US" smtClean="0"/>
              <a:t>1/10/2019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5625C7-687D-4E41-A4FF-F0B3FD740903}" type="datetime1">
              <a:rPr lang="en-US" smtClean="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7330E-A120-43DD-928D-5207BF86434D}" type="datetime1">
              <a:rPr lang="en-US" smtClean="0"/>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01452B-FA0E-400C-85FE-58E982BA3678}" type="datetime1">
              <a:rPr lang="en-US" smtClean="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4DB59-3A32-4FC7-A2DB-55D6CEA6E990}" type="datetime1">
              <a:rPr lang="en-US" smtClean="0"/>
              <a:t>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8C71F9E-5B88-48F4-A50C-3E7EF5577E31}" type="datetime1">
              <a:rPr lang="en-US" smtClean="0"/>
              <a:t>1/10/2019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A056BA0-D582-4E29-B93E-3BE4DFC18D82}" type="datetime1">
              <a:rPr lang="en-US" smtClean="0"/>
              <a:t>1/10/2019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9E1A25-D282-4B9E-92FC-22A61F15F610}" type="datetime1">
              <a:rPr lang="en-US" smtClean="0"/>
              <a:t>1/10/2019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3.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0.gif"/></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0</a:t>
            </a:r>
            <a:endParaRPr lang="en-US" dirty="0"/>
          </a:p>
        </p:txBody>
      </p:sp>
      <p:sp>
        <p:nvSpPr>
          <p:cNvPr id="3" name="Subtitle 2"/>
          <p:cNvSpPr>
            <a:spLocks noGrp="1"/>
          </p:cNvSpPr>
          <p:nvPr>
            <p:ph type="subTitle" idx="1"/>
          </p:nvPr>
        </p:nvSpPr>
        <p:spPr/>
        <p:txBody>
          <a:bodyPr/>
          <a:lstStyle/>
          <a:p>
            <a:r>
              <a:rPr lang="en-US" dirty="0" smtClean="0"/>
              <a:t>Introduction - Review</a:t>
            </a:r>
            <a:endParaRPr lang="en-US" dirty="0"/>
          </a:p>
        </p:txBody>
      </p:sp>
      <p:sp>
        <p:nvSpPr>
          <p:cNvPr id="4" name="TextBox 3"/>
          <p:cNvSpPr txBox="1"/>
          <p:nvPr/>
        </p:nvSpPr>
        <p:spPr>
          <a:xfrm>
            <a:off x="5638800" y="297385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639354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698" y="304962"/>
            <a:ext cx="10058400" cy="820450"/>
          </a:xfrm>
        </p:spPr>
        <p:txBody>
          <a:bodyPr/>
          <a:lstStyle/>
          <a:p>
            <a:r>
              <a:rPr lang="en-US" dirty="0" smtClean="0"/>
              <a:t>Review – Mathematical Models</a:t>
            </a:r>
            <a:endParaRPr lang="en-US" dirty="0"/>
          </a:p>
        </p:txBody>
      </p:sp>
      <p:sp>
        <p:nvSpPr>
          <p:cNvPr id="6" name="TextBox 5"/>
          <p:cNvSpPr txBox="1"/>
          <p:nvPr/>
        </p:nvSpPr>
        <p:spPr>
          <a:xfrm>
            <a:off x="1252026" y="1216851"/>
            <a:ext cx="9699674" cy="2846933"/>
          </a:xfrm>
          <a:prstGeom prst="rect">
            <a:avLst/>
          </a:prstGeom>
          <a:noFill/>
        </p:spPr>
        <p:txBody>
          <a:bodyPr wrap="square" rtlCol="0">
            <a:spAutoFit/>
          </a:bodyPr>
          <a:lstStyle/>
          <a:p>
            <a:pPr marL="285750" indent="-285750">
              <a:buSzPct val="70000"/>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Graphs</a:t>
            </a:r>
          </a:p>
          <a:p>
            <a:pPr marL="800100" lvl="1" indent="-342900">
              <a:spcBef>
                <a:spcPts val="1800"/>
              </a:spcBef>
              <a:buSzPct val="70000"/>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An undirected graph, or simply a </a:t>
            </a:r>
            <a:r>
              <a:rPr lang="en-US" sz="2200" u="sng" dirty="0" smtClean="0">
                <a:latin typeface="Arial" panose="020B0604020202020204" pitchFamily="34" charset="0"/>
                <a:cs typeface="Arial" panose="020B0604020202020204" pitchFamily="34" charset="0"/>
              </a:rPr>
              <a:t>graph</a:t>
            </a:r>
            <a:r>
              <a:rPr lang="en-US" sz="2200" dirty="0" smtClean="0">
                <a:latin typeface="Arial" panose="020B0604020202020204" pitchFamily="34" charset="0"/>
                <a:cs typeface="Arial" panose="020B0604020202020204" pitchFamily="34" charset="0"/>
              </a:rPr>
              <a:t>, is a set of </a:t>
            </a:r>
            <a:r>
              <a:rPr lang="en-US" sz="2200" i="1" dirty="0" smtClean="0">
                <a:latin typeface="Arial" panose="020B0604020202020204" pitchFamily="34" charset="0"/>
                <a:cs typeface="Arial" panose="020B0604020202020204" pitchFamily="34" charset="0"/>
              </a:rPr>
              <a:t>nodes</a:t>
            </a:r>
            <a:r>
              <a:rPr lang="en-US" sz="2200" dirty="0" smtClean="0">
                <a:latin typeface="Arial" panose="020B0604020202020204" pitchFamily="34" charset="0"/>
                <a:cs typeface="Arial" panose="020B0604020202020204" pitchFamily="34" charset="0"/>
              </a:rPr>
              <a:t> (or </a:t>
            </a:r>
            <a:r>
              <a:rPr lang="en-US" sz="2200" i="1" dirty="0" smtClean="0">
                <a:latin typeface="Arial" panose="020B0604020202020204" pitchFamily="34" charset="0"/>
                <a:cs typeface="Arial" panose="020B0604020202020204" pitchFamily="34" charset="0"/>
              </a:rPr>
              <a:t>vertices</a:t>
            </a:r>
            <a:r>
              <a:rPr lang="en-US" sz="2200" dirty="0" smtClean="0">
                <a:latin typeface="Arial" panose="020B0604020202020204" pitchFamily="34" charset="0"/>
                <a:cs typeface="Arial" panose="020B0604020202020204" pitchFamily="34" charset="0"/>
              </a:rPr>
              <a:t>) 	    with </a:t>
            </a:r>
            <a:r>
              <a:rPr lang="en-US" sz="2200" i="1" dirty="0" smtClean="0">
                <a:latin typeface="Arial" panose="020B0604020202020204" pitchFamily="34" charset="0"/>
                <a:cs typeface="Arial" panose="020B0604020202020204" pitchFamily="34" charset="0"/>
              </a:rPr>
              <a:t>lines</a:t>
            </a:r>
            <a:r>
              <a:rPr lang="en-US" sz="2200" dirty="0" smtClean="0">
                <a:latin typeface="Arial" panose="020B0604020202020204" pitchFamily="34" charset="0"/>
                <a:cs typeface="Arial" panose="020B0604020202020204" pitchFamily="34" charset="0"/>
              </a:rPr>
              <a:t> connecting some of the nodes</a:t>
            </a:r>
          </a:p>
          <a:p>
            <a:pPr marL="800100" lvl="1" indent="-342900">
              <a:spcBef>
                <a:spcPts val="1800"/>
              </a:spcBef>
              <a:buSzPct val="70000"/>
              <a:buFont typeface="Wingdings" panose="05000000000000000000" pitchFamily="2" charset="2"/>
              <a:buChar char="§"/>
            </a:pPr>
            <a:r>
              <a:rPr lang="en-US" sz="2200" dirty="0">
                <a:latin typeface="Arial" panose="020B0604020202020204" pitchFamily="34" charset="0"/>
                <a:cs typeface="Arial" panose="020B0604020202020204" pitchFamily="34" charset="0"/>
              </a:rPr>
              <a:t>A directed graph has arrows instead of lines without arrows</a:t>
            </a:r>
            <a:endParaRPr lang="en-US" sz="2400" dirty="0">
              <a:latin typeface="Arial" panose="020B0604020202020204" pitchFamily="34" charset="0"/>
              <a:cs typeface="Arial" panose="020B0604020202020204" pitchFamily="34" charset="0"/>
            </a:endParaRPr>
          </a:p>
          <a:p>
            <a:pPr marL="800100" lvl="1" indent="-342900">
              <a:spcBef>
                <a:spcPts val="1800"/>
              </a:spcBef>
              <a:buSzPct val="70000"/>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A </a:t>
            </a:r>
            <a:r>
              <a:rPr lang="en-US" sz="2200" u="sng" dirty="0" smtClean="0">
                <a:latin typeface="Arial" panose="020B0604020202020204" pitchFamily="34" charset="0"/>
                <a:cs typeface="Arial" panose="020B0604020202020204" pitchFamily="34" charset="0"/>
              </a:rPr>
              <a:t>subgraph</a:t>
            </a:r>
            <a:r>
              <a:rPr lang="en-US" sz="2200" dirty="0" smtClean="0">
                <a:latin typeface="Arial" panose="020B0604020202020204" pitchFamily="34" charset="0"/>
                <a:cs typeface="Arial" panose="020B0604020202020204" pitchFamily="34" charset="0"/>
              </a:rPr>
              <a:t> </a:t>
            </a:r>
            <a:r>
              <a:rPr lang="en-US" sz="2200" i="1" dirty="0" smtClean="0">
                <a:latin typeface="Arial" panose="020B0604020202020204" pitchFamily="34" charset="0"/>
                <a:cs typeface="Arial" panose="020B0604020202020204" pitchFamily="34" charset="0"/>
              </a:rPr>
              <a:t>G</a:t>
            </a:r>
            <a:r>
              <a:rPr lang="en-US" sz="2200" dirty="0" smtClean="0">
                <a:latin typeface="Arial" panose="020B0604020202020204" pitchFamily="34" charset="0"/>
                <a:cs typeface="Arial" panose="020B0604020202020204" pitchFamily="34" charset="0"/>
              </a:rPr>
              <a:t> of a graph </a:t>
            </a:r>
            <a:r>
              <a:rPr lang="en-US" sz="2200" i="1" dirty="0" smtClean="0">
                <a:latin typeface="Arial" panose="020B0604020202020204" pitchFamily="34" charset="0"/>
                <a:cs typeface="Arial" panose="020B0604020202020204" pitchFamily="34" charset="0"/>
              </a:rPr>
              <a:t>H</a:t>
            </a:r>
            <a:r>
              <a:rPr lang="en-US" sz="2200" dirty="0" smtClean="0">
                <a:latin typeface="Arial" panose="020B0604020202020204" pitchFamily="34" charset="0"/>
                <a:cs typeface="Arial" panose="020B0604020202020204" pitchFamily="34" charset="0"/>
              </a:rPr>
              <a:t> consists of a </a:t>
            </a:r>
            <a:r>
              <a:rPr lang="en-US" sz="2200" i="1" dirty="0" smtClean="0">
                <a:latin typeface="Arial" panose="020B0604020202020204" pitchFamily="34" charset="0"/>
                <a:cs typeface="Arial" panose="020B0604020202020204" pitchFamily="34" charset="0"/>
              </a:rPr>
              <a:t>subset</a:t>
            </a:r>
            <a:r>
              <a:rPr lang="en-US" sz="2200" dirty="0" smtClean="0">
                <a:latin typeface="Arial" panose="020B0604020202020204" pitchFamily="34" charset="0"/>
                <a:cs typeface="Arial" panose="020B0604020202020204" pitchFamily="34" charset="0"/>
              </a:rPr>
              <a:t> of the nodes in </a:t>
            </a:r>
            <a:r>
              <a:rPr lang="en-US" sz="2200" i="1" dirty="0" smtClean="0">
                <a:latin typeface="Arial" panose="020B0604020202020204" pitchFamily="34" charset="0"/>
                <a:cs typeface="Arial" panose="020B0604020202020204" pitchFamily="34" charset="0"/>
              </a:rPr>
              <a:t>H</a:t>
            </a:r>
            <a:r>
              <a:rPr lang="en-US" sz="2200" dirty="0" smtClean="0">
                <a:latin typeface="Arial" panose="020B0604020202020204" pitchFamily="34" charset="0"/>
                <a:cs typeface="Arial" panose="020B0604020202020204" pitchFamily="34" charset="0"/>
              </a:rPr>
              <a:t>, and 	    the edges of </a:t>
            </a:r>
            <a:r>
              <a:rPr lang="en-US" sz="2200" i="1" dirty="0" smtClean="0">
                <a:latin typeface="Arial" panose="020B0604020202020204" pitchFamily="34" charset="0"/>
                <a:cs typeface="Arial" panose="020B0604020202020204" pitchFamily="34" charset="0"/>
              </a:rPr>
              <a:t>G</a:t>
            </a:r>
            <a:r>
              <a:rPr lang="en-US" sz="2200" dirty="0" smtClean="0">
                <a:latin typeface="Arial" panose="020B0604020202020204" pitchFamily="34" charset="0"/>
                <a:cs typeface="Arial" panose="020B0604020202020204" pitchFamily="34" charset="0"/>
              </a:rPr>
              <a:t> are the edges of </a:t>
            </a:r>
            <a:r>
              <a:rPr lang="en-US" sz="2200" i="1" dirty="0" smtClean="0">
                <a:latin typeface="Arial" panose="020B0604020202020204" pitchFamily="34" charset="0"/>
                <a:cs typeface="Arial" panose="020B0604020202020204" pitchFamily="34" charset="0"/>
              </a:rPr>
              <a:t>H</a:t>
            </a:r>
            <a:r>
              <a:rPr lang="en-US" sz="2200" dirty="0" smtClean="0">
                <a:latin typeface="Arial" panose="020B0604020202020204" pitchFamily="34" charset="0"/>
                <a:cs typeface="Arial" panose="020B0604020202020204" pitchFamily="34" charset="0"/>
              </a:rPr>
              <a:t> on the corresponding nodes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105" y="4206240"/>
            <a:ext cx="3809518" cy="239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18778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6" name="Content Placeholder 5"/>
          <p:cNvSpPr>
            <a:spLocks noGrp="1"/>
          </p:cNvSpPr>
          <p:nvPr>
            <p:ph idx="1"/>
          </p:nvPr>
        </p:nvSpPr>
        <p:spPr/>
        <p:txBody>
          <a:bodyPr/>
          <a:lstStyle/>
          <a:p>
            <a:r>
              <a:rPr lang="en-US" dirty="0" smtClean="0"/>
              <a:t>An </a:t>
            </a:r>
            <a:r>
              <a:rPr lang="en-US" b="1" dirty="0" smtClean="0">
                <a:solidFill>
                  <a:schemeClr val="accent2"/>
                </a:solidFill>
              </a:rPr>
              <a:t>alphabet</a:t>
            </a:r>
            <a:r>
              <a:rPr lang="en-US" dirty="0" smtClean="0">
                <a:solidFill>
                  <a:schemeClr val="accent2"/>
                </a:solidFill>
              </a:rPr>
              <a:t> </a:t>
            </a:r>
            <a:r>
              <a:rPr lang="en-US" dirty="0" smtClean="0"/>
              <a:t>is a set of symbols</a:t>
            </a:r>
          </a:p>
          <a:p>
            <a:pPr lvl="1"/>
            <a:r>
              <a:rPr lang="en-US" u="sng" dirty="0" smtClean="0"/>
              <a:t>Examples</a:t>
            </a:r>
          </a:p>
          <a:p>
            <a:pPr lvl="1"/>
            <a:endParaRPr lang="en-US" dirty="0"/>
          </a:p>
          <a:p>
            <a:pPr lvl="1"/>
            <a:endParaRPr lang="en-US" dirty="0" smtClean="0"/>
          </a:p>
          <a:p>
            <a:pPr lvl="1"/>
            <a:endParaRPr lang="en-US" dirty="0"/>
          </a:p>
          <a:p>
            <a:r>
              <a:rPr lang="en-US" dirty="0" smtClean="0"/>
              <a:t>A </a:t>
            </a:r>
            <a:r>
              <a:rPr lang="en-US" b="1" dirty="0">
                <a:solidFill>
                  <a:schemeClr val="accent2"/>
                </a:solidFill>
              </a:rPr>
              <a:t>string</a:t>
            </a:r>
            <a:r>
              <a:rPr lang="en-US" dirty="0"/>
              <a:t> is a </a:t>
            </a:r>
            <a:r>
              <a:rPr lang="en-US" i="1" dirty="0"/>
              <a:t>finite</a:t>
            </a:r>
            <a:r>
              <a:rPr lang="en-US" dirty="0"/>
              <a:t> </a:t>
            </a:r>
            <a:r>
              <a:rPr lang="en-US" i="1" dirty="0"/>
              <a:t>sequence</a:t>
            </a:r>
            <a:r>
              <a:rPr lang="en-US" dirty="0"/>
              <a:t> of symbols over an </a:t>
            </a:r>
            <a:r>
              <a:rPr lang="en-US" dirty="0" smtClean="0"/>
              <a:t>alphabet</a:t>
            </a:r>
          </a:p>
          <a:p>
            <a:pPr lvl="1"/>
            <a:r>
              <a:rPr lang="en-US" u="sng" dirty="0" smtClean="0"/>
              <a:t>Examples</a:t>
            </a:r>
          </a:p>
          <a:p>
            <a:pPr lvl="1"/>
            <a:endParaRPr lang="en-US" dirty="0"/>
          </a:p>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2625811" y="2971799"/>
                <a:ext cx="11616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={0 ,1}</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625811" y="2971799"/>
                <a:ext cx="1161600" cy="276999"/>
              </a:xfrm>
              <a:prstGeom prst="rect">
                <a:avLst/>
              </a:prstGeom>
              <a:blipFill rotWithShape="1">
                <a:blip r:embed="rId2"/>
                <a:stretch>
                  <a:fillRect l="-4211" r="-6842"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263713" y="2971799"/>
                <a:ext cx="29263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263713" y="2971799"/>
                <a:ext cx="2926378" cy="276999"/>
              </a:xfrm>
              <a:prstGeom prst="rect">
                <a:avLst/>
              </a:prstGeom>
              <a:blipFill rotWithShape="1">
                <a:blip r:embed="rId3"/>
                <a:stretch>
                  <a:fillRect l="-1458" r="-2292"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28103" y="4656437"/>
                <a:ext cx="22002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0,0</m:t>
                          </m:r>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1,0,1</m:t>
                          </m:r>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1,1</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428103" y="4656437"/>
                <a:ext cx="2200218" cy="276999"/>
              </a:xfrm>
              <a:prstGeom prst="rect">
                <a:avLst/>
              </a:prstGeom>
              <a:blipFill rotWithShape="0">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797513" y="4656436"/>
                <a:ext cx="19716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e>
                      </m:d>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797513" y="4656436"/>
                <a:ext cx="1971694" cy="276999"/>
              </a:xfrm>
              <a:prstGeom prst="rect">
                <a:avLst/>
              </a:prstGeom>
              <a:blipFill rotWithShape="1">
                <a:blip r:embed="rId5"/>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830905" y="5207238"/>
                <a:ext cx="13946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 101, 11,…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830905" y="5207238"/>
                <a:ext cx="1394613" cy="276999"/>
              </a:xfrm>
              <a:prstGeom prst="rect">
                <a:avLst/>
              </a:prstGeom>
              <a:blipFill rotWithShape="0">
                <a:blip r:embed="rId6"/>
                <a:stretch>
                  <a:fillRect l="-3057"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822007" y="5207238"/>
                <a:ext cx="11280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h𝑖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h𝑒𝑙𝑙𝑜</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822007" y="5207238"/>
                <a:ext cx="1128066" cy="276999"/>
              </a:xfrm>
              <a:prstGeom prst="rect">
                <a:avLst/>
              </a:prstGeom>
              <a:blipFill rotWithShape="1">
                <a:blip r:embed="rId7"/>
                <a:stretch>
                  <a:fillRect l="-3784" b="-8696"/>
                </a:stretch>
              </a:blipFill>
            </p:spPr>
            <p:txBody>
              <a:bodyPr/>
              <a:lstStyle/>
              <a:p>
                <a:r>
                  <a:rPr lang="en-US">
                    <a:noFill/>
                  </a:rPr>
                  <a:t> </a:t>
                </a:r>
              </a:p>
            </p:txBody>
          </p:sp>
        </mc:Fallback>
      </mc:AlternateContent>
      <p:sp>
        <p:nvSpPr>
          <p:cNvPr id="13" name="TextBox 12"/>
          <p:cNvSpPr txBox="1"/>
          <p:nvPr/>
        </p:nvSpPr>
        <p:spPr>
          <a:xfrm>
            <a:off x="4942703" y="5869459"/>
            <a:ext cx="1964724" cy="369332"/>
          </a:xfrm>
          <a:prstGeom prst="rect">
            <a:avLst/>
          </a:prstGeom>
          <a:noFill/>
        </p:spPr>
        <p:txBody>
          <a:bodyPr wrap="square" rtlCol="0">
            <a:spAutoFit/>
          </a:bodyPr>
          <a:lstStyle/>
          <a:p>
            <a:r>
              <a:rPr lang="en-US" dirty="0" smtClean="0"/>
              <a:t>Simplifications</a:t>
            </a:r>
            <a:endParaRPr lang="en-US" dirty="0"/>
          </a:p>
        </p:txBody>
      </p:sp>
      <p:cxnSp>
        <p:nvCxnSpPr>
          <p:cNvPr id="15" name="Straight Arrow Connector 14"/>
          <p:cNvCxnSpPr>
            <a:stCxn id="13" idx="0"/>
            <a:endCxn id="11" idx="3"/>
          </p:cNvCxnSpPr>
          <p:nvPr/>
        </p:nvCxnSpPr>
        <p:spPr>
          <a:xfrm flipH="1" flipV="1">
            <a:off x="4225518" y="5345738"/>
            <a:ext cx="1699547" cy="523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0"/>
            <a:endCxn id="12" idx="1"/>
          </p:cNvCxnSpPr>
          <p:nvPr/>
        </p:nvCxnSpPr>
        <p:spPr>
          <a:xfrm flipV="1">
            <a:off x="5925065" y="5345738"/>
            <a:ext cx="1896942" cy="523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619387" y="5602003"/>
                <a:ext cx="1964724" cy="369332"/>
              </a:xfrm>
              <a:prstGeom prst="rect">
                <a:avLst/>
              </a:prstGeom>
              <a:noFill/>
            </p:spPr>
            <p:txBody>
              <a:bodyPr wrap="square" rtlCol="0">
                <a:spAutoFit/>
              </a:bodyPr>
              <a:lstStyle/>
              <a:p>
                <a:r>
                  <a:rPr lang="en-US" dirty="0" smtClean="0"/>
                  <a:t>Strings over </a:t>
                </a:r>
                <a14:m>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1</m:t>
                        </m:r>
                      </m:sub>
                    </m:sSub>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619387" y="5602003"/>
                <a:ext cx="1964724" cy="369332"/>
              </a:xfrm>
              <a:prstGeom prst="rect">
                <a:avLst/>
              </a:prstGeom>
              <a:blipFill rotWithShape="1">
                <a:blip r:embed="rId8"/>
                <a:stretch>
                  <a:fillRect l="-279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147247" y="5563002"/>
                <a:ext cx="1964724" cy="369332"/>
              </a:xfrm>
              <a:prstGeom prst="rect">
                <a:avLst/>
              </a:prstGeom>
              <a:noFill/>
            </p:spPr>
            <p:txBody>
              <a:bodyPr wrap="square" rtlCol="0">
                <a:spAutoFit/>
              </a:bodyPr>
              <a:lstStyle/>
              <a:p>
                <a:r>
                  <a:rPr lang="en-US" dirty="0" smtClean="0"/>
                  <a:t>Strings over </a:t>
                </a:r>
                <a14:m>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rPr>
                          <m:t>2</m:t>
                        </m:r>
                      </m:sub>
                    </m:sSub>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8147247" y="5563002"/>
                <a:ext cx="1964724" cy="369332"/>
              </a:xfrm>
              <a:prstGeom prst="rect">
                <a:avLst/>
              </a:prstGeom>
              <a:blipFill rotWithShape="1">
                <a:blip r:embed="rId9"/>
                <a:stretch>
                  <a:fillRect l="-2477" t="-8333" b="-2666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81320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p:cTn id="7"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5" end="5"/>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 calcmode="lin" valueType="num">
                                      <p:cBhvr>
                                        <p:cTn id="13"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15" dur="1000" fill="hold"/>
                                        <p:tgtEl>
                                          <p:spTgt spid="6">
                                            <p:txEl>
                                              <p:pRg st="6" end="6"/>
                                            </p:txEl>
                                          </p:spTgt>
                                        </p:tgtEl>
                                        <p:attrNameLst>
                                          <p:attrName>style.rotation</p:attrName>
                                        </p:attrNameLst>
                                      </p:cBhvr>
                                      <p:tavLst>
                                        <p:tav tm="0">
                                          <p:val>
                                            <p:fltVal val="90"/>
                                          </p:val>
                                        </p:tav>
                                        <p:tav tm="100000">
                                          <p:val>
                                            <p:fltVal val="0"/>
                                          </p:val>
                                        </p:tav>
                                      </p:tavLst>
                                    </p:anim>
                                    <p:animEffect transition="in" filter="fade">
                                      <p:cBhvr>
                                        <p:cTn id="16" dur="1000"/>
                                        <p:tgtEl>
                                          <p:spTgt spid="6">
                                            <p:txEl>
                                              <p:pRg st="6" end="6"/>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1000" fill="hold"/>
                                        <p:tgtEl>
                                          <p:spTgt spid="19"/>
                                        </p:tgtEl>
                                        <p:attrNameLst>
                                          <p:attrName>ppt_w</p:attrName>
                                        </p:attrNameLst>
                                      </p:cBhvr>
                                      <p:tavLst>
                                        <p:tav tm="0">
                                          <p:val>
                                            <p:fltVal val="0"/>
                                          </p:val>
                                        </p:tav>
                                        <p:tav tm="100000">
                                          <p:val>
                                            <p:strVal val="#ppt_w"/>
                                          </p:val>
                                        </p:tav>
                                      </p:tavLst>
                                    </p:anim>
                                    <p:anim calcmode="lin" valueType="num">
                                      <p:cBhvr>
                                        <p:cTn id="38" dur="1000" fill="hold"/>
                                        <p:tgtEl>
                                          <p:spTgt spid="19"/>
                                        </p:tgtEl>
                                        <p:attrNameLst>
                                          <p:attrName>ppt_h</p:attrName>
                                        </p:attrNameLst>
                                      </p:cBhvr>
                                      <p:tavLst>
                                        <p:tav tm="0">
                                          <p:val>
                                            <p:fltVal val="0"/>
                                          </p:val>
                                        </p:tav>
                                        <p:tav tm="100000">
                                          <p:val>
                                            <p:strVal val="#ppt_h"/>
                                          </p:val>
                                        </p:tav>
                                      </p:tavLst>
                                    </p:anim>
                                    <p:anim calcmode="lin" valueType="num">
                                      <p:cBhvr>
                                        <p:cTn id="39" dur="1000" fill="hold"/>
                                        <p:tgtEl>
                                          <p:spTgt spid="19"/>
                                        </p:tgtEl>
                                        <p:attrNameLst>
                                          <p:attrName>style.rotation</p:attrName>
                                        </p:attrNameLst>
                                      </p:cBhvr>
                                      <p:tavLst>
                                        <p:tav tm="0">
                                          <p:val>
                                            <p:fltVal val="90"/>
                                          </p:val>
                                        </p:tav>
                                        <p:tav tm="100000">
                                          <p:val>
                                            <p:fltVal val="0"/>
                                          </p:val>
                                        </p:tav>
                                      </p:tavLst>
                                    </p:anim>
                                    <p:animEffect transition="in" filter="fade">
                                      <p:cBhvr>
                                        <p:cTn id="40" dur="1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fltVal val="0"/>
                                          </p:val>
                                        </p:tav>
                                        <p:tav tm="100000">
                                          <p:val>
                                            <p:strVal val="#ppt_w"/>
                                          </p:val>
                                        </p:tav>
                                      </p:tavLst>
                                    </p:anim>
                                    <p:anim calcmode="lin" valueType="num">
                                      <p:cBhvr>
                                        <p:cTn id="46" dur="1000" fill="hold"/>
                                        <p:tgtEl>
                                          <p:spTgt spid="11"/>
                                        </p:tgtEl>
                                        <p:attrNameLst>
                                          <p:attrName>ppt_h</p:attrName>
                                        </p:attrNameLst>
                                      </p:cBhvr>
                                      <p:tavLst>
                                        <p:tav tm="0">
                                          <p:val>
                                            <p:fltVal val="0"/>
                                          </p:val>
                                        </p:tav>
                                        <p:tav tm="100000">
                                          <p:val>
                                            <p:strVal val="#ppt_h"/>
                                          </p:val>
                                        </p:tav>
                                      </p:tavLst>
                                    </p:anim>
                                    <p:anim calcmode="lin" valueType="num">
                                      <p:cBhvr>
                                        <p:cTn id="47" dur="1000" fill="hold"/>
                                        <p:tgtEl>
                                          <p:spTgt spid="11"/>
                                        </p:tgtEl>
                                        <p:attrNameLst>
                                          <p:attrName>style.rotation</p:attrName>
                                        </p:attrNameLst>
                                      </p:cBhvr>
                                      <p:tavLst>
                                        <p:tav tm="0">
                                          <p:val>
                                            <p:fltVal val="90"/>
                                          </p:val>
                                        </p:tav>
                                        <p:tav tm="100000">
                                          <p:val>
                                            <p:fltVal val="0"/>
                                          </p:val>
                                        </p:tav>
                                      </p:tavLst>
                                    </p:anim>
                                    <p:animEffect transition="in" filter="fade">
                                      <p:cBhvr>
                                        <p:cTn id="48" dur="1000"/>
                                        <p:tgtEl>
                                          <p:spTgt spid="11"/>
                                        </p:tgtEl>
                                      </p:cBhvr>
                                    </p:animEffect>
                                  </p:childTnLst>
                                </p:cTn>
                              </p:par>
                              <p:par>
                                <p:cTn id="49" presetID="3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90"/>
                                          </p:val>
                                        </p:tav>
                                        <p:tav tm="100000">
                                          <p:val>
                                            <p:fltVal val="0"/>
                                          </p:val>
                                        </p:tav>
                                      </p:tavLst>
                                    </p:anim>
                                    <p:animEffect transition="in" filter="fade">
                                      <p:cBhvr>
                                        <p:cTn id="60" dur="1000"/>
                                        <p:tgtEl>
                                          <p:spTgt spid="13"/>
                                        </p:tgtEl>
                                      </p:cBhvr>
                                    </p:animEffect>
                                  </p:childTnLst>
                                </p:cTn>
                              </p:par>
                              <p:par>
                                <p:cTn id="61" presetID="3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1000" fill="hold"/>
                                        <p:tgtEl>
                                          <p:spTgt spid="17"/>
                                        </p:tgtEl>
                                        <p:attrNameLst>
                                          <p:attrName>ppt_w</p:attrName>
                                        </p:attrNameLst>
                                      </p:cBhvr>
                                      <p:tavLst>
                                        <p:tav tm="0">
                                          <p:val>
                                            <p:fltVal val="0"/>
                                          </p:val>
                                        </p:tav>
                                        <p:tav tm="100000">
                                          <p:val>
                                            <p:strVal val="#ppt_w"/>
                                          </p:val>
                                        </p:tav>
                                      </p:tavLst>
                                    </p:anim>
                                    <p:anim calcmode="lin" valueType="num">
                                      <p:cBhvr>
                                        <p:cTn id="64" dur="1000" fill="hold"/>
                                        <p:tgtEl>
                                          <p:spTgt spid="17"/>
                                        </p:tgtEl>
                                        <p:attrNameLst>
                                          <p:attrName>ppt_h</p:attrName>
                                        </p:attrNameLst>
                                      </p:cBhvr>
                                      <p:tavLst>
                                        <p:tav tm="0">
                                          <p:val>
                                            <p:fltVal val="0"/>
                                          </p:val>
                                        </p:tav>
                                        <p:tav tm="100000">
                                          <p:val>
                                            <p:strVal val="#ppt_h"/>
                                          </p:val>
                                        </p:tav>
                                      </p:tavLst>
                                    </p:anim>
                                    <p:anim calcmode="lin" valueType="num">
                                      <p:cBhvr>
                                        <p:cTn id="65" dur="1000" fill="hold"/>
                                        <p:tgtEl>
                                          <p:spTgt spid="17"/>
                                        </p:tgtEl>
                                        <p:attrNameLst>
                                          <p:attrName>style.rotation</p:attrName>
                                        </p:attrNameLst>
                                      </p:cBhvr>
                                      <p:tavLst>
                                        <p:tav tm="0">
                                          <p:val>
                                            <p:fltVal val="90"/>
                                          </p:val>
                                        </p:tav>
                                        <p:tav tm="100000">
                                          <p:val>
                                            <p:fltVal val="0"/>
                                          </p:val>
                                        </p:tav>
                                      </p:tavLst>
                                    </p:anim>
                                    <p:animEffect transition="in" filter="fade">
                                      <p:cBhvr>
                                        <p:cTn id="66" dur="1000"/>
                                        <p:tgtEl>
                                          <p:spTgt spid="17"/>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1000" fill="hold"/>
                                        <p:tgtEl>
                                          <p:spTgt spid="12"/>
                                        </p:tgtEl>
                                        <p:attrNameLst>
                                          <p:attrName>ppt_w</p:attrName>
                                        </p:attrNameLst>
                                      </p:cBhvr>
                                      <p:tavLst>
                                        <p:tav tm="0">
                                          <p:val>
                                            <p:fltVal val="0"/>
                                          </p:val>
                                        </p:tav>
                                        <p:tav tm="100000">
                                          <p:val>
                                            <p:strVal val="#ppt_w"/>
                                          </p:val>
                                        </p:tav>
                                      </p:tavLst>
                                    </p:anim>
                                    <p:anim calcmode="lin" valueType="num">
                                      <p:cBhvr>
                                        <p:cTn id="70" dur="1000" fill="hold"/>
                                        <p:tgtEl>
                                          <p:spTgt spid="12"/>
                                        </p:tgtEl>
                                        <p:attrNameLst>
                                          <p:attrName>ppt_h</p:attrName>
                                        </p:attrNameLst>
                                      </p:cBhvr>
                                      <p:tavLst>
                                        <p:tav tm="0">
                                          <p:val>
                                            <p:fltVal val="0"/>
                                          </p:val>
                                        </p:tav>
                                        <p:tav tm="100000">
                                          <p:val>
                                            <p:strVal val="#ppt_h"/>
                                          </p:val>
                                        </p:tav>
                                      </p:tavLst>
                                    </p:anim>
                                    <p:anim calcmode="lin" valueType="num">
                                      <p:cBhvr>
                                        <p:cTn id="71" dur="1000" fill="hold"/>
                                        <p:tgtEl>
                                          <p:spTgt spid="12"/>
                                        </p:tgtEl>
                                        <p:attrNameLst>
                                          <p:attrName>style.rotation</p:attrName>
                                        </p:attrNameLst>
                                      </p:cBhvr>
                                      <p:tavLst>
                                        <p:tav tm="0">
                                          <p:val>
                                            <p:fltVal val="90"/>
                                          </p:val>
                                        </p:tav>
                                        <p:tav tm="100000">
                                          <p:val>
                                            <p:fltVal val="0"/>
                                          </p:val>
                                        </p:tav>
                                      </p:tavLst>
                                    </p:anim>
                                    <p:animEffect transition="in" filter="fade">
                                      <p:cBhvr>
                                        <p:cTn id="7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6" name="Content Placeholder 5"/>
          <p:cNvSpPr>
            <a:spLocks noGrp="1"/>
          </p:cNvSpPr>
          <p:nvPr>
            <p:ph idx="1"/>
          </p:nvPr>
        </p:nvSpPr>
        <p:spPr/>
        <p:txBody>
          <a:bodyPr/>
          <a:lstStyle/>
          <a:p>
            <a:r>
              <a:rPr lang="en-US" dirty="0" smtClean="0"/>
              <a:t>More info on strings</a:t>
            </a:r>
          </a:p>
          <a:p>
            <a:pPr lvl="1"/>
            <a:r>
              <a:rPr lang="en-US" dirty="0" smtClean="0"/>
              <a:t>Length (number of symbols in a string)</a:t>
            </a:r>
          </a:p>
          <a:p>
            <a:pPr lvl="1"/>
            <a:endParaRPr lang="en-US" dirty="0" smtClean="0"/>
          </a:p>
          <a:p>
            <a:pPr lvl="1"/>
            <a:endParaRPr lang="en-US" dirty="0" smtClean="0"/>
          </a:p>
          <a:p>
            <a:pPr lvl="1"/>
            <a:r>
              <a:rPr lang="en-US" dirty="0" smtClean="0"/>
              <a:t>Empty string (string of length zero)</a:t>
            </a:r>
          </a:p>
          <a:p>
            <a:pPr lvl="1"/>
            <a:endParaRPr lang="en-US" dirty="0"/>
          </a:p>
          <a:p>
            <a:pPr lvl="1"/>
            <a:endParaRPr lang="en-US" dirty="0" smtClean="0"/>
          </a:p>
          <a:p>
            <a:pPr lvl="1"/>
            <a:r>
              <a:rPr lang="en-US" dirty="0" smtClean="0"/>
              <a:t>Concatenation (association of strings)	</a:t>
            </a:r>
          </a:p>
          <a:p>
            <a:pPr lvl="1"/>
            <a:endParaRPr lang="en-US" dirty="0"/>
          </a:p>
          <a:p>
            <a:pPr lvl="1"/>
            <a:endParaRPr lang="en-US" dirty="0" smtClean="0"/>
          </a:p>
          <a:p>
            <a:pPr lvl="1"/>
            <a:r>
              <a:rPr lang="en-US" dirty="0" smtClean="0"/>
              <a:t>Repetition (</a:t>
            </a:r>
            <a:r>
              <a:rPr lang="en-US" b="1" dirty="0" err="1" smtClean="0">
                <a:solidFill>
                  <a:schemeClr val="accent2"/>
                </a:solidFill>
              </a:rPr>
              <a:t>w</a:t>
            </a:r>
            <a:r>
              <a:rPr lang="en-US" b="1" baseline="30000" dirty="0" err="1" smtClean="0">
                <a:solidFill>
                  <a:schemeClr val="accent2"/>
                </a:solidFill>
              </a:rPr>
              <a:t>i</a:t>
            </a:r>
            <a:r>
              <a:rPr lang="en-US" dirty="0" smtClean="0"/>
              <a:t>)</a:t>
            </a:r>
            <a:endParaRPr lang="en-US" dirty="0"/>
          </a:p>
          <a:p>
            <a:endParaRPr lang="en-US" dirty="0"/>
          </a:p>
        </p:txBody>
      </p:sp>
      <p:sp>
        <p:nvSpPr>
          <p:cNvPr id="14" name="TextBox 13"/>
          <p:cNvSpPr txBox="1"/>
          <p:nvPr/>
        </p:nvSpPr>
        <p:spPr>
          <a:xfrm>
            <a:off x="4302211" y="2856672"/>
            <a:ext cx="2961502" cy="369332"/>
          </a:xfrm>
          <a:prstGeom prst="rect">
            <a:avLst/>
          </a:prstGeom>
          <a:noFill/>
        </p:spPr>
        <p:txBody>
          <a:bodyPr wrap="square" rtlCol="0">
            <a:spAutoFit/>
          </a:bodyPr>
          <a:lstStyle/>
          <a:p>
            <a:r>
              <a:rPr lang="en-US" i="1" dirty="0" smtClean="0"/>
              <a:t>w = </a:t>
            </a:r>
            <a:r>
              <a:rPr lang="en-US" dirty="0" smtClean="0"/>
              <a:t>101 then </a:t>
            </a:r>
            <a:r>
              <a:rPr lang="en-US" b="1" dirty="0" smtClean="0">
                <a:solidFill>
                  <a:schemeClr val="accent2"/>
                </a:solidFill>
              </a:rPr>
              <a:t>|</a:t>
            </a:r>
            <a:r>
              <a:rPr lang="en-US" b="1" i="1" dirty="0" smtClean="0">
                <a:solidFill>
                  <a:schemeClr val="accent2"/>
                </a:solidFill>
              </a:rPr>
              <a:t>w</a:t>
            </a:r>
            <a:r>
              <a:rPr lang="en-US" b="1" dirty="0" smtClean="0">
                <a:solidFill>
                  <a:schemeClr val="accent2"/>
                </a:solidFill>
              </a:rPr>
              <a:t>| </a:t>
            </a:r>
            <a:r>
              <a:rPr lang="en-US" b="1" dirty="0" smtClean="0"/>
              <a:t>= </a:t>
            </a:r>
            <a:r>
              <a:rPr lang="en-US" dirty="0" smtClean="0"/>
              <a:t>3</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4193270" y="3817734"/>
                <a:ext cx="296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chemeClr val="accent2"/>
                          </a:solidFill>
                          <a:latin typeface="Cambria Math" panose="02040503050406030204" pitchFamily="18" charset="0"/>
                          <a:ea typeface="Cambria Math" panose="02040503050406030204" pitchFamily="18" charset="0"/>
                        </a:rPr>
                        <m:t>𝝐</m:t>
                      </m:r>
                    </m:oMath>
                  </m:oMathPara>
                </a14:m>
                <a:endParaRPr lang="en-US" b="1" dirty="0">
                  <a:solidFill>
                    <a:schemeClr val="accent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193270" y="3817734"/>
                <a:ext cx="2961502" cy="369332"/>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3972697" y="4778797"/>
            <a:ext cx="5677929" cy="369332"/>
          </a:xfrm>
          <a:prstGeom prst="rect">
            <a:avLst/>
          </a:prstGeom>
          <a:noFill/>
        </p:spPr>
        <p:txBody>
          <a:bodyPr wrap="square" rtlCol="0">
            <a:spAutoFit/>
          </a:bodyPr>
          <a:lstStyle/>
          <a:p>
            <a:r>
              <a:rPr lang="en-US" i="1" dirty="0" smtClean="0"/>
              <a:t>x = </a:t>
            </a:r>
            <a:r>
              <a:rPr lang="en-US" dirty="0" smtClean="0"/>
              <a:t>101, y = 00 then </a:t>
            </a:r>
            <a:r>
              <a:rPr lang="en-US" b="1" dirty="0" err="1" smtClean="0">
                <a:solidFill>
                  <a:schemeClr val="accent2"/>
                </a:solidFill>
              </a:rPr>
              <a:t>xy</a:t>
            </a:r>
            <a:r>
              <a:rPr lang="en-US" dirty="0" smtClean="0"/>
              <a:t> =10100</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3972697" y="5578038"/>
                <a:ext cx="5677929" cy="646331"/>
              </a:xfrm>
              <a:prstGeom prst="rect">
                <a:avLst/>
              </a:prstGeom>
              <a:noFill/>
            </p:spPr>
            <p:txBody>
              <a:bodyPr wrap="square" rtlCol="0">
                <a:spAutoFit/>
              </a:bodyPr>
              <a:lstStyle/>
              <a:p>
                <a:r>
                  <a:rPr lang="en-US" i="1" dirty="0" smtClean="0"/>
                  <a:t>w = </a:t>
                </a:r>
                <a:r>
                  <a:rPr lang="en-US" dirty="0" smtClean="0"/>
                  <a:t>10 then w</a:t>
                </a:r>
                <a:r>
                  <a:rPr lang="en-US" baseline="30000" dirty="0" smtClean="0"/>
                  <a:t>3 </a:t>
                </a:r>
                <a:r>
                  <a:rPr lang="en-US" dirty="0" smtClean="0"/>
                  <a:t>= 101010 and w</a:t>
                </a:r>
                <a:r>
                  <a:rPr lang="en-US" baseline="30000" dirty="0" smtClean="0"/>
                  <a:t>0</a:t>
                </a:r>
                <a:r>
                  <a:rPr lang="en-US" dirty="0" smtClean="0"/>
                  <a:t> = </a:t>
                </a:r>
                <a14:m>
                  <m:oMath xmlns:m="http://schemas.openxmlformats.org/officeDocument/2006/math">
                    <m:r>
                      <a:rPr lang="en-US" i="1" dirty="0">
                        <a:latin typeface="Cambria Math" panose="02040503050406030204" pitchFamily="18" charset="0"/>
                        <a:ea typeface="Cambria Math" panose="02040503050406030204" pitchFamily="18" charset="0"/>
                      </a:rPr>
                      <m:t>𝜖</m:t>
                    </m:r>
                  </m:oMath>
                </a14:m>
                <a:endParaRPr lang="en-US" dirty="0"/>
              </a:p>
              <a:p>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972697" y="5578038"/>
                <a:ext cx="5677929" cy="646331"/>
              </a:xfrm>
              <a:prstGeom prst="rect">
                <a:avLst/>
              </a:prstGeom>
              <a:blipFill rotWithShape="1">
                <a:blip r:embed="rId3"/>
                <a:stretch>
                  <a:fillRect l="-967" t="-471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87110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p:cTn id="7"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4" end="4"/>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 calcmode="lin" valueType="num">
                                      <p:cBhvr>
                                        <p:cTn id="21"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22"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23" dur="1000" fill="hold"/>
                                        <p:tgtEl>
                                          <p:spTgt spid="6">
                                            <p:txEl>
                                              <p:pRg st="7" end="7"/>
                                            </p:txEl>
                                          </p:spTgt>
                                        </p:tgtEl>
                                        <p:attrNameLst>
                                          <p:attrName>style.rotation</p:attrName>
                                        </p:attrNameLst>
                                      </p:cBhvr>
                                      <p:tavLst>
                                        <p:tav tm="0">
                                          <p:val>
                                            <p:fltVal val="90"/>
                                          </p:val>
                                        </p:tav>
                                        <p:tav tm="100000">
                                          <p:val>
                                            <p:fltVal val="0"/>
                                          </p:val>
                                        </p:tav>
                                      </p:tavLst>
                                    </p:anim>
                                    <p:animEffect transition="in" filter="fade">
                                      <p:cBhvr>
                                        <p:cTn id="24" dur="1000"/>
                                        <p:tgtEl>
                                          <p:spTgt spid="6">
                                            <p:txEl>
                                              <p:pRg st="7" end="7"/>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fltVal val="0"/>
                                          </p:val>
                                        </p:tav>
                                        <p:tav tm="100000">
                                          <p:val>
                                            <p:strVal val="#ppt_w"/>
                                          </p:val>
                                        </p:tav>
                                      </p:tavLst>
                                    </p:anim>
                                    <p:anim calcmode="lin" valueType="num">
                                      <p:cBhvr>
                                        <p:cTn id="28" dur="1000" fill="hold"/>
                                        <p:tgtEl>
                                          <p:spTgt spid="18"/>
                                        </p:tgtEl>
                                        <p:attrNameLst>
                                          <p:attrName>ppt_h</p:attrName>
                                        </p:attrNameLst>
                                      </p:cBhvr>
                                      <p:tavLst>
                                        <p:tav tm="0">
                                          <p:val>
                                            <p:fltVal val="0"/>
                                          </p:val>
                                        </p:tav>
                                        <p:tav tm="100000">
                                          <p:val>
                                            <p:strVal val="#ppt_h"/>
                                          </p:val>
                                        </p:tav>
                                      </p:tavLst>
                                    </p:anim>
                                    <p:anim calcmode="lin" valueType="num">
                                      <p:cBhvr>
                                        <p:cTn id="29" dur="1000" fill="hold"/>
                                        <p:tgtEl>
                                          <p:spTgt spid="18"/>
                                        </p:tgtEl>
                                        <p:attrNameLst>
                                          <p:attrName>style.rotation</p:attrName>
                                        </p:attrNameLst>
                                      </p:cBhvr>
                                      <p:tavLst>
                                        <p:tav tm="0">
                                          <p:val>
                                            <p:fltVal val="90"/>
                                          </p:val>
                                        </p:tav>
                                        <p:tav tm="100000">
                                          <p:val>
                                            <p:fltVal val="0"/>
                                          </p:val>
                                        </p:tav>
                                      </p:tavLst>
                                    </p:anim>
                                    <p:animEffect transition="in" filter="fade">
                                      <p:cBhvr>
                                        <p:cTn id="30" dur="10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 calcmode="lin" valueType="num">
                                      <p:cBhvr>
                                        <p:cTn id="35" dur="10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36" dur="1000" fill="hold"/>
                                        <p:tgtEl>
                                          <p:spTgt spid="6">
                                            <p:txEl>
                                              <p:pRg st="10" end="10"/>
                                            </p:txEl>
                                          </p:spTgt>
                                        </p:tgtEl>
                                        <p:attrNameLst>
                                          <p:attrName>ppt_h</p:attrName>
                                        </p:attrNameLst>
                                      </p:cBhvr>
                                      <p:tavLst>
                                        <p:tav tm="0">
                                          <p:val>
                                            <p:fltVal val="0"/>
                                          </p:val>
                                        </p:tav>
                                        <p:tav tm="100000">
                                          <p:val>
                                            <p:strVal val="#ppt_h"/>
                                          </p:val>
                                        </p:tav>
                                      </p:tavLst>
                                    </p:anim>
                                    <p:anim calcmode="lin" valueType="num">
                                      <p:cBhvr>
                                        <p:cTn id="37" dur="1000" fill="hold"/>
                                        <p:tgtEl>
                                          <p:spTgt spid="6">
                                            <p:txEl>
                                              <p:pRg st="10" end="10"/>
                                            </p:txEl>
                                          </p:spTgt>
                                        </p:tgtEl>
                                        <p:attrNameLst>
                                          <p:attrName>style.rotation</p:attrName>
                                        </p:attrNameLst>
                                      </p:cBhvr>
                                      <p:tavLst>
                                        <p:tav tm="0">
                                          <p:val>
                                            <p:fltVal val="90"/>
                                          </p:val>
                                        </p:tav>
                                        <p:tav tm="100000">
                                          <p:val>
                                            <p:fltVal val="0"/>
                                          </p:val>
                                        </p:tav>
                                      </p:tavLst>
                                    </p:anim>
                                    <p:animEffect transition="in" filter="fade">
                                      <p:cBhvr>
                                        <p:cTn id="38" dur="1000"/>
                                        <p:tgtEl>
                                          <p:spTgt spid="6">
                                            <p:txEl>
                                              <p:pRg st="10" end="10"/>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fltVal val="0"/>
                                          </p:val>
                                        </p:tav>
                                        <p:tav tm="100000">
                                          <p:val>
                                            <p:strVal val="#ppt_w"/>
                                          </p:val>
                                        </p:tav>
                                      </p:tavLst>
                                    </p:anim>
                                    <p:anim calcmode="lin" valueType="num">
                                      <p:cBhvr>
                                        <p:cTn id="42" dur="1000" fill="hold"/>
                                        <p:tgtEl>
                                          <p:spTgt spid="19"/>
                                        </p:tgtEl>
                                        <p:attrNameLst>
                                          <p:attrName>ppt_h</p:attrName>
                                        </p:attrNameLst>
                                      </p:cBhvr>
                                      <p:tavLst>
                                        <p:tav tm="0">
                                          <p:val>
                                            <p:fltVal val="0"/>
                                          </p:val>
                                        </p:tav>
                                        <p:tav tm="100000">
                                          <p:val>
                                            <p:strVal val="#ppt_h"/>
                                          </p:val>
                                        </p:tav>
                                      </p:tavLst>
                                    </p:anim>
                                    <p:anim calcmode="lin" valueType="num">
                                      <p:cBhvr>
                                        <p:cTn id="43" dur="1000" fill="hold"/>
                                        <p:tgtEl>
                                          <p:spTgt spid="19"/>
                                        </p:tgtEl>
                                        <p:attrNameLst>
                                          <p:attrName>style.rotation</p:attrName>
                                        </p:attrNameLst>
                                      </p:cBhvr>
                                      <p:tavLst>
                                        <p:tav tm="0">
                                          <p:val>
                                            <p:fltVal val="90"/>
                                          </p:val>
                                        </p:tav>
                                        <p:tav tm="100000">
                                          <p:val>
                                            <p:fltVal val="0"/>
                                          </p:val>
                                        </p:tav>
                                      </p:tavLst>
                                    </p:anim>
                                    <p:animEffect transition="in" filter="fade">
                                      <p:cBhvr>
                                        <p:cTn id="4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6" name="Content Placeholder 5"/>
          <p:cNvSpPr>
            <a:spLocks noGrp="1"/>
          </p:cNvSpPr>
          <p:nvPr>
            <p:ph idx="1"/>
          </p:nvPr>
        </p:nvSpPr>
        <p:spPr/>
        <p:txBody>
          <a:bodyPr/>
          <a:lstStyle/>
          <a:p>
            <a:r>
              <a:rPr lang="en-US" dirty="0" smtClean="0"/>
              <a:t>More info on strings</a:t>
            </a:r>
          </a:p>
          <a:p>
            <a:pPr lvl="1"/>
            <a:r>
              <a:rPr lang="en-US" dirty="0" smtClean="0"/>
              <a:t>Reverse (</a:t>
            </a:r>
            <a:r>
              <a:rPr lang="en-US" b="1" dirty="0" err="1" smtClean="0">
                <a:solidFill>
                  <a:schemeClr val="accent2"/>
                </a:solidFill>
              </a:rPr>
              <a:t>w</a:t>
            </a:r>
            <a:r>
              <a:rPr lang="en-US" b="1" baseline="30000" dirty="0" err="1" smtClean="0">
                <a:solidFill>
                  <a:schemeClr val="accent2"/>
                </a:solidFill>
              </a:rPr>
              <a:t>R</a:t>
            </a:r>
            <a:r>
              <a:rPr lang="en-US" dirty="0" smtClean="0"/>
              <a:t>)</a:t>
            </a:r>
          </a:p>
          <a:p>
            <a:pPr lvl="1"/>
            <a:endParaRPr lang="en-US" dirty="0" smtClean="0"/>
          </a:p>
          <a:p>
            <a:pPr lvl="1"/>
            <a:endParaRPr lang="en-US" dirty="0" smtClean="0"/>
          </a:p>
          <a:p>
            <a:pPr lvl="1"/>
            <a:endParaRPr lang="en-US" dirty="0" smtClean="0"/>
          </a:p>
          <a:p>
            <a:pPr lvl="1"/>
            <a:endParaRPr lang="en-US" dirty="0"/>
          </a:p>
          <a:p>
            <a:pPr lvl="1"/>
            <a:r>
              <a:rPr lang="en-US" dirty="0" smtClean="0"/>
              <a:t>Substring(string that appears consecutively within another string)	</a:t>
            </a:r>
          </a:p>
          <a:p>
            <a:pPr lvl="1"/>
            <a:endParaRPr lang="en-US" dirty="0"/>
          </a:p>
          <a:p>
            <a:pPr lvl="1"/>
            <a:endParaRPr lang="en-US" dirty="0" smtClean="0"/>
          </a:p>
          <a:p>
            <a:pPr lvl="1"/>
            <a:endParaRPr lang="en-US" dirty="0" smtClean="0"/>
          </a:p>
        </p:txBody>
      </p:sp>
      <p:sp>
        <p:nvSpPr>
          <p:cNvPr id="14" name="TextBox 13"/>
          <p:cNvSpPr txBox="1"/>
          <p:nvPr/>
        </p:nvSpPr>
        <p:spPr>
          <a:xfrm>
            <a:off x="4079789" y="2583080"/>
            <a:ext cx="5657335" cy="646331"/>
          </a:xfrm>
          <a:prstGeom prst="rect">
            <a:avLst/>
          </a:prstGeom>
          <a:noFill/>
        </p:spPr>
        <p:txBody>
          <a:bodyPr wrap="square" rtlCol="0">
            <a:spAutoFit/>
          </a:bodyPr>
          <a:lstStyle/>
          <a:p>
            <a:pPr algn="ctr"/>
            <a:r>
              <a:rPr lang="en-US" i="1" dirty="0" smtClean="0"/>
              <a:t>w = w</a:t>
            </a:r>
            <a:r>
              <a:rPr lang="en-US" i="1" baseline="-25000" dirty="0" smtClean="0"/>
              <a:t>1</a:t>
            </a:r>
            <a:r>
              <a:rPr lang="en-US" i="1" dirty="0" smtClean="0"/>
              <a:t>w</a:t>
            </a:r>
            <a:r>
              <a:rPr lang="en-US" i="1" baseline="-25000" dirty="0" smtClean="0"/>
              <a:t>2</a:t>
            </a:r>
            <a:r>
              <a:rPr lang="en-US" i="1" dirty="0" smtClean="0"/>
              <a:t>…</a:t>
            </a:r>
            <a:r>
              <a:rPr lang="en-US" i="1" dirty="0" err="1" smtClean="0"/>
              <a:t>w</a:t>
            </a:r>
            <a:r>
              <a:rPr lang="en-US" i="1" baseline="-25000" dirty="0" err="1" smtClean="0"/>
              <a:t>n</a:t>
            </a:r>
            <a:r>
              <a:rPr lang="en-US" i="1" dirty="0" smtClean="0"/>
              <a:t> then </a:t>
            </a:r>
            <a:r>
              <a:rPr lang="en-US" i="1" dirty="0" err="1" smtClean="0"/>
              <a:t>w</a:t>
            </a:r>
            <a:r>
              <a:rPr lang="en-US" i="1" baseline="30000" dirty="0" err="1" smtClean="0"/>
              <a:t>R</a:t>
            </a:r>
            <a:r>
              <a:rPr lang="en-US" i="1" dirty="0" smtClean="0"/>
              <a:t> = </a:t>
            </a:r>
            <a:r>
              <a:rPr lang="en-US" i="1" dirty="0" err="1" smtClean="0"/>
              <a:t>w</a:t>
            </a:r>
            <a:r>
              <a:rPr lang="en-US" i="1" baseline="-25000" dirty="0" err="1" smtClean="0"/>
              <a:t>n</a:t>
            </a:r>
            <a:r>
              <a:rPr lang="en-US" i="1" dirty="0" smtClean="0"/>
              <a:t> w</a:t>
            </a:r>
            <a:r>
              <a:rPr lang="en-US" i="1" baseline="-25000" dirty="0" smtClean="0"/>
              <a:t>n-1</a:t>
            </a:r>
            <a:r>
              <a:rPr lang="en-US" i="1" dirty="0" smtClean="0"/>
              <a:t> … w</a:t>
            </a:r>
            <a:r>
              <a:rPr lang="en-US" i="1" baseline="-25000" dirty="0" smtClean="0"/>
              <a:t>1</a:t>
            </a:r>
            <a:r>
              <a:rPr lang="en-US" dirty="0" smtClean="0"/>
              <a:t> </a:t>
            </a:r>
          </a:p>
          <a:p>
            <a:pPr algn="ctr"/>
            <a:r>
              <a:rPr lang="en-US" dirty="0" smtClean="0"/>
              <a:t>w = </a:t>
            </a:r>
            <a:r>
              <a:rPr lang="en-US" dirty="0" err="1" smtClean="0"/>
              <a:t>abc</a:t>
            </a:r>
            <a:r>
              <a:rPr lang="en-US" dirty="0" smtClean="0"/>
              <a:t> then </a:t>
            </a:r>
            <a:r>
              <a:rPr lang="en-US" i="1" dirty="0" err="1"/>
              <a:t>w</a:t>
            </a:r>
            <a:r>
              <a:rPr lang="en-US" i="1" baseline="30000" dirty="0" err="1"/>
              <a:t>R</a:t>
            </a:r>
            <a:r>
              <a:rPr lang="en-US" i="1" dirty="0"/>
              <a:t> </a:t>
            </a:r>
            <a:r>
              <a:rPr lang="en-US" i="1" dirty="0" smtClean="0"/>
              <a:t>= </a:t>
            </a:r>
            <a:r>
              <a:rPr lang="en-US" i="1" dirty="0" err="1" smtClean="0"/>
              <a:t>cba</a:t>
            </a:r>
            <a:endParaRPr lang="en-US" dirty="0"/>
          </a:p>
        </p:txBody>
      </p:sp>
      <p:sp>
        <p:nvSpPr>
          <p:cNvPr id="18" name="TextBox 17"/>
          <p:cNvSpPr txBox="1"/>
          <p:nvPr/>
        </p:nvSpPr>
        <p:spPr>
          <a:xfrm>
            <a:off x="4751173" y="4457522"/>
            <a:ext cx="2415746" cy="646331"/>
          </a:xfrm>
          <a:prstGeom prst="rect">
            <a:avLst/>
          </a:prstGeom>
          <a:noFill/>
        </p:spPr>
        <p:txBody>
          <a:bodyPr wrap="square" rtlCol="0">
            <a:spAutoFit/>
          </a:bodyPr>
          <a:lstStyle/>
          <a:p>
            <a:r>
              <a:rPr lang="en-US" i="1" dirty="0" smtClean="0"/>
              <a:t>w = abraca</a:t>
            </a:r>
            <a:r>
              <a:rPr lang="en-US" i="1" u="sng" dirty="0" smtClean="0"/>
              <a:t>dab</a:t>
            </a:r>
            <a:r>
              <a:rPr lang="en-US" i="1" dirty="0" smtClean="0"/>
              <a:t>ra</a:t>
            </a:r>
          </a:p>
          <a:p>
            <a:r>
              <a:rPr lang="en-US" i="1" dirty="0" smtClean="0"/>
              <a:t>y = </a:t>
            </a:r>
            <a:r>
              <a:rPr lang="en-US" i="1" u="sng" dirty="0" smtClean="0"/>
              <a:t>dab</a:t>
            </a:r>
            <a:endParaRPr lang="en-US" u="sng" dirty="0"/>
          </a:p>
        </p:txBody>
      </p:sp>
      <p:sp>
        <p:nvSpPr>
          <p:cNvPr id="8" name="TextBox 7"/>
          <p:cNvSpPr txBox="1"/>
          <p:nvPr/>
        </p:nvSpPr>
        <p:spPr>
          <a:xfrm>
            <a:off x="4108621" y="3196190"/>
            <a:ext cx="5657335" cy="369332"/>
          </a:xfrm>
          <a:prstGeom prst="rect">
            <a:avLst/>
          </a:prstGeom>
          <a:noFill/>
        </p:spPr>
        <p:txBody>
          <a:bodyPr wrap="square" rtlCol="0">
            <a:spAutoFit/>
          </a:bodyPr>
          <a:lstStyle/>
          <a:p>
            <a:pPr algn="ctr"/>
            <a:r>
              <a:rPr lang="en-US" i="1" dirty="0" smtClean="0"/>
              <a:t>w = </a:t>
            </a:r>
            <a:r>
              <a:rPr lang="en-US" i="1" dirty="0" err="1" smtClean="0"/>
              <a:t>w</a:t>
            </a:r>
            <a:r>
              <a:rPr lang="en-US" i="1" baseline="30000" dirty="0" err="1" smtClean="0"/>
              <a:t>R</a:t>
            </a:r>
            <a:r>
              <a:rPr lang="en-US" i="1" dirty="0" smtClean="0"/>
              <a:t> </a:t>
            </a:r>
            <a:r>
              <a:rPr lang="en-US" i="1" dirty="0"/>
              <a:t>then w is a </a:t>
            </a:r>
            <a:r>
              <a:rPr lang="en-US" b="1" i="1" dirty="0" smtClean="0">
                <a:solidFill>
                  <a:schemeClr val="accent2"/>
                </a:solidFill>
              </a:rPr>
              <a:t>palindrome</a:t>
            </a:r>
            <a:endParaRPr lang="en-US" b="1" dirty="0">
              <a:solidFill>
                <a:schemeClr val="accent2"/>
              </a:solidFill>
            </a:endParaRPr>
          </a:p>
        </p:txBody>
      </p:sp>
      <p:sp>
        <p:nvSpPr>
          <p:cNvPr id="9" name="TextBox 8"/>
          <p:cNvSpPr txBox="1"/>
          <p:nvPr/>
        </p:nvSpPr>
        <p:spPr>
          <a:xfrm>
            <a:off x="8024682" y="4596021"/>
            <a:ext cx="2415746" cy="369332"/>
          </a:xfrm>
          <a:prstGeom prst="rect">
            <a:avLst/>
          </a:prstGeom>
          <a:noFill/>
        </p:spPr>
        <p:txBody>
          <a:bodyPr wrap="square" rtlCol="0">
            <a:spAutoFit/>
          </a:bodyPr>
          <a:lstStyle/>
          <a:p>
            <a:r>
              <a:rPr lang="en-US" i="1" dirty="0" smtClean="0"/>
              <a:t>y is a substring of w</a:t>
            </a:r>
            <a:endParaRPr lang="en-US" dirty="0"/>
          </a:p>
        </p:txBody>
      </p:sp>
      <p:cxnSp>
        <p:nvCxnSpPr>
          <p:cNvPr id="4" name="Straight Arrow Connector 3"/>
          <p:cNvCxnSpPr/>
          <p:nvPr/>
        </p:nvCxnSpPr>
        <p:spPr>
          <a:xfrm>
            <a:off x="6874475" y="4780687"/>
            <a:ext cx="903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0130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 calcmode="lin" valueType="num">
                                      <p:cBhvr>
                                        <p:cTn id="7"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6" end="6"/>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90"/>
                                          </p:val>
                                        </p:tav>
                                        <p:tav tm="100000">
                                          <p:val>
                                            <p:fltVal val="0"/>
                                          </p:val>
                                        </p:tav>
                                      </p:tavLst>
                                    </p:anim>
                                    <p:animEffect transition="in" filter="fade">
                                      <p:cBhvr>
                                        <p:cTn id="16" dur="1000"/>
                                        <p:tgtEl>
                                          <p:spTgt spid="18"/>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a:t>A </a:t>
                </a:r>
                <a:r>
                  <a:rPr lang="en-US" altLang="en-US" b="1" dirty="0">
                    <a:solidFill>
                      <a:schemeClr val="accent2"/>
                    </a:solidFill>
                  </a:rPr>
                  <a:t>language</a:t>
                </a:r>
                <a:r>
                  <a:rPr lang="en-US" altLang="en-US" dirty="0"/>
                  <a:t> is a set of strings over an </a:t>
                </a:r>
                <a:r>
                  <a:rPr lang="en-US" altLang="en-US" dirty="0" smtClean="0"/>
                  <a:t>alphabet</a:t>
                </a:r>
              </a:p>
              <a:p>
                <a:pPr lvl="1"/>
                <a:r>
                  <a:rPr lang="en-US" dirty="0" smtClean="0"/>
                  <a:t>Example: </a:t>
                </a:r>
              </a:p>
              <a:p>
                <a:pPr lvl="1"/>
                <a:endParaRPr lang="en-US" dirty="0"/>
              </a:p>
              <a:p>
                <a:pPr lvl="1"/>
                <a:endParaRPr lang="en-US" dirty="0" smtClean="0"/>
              </a:p>
              <a:p>
                <a:pPr lvl="1"/>
                <a:r>
                  <a:rPr lang="en-US" dirty="0" smtClean="0"/>
                  <a:t>Special cases</a:t>
                </a:r>
              </a:p>
              <a:p>
                <a:pPr lvl="2"/>
                <a:r>
                  <a:rPr lang="en-US" sz="1600" dirty="0" smtClean="0"/>
                  <a:t>Empty language  </a:t>
                </a:r>
                <a14:m>
                  <m:oMath xmlns:m="http://schemas.openxmlformats.org/officeDocument/2006/math">
                    <m:r>
                      <a:rPr lang="en-US" sz="1600" b="1" i="0" smtClean="0">
                        <a:solidFill>
                          <a:schemeClr val="accent2"/>
                        </a:solidFill>
                        <a:latin typeface="Cambria Math" panose="02040503050406030204" pitchFamily="18" charset="0"/>
                        <a:ea typeface="Cambria Math" panose="02040503050406030204" pitchFamily="18" charset="0"/>
                      </a:rPr>
                      <m:t>∅</m:t>
                    </m:r>
                  </m:oMath>
                </a14:m>
                <a:r>
                  <a:rPr lang="en-US" sz="1600" b="1" dirty="0" smtClean="0"/>
                  <a:t> </a:t>
                </a:r>
                <a:r>
                  <a:rPr lang="en-US" sz="1600" dirty="0" smtClean="0"/>
                  <a:t>, i.e., a language without strings</a:t>
                </a:r>
              </a:p>
              <a:p>
                <a:pPr lvl="3"/>
                <a:r>
                  <a:rPr lang="en-US" sz="1600" dirty="0" smtClean="0"/>
                  <a:t>The size of the empty language is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smtClean="0"/>
                  <a:t>|= </a:t>
                </a:r>
                <a:r>
                  <a:rPr lang="en-US" sz="1600" b="1" dirty="0" smtClean="0">
                    <a:solidFill>
                      <a:schemeClr val="accent2"/>
                    </a:solidFill>
                  </a:rPr>
                  <a:t>0</a:t>
                </a:r>
                <a:r>
                  <a:rPr lang="en-US" sz="1600" dirty="0" smtClean="0"/>
                  <a:t> </a:t>
                </a:r>
              </a:p>
              <a:p>
                <a:pPr lvl="2">
                  <a:lnSpc>
                    <a:spcPct val="150000"/>
                  </a:lnSpc>
                </a:pPr>
                <a:r>
                  <a:rPr lang="en-US" sz="1600" dirty="0"/>
                  <a:t>Language </a:t>
                </a:r>
                <a:r>
                  <a:rPr lang="en-US" sz="1600" b="1" dirty="0" smtClean="0">
                    <a:solidFill>
                      <a:schemeClr val="accent2"/>
                    </a:solidFill>
                  </a:rPr>
                  <a:t>{</a:t>
                </a:r>
                <a14:m>
                  <m:oMath xmlns:m="http://schemas.openxmlformats.org/officeDocument/2006/math">
                    <m:r>
                      <a:rPr lang="en-US" sz="1600" b="1" i="1" dirty="0">
                        <a:solidFill>
                          <a:schemeClr val="accent2"/>
                        </a:solidFill>
                        <a:latin typeface="Cambria Math" panose="02040503050406030204" pitchFamily="18" charset="0"/>
                        <a:ea typeface="Cambria Math" panose="02040503050406030204" pitchFamily="18" charset="0"/>
                      </a:rPr>
                      <m:t>𝝐</m:t>
                    </m:r>
                  </m:oMath>
                </a14:m>
                <a:r>
                  <a:rPr lang="en-US" sz="1600" b="1" dirty="0">
                    <a:solidFill>
                      <a:schemeClr val="accent2"/>
                    </a:solidFill>
                  </a:rPr>
                  <a:t>} </a:t>
                </a:r>
                <a:r>
                  <a:rPr lang="en-US" sz="1600" dirty="0"/>
                  <a:t>is a language with one string that happens to be the empty </a:t>
                </a:r>
                <a:r>
                  <a:rPr lang="en-US" sz="1600" dirty="0" smtClean="0"/>
                  <a:t>string</a:t>
                </a:r>
              </a:p>
              <a:p>
                <a:pPr lvl="3"/>
                <a:r>
                  <a:rPr lang="en-US" sz="1600" dirty="0" smtClean="0"/>
                  <a:t>The size of the language that includes only the empty string is |{</a:t>
                </a:r>
                <a14:m>
                  <m:oMath xmlns:m="http://schemas.openxmlformats.org/officeDocument/2006/math">
                    <m:r>
                      <a:rPr lang="en-US" sz="1600" i="1" dirty="0">
                        <a:latin typeface="Cambria Math" panose="02040503050406030204" pitchFamily="18" charset="0"/>
                        <a:ea typeface="Cambria Math" panose="02040503050406030204" pitchFamily="18" charset="0"/>
                      </a:rPr>
                      <m:t>𝜖</m:t>
                    </m:r>
                  </m:oMath>
                </a14:m>
                <a:r>
                  <a:rPr lang="en-US" sz="1600" dirty="0"/>
                  <a:t>}| =</a:t>
                </a:r>
                <a:r>
                  <a:rPr lang="en-US" sz="1600" dirty="0">
                    <a:solidFill>
                      <a:schemeClr val="accent2"/>
                    </a:solidFill>
                  </a:rPr>
                  <a:t> </a:t>
                </a:r>
                <a:r>
                  <a:rPr lang="en-US" sz="1600" b="1" dirty="0" smtClean="0">
                    <a:solidFill>
                      <a:schemeClr val="accent2"/>
                    </a:solidFill>
                  </a:rPr>
                  <a:t>1</a:t>
                </a:r>
              </a:p>
              <a:p>
                <a:pPr lvl="1"/>
                <a:r>
                  <a:rPr lang="en-US" dirty="0" smtClean="0"/>
                  <a:t>Remember!</a:t>
                </a:r>
              </a:p>
              <a:p>
                <a:pPr lvl="2"/>
                <a:r>
                  <a:rPr lang="en-US" dirty="0"/>
                  <a:t>The syntax of a language </a:t>
                </a:r>
                <a:r>
                  <a:rPr lang="en-US" b="1" dirty="0" smtClean="0">
                    <a:solidFill>
                      <a:schemeClr val="accent2"/>
                    </a:solidFill>
                  </a:rPr>
                  <a:t>constrains</a:t>
                </a:r>
                <a:r>
                  <a:rPr lang="en-US" dirty="0" smtClean="0">
                    <a:solidFill>
                      <a:schemeClr val="accent2"/>
                    </a:solidFill>
                  </a:rPr>
                  <a:t> </a:t>
                </a:r>
                <a:r>
                  <a:rPr lang="en-US" dirty="0" smtClean="0"/>
                  <a:t>the </a:t>
                </a:r>
                <a:r>
                  <a:rPr lang="en-US" dirty="0"/>
                  <a:t>set of </a:t>
                </a:r>
                <a:r>
                  <a:rPr lang="en-US" dirty="0" smtClean="0"/>
                  <a:t>strings that are part of a language to satisfy </a:t>
                </a:r>
                <a:r>
                  <a:rPr lang="en-US" dirty="0"/>
                  <a:t>certain properties</a:t>
                </a:r>
              </a:p>
              <a:p>
                <a:pPr lvl="2"/>
                <a:endParaRPr lang="en-US" dirty="0" smtClean="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24" t="-7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557642" y="2765737"/>
                <a:ext cx="1065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={0 ,1}</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57642" y="2765737"/>
                <a:ext cx="1065996" cy="276999"/>
              </a:xfrm>
              <a:prstGeom prst="rect">
                <a:avLst/>
              </a:prstGeom>
              <a:blipFill rotWithShape="0">
                <a:blip r:embed="rId3"/>
                <a:stretch>
                  <a:fillRect l="-4571" r="-6857" b="-4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144149" y="2488738"/>
                <a:ext cx="1493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{00 ,11, 0011}</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144149" y="2488738"/>
                <a:ext cx="1493999" cy="276999"/>
              </a:xfrm>
              <a:prstGeom prst="rect">
                <a:avLst/>
              </a:prstGeom>
              <a:blipFill rotWithShape="0">
                <a:blip r:embed="rId4"/>
                <a:stretch>
                  <a:fillRect l="-5306" r="-5306" b="-41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144149" y="2920437"/>
                <a:ext cx="1493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{01 ,10, 1001}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144149" y="2920437"/>
                <a:ext cx="1493999" cy="276999"/>
              </a:xfrm>
              <a:prstGeom prst="rect">
                <a:avLst/>
              </a:prstGeom>
              <a:blipFill rotWithShape="0">
                <a:blip r:embed="rId5"/>
                <a:stretch>
                  <a:fillRect l="-5306" r="-5306" b="-41304"/>
                </a:stretch>
              </a:blipFill>
            </p:spPr>
            <p:txBody>
              <a:bodyPr/>
              <a:lstStyle/>
              <a:p>
                <a:r>
                  <a:rPr lang="en-US">
                    <a:noFill/>
                  </a:rPr>
                  <a:t> </a:t>
                </a:r>
              </a:p>
            </p:txBody>
          </p:sp>
        </mc:Fallback>
      </mc:AlternateContent>
      <p:sp>
        <p:nvSpPr>
          <p:cNvPr id="7" name="Right Brace 6"/>
          <p:cNvSpPr/>
          <p:nvPr/>
        </p:nvSpPr>
        <p:spPr>
          <a:xfrm>
            <a:off x="8809149" y="2399812"/>
            <a:ext cx="321972" cy="7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9494630" y="2579197"/>
                <a:ext cx="2372493" cy="369332"/>
              </a:xfrm>
              <a:prstGeom prst="rect">
                <a:avLst/>
              </a:prstGeom>
            </p:spPr>
            <p:txBody>
              <a:bodyPr wrap="square">
                <a:spAutoFit/>
              </a:bodyPr>
              <a:lstStyle/>
              <a:p>
                <a:r>
                  <a:rPr lang="en-US" dirty="0" smtClean="0"/>
                  <a:t>Languages over </a:t>
                </a:r>
                <a14:m>
                  <m:oMath xmlns:m="http://schemas.openxmlformats.org/officeDocument/2006/math">
                    <m:r>
                      <m:rPr>
                        <m:sty m:val="p"/>
                      </m:rPr>
                      <a:rPr lang="el-GR" i="1">
                        <a:latin typeface="Cambria Math" panose="02040503050406030204" pitchFamily="18" charset="0"/>
                        <a:ea typeface="Cambria Math" panose="02040503050406030204" pitchFamily="18" charset="0"/>
                      </a:rPr>
                      <m:t>Σ</m:t>
                    </m:r>
                    <m:r>
                      <m:rPr>
                        <m:nor/>
                      </m:rPr>
                      <a:rPr lang="en-US" dirty="0"/>
                      <m:t> </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9494630" y="2579197"/>
                <a:ext cx="2372493" cy="369332"/>
              </a:xfrm>
              <a:prstGeom prst="rect">
                <a:avLst/>
              </a:prstGeom>
              <a:blipFill rotWithShape="0">
                <a:blip r:embed="rId6"/>
                <a:stretch>
                  <a:fillRect l="-2314" t="-8197" b="-24590"/>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58991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p:cTn id="1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5" end="5"/>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7" end="7"/>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p:cTn id="33"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p:cTn id="41"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9" end="9"/>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p:cTn id="47"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Content Placeholder 2"/>
          <p:cNvSpPr>
            <a:spLocks noGrp="1"/>
          </p:cNvSpPr>
          <p:nvPr>
            <p:ph idx="1"/>
          </p:nvPr>
        </p:nvSpPr>
        <p:spPr/>
        <p:txBody>
          <a:bodyPr>
            <a:normAutofit/>
          </a:bodyPr>
          <a:lstStyle/>
          <a:p>
            <a:r>
              <a:rPr lang="en-US" altLang="en-US" dirty="0" smtClean="0"/>
              <a:t>We define a language by</a:t>
            </a:r>
          </a:p>
          <a:p>
            <a:pPr lvl="1">
              <a:lnSpc>
                <a:spcPct val="150000"/>
              </a:lnSpc>
            </a:pPr>
            <a:r>
              <a:rPr lang="en-US" i="1" dirty="0" smtClean="0"/>
              <a:t>Listing</a:t>
            </a:r>
            <a:r>
              <a:rPr lang="en-US" dirty="0" smtClean="0"/>
              <a:t> </a:t>
            </a:r>
            <a:r>
              <a:rPr lang="en-US" dirty="0"/>
              <a:t>all </a:t>
            </a:r>
            <a:r>
              <a:rPr lang="en-US" dirty="0" smtClean="0"/>
              <a:t>strings</a:t>
            </a:r>
          </a:p>
          <a:p>
            <a:pPr lvl="2">
              <a:lnSpc>
                <a:spcPct val="150000"/>
              </a:lnSpc>
            </a:pPr>
            <a:r>
              <a:rPr lang="en-US" dirty="0" smtClean="0"/>
              <a:t>{</a:t>
            </a:r>
            <a:r>
              <a:rPr lang="en-US" dirty="0"/>
              <a:t>01,0011,000111</a:t>
            </a:r>
            <a:r>
              <a:rPr lang="en-US" dirty="0" smtClean="0"/>
              <a:t>,...}</a:t>
            </a:r>
          </a:p>
          <a:p>
            <a:pPr lvl="1">
              <a:lnSpc>
                <a:spcPct val="150000"/>
              </a:lnSpc>
            </a:pPr>
            <a:r>
              <a:rPr lang="en-US" i="1" dirty="0" smtClean="0"/>
              <a:t>Describing</a:t>
            </a:r>
            <a:r>
              <a:rPr lang="en-US" dirty="0" smtClean="0"/>
              <a:t> </a:t>
            </a:r>
            <a:r>
              <a:rPr lang="en-US" dirty="0"/>
              <a:t>how to construct a typical </a:t>
            </a:r>
            <a:r>
              <a:rPr lang="en-US" dirty="0" smtClean="0"/>
              <a:t>string</a:t>
            </a:r>
          </a:p>
          <a:p>
            <a:pPr lvl="2">
              <a:lnSpc>
                <a:spcPct val="150000"/>
              </a:lnSpc>
            </a:pPr>
            <a:r>
              <a:rPr lang="en-US" dirty="0" smtClean="0"/>
              <a:t>{</a:t>
            </a:r>
            <a:r>
              <a:rPr lang="en-US" dirty="0"/>
              <a:t>0</a:t>
            </a:r>
            <a:r>
              <a:rPr lang="en-US" baseline="30000" dirty="0"/>
              <a:t>k</a:t>
            </a:r>
            <a:r>
              <a:rPr lang="en-US" dirty="0"/>
              <a:t>1</a:t>
            </a:r>
            <a:r>
              <a:rPr lang="en-US" baseline="30000" dirty="0"/>
              <a:t>k</a:t>
            </a:r>
            <a:r>
              <a:rPr lang="en-US" dirty="0"/>
              <a:t>|k &gt; </a:t>
            </a:r>
            <a:r>
              <a:rPr lang="en-US" dirty="0" smtClean="0"/>
              <a:t>0}</a:t>
            </a:r>
          </a:p>
          <a:p>
            <a:pPr lvl="1">
              <a:lnSpc>
                <a:spcPct val="150000"/>
              </a:lnSpc>
            </a:pPr>
            <a:r>
              <a:rPr lang="en-US" dirty="0" smtClean="0"/>
              <a:t>Describing </a:t>
            </a:r>
            <a:r>
              <a:rPr lang="en-US" dirty="0"/>
              <a:t>how to </a:t>
            </a:r>
            <a:r>
              <a:rPr lang="en-US" i="1" dirty="0"/>
              <a:t>test </a:t>
            </a:r>
            <a:r>
              <a:rPr lang="en-US" dirty="0"/>
              <a:t>a string for </a:t>
            </a:r>
            <a:r>
              <a:rPr lang="en-US" dirty="0" smtClean="0"/>
              <a:t>membership</a:t>
            </a:r>
          </a:p>
          <a:p>
            <a:pPr lvl="2">
              <a:lnSpc>
                <a:spcPct val="150000"/>
              </a:lnSpc>
            </a:pPr>
            <a:r>
              <a:rPr lang="en-US" dirty="0" smtClean="0"/>
              <a:t>{</a:t>
            </a:r>
            <a:r>
              <a:rPr lang="en-US" dirty="0"/>
              <a:t>x over {0,1}| x has the same number of 0’s and 1’s, has at least one 0, and all 0’s precede all 1’s } </a:t>
            </a:r>
            <a:endParaRPr lang="en-US" dirty="0" smtClean="0"/>
          </a:p>
          <a:p>
            <a:pPr lvl="1">
              <a:lnSpc>
                <a:spcPct val="150000"/>
              </a:lnSpc>
            </a:pPr>
            <a:r>
              <a:rPr lang="en-US" dirty="0" smtClean="0"/>
              <a:t>Defining a </a:t>
            </a:r>
            <a:r>
              <a:rPr lang="en-US" dirty="0"/>
              <a:t>machine/program that </a:t>
            </a:r>
            <a:r>
              <a:rPr lang="en-US" i="1" dirty="0"/>
              <a:t>accepts</a:t>
            </a:r>
            <a:r>
              <a:rPr lang="en-US" dirty="0"/>
              <a:t> all strings in a </a:t>
            </a:r>
            <a:r>
              <a:rPr lang="en-US" dirty="0" smtClean="0"/>
              <a:t>language </a:t>
            </a:r>
          </a:p>
          <a:p>
            <a:pPr lvl="1">
              <a:lnSpc>
                <a:spcPct val="150000"/>
              </a:lnSpc>
            </a:pPr>
            <a:r>
              <a:rPr lang="en-US" dirty="0" smtClean="0"/>
              <a:t>Defining an expression/set notation </a:t>
            </a:r>
            <a:r>
              <a:rPr lang="en-US" dirty="0"/>
              <a:t>that </a:t>
            </a:r>
            <a:r>
              <a:rPr lang="en-US" i="1" dirty="0" smtClean="0"/>
              <a:t>describes</a:t>
            </a:r>
            <a:r>
              <a:rPr lang="en-US" dirty="0" smtClean="0"/>
              <a:t> </a:t>
            </a:r>
            <a:r>
              <a:rPr lang="en-US" dirty="0"/>
              <a:t>all strings in a </a:t>
            </a:r>
            <a:r>
              <a:rPr lang="en-US" dirty="0" smtClean="0"/>
              <a:t>language</a:t>
            </a:r>
          </a:p>
          <a:p>
            <a:pPr lvl="2"/>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38681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5" end="5"/>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p:cTn id="35"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a:t>
            </a:r>
            <a:endParaRPr lang="en-US" dirty="0"/>
          </a:p>
        </p:txBody>
      </p:sp>
      <p:sp>
        <p:nvSpPr>
          <p:cNvPr id="3" name="Content Placeholder 2"/>
          <p:cNvSpPr>
            <a:spLocks noGrp="1"/>
          </p:cNvSpPr>
          <p:nvPr>
            <p:ph idx="1"/>
          </p:nvPr>
        </p:nvSpPr>
        <p:spPr/>
        <p:txBody>
          <a:bodyPr/>
          <a:lstStyle/>
          <a:p>
            <a:r>
              <a:rPr lang="en-US" dirty="0" smtClean="0"/>
              <a:t>Review on sets and sequences</a:t>
            </a:r>
          </a:p>
          <a:p>
            <a:r>
              <a:rPr lang="en-US" dirty="0" smtClean="0"/>
              <a:t>General overview of languages</a:t>
            </a:r>
            <a:endParaRPr lang="en-US" dirty="0"/>
          </a:p>
        </p:txBody>
      </p:sp>
      <p:sp>
        <p:nvSpPr>
          <p:cNvPr id="4" name="TextBox 3"/>
          <p:cNvSpPr txBox="1"/>
          <p:nvPr/>
        </p:nvSpPr>
        <p:spPr>
          <a:xfrm>
            <a:off x="2087879" y="3673623"/>
            <a:ext cx="1750423" cy="369332"/>
          </a:xfrm>
          <a:prstGeom prst="rect">
            <a:avLst/>
          </a:prstGeom>
          <a:noFill/>
        </p:spPr>
        <p:txBody>
          <a:bodyPr wrap="square" rtlCol="0">
            <a:spAutoFit/>
          </a:bodyPr>
          <a:lstStyle/>
          <a:p>
            <a:r>
              <a:rPr lang="en-US" dirty="0" smtClean="0"/>
              <a:t>Symbols</a:t>
            </a:r>
            <a:endParaRPr lang="en-US" dirty="0"/>
          </a:p>
        </p:txBody>
      </p:sp>
      <p:sp>
        <p:nvSpPr>
          <p:cNvPr id="5" name="TextBox 4"/>
          <p:cNvSpPr txBox="1"/>
          <p:nvPr/>
        </p:nvSpPr>
        <p:spPr>
          <a:xfrm>
            <a:off x="4245426" y="3639180"/>
            <a:ext cx="1319349" cy="369332"/>
          </a:xfrm>
          <a:prstGeom prst="rect">
            <a:avLst/>
          </a:prstGeom>
          <a:noFill/>
        </p:spPr>
        <p:txBody>
          <a:bodyPr wrap="square" rtlCol="0">
            <a:spAutoFit/>
          </a:bodyPr>
          <a:lstStyle/>
          <a:p>
            <a:r>
              <a:rPr lang="en-US" dirty="0" smtClean="0"/>
              <a:t>Alphabet</a:t>
            </a:r>
            <a:endParaRPr lang="en-US" dirty="0"/>
          </a:p>
        </p:txBody>
      </p:sp>
      <p:sp>
        <p:nvSpPr>
          <p:cNvPr id="6" name="TextBox 5"/>
          <p:cNvSpPr txBox="1"/>
          <p:nvPr/>
        </p:nvSpPr>
        <p:spPr>
          <a:xfrm>
            <a:off x="6457407" y="3639180"/>
            <a:ext cx="1319349" cy="369332"/>
          </a:xfrm>
          <a:prstGeom prst="rect">
            <a:avLst/>
          </a:prstGeom>
          <a:noFill/>
        </p:spPr>
        <p:txBody>
          <a:bodyPr wrap="square" rtlCol="0">
            <a:spAutoFit/>
          </a:bodyPr>
          <a:lstStyle/>
          <a:p>
            <a:r>
              <a:rPr lang="en-US" dirty="0" smtClean="0"/>
              <a:t>String</a:t>
            </a:r>
            <a:endParaRPr lang="en-US" dirty="0"/>
          </a:p>
        </p:txBody>
      </p:sp>
      <p:sp>
        <p:nvSpPr>
          <p:cNvPr id="7" name="TextBox 6"/>
          <p:cNvSpPr txBox="1"/>
          <p:nvPr/>
        </p:nvSpPr>
        <p:spPr>
          <a:xfrm>
            <a:off x="8085907" y="3642751"/>
            <a:ext cx="1595845" cy="369332"/>
          </a:xfrm>
          <a:prstGeom prst="rect">
            <a:avLst/>
          </a:prstGeom>
          <a:noFill/>
        </p:spPr>
        <p:txBody>
          <a:bodyPr wrap="square" rtlCol="0">
            <a:spAutoFit/>
          </a:bodyPr>
          <a:lstStyle/>
          <a:p>
            <a:r>
              <a:rPr lang="en-US" dirty="0" smtClean="0"/>
              <a:t>Language</a:t>
            </a:r>
            <a:endParaRPr lang="en-US" dirty="0"/>
          </a:p>
        </p:txBody>
      </p:sp>
      <p:sp>
        <p:nvSpPr>
          <p:cNvPr id="8" name="Right Arrow 7"/>
          <p:cNvSpPr/>
          <p:nvPr/>
        </p:nvSpPr>
        <p:spPr>
          <a:xfrm>
            <a:off x="3394164" y="3673623"/>
            <a:ext cx="696686" cy="3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662748" y="3685903"/>
            <a:ext cx="696686" cy="3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302134" y="3659778"/>
            <a:ext cx="696686" cy="3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25895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80">
                                          <p:stCondLst>
                                            <p:cond delay="0"/>
                                          </p:stCondLst>
                                        </p:cTn>
                                        <p:tgtEl>
                                          <p:spTgt spid="5"/>
                                        </p:tgtEl>
                                      </p:cBhvr>
                                    </p:animEffect>
                                    <p:anim calcmode="lin" valueType="num">
                                      <p:cBhvr>
                                        <p:cTn id="5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5" dur="26">
                                          <p:stCondLst>
                                            <p:cond delay="650"/>
                                          </p:stCondLst>
                                        </p:cTn>
                                        <p:tgtEl>
                                          <p:spTgt spid="5"/>
                                        </p:tgtEl>
                                      </p:cBhvr>
                                      <p:to x="100000" y="60000"/>
                                    </p:animScale>
                                    <p:animScale>
                                      <p:cBhvr>
                                        <p:cTn id="56" dur="166" decel="50000">
                                          <p:stCondLst>
                                            <p:cond delay="676"/>
                                          </p:stCondLst>
                                        </p:cTn>
                                        <p:tgtEl>
                                          <p:spTgt spid="5"/>
                                        </p:tgtEl>
                                      </p:cBhvr>
                                      <p:to x="100000" y="100000"/>
                                    </p:animScale>
                                    <p:animScale>
                                      <p:cBhvr>
                                        <p:cTn id="57" dur="26">
                                          <p:stCondLst>
                                            <p:cond delay="1312"/>
                                          </p:stCondLst>
                                        </p:cTn>
                                        <p:tgtEl>
                                          <p:spTgt spid="5"/>
                                        </p:tgtEl>
                                      </p:cBhvr>
                                      <p:to x="100000" y="80000"/>
                                    </p:animScale>
                                    <p:animScale>
                                      <p:cBhvr>
                                        <p:cTn id="58" dur="166" decel="50000">
                                          <p:stCondLst>
                                            <p:cond delay="1338"/>
                                          </p:stCondLst>
                                        </p:cTn>
                                        <p:tgtEl>
                                          <p:spTgt spid="5"/>
                                        </p:tgtEl>
                                      </p:cBhvr>
                                      <p:to x="100000" y="100000"/>
                                    </p:animScale>
                                    <p:animScale>
                                      <p:cBhvr>
                                        <p:cTn id="59" dur="26">
                                          <p:stCondLst>
                                            <p:cond delay="1642"/>
                                          </p:stCondLst>
                                        </p:cTn>
                                        <p:tgtEl>
                                          <p:spTgt spid="5"/>
                                        </p:tgtEl>
                                      </p:cBhvr>
                                      <p:to x="100000" y="90000"/>
                                    </p:animScale>
                                    <p:animScale>
                                      <p:cBhvr>
                                        <p:cTn id="60" dur="166" decel="50000">
                                          <p:stCondLst>
                                            <p:cond delay="1668"/>
                                          </p:stCondLst>
                                        </p:cTn>
                                        <p:tgtEl>
                                          <p:spTgt spid="5"/>
                                        </p:tgtEl>
                                      </p:cBhvr>
                                      <p:to x="100000" y="100000"/>
                                    </p:animScale>
                                    <p:animScale>
                                      <p:cBhvr>
                                        <p:cTn id="61" dur="26">
                                          <p:stCondLst>
                                            <p:cond delay="1808"/>
                                          </p:stCondLst>
                                        </p:cTn>
                                        <p:tgtEl>
                                          <p:spTgt spid="5"/>
                                        </p:tgtEl>
                                      </p:cBhvr>
                                      <p:to x="100000" y="95000"/>
                                    </p:animScale>
                                    <p:animScale>
                                      <p:cBhvr>
                                        <p:cTn id="62" dur="166" decel="50000">
                                          <p:stCondLst>
                                            <p:cond delay="1834"/>
                                          </p:stCondLst>
                                        </p:cTn>
                                        <p:tgtEl>
                                          <p:spTgt spid="5"/>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80">
                                          <p:stCondLst>
                                            <p:cond delay="0"/>
                                          </p:stCondLst>
                                        </p:cTn>
                                        <p:tgtEl>
                                          <p:spTgt spid="9"/>
                                        </p:tgtEl>
                                      </p:cBhvr>
                                    </p:animEffect>
                                    <p:anim calcmode="lin" valueType="num">
                                      <p:cBhvr>
                                        <p:cTn id="6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3" dur="26">
                                          <p:stCondLst>
                                            <p:cond delay="650"/>
                                          </p:stCondLst>
                                        </p:cTn>
                                        <p:tgtEl>
                                          <p:spTgt spid="9"/>
                                        </p:tgtEl>
                                      </p:cBhvr>
                                      <p:to x="100000" y="60000"/>
                                    </p:animScale>
                                    <p:animScale>
                                      <p:cBhvr>
                                        <p:cTn id="74" dur="166" decel="50000">
                                          <p:stCondLst>
                                            <p:cond delay="676"/>
                                          </p:stCondLst>
                                        </p:cTn>
                                        <p:tgtEl>
                                          <p:spTgt spid="9"/>
                                        </p:tgtEl>
                                      </p:cBhvr>
                                      <p:to x="100000" y="100000"/>
                                    </p:animScale>
                                    <p:animScale>
                                      <p:cBhvr>
                                        <p:cTn id="75" dur="26">
                                          <p:stCondLst>
                                            <p:cond delay="1312"/>
                                          </p:stCondLst>
                                        </p:cTn>
                                        <p:tgtEl>
                                          <p:spTgt spid="9"/>
                                        </p:tgtEl>
                                      </p:cBhvr>
                                      <p:to x="100000" y="80000"/>
                                    </p:animScale>
                                    <p:animScale>
                                      <p:cBhvr>
                                        <p:cTn id="76" dur="166" decel="50000">
                                          <p:stCondLst>
                                            <p:cond delay="1338"/>
                                          </p:stCondLst>
                                        </p:cTn>
                                        <p:tgtEl>
                                          <p:spTgt spid="9"/>
                                        </p:tgtEl>
                                      </p:cBhvr>
                                      <p:to x="100000" y="100000"/>
                                    </p:animScale>
                                    <p:animScale>
                                      <p:cBhvr>
                                        <p:cTn id="77" dur="26">
                                          <p:stCondLst>
                                            <p:cond delay="1642"/>
                                          </p:stCondLst>
                                        </p:cTn>
                                        <p:tgtEl>
                                          <p:spTgt spid="9"/>
                                        </p:tgtEl>
                                      </p:cBhvr>
                                      <p:to x="100000" y="90000"/>
                                    </p:animScale>
                                    <p:animScale>
                                      <p:cBhvr>
                                        <p:cTn id="78" dur="166" decel="50000">
                                          <p:stCondLst>
                                            <p:cond delay="1668"/>
                                          </p:stCondLst>
                                        </p:cTn>
                                        <p:tgtEl>
                                          <p:spTgt spid="9"/>
                                        </p:tgtEl>
                                      </p:cBhvr>
                                      <p:to x="100000" y="100000"/>
                                    </p:animScale>
                                    <p:animScale>
                                      <p:cBhvr>
                                        <p:cTn id="79" dur="26">
                                          <p:stCondLst>
                                            <p:cond delay="1808"/>
                                          </p:stCondLst>
                                        </p:cTn>
                                        <p:tgtEl>
                                          <p:spTgt spid="9"/>
                                        </p:tgtEl>
                                      </p:cBhvr>
                                      <p:to x="100000" y="95000"/>
                                    </p:animScale>
                                    <p:animScale>
                                      <p:cBhvr>
                                        <p:cTn id="80" dur="166" decel="50000">
                                          <p:stCondLst>
                                            <p:cond delay="1834"/>
                                          </p:stCondLst>
                                        </p:cTn>
                                        <p:tgtEl>
                                          <p:spTgt spid="9"/>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down)">
                                      <p:cBhvr>
                                        <p:cTn id="83" dur="580">
                                          <p:stCondLst>
                                            <p:cond delay="0"/>
                                          </p:stCondLst>
                                        </p:cTn>
                                        <p:tgtEl>
                                          <p:spTgt spid="6"/>
                                        </p:tgtEl>
                                      </p:cBhvr>
                                    </p:animEffect>
                                    <p:anim calcmode="lin" valueType="num">
                                      <p:cBhvr>
                                        <p:cTn id="8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89" dur="26">
                                          <p:stCondLst>
                                            <p:cond delay="650"/>
                                          </p:stCondLst>
                                        </p:cTn>
                                        <p:tgtEl>
                                          <p:spTgt spid="6"/>
                                        </p:tgtEl>
                                      </p:cBhvr>
                                      <p:to x="100000" y="60000"/>
                                    </p:animScale>
                                    <p:animScale>
                                      <p:cBhvr>
                                        <p:cTn id="90" dur="166" decel="50000">
                                          <p:stCondLst>
                                            <p:cond delay="676"/>
                                          </p:stCondLst>
                                        </p:cTn>
                                        <p:tgtEl>
                                          <p:spTgt spid="6"/>
                                        </p:tgtEl>
                                      </p:cBhvr>
                                      <p:to x="100000" y="100000"/>
                                    </p:animScale>
                                    <p:animScale>
                                      <p:cBhvr>
                                        <p:cTn id="91" dur="26">
                                          <p:stCondLst>
                                            <p:cond delay="1312"/>
                                          </p:stCondLst>
                                        </p:cTn>
                                        <p:tgtEl>
                                          <p:spTgt spid="6"/>
                                        </p:tgtEl>
                                      </p:cBhvr>
                                      <p:to x="100000" y="80000"/>
                                    </p:animScale>
                                    <p:animScale>
                                      <p:cBhvr>
                                        <p:cTn id="92" dur="166" decel="50000">
                                          <p:stCondLst>
                                            <p:cond delay="1338"/>
                                          </p:stCondLst>
                                        </p:cTn>
                                        <p:tgtEl>
                                          <p:spTgt spid="6"/>
                                        </p:tgtEl>
                                      </p:cBhvr>
                                      <p:to x="100000" y="100000"/>
                                    </p:animScale>
                                    <p:animScale>
                                      <p:cBhvr>
                                        <p:cTn id="93" dur="26">
                                          <p:stCondLst>
                                            <p:cond delay="1642"/>
                                          </p:stCondLst>
                                        </p:cTn>
                                        <p:tgtEl>
                                          <p:spTgt spid="6"/>
                                        </p:tgtEl>
                                      </p:cBhvr>
                                      <p:to x="100000" y="90000"/>
                                    </p:animScale>
                                    <p:animScale>
                                      <p:cBhvr>
                                        <p:cTn id="94" dur="166" decel="50000">
                                          <p:stCondLst>
                                            <p:cond delay="1668"/>
                                          </p:stCondLst>
                                        </p:cTn>
                                        <p:tgtEl>
                                          <p:spTgt spid="6"/>
                                        </p:tgtEl>
                                      </p:cBhvr>
                                      <p:to x="100000" y="100000"/>
                                    </p:animScale>
                                    <p:animScale>
                                      <p:cBhvr>
                                        <p:cTn id="95" dur="26">
                                          <p:stCondLst>
                                            <p:cond delay="1808"/>
                                          </p:stCondLst>
                                        </p:cTn>
                                        <p:tgtEl>
                                          <p:spTgt spid="6"/>
                                        </p:tgtEl>
                                      </p:cBhvr>
                                      <p:to x="100000" y="95000"/>
                                    </p:animScale>
                                    <p:animScale>
                                      <p:cBhvr>
                                        <p:cTn id="96" dur="166" decel="50000">
                                          <p:stCondLst>
                                            <p:cond delay="1834"/>
                                          </p:stCondLst>
                                        </p:cTn>
                                        <p:tgtEl>
                                          <p:spTgt spid="6"/>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wipe(down)">
                                      <p:cBhvr>
                                        <p:cTn id="101" dur="580">
                                          <p:stCondLst>
                                            <p:cond delay="0"/>
                                          </p:stCondLst>
                                        </p:cTn>
                                        <p:tgtEl>
                                          <p:spTgt spid="10"/>
                                        </p:tgtEl>
                                      </p:cBhvr>
                                    </p:animEffect>
                                    <p:anim calcmode="lin" valueType="num">
                                      <p:cBhvr>
                                        <p:cTn id="10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7" dur="26">
                                          <p:stCondLst>
                                            <p:cond delay="650"/>
                                          </p:stCondLst>
                                        </p:cTn>
                                        <p:tgtEl>
                                          <p:spTgt spid="10"/>
                                        </p:tgtEl>
                                      </p:cBhvr>
                                      <p:to x="100000" y="60000"/>
                                    </p:animScale>
                                    <p:animScale>
                                      <p:cBhvr>
                                        <p:cTn id="108" dur="166" decel="50000">
                                          <p:stCondLst>
                                            <p:cond delay="676"/>
                                          </p:stCondLst>
                                        </p:cTn>
                                        <p:tgtEl>
                                          <p:spTgt spid="10"/>
                                        </p:tgtEl>
                                      </p:cBhvr>
                                      <p:to x="100000" y="100000"/>
                                    </p:animScale>
                                    <p:animScale>
                                      <p:cBhvr>
                                        <p:cTn id="109" dur="26">
                                          <p:stCondLst>
                                            <p:cond delay="1312"/>
                                          </p:stCondLst>
                                        </p:cTn>
                                        <p:tgtEl>
                                          <p:spTgt spid="10"/>
                                        </p:tgtEl>
                                      </p:cBhvr>
                                      <p:to x="100000" y="80000"/>
                                    </p:animScale>
                                    <p:animScale>
                                      <p:cBhvr>
                                        <p:cTn id="110" dur="166" decel="50000">
                                          <p:stCondLst>
                                            <p:cond delay="1338"/>
                                          </p:stCondLst>
                                        </p:cTn>
                                        <p:tgtEl>
                                          <p:spTgt spid="10"/>
                                        </p:tgtEl>
                                      </p:cBhvr>
                                      <p:to x="100000" y="100000"/>
                                    </p:animScale>
                                    <p:animScale>
                                      <p:cBhvr>
                                        <p:cTn id="111" dur="26">
                                          <p:stCondLst>
                                            <p:cond delay="1642"/>
                                          </p:stCondLst>
                                        </p:cTn>
                                        <p:tgtEl>
                                          <p:spTgt spid="10"/>
                                        </p:tgtEl>
                                      </p:cBhvr>
                                      <p:to x="100000" y="90000"/>
                                    </p:animScale>
                                    <p:animScale>
                                      <p:cBhvr>
                                        <p:cTn id="112" dur="166" decel="50000">
                                          <p:stCondLst>
                                            <p:cond delay="1668"/>
                                          </p:stCondLst>
                                        </p:cTn>
                                        <p:tgtEl>
                                          <p:spTgt spid="10"/>
                                        </p:tgtEl>
                                      </p:cBhvr>
                                      <p:to x="100000" y="100000"/>
                                    </p:animScale>
                                    <p:animScale>
                                      <p:cBhvr>
                                        <p:cTn id="113" dur="26">
                                          <p:stCondLst>
                                            <p:cond delay="1808"/>
                                          </p:stCondLst>
                                        </p:cTn>
                                        <p:tgtEl>
                                          <p:spTgt spid="10"/>
                                        </p:tgtEl>
                                      </p:cBhvr>
                                      <p:to x="100000" y="95000"/>
                                    </p:animScale>
                                    <p:animScale>
                                      <p:cBhvr>
                                        <p:cTn id="114" dur="166" decel="50000">
                                          <p:stCondLst>
                                            <p:cond delay="1834"/>
                                          </p:stCondLst>
                                        </p:cTn>
                                        <p:tgtEl>
                                          <p:spTgt spid="10"/>
                                        </p:tgtEl>
                                      </p:cBhvr>
                                      <p:to x="100000" y="100000"/>
                                    </p:animScale>
                                  </p:childTnLst>
                                </p:cTn>
                              </p:par>
                              <p:par>
                                <p:cTn id="115" presetID="26" presetClass="entr" presetSubtype="0" fill="hold" grpId="0" nodeType="with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down)">
                                      <p:cBhvr>
                                        <p:cTn id="117" dur="580">
                                          <p:stCondLst>
                                            <p:cond delay="0"/>
                                          </p:stCondLst>
                                        </p:cTn>
                                        <p:tgtEl>
                                          <p:spTgt spid="7"/>
                                        </p:tgtEl>
                                      </p:cBhvr>
                                    </p:animEffect>
                                    <p:anim calcmode="lin" valueType="num">
                                      <p:cBhvr>
                                        <p:cTn id="1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23" dur="26">
                                          <p:stCondLst>
                                            <p:cond delay="650"/>
                                          </p:stCondLst>
                                        </p:cTn>
                                        <p:tgtEl>
                                          <p:spTgt spid="7"/>
                                        </p:tgtEl>
                                      </p:cBhvr>
                                      <p:to x="100000" y="60000"/>
                                    </p:animScale>
                                    <p:animScale>
                                      <p:cBhvr>
                                        <p:cTn id="124" dur="166" decel="50000">
                                          <p:stCondLst>
                                            <p:cond delay="676"/>
                                          </p:stCondLst>
                                        </p:cTn>
                                        <p:tgtEl>
                                          <p:spTgt spid="7"/>
                                        </p:tgtEl>
                                      </p:cBhvr>
                                      <p:to x="100000" y="100000"/>
                                    </p:animScale>
                                    <p:animScale>
                                      <p:cBhvr>
                                        <p:cTn id="125" dur="26">
                                          <p:stCondLst>
                                            <p:cond delay="1312"/>
                                          </p:stCondLst>
                                        </p:cTn>
                                        <p:tgtEl>
                                          <p:spTgt spid="7"/>
                                        </p:tgtEl>
                                      </p:cBhvr>
                                      <p:to x="100000" y="80000"/>
                                    </p:animScale>
                                    <p:animScale>
                                      <p:cBhvr>
                                        <p:cTn id="126" dur="166" decel="50000">
                                          <p:stCondLst>
                                            <p:cond delay="1338"/>
                                          </p:stCondLst>
                                        </p:cTn>
                                        <p:tgtEl>
                                          <p:spTgt spid="7"/>
                                        </p:tgtEl>
                                      </p:cBhvr>
                                      <p:to x="100000" y="100000"/>
                                    </p:animScale>
                                    <p:animScale>
                                      <p:cBhvr>
                                        <p:cTn id="127" dur="26">
                                          <p:stCondLst>
                                            <p:cond delay="1642"/>
                                          </p:stCondLst>
                                        </p:cTn>
                                        <p:tgtEl>
                                          <p:spTgt spid="7"/>
                                        </p:tgtEl>
                                      </p:cBhvr>
                                      <p:to x="100000" y="90000"/>
                                    </p:animScale>
                                    <p:animScale>
                                      <p:cBhvr>
                                        <p:cTn id="128" dur="166" decel="50000">
                                          <p:stCondLst>
                                            <p:cond delay="1668"/>
                                          </p:stCondLst>
                                        </p:cTn>
                                        <p:tgtEl>
                                          <p:spTgt spid="7"/>
                                        </p:tgtEl>
                                      </p:cBhvr>
                                      <p:to x="100000" y="100000"/>
                                    </p:animScale>
                                    <p:animScale>
                                      <p:cBhvr>
                                        <p:cTn id="129" dur="26">
                                          <p:stCondLst>
                                            <p:cond delay="1808"/>
                                          </p:stCondLst>
                                        </p:cTn>
                                        <p:tgtEl>
                                          <p:spTgt spid="7"/>
                                        </p:tgtEl>
                                      </p:cBhvr>
                                      <p:to x="100000" y="95000"/>
                                    </p:animScale>
                                    <p:animScale>
                                      <p:cBhvr>
                                        <p:cTn id="13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Theorems, and Proofs</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Statement:  </a:t>
            </a:r>
            <a:r>
              <a:rPr lang="en-US" dirty="0"/>
              <a:t>an unambiguous, precise description of some property that an object </a:t>
            </a:r>
            <a:r>
              <a:rPr lang="en-US" dirty="0" smtClean="0"/>
              <a:t>has. </a:t>
            </a:r>
          </a:p>
          <a:p>
            <a:pPr lvl="1">
              <a:lnSpc>
                <a:spcPct val="150000"/>
              </a:lnSpc>
            </a:pPr>
            <a:r>
              <a:rPr lang="en-US" dirty="0" smtClean="0"/>
              <a:t> </a:t>
            </a:r>
            <a:r>
              <a:rPr lang="en-US" dirty="0"/>
              <a:t>A </a:t>
            </a:r>
            <a:r>
              <a:rPr lang="en-US" dirty="0" smtClean="0"/>
              <a:t>statement </a:t>
            </a:r>
            <a:r>
              <a:rPr lang="en-US" dirty="0"/>
              <a:t>may be true </a:t>
            </a:r>
            <a:r>
              <a:rPr lang="en-US" dirty="0" smtClean="0"/>
              <a:t>or not  </a:t>
            </a:r>
          </a:p>
          <a:p>
            <a:pPr>
              <a:lnSpc>
                <a:spcPct val="150000"/>
              </a:lnSpc>
            </a:pPr>
            <a:r>
              <a:rPr lang="en-US" dirty="0"/>
              <a:t>Theorem: a statement that has been proved to be true</a:t>
            </a:r>
          </a:p>
          <a:p>
            <a:pPr>
              <a:lnSpc>
                <a:spcPct val="150000"/>
              </a:lnSpc>
            </a:pPr>
            <a:r>
              <a:rPr lang="en-US" b="1" dirty="0" smtClean="0">
                <a:solidFill>
                  <a:schemeClr val="accent2"/>
                </a:solidFill>
              </a:rPr>
              <a:t>Proof</a:t>
            </a:r>
            <a:r>
              <a:rPr lang="en-US" dirty="0" smtClean="0"/>
              <a:t>:  </a:t>
            </a:r>
            <a:r>
              <a:rPr lang="en-US" dirty="0" smtClean="0">
                <a:solidFill>
                  <a:schemeClr val="accent2"/>
                </a:solidFill>
              </a:rPr>
              <a:t>a convincing logical argument that a statement is true i.e., holds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53505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work out a proof</a:t>
            </a:r>
          </a:p>
        </p:txBody>
      </p:sp>
      <p:sp>
        <p:nvSpPr>
          <p:cNvPr id="3" name="Content Placeholder 2"/>
          <p:cNvSpPr>
            <a:spLocks noGrp="1"/>
          </p:cNvSpPr>
          <p:nvPr>
            <p:ph idx="1"/>
          </p:nvPr>
        </p:nvSpPr>
        <p:spPr>
          <a:xfrm>
            <a:off x="1066800" y="2103121"/>
            <a:ext cx="10058400" cy="2223474"/>
          </a:xfrm>
        </p:spPr>
        <p:txBody>
          <a:bodyPr>
            <a:normAutofit fontScale="85000" lnSpcReduction="10000"/>
          </a:bodyPr>
          <a:lstStyle/>
          <a:p>
            <a:pPr>
              <a:lnSpc>
                <a:spcPct val="150000"/>
              </a:lnSpc>
            </a:pPr>
            <a:r>
              <a:rPr lang="en-US" dirty="0" smtClean="0"/>
              <a:t>Understand </a:t>
            </a:r>
            <a:r>
              <a:rPr lang="en-US" dirty="0"/>
              <a:t>a statement and all its </a:t>
            </a:r>
            <a:r>
              <a:rPr lang="en-US" dirty="0" smtClean="0"/>
              <a:t>parts</a:t>
            </a:r>
          </a:p>
          <a:p>
            <a:pPr>
              <a:lnSpc>
                <a:spcPct val="150000"/>
              </a:lnSpc>
            </a:pPr>
            <a:r>
              <a:rPr lang="en-US" dirty="0" smtClean="0"/>
              <a:t>Is </a:t>
            </a:r>
            <a:r>
              <a:rPr lang="en-US" dirty="0"/>
              <a:t>the statement is true or false? Try a few examples. Find a </a:t>
            </a:r>
            <a:r>
              <a:rPr lang="en-US" dirty="0" smtClean="0"/>
              <a:t>counterexample</a:t>
            </a:r>
          </a:p>
          <a:p>
            <a:pPr>
              <a:lnSpc>
                <a:spcPct val="150000"/>
              </a:lnSpc>
            </a:pPr>
            <a:r>
              <a:rPr lang="en-US" dirty="0" smtClean="0"/>
              <a:t>Can a proof </a:t>
            </a:r>
            <a:r>
              <a:rPr lang="en-US" dirty="0"/>
              <a:t>be adapted to </a:t>
            </a:r>
            <a:r>
              <a:rPr lang="en-US" dirty="0" smtClean="0"/>
              <a:t>a new </a:t>
            </a:r>
            <a:r>
              <a:rPr lang="en-US" dirty="0"/>
              <a:t>theorem? </a:t>
            </a:r>
            <a:r>
              <a:rPr lang="en-US" dirty="0" smtClean="0"/>
              <a:t>Explore differences, </a:t>
            </a:r>
            <a:r>
              <a:rPr lang="en-US" dirty="0"/>
              <a:t>what is missing, what is not </a:t>
            </a:r>
            <a:r>
              <a:rPr lang="en-US" dirty="0" smtClean="0"/>
              <a:t>needed? </a:t>
            </a:r>
          </a:p>
          <a:p>
            <a:pPr>
              <a:lnSpc>
                <a:spcPct val="150000"/>
              </a:lnSpc>
            </a:pPr>
            <a:r>
              <a:rPr lang="en-US" dirty="0" smtClean="0"/>
              <a:t>Create </a:t>
            </a:r>
            <a:r>
              <a:rPr lang="en-US" dirty="0"/>
              <a:t>an outline of the </a:t>
            </a:r>
            <a:r>
              <a:rPr lang="en-US" dirty="0" smtClean="0"/>
              <a:t>proof. </a:t>
            </a:r>
            <a:r>
              <a:rPr lang="en-US" dirty="0"/>
              <a:t>E.g., First I need to show this, after that I need to show that, </a:t>
            </a:r>
            <a:r>
              <a:rPr lang="en-US" dirty="0" smtClean="0"/>
              <a:t>etc.</a:t>
            </a:r>
          </a:p>
          <a:p>
            <a:pPr>
              <a:lnSpc>
                <a:spcPct val="150000"/>
              </a:lnSpc>
            </a:pPr>
            <a:r>
              <a:rPr lang="en-US" dirty="0" smtClean="0"/>
              <a:t>If </a:t>
            </a:r>
            <a:r>
              <a:rPr lang="en-US" dirty="0"/>
              <a:t>you get stuck, try to prove an simpliﬁed statement or a special case of it. Try diﬀerent proof </a:t>
            </a:r>
            <a:r>
              <a:rPr lang="en-US" dirty="0" smtClean="0"/>
              <a:t>method</a:t>
            </a:r>
          </a:p>
        </p:txBody>
      </p:sp>
      <p:sp>
        <p:nvSpPr>
          <p:cNvPr id="5" name="Rectangle 4"/>
          <p:cNvSpPr/>
          <p:nvPr/>
        </p:nvSpPr>
        <p:spPr>
          <a:xfrm>
            <a:off x="875212" y="5801646"/>
            <a:ext cx="4384765" cy="697692"/>
          </a:xfrm>
          <a:prstGeom prst="rect">
            <a:avLst/>
          </a:prstGeom>
        </p:spPr>
        <p:txBody>
          <a:bodyPr wrap="square">
            <a:spAutoFit/>
          </a:bodyPr>
          <a:lstStyle/>
          <a:p>
            <a:pPr algn="ctr">
              <a:lnSpc>
                <a:spcPct val="150000"/>
              </a:lnSpc>
            </a:pPr>
            <a:r>
              <a:rPr lang="en-US" sz="1400" dirty="0" smtClean="0"/>
              <a:t>If </a:t>
            </a:r>
            <a:r>
              <a:rPr lang="en-US" sz="1400" dirty="0"/>
              <a:t>you get frustrated switch to something else, take a step back</a:t>
            </a:r>
          </a:p>
        </p:txBody>
      </p:sp>
      <p:sp>
        <p:nvSpPr>
          <p:cNvPr id="6" name="Rectangle 5"/>
          <p:cNvSpPr/>
          <p:nvPr/>
        </p:nvSpPr>
        <p:spPr>
          <a:xfrm>
            <a:off x="6648994" y="5801646"/>
            <a:ext cx="4476206" cy="697692"/>
          </a:xfrm>
          <a:prstGeom prst="rect">
            <a:avLst/>
          </a:prstGeom>
        </p:spPr>
        <p:txBody>
          <a:bodyPr wrap="square">
            <a:spAutoFit/>
          </a:bodyPr>
          <a:lstStyle/>
          <a:p>
            <a:pPr algn="ctr">
              <a:lnSpc>
                <a:spcPct val="150000"/>
              </a:lnSpc>
            </a:pPr>
            <a:r>
              <a:rPr lang="en-US" sz="1400" dirty="0" smtClean="0"/>
              <a:t>Ensure </a:t>
            </a:r>
            <a:r>
              <a:rPr lang="en-US" sz="1400" dirty="0"/>
              <a:t>that other people reading your proof (and yourself) can follow your statements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41" y="4514477"/>
            <a:ext cx="1641929" cy="123267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199" y="4386554"/>
            <a:ext cx="1194789" cy="13958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5581" y="4458875"/>
            <a:ext cx="1376922" cy="13438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7082" y="4326594"/>
            <a:ext cx="639838" cy="63983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539653" y="4204657"/>
            <a:ext cx="564727" cy="619639"/>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06250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fltVal val="0"/>
                                          </p:val>
                                        </p:tav>
                                        <p:tav tm="100000">
                                          <p:val>
                                            <p:strVal val="#ppt_w"/>
                                          </p:val>
                                        </p:tav>
                                      </p:tavLst>
                                    </p:anim>
                                    <p:anim calcmode="lin" valueType="num">
                                      <p:cBhvr>
                                        <p:cTn id="40" dur="1000" fill="hold"/>
                                        <p:tgtEl>
                                          <p:spTgt spid="8"/>
                                        </p:tgtEl>
                                        <p:attrNameLst>
                                          <p:attrName>ppt_h</p:attrName>
                                        </p:attrNameLst>
                                      </p:cBhvr>
                                      <p:tavLst>
                                        <p:tav tm="0">
                                          <p:val>
                                            <p:fltVal val="0"/>
                                          </p:val>
                                        </p:tav>
                                        <p:tav tm="100000">
                                          <p:val>
                                            <p:strVal val="#ppt_h"/>
                                          </p:val>
                                        </p:tav>
                                      </p:tavLst>
                                    </p:anim>
                                    <p:anim calcmode="lin" valueType="num">
                                      <p:cBhvr>
                                        <p:cTn id="41" dur="1000" fill="hold"/>
                                        <p:tgtEl>
                                          <p:spTgt spid="8"/>
                                        </p:tgtEl>
                                        <p:attrNameLst>
                                          <p:attrName>style.rotation</p:attrName>
                                        </p:attrNameLst>
                                      </p:cBhvr>
                                      <p:tavLst>
                                        <p:tav tm="0">
                                          <p:val>
                                            <p:fltVal val="90"/>
                                          </p:val>
                                        </p:tav>
                                        <p:tav tm="100000">
                                          <p:val>
                                            <p:fltVal val="0"/>
                                          </p:val>
                                        </p:tav>
                                      </p:tavLst>
                                    </p:anim>
                                    <p:animEffect transition="in" filter="fade">
                                      <p:cBhvr>
                                        <p:cTn id="42" dur="100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ppt_w</p:attrName>
                                        </p:attrNameLst>
                                      </p:cBhvr>
                                      <p:tavLst>
                                        <p:tav tm="0">
                                          <p:val>
                                            <p:fltVal val="0"/>
                                          </p:val>
                                        </p:tav>
                                        <p:tav tm="100000">
                                          <p:val>
                                            <p:strVal val="#ppt_w"/>
                                          </p:val>
                                        </p:tav>
                                      </p:tavLst>
                                    </p:anim>
                                    <p:anim calcmode="lin" valueType="num">
                                      <p:cBhvr>
                                        <p:cTn id="46" dur="1000" fill="hold"/>
                                        <p:tgtEl>
                                          <p:spTgt spid="5"/>
                                        </p:tgtEl>
                                        <p:attrNameLst>
                                          <p:attrName>ppt_h</p:attrName>
                                        </p:attrNameLst>
                                      </p:cBhvr>
                                      <p:tavLst>
                                        <p:tav tm="0">
                                          <p:val>
                                            <p:fltVal val="0"/>
                                          </p:val>
                                        </p:tav>
                                        <p:tav tm="100000">
                                          <p:val>
                                            <p:strVal val="#ppt_h"/>
                                          </p:val>
                                        </p:tav>
                                      </p:tavLst>
                                    </p:anim>
                                    <p:anim calcmode="lin" valueType="num">
                                      <p:cBhvr>
                                        <p:cTn id="47" dur="1000" fill="hold"/>
                                        <p:tgtEl>
                                          <p:spTgt spid="5"/>
                                        </p:tgtEl>
                                        <p:attrNameLst>
                                          <p:attrName>style.rotation</p:attrName>
                                        </p:attrNameLst>
                                      </p:cBhvr>
                                      <p:tavLst>
                                        <p:tav tm="0">
                                          <p:val>
                                            <p:fltVal val="90"/>
                                          </p:val>
                                        </p:tav>
                                        <p:tav tm="100000">
                                          <p:val>
                                            <p:fltVal val="0"/>
                                          </p:val>
                                        </p:tav>
                                      </p:tavLst>
                                    </p:anim>
                                    <p:animEffect transition="in" filter="fade">
                                      <p:cBhvr>
                                        <p:cTn id="48" dur="1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1000" fill="hold"/>
                                        <p:tgtEl>
                                          <p:spTgt spid="6"/>
                                        </p:tgtEl>
                                        <p:attrNameLst>
                                          <p:attrName>ppt_w</p:attrName>
                                        </p:attrNameLst>
                                      </p:cBhvr>
                                      <p:tavLst>
                                        <p:tav tm="0">
                                          <p:val>
                                            <p:fltVal val="0"/>
                                          </p:val>
                                        </p:tav>
                                        <p:tav tm="100000">
                                          <p:val>
                                            <p:strVal val="#ppt_w"/>
                                          </p:val>
                                        </p:tav>
                                      </p:tavLst>
                                    </p:anim>
                                    <p:anim calcmode="lin" valueType="num">
                                      <p:cBhvr>
                                        <p:cTn id="54" dur="1000" fill="hold"/>
                                        <p:tgtEl>
                                          <p:spTgt spid="6"/>
                                        </p:tgtEl>
                                        <p:attrNameLst>
                                          <p:attrName>ppt_h</p:attrName>
                                        </p:attrNameLst>
                                      </p:cBhvr>
                                      <p:tavLst>
                                        <p:tav tm="0">
                                          <p:val>
                                            <p:fltVal val="0"/>
                                          </p:val>
                                        </p:tav>
                                        <p:tav tm="100000">
                                          <p:val>
                                            <p:strVal val="#ppt_h"/>
                                          </p:val>
                                        </p:tav>
                                      </p:tavLst>
                                    </p:anim>
                                    <p:anim calcmode="lin" valueType="num">
                                      <p:cBhvr>
                                        <p:cTn id="55" dur="1000" fill="hold"/>
                                        <p:tgtEl>
                                          <p:spTgt spid="6"/>
                                        </p:tgtEl>
                                        <p:attrNameLst>
                                          <p:attrName>style.rotation</p:attrName>
                                        </p:attrNameLst>
                                      </p:cBhvr>
                                      <p:tavLst>
                                        <p:tav tm="0">
                                          <p:val>
                                            <p:fltVal val="90"/>
                                          </p:val>
                                        </p:tav>
                                        <p:tav tm="100000">
                                          <p:val>
                                            <p:fltVal val="0"/>
                                          </p:val>
                                        </p:tav>
                                      </p:tavLst>
                                    </p:anim>
                                    <p:animEffect transition="in" filter="fade">
                                      <p:cBhvr>
                                        <p:cTn id="56" dur="1000"/>
                                        <p:tgtEl>
                                          <p:spTgt spid="6"/>
                                        </p:tgtEl>
                                      </p:cBhvr>
                                    </p:animEffect>
                                  </p:childTnLst>
                                </p:cTn>
                              </p:par>
                              <p:par>
                                <p:cTn id="57" presetID="31"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1000" fill="hold"/>
                                        <p:tgtEl>
                                          <p:spTgt spid="7"/>
                                        </p:tgtEl>
                                        <p:attrNameLst>
                                          <p:attrName>ppt_w</p:attrName>
                                        </p:attrNameLst>
                                      </p:cBhvr>
                                      <p:tavLst>
                                        <p:tav tm="0">
                                          <p:val>
                                            <p:fltVal val="0"/>
                                          </p:val>
                                        </p:tav>
                                        <p:tav tm="100000">
                                          <p:val>
                                            <p:strVal val="#ppt_w"/>
                                          </p:val>
                                        </p:tav>
                                      </p:tavLst>
                                    </p:anim>
                                    <p:anim calcmode="lin" valueType="num">
                                      <p:cBhvr>
                                        <p:cTn id="60" dur="1000" fill="hold"/>
                                        <p:tgtEl>
                                          <p:spTgt spid="7"/>
                                        </p:tgtEl>
                                        <p:attrNameLst>
                                          <p:attrName>ppt_h</p:attrName>
                                        </p:attrNameLst>
                                      </p:cBhvr>
                                      <p:tavLst>
                                        <p:tav tm="0">
                                          <p:val>
                                            <p:fltVal val="0"/>
                                          </p:val>
                                        </p:tav>
                                        <p:tav tm="100000">
                                          <p:val>
                                            <p:strVal val="#ppt_h"/>
                                          </p:val>
                                        </p:tav>
                                      </p:tavLst>
                                    </p:anim>
                                    <p:anim calcmode="lin" valueType="num">
                                      <p:cBhvr>
                                        <p:cTn id="61" dur="1000" fill="hold"/>
                                        <p:tgtEl>
                                          <p:spTgt spid="7"/>
                                        </p:tgtEl>
                                        <p:attrNameLst>
                                          <p:attrName>style.rotation</p:attrName>
                                        </p:attrNameLst>
                                      </p:cBhvr>
                                      <p:tavLst>
                                        <p:tav tm="0">
                                          <p:val>
                                            <p:fltVal val="90"/>
                                          </p:val>
                                        </p:tav>
                                        <p:tav tm="100000">
                                          <p:val>
                                            <p:fltVal val="0"/>
                                          </p:val>
                                        </p:tav>
                                      </p:tavLst>
                                    </p:anim>
                                    <p:animEffect transition="in" filter="fade">
                                      <p:cBhvr>
                                        <p:cTn id="62" dur="1000"/>
                                        <p:tgtEl>
                                          <p:spTgt spid="7"/>
                                        </p:tgtEl>
                                      </p:cBhvr>
                                    </p:animEffect>
                                  </p:childTnLst>
                                </p:cTn>
                              </p:par>
                              <p:par>
                                <p:cTn id="63" presetID="3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1000" fill="hold"/>
                                        <p:tgtEl>
                                          <p:spTgt spid="9"/>
                                        </p:tgtEl>
                                        <p:attrNameLst>
                                          <p:attrName>ppt_w</p:attrName>
                                        </p:attrNameLst>
                                      </p:cBhvr>
                                      <p:tavLst>
                                        <p:tav tm="0">
                                          <p:val>
                                            <p:fltVal val="0"/>
                                          </p:val>
                                        </p:tav>
                                        <p:tav tm="100000">
                                          <p:val>
                                            <p:strVal val="#ppt_w"/>
                                          </p:val>
                                        </p:tav>
                                      </p:tavLst>
                                    </p:anim>
                                    <p:anim calcmode="lin" valueType="num">
                                      <p:cBhvr>
                                        <p:cTn id="66" dur="1000" fill="hold"/>
                                        <p:tgtEl>
                                          <p:spTgt spid="9"/>
                                        </p:tgtEl>
                                        <p:attrNameLst>
                                          <p:attrName>ppt_h</p:attrName>
                                        </p:attrNameLst>
                                      </p:cBhvr>
                                      <p:tavLst>
                                        <p:tav tm="0">
                                          <p:val>
                                            <p:fltVal val="0"/>
                                          </p:val>
                                        </p:tav>
                                        <p:tav tm="100000">
                                          <p:val>
                                            <p:strVal val="#ppt_h"/>
                                          </p:val>
                                        </p:tav>
                                      </p:tavLst>
                                    </p:anim>
                                    <p:anim calcmode="lin" valueType="num">
                                      <p:cBhvr>
                                        <p:cTn id="67" dur="1000" fill="hold"/>
                                        <p:tgtEl>
                                          <p:spTgt spid="9"/>
                                        </p:tgtEl>
                                        <p:attrNameLst>
                                          <p:attrName>style.rotation</p:attrName>
                                        </p:attrNameLst>
                                      </p:cBhvr>
                                      <p:tavLst>
                                        <p:tav tm="0">
                                          <p:val>
                                            <p:fltVal val="90"/>
                                          </p:val>
                                        </p:tav>
                                        <p:tav tm="100000">
                                          <p:val>
                                            <p:fltVal val="0"/>
                                          </p:val>
                                        </p:tav>
                                      </p:tavLst>
                                    </p:anim>
                                    <p:animEffect transition="in" filter="fade">
                                      <p:cBhvr>
                                        <p:cTn id="68" dur="1000"/>
                                        <p:tgtEl>
                                          <p:spTgt spid="9"/>
                                        </p:tgtEl>
                                      </p:cBhvr>
                                    </p:animEffect>
                                  </p:childTnLst>
                                </p:cTn>
                              </p:par>
                              <p:par>
                                <p:cTn id="69" presetID="3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90"/>
                                          </p:val>
                                        </p:tav>
                                        <p:tav tm="100000">
                                          <p:val>
                                            <p:fltVal val="0"/>
                                          </p:val>
                                        </p:tav>
                                      </p:tavLst>
                                    </p:anim>
                                    <p:animEffect transition="in" filter="fade">
                                      <p:cBhvr>
                                        <p:cTn id="74" dur="1000"/>
                                        <p:tgtEl>
                                          <p:spTgt spid="10"/>
                                        </p:tgtEl>
                                      </p:cBhvr>
                                    </p:animEffect>
                                  </p:childTnLst>
                                </p:cTn>
                              </p:par>
                              <p:par>
                                <p:cTn id="75" presetID="3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1000" fill="hold"/>
                                        <p:tgtEl>
                                          <p:spTgt spid="11"/>
                                        </p:tgtEl>
                                        <p:attrNameLst>
                                          <p:attrName>ppt_w</p:attrName>
                                        </p:attrNameLst>
                                      </p:cBhvr>
                                      <p:tavLst>
                                        <p:tav tm="0">
                                          <p:val>
                                            <p:fltVal val="0"/>
                                          </p:val>
                                        </p:tav>
                                        <p:tav tm="100000">
                                          <p:val>
                                            <p:strVal val="#ppt_w"/>
                                          </p:val>
                                        </p:tav>
                                      </p:tavLst>
                                    </p:anim>
                                    <p:anim calcmode="lin" valueType="num">
                                      <p:cBhvr>
                                        <p:cTn id="78" dur="1000" fill="hold"/>
                                        <p:tgtEl>
                                          <p:spTgt spid="11"/>
                                        </p:tgtEl>
                                        <p:attrNameLst>
                                          <p:attrName>ppt_h</p:attrName>
                                        </p:attrNameLst>
                                      </p:cBhvr>
                                      <p:tavLst>
                                        <p:tav tm="0">
                                          <p:val>
                                            <p:fltVal val="0"/>
                                          </p:val>
                                        </p:tav>
                                        <p:tav tm="100000">
                                          <p:val>
                                            <p:strVal val="#ppt_h"/>
                                          </p:val>
                                        </p:tav>
                                      </p:tavLst>
                                    </p:anim>
                                    <p:anim calcmode="lin" valueType="num">
                                      <p:cBhvr>
                                        <p:cTn id="79" dur="1000" fill="hold"/>
                                        <p:tgtEl>
                                          <p:spTgt spid="11"/>
                                        </p:tgtEl>
                                        <p:attrNameLst>
                                          <p:attrName>style.rotation</p:attrName>
                                        </p:attrNameLst>
                                      </p:cBhvr>
                                      <p:tavLst>
                                        <p:tav tm="0">
                                          <p:val>
                                            <p:fltVal val="90"/>
                                          </p:val>
                                        </p:tav>
                                        <p:tav tm="100000">
                                          <p:val>
                                            <p:fltVal val="0"/>
                                          </p:val>
                                        </p:tav>
                                      </p:tavLst>
                                    </p:anim>
                                    <p:animEffect transition="in" filter="fade">
                                      <p:cBhvr>
                                        <p:cTn id="8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Proofs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By </a:t>
                </a:r>
                <a:r>
                  <a:rPr lang="en-US" i="1" dirty="0" smtClean="0"/>
                  <a:t>construction</a:t>
                </a:r>
              </a:p>
              <a:p>
                <a:pPr lvl="1"/>
                <a:r>
                  <a:rPr lang="en-US" dirty="0" smtClean="0"/>
                  <a:t>Many theorems state that a particular type of object exists. To prove such theorems it is possible to just demonstrate how to construct the corresponding objects</a:t>
                </a:r>
              </a:p>
              <a:p>
                <a:pPr lvl="2"/>
                <a:r>
                  <a:rPr lang="en-US" dirty="0" smtClean="0"/>
                  <a:t>Example: how to construct a graph with even number of nodes</a:t>
                </a:r>
              </a:p>
              <a:p>
                <a:r>
                  <a:rPr lang="en-US" dirty="0" smtClean="0"/>
                  <a:t>By </a:t>
                </a:r>
                <a:r>
                  <a:rPr lang="en-US" i="1" dirty="0" smtClean="0"/>
                  <a:t>induction</a:t>
                </a:r>
                <a:endParaRPr lang="en-US" i="1" dirty="0"/>
              </a:p>
              <a:p>
                <a:pPr lvl="1"/>
                <a:r>
                  <a:rPr lang="en-US" dirty="0"/>
                  <a:t>Used to verify that all the elements of an infinite set have a specified property</a:t>
                </a:r>
              </a:p>
              <a:p>
                <a:pPr lvl="1"/>
                <a:r>
                  <a:rPr lang="en-US" dirty="0"/>
                  <a:t>You’ll always have a “basis” (simplest step) and an “induction” step</a:t>
                </a:r>
              </a:p>
              <a:p>
                <a:pPr lvl="2"/>
                <a:r>
                  <a:rPr lang="en-US" dirty="0"/>
                  <a:t>Example: formula for monthly payments of home mortgages</a:t>
                </a:r>
              </a:p>
              <a:p>
                <a:r>
                  <a:rPr lang="en-US" dirty="0" smtClean="0"/>
                  <a:t>By </a:t>
                </a:r>
                <a:r>
                  <a:rPr lang="en-US" b="1" i="1" dirty="0" smtClean="0">
                    <a:solidFill>
                      <a:schemeClr val="accent2"/>
                    </a:solidFill>
                  </a:rPr>
                  <a:t>contradiction</a:t>
                </a:r>
              </a:p>
              <a:p>
                <a:pPr lvl="1"/>
                <a:r>
                  <a:rPr lang="en-US" dirty="0" smtClean="0"/>
                  <a:t>We assume that the theorem is false and then show that following this assumption leads to a false consequence, which is a contradiction</a:t>
                </a:r>
              </a:p>
              <a:p>
                <a:pPr lvl="2"/>
                <a:r>
                  <a:rPr lang="en-US" dirty="0" smtClean="0"/>
                  <a:t>Example:  proof that</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smtClean="0"/>
                  <a:t> is irrational by starting with the claim that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smtClean="0"/>
                  <a:t> is rational instead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24" t="-7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7234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4" end="4"/>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7" end="7"/>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8" end="8"/>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p:cTn id="4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we’ll cover this semester</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grpSp>
        <p:nvGrpSpPr>
          <p:cNvPr id="14" name="Group 13"/>
          <p:cNvGrpSpPr/>
          <p:nvPr/>
        </p:nvGrpSpPr>
        <p:grpSpPr>
          <a:xfrm>
            <a:off x="3861253" y="2076788"/>
            <a:ext cx="4469493" cy="2437087"/>
            <a:chOff x="3861253" y="2233550"/>
            <a:chExt cx="4469493" cy="2437087"/>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907" y="2233550"/>
              <a:ext cx="1995242" cy="1978829"/>
            </a:xfrm>
            <a:prstGeom prst="rect">
              <a:avLst/>
            </a:prstGeom>
          </p:spPr>
        </p:pic>
        <p:sp>
          <p:nvSpPr>
            <p:cNvPr id="7" name="Rectangle 6"/>
            <p:cNvSpPr/>
            <p:nvPr/>
          </p:nvSpPr>
          <p:spPr>
            <a:xfrm>
              <a:off x="3861253" y="4301305"/>
              <a:ext cx="4469493" cy="369332"/>
            </a:xfrm>
            <a:prstGeom prst="rect">
              <a:avLst/>
            </a:prstGeom>
          </p:spPr>
          <p:txBody>
            <a:bodyPr wrap="none">
              <a:spAutoFit/>
            </a:bodyPr>
            <a:lstStyle/>
            <a:p>
              <a:r>
                <a:rPr lang="en-US" dirty="0"/>
                <a:t>Mathematical models of computation</a:t>
              </a:r>
            </a:p>
          </p:txBody>
        </p:sp>
        <p:sp>
          <p:nvSpPr>
            <p:cNvPr id="8" name="TextBox 7"/>
            <p:cNvSpPr txBox="1"/>
            <p:nvPr/>
          </p:nvSpPr>
          <p:spPr>
            <a:xfrm rot="21376145">
              <a:off x="5115800" y="3904602"/>
              <a:ext cx="914400" cy="276999"/>
            </a:xfrm>
            <a:prstGeom prst="rect">
              <a:avLst/>
            </a:prstGeom>
            <a:noFill/>
          </p:spPr>
          <p:txBody>
            <a:bodyPr wrap="square" rtlCol="0">
              <a:spAutoFit/>
            </a:bodyPr>
            <a:lstStyle/>
            <a:p>
              <a:r>
                <a:rPr lang="en-US" sz="1200" b="1" dirty="0" smtClean="0">
                  <a:solidFill>
                    <a:srgbClr val="FF0000"/>
                  </a:solidFill>
                </a:rPr>
                <a:t>NFA</a:t>
              </a:r>
              <a:endParaRPr lang="en-US" sz="1200" b="1" dirty="0">
                <a:solidFill>
                  <a:srgbClr val="FF0000"/>
                </a:solidFill>
              </a:endParaRPr>
            </a:p>
          </p:txBody>
        </p:sp>
        <p:sp>
          <p:nvSpPr>
            <p:cNvPr id="9" name="TextBox 8"/>
            <p:cNvSpPr txBox="1"/>
            <p:nvPr/>
          </p:nvSpPr>
          <p:spPr>
            <a:xfrm rot="21224665">
              <a:off x="6124058" y="3797799"/>
              <a:ext cx="914400" cy="276999"/>
            </a:xfrm>
            <a:prstGeom prst="rect">
              <a:avLst/>
            </a:prstGeom>
            <a:noFill/>
          </p:spPr>
          <p:txBody>
            <a:bodyPr wrap="square" rtlCol="0">
              <a:spAutoFit/>
            </a:bodyPr>
            <a:lstStyle/>
            <a:p>
              <a:r>
                <a:rPr lang="en-US" sz="1200" b="1" dirty="0">
                  <a:solidFill>
                    <a:srgbClr val="FF0000"/>
                  </a:solidFill>
                </a:rPr>
                <a:t>DFA</a:t>
              </a:r>
            </a:p>
          </p:txBody>
        </p:sp>
        <p:sp>
          <p:nvSpPr>
            <p:cNvPr id="10" name="TextBox 9"/>
            <p:cNvSpPr txBox="1"/>
            <p:nvPr/>
          </p:nvSpPr>
          <p:spPr>
            <a:xfrm rot="21352353">
              <a:off x="5307392" y="3726615"/>
              <a:ext cx="914400" cy="276999"/>
            </a:xfrm>
            <a:prstGeom prst="rect">
              <a:avLst/>
            </a:prstGeom>
            <a:noFill/>
          </p:spPr>
          <p:txBody>
            <a:bodyPr wrap="square" rtlCol="0">
              <a:spAutoFit/>
            </a:bodyPr>
            <a:lstStyle/>
            <a:p>
              <a:r>
                <a:rPr lang="en-US" sz="1200" b="1" dirty="0" smtClean="0">
                  <a:solidFill>
                    <a:srgbClr val="FF0000"/>
                  </a:solidFill>
                </a:rPr>
                <a:t>PDA</a:t>
              </a:r>
              <a:endParaRPr lang="en-US" sz="1200" b="1" dirty="0">
                <a:solidFill>
                  <a:srgbClr val="FF0000"/>
                </a:solidFill>
              </a:endParaRPr>
            </a:p>
          </p:txBody>
        </p:sp>
        <p:sp>
          <p:nvSpPr>
            <p:cNvPr id="11" name="TextBox 10"/>
            <p:cNvSpPr txBox="1"/>
            <p:nvPr/>
          </p:nvSpPr>
          <p:spPr>
            <a:xfrm rot="21317938">
              <a:off x="5127915" y="3557616"/>
              <a:ext cx="914400" cy="276999"/>
            </a:xfrm>
            <a:prstGeom prst="rect">
              <a:avLst/>
            </a:prstGeom>
            <a:noFill/>
          </p:spPr>
          <p:txBody>
            <a:bodyPr wrap="square" rtlCol="0">
              <a:spAutoFit/>
            </a:bodyPr>
            <a:lstStyle/>
            <a:p>
              <a:r>
                <a:rPr lang="en-US" sz="1200" b="1" dirty="0" smtClean="0">
                  <a:solidFill>
                    <a:srgbClr val="FF0000"/>
                  </a:solidFill>
                </a:rPr>
                <a:t>TM</a:t>
              </a:r>
              <a:endParaRPr lang="en-US" sz="1200" b="1" dirty="0">
                <a:solidFill>
                  <a:srgbClr val="FF0000"/>
                </a:solidFill>
              </a:endParaRPr>
            </a:p>
          </p:txBody>
        </p:sp>
      </p:grpSp>
      <p:sp>
        <p:nvSpPr>
          <p:cNvPr id="15" name="Rectangle 14"/>
          <p:cNvSpPr/>
          <p:nvPr/>
        </p:nvSpPr>
        <p:spPr>
          <a:xfrm>
            <a:off x="1306411" y="5758041"/>
            <a:ext cx="4022255" cy="553998"/>
          </a:xfrm>
          <a:prstGeom prst="rect">
            <a:avLst/>
          </a:prstGeom>
        </p:spPr>
        <p:txBody>
          <a:bodyPr wrap="none">
            <a:spAutoFit/>
          </a:bodyPr>
          <a:lstStyle/>
          <a:p>
            <a:pPr algn="ctr"/>
            <a:r>
              <a:rPr lang="en-US" dirty="0" smtClean="0"/>
              <a:t>Decidability theory</a:t>
            </a:r>
          </a:p>
          <a:p>
            <a:pPr algn="ctr"/>
            <a:r>
              <a:rPr lang="en-US" sz="1200" dirty="0" smtClean="0"/>
              <a:t>(</a:t>
            </a:r>
            <a:r>
              <a:rPr lang="en-US" sz="1200" dirty="0"/>
              <a:t>What can be computed, i.e., decided, by </a:t>
            </a:r>
            <a:r>
              <a:rPr lang="en-US" sz="1200" dirty="0" smtClean="0"/>
              <a:t>models)</a:t>
            </a:r>
            <a:endParaRPr lang="en-US" sz="1200" dirty="0"/>
          </a:p>
        </p:txBody>
      </p:sp>
      <p:sp>
        <p:nvSpPr>
          <p:cNvPr id="16" name="Rectangle 15"/>
          <p:cNvSpPr/>
          <p:nvPr/>
        </p:nvSpPr>
        <p:spPr>
          <a:xfrm>
            <a:off x="6853868" y="5758041"/>
            <a:ext cx="4434227" cy="553998"/>
          </a:xfrm>
          <a:prstGeom prst="rect">
            <a:avLst/>
          </a:prstGeom>
        </p:spPr>
        <p:txBody>
          <a:bodyPr wrap="none">
            <a:spAutoFit/>
          </a:bodyPr>
          <a:lstStyle/>
          <a:p>
            <a:pPr algn="ctr"/>
            <a:r>
              <a:rPr lang="en-US" dirty="0" smtClean="0"/>
              <a:t>Complexity Theory</a:t>
            </a:r>
          </a:p>
          <a:p>
            <a:pPr algn="ctr"/>
            <a:r>
              <a:rPr lang="en-US" sz="1200" dirty="0" smtClean="0"/>
              <a:t>(Resources required so that problems can be computed)</a:t>
            </a:r>
            <a:endParaRPr lang="en-US" sz="120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196" y="4843092"/>
            <a:ext cx="942434" cy="1049553"/>
          </a:xfrm>
          <a:prstGeom prst="rect">
            <a:avLst/>
          </a:prstGeom>
        </p:spPr>
      </p:pic>
      <p:sp>
        <p:nvSpPr>
          <p:cNvPr id="19" name="Cloud Callout 18"/>
          <p:cNvSpPr/>
          <p:nvPr/>
        </p:nvSpPr>
        <p:spPr>
          <a:xfrm>
            <a:off x="2491044" y="4674819"/>
            <a:ext cx="2072247" cy="1083222"/>
          </a:xfrm>
          <a:prstGeom prst="cloudCallout">
            <a:avLst>
              <a:gd name="adj1" fmla="val -63789"/>
              <a:gd name="adj2" fmla="val 423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61988" y="4854475"/>
            <a:ext cx="1121834" cy="742622"/>
          </a:xfrm>
          <a:prstGeom prst="rect">
            <a:avLst/>
          </a:prstGeom>
        </p:spPr>
      </p:pic>
      <p:pic>
        <p:nvPicPr>
          <p:cNvPr id="21" name="Picture 20"/>
          <p:cNvPicPr>
            <a:picLocks noChangeAspect="1"/>
          </p:cNvPicPr>
          <p:nvPr/>
        </p:nvPicPr>
        <p:blipFill>
          <a:blip r:embed="rId5">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7079445" y="4775943"/>
            <a:ext cx="1020117" cy="1020117"/>
          </a:xfrm>
          <a:prstGeom prst="rect">
            <a:avLst/>
          </a:prstGeom>
        </p:spPr>
      </p:pic>
      <p:pic>
        <p:nvPicPr>
          <p:cNvPr id="23" name="Picture 22"/>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74037" y="4736175"/>
            <a:ext cx="1458534" cy="1099652"/>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9439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90"/>
                                          </p:val>
                                        </p:tav>
                                        <p:tav tm="100000">
                                          <p:val>
                                            <p:fltVal val="0"/>
                                          </p:val>
                                        </p:tav>
                                      </p:tavLst>
                                    </p:anim>
                                    <p:animEffect transition="in" filter="fade">
                                      <p:cBhvr>
                                        <p:cTn id="16" dur="1000"/>
                                        <p:tgtEl>
                                          <p:spTgt spid="1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90"/>
                                          </p:val>
                                        </p:tav>
                                        <p:tav tm="100000">
                                          <p:val>
                                            <p:fltVal val="0"/>
                                          </p:val>
                                        </p:tav>
                                      </p:tavLst>
                                    </p:anim>
                                    <p:animEffect transition="in" filter="fade">
                                      <p:cBhvr>
                                        <p:cTn id="22" dur="1000"/>
                                        <p:tgtEl>
                                          <p:spTgt spid="19"/>
                                        </p:tgtEl>
                                      </p:cBhvr>
                                    </p:animEffect>
                                  </p:childTnLst>
                                </p:cTn>
                              </p:par>
                              <p:par>
                                <p:cTn id="23" presetID="3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fltVal val="0"/>
                                          </p:val>
                                        </p:tav>
                                        <p:tav tm="100000">
                                          <p:val>
                                            <p:strVal val="#ppt_w"/>
                                          </p:val>
                                        </p:tav>
                                      </p:tavLst>
                                    </p:anim>
                                    <p:anim calcmode="lin" valueType="num">
                                      <p:cBhvr>
                                        <p:cTn id="34" dur="1000" fill="hold"/>
                                        <p:tgtEl>
                                          <p:spTgt spid="16"/>
                                        </p:tgtEl>
                                        <p:attrNameLst>
                                          <p:attrName>ppt_h</p:attrName>
                                        </p:attrNameLst>
                                      </p:cBhvr>
                                      <p:tavLst>
                                        <p:tav tm="0">
                                          <p:val>
                                            <p:fltVal val="0"/>
                                          </p:val>
                                        </p:tav>
                                        <p:tav tm="100000">
                                          <p:val>
                                            <p:strVal val="#ppt_h"/>
                                          </p:val>
                                        </p:tav>
                                      </p:tavLst>
                                    </p:anim>
                                    <p:anim calcmode="lin" valueType="num">
                                      <p:cBhvr>
                                        <p:cTn id="35" dur="1000" fill="hold"/>
                                        <p:tgtEl>
                                          <p:spTgt spid="16"/>
                                        </p:tgtEl>
                                        <p:attrNameLst>
                                          <p:attrName>style.rotation</p:attrName>
                                        </p:attrNameLst>
                                      </p:cBhvr>
                                      <p:tavLst>
                                        <p:tav tm="0">
                                          <p:val>
                                            <p:fltVal val="90"/>
                                          </p:val>
                                        </p:tav>
                                        <p:tav tm="100000">
                                          <p:val>
                                            <p:fltVal val="0"/>
                                          </p:val>
                                        </p:tav>
                                      </p:tavLst>
                                    </p:anim>
                                    <p:animEffect transition="in" filter="fade">
                                      <p:cBhvr>
                                        <p:cTn id="36" dur="1000"/>
                                        <p:tgtEl>
                                          <p:spTgt spid="16"/>
                                        </p:tgtEl>
                                      </p:cBhvr>
                                    </p:animEffect>
                                  </p:childTnLst>
                                </p:cTn>
                              </p:par>
                              <p:par>
                                <p:cTn id="37" presetID="3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par>
                                <p:cTn id="43" presetID="3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1000" fill="hold"/>
                                        <p:tgtEl>
                                          <p:spTgt spid="23"/>
                                        </p:tgtEl>
                                        <p:attrNameLst>
                                          <p:attrName>ppt_w</p:attrName>
                                        </p:attrNameLst>
                                      </p:cBhvr>
                                      <p:tavLst>
                                        <p:tav tm="0">
                                          <p:val>
                                            <p:fltVal val="0"/>
                                          </p:val>
                                        </p:tav>
                                        <p:tav tm="100000">
                                          <p:val>
                                            <p:strVal val="#ppt_w"/>
                                          </p:val>
                                        </p:tav>
                                      </p:tavLst>
                                    </p:anim>
                                    <p:anim calcmode="lin" valueType="num">
                                      <p:cBhvr>
                                        <p:cTn id="46" dur="1000" fill="hold"/>
                                        <p:tgtEl>
                                          <p:spTgt spid="23"/>
                                        </p:tgtEl>
                                        <p:attrNameLst>
                                          <p:attrName>ppt_h</p:attrName>
                                        </p:attrNameLst>
                                      </p:cBhvr>
                                      <p:tavLst>
                                        <p:tav tm="0">
                                          <p:val>
                                            <p:fltVal val="0"/>
                                          </p:val>
                                        </p:tav>
                                        <p:tav tm="100000">
                                          <p:val>
                                            <p:strVal val="#ppt_h"/>
                                          </p:val>
                                        </p:tav>
                                      </p:tavLst>
                                    </p:anim>
                                    <p:anim calcmode="lin" valueType="num">
                                      <p:cBhvr>
                                        <p:cTn id="47" dur="1000" fill="hold"/>
                                        <p:tgtEl>
                                          <p:spTgt spid="23"/>
                                        </p:tgtEl>
                                        <p:attrNameLst>
                                          <p:attrName>style.rotation</p:attrName>
                                        </p:attrNameLst>
                                      </p:cBhvr>
                                      <p:tavLst>
                                        <p:tav tm="0">
                                          <p:val>
                                            <p:fltVal val="90"/>
                                          </p:val>
                                        </p:tav>
                                        <p:tav tm="100000">
                                          <p:val>
                                            <p:fltVal val="0"/>
                                          </p:val>
                                        </p:tav>
                                      </p:tavLst>
                                    </p:anim>
                                    <p:animEffect transition="in" filter="fade">
                                      <p:cBhvr>
                                        <p:cTn id="4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Whiteboard 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dirty="0" smtClean="0"/>
                  <a:t>For any two sets A and B,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oMath>
                </a14:m>
                <a:endParaRPr lang="en-US" dirty="0" smtClean="0"/>
              </a:p>
              <a:p>
                <a:pPr lvl="1">
                  <a:lnSpc>
                    <a:spcPct val="150000"/>
                  </a:lnSpc>
                </a:pPr>
                <a:r>
                  <a:rPr lang="en-US" dirty="0" smtClean="0"/>
                  <a:t>To prove this, we want to show that the two sets are equivalent. We do so by showing that every 	element in the first set is included in the second set, and vice versa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36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890091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Whiteboard Work</a:t>
            </a:r>
            <a:endParaRPr lang="en-US" dirty="0"/>
          </a:p>
        </p:txBody>
      </p:sp>
      <p:sp>
        <p:nvSpPr>
          <p:cNvPr id="3" name="Content Placeholder 2"/>
          <p:cNvSpPr>
            <a:spLocks noGrp="1"/>
          </p:cNvSpPr>
          <p:nvPr>
            <p:ph idx="1"/>
          </p:nvPr>
        </p:nvSpPr>
        <p:spPr>
          <a:xfrm>
            <a:off x="1066800" y="2103120"/>
            <a:ext cx="10058400" cy="2395401"/>
          </a:xfrm>
        </p:spPr>
        <p:txBody>
          <a:bodyPr>
            <a:normAutofit/>
          </a:bodyPr>
          <a:lstStyle/>
          <a:p>
            <a:r>
              <a:rPr lang="en-US" u="sng" dirty="0" smtClean="0"/>
              <a:t>Definition</a:t>
            </a:r>
            <a:r>
              <a:rPr lang="en-US" dirty="0"/>
              <a:t>.  Reversal, which is a unary operation, rewrites a string backward, is defined as </a:t>
            </a:r>
          </a:p>
          <a:p>
            <a:pPr marL="0" indent="0">
              <a:buNone/>
            </a:pPr>
            <a:r>
              <a:rPr lang="en-US" dirty="0"/>
              <a:t>	</a:t>
            </a:r>
            <a:r>
              <a:rPr lang="en-US" dirty="0" err="1"/>
              <a:t>i</a:t>
            </a:r>
            <a:r>
              <a:rPr lang="en-US" dirty="0"/>
              <a:t>) Basis: If length(</a:t>
            </a:r>
            <a:r>
              <a:rPr lang="en-US" i="1" dirty="0"/>
              <a:t>u</a:t>
            </a:r>
            <a:r>
              <a:rPr lang="en-US" dirty="0"/>
              <a:t>) = 0, then </a:t>
            </a:r>
            <a:r>
              <a:rPr lang="en-US" i="1" dirty="0"/>
              <a:t>u </a:t>
            </a:r>
            <a:r>
              <a:rPr lang="en-US" dirty="0"/>
              <a:t>= </a:t>
            </a:r>
            <a:r>
              <a:rPr lang="en-US" dirty="0">
                <a:sym typeface="Symbol"/>
              </a:rPr>
              <a:t></a:t>
            </a:r>
            <a:r>
              <a:rPr lang="en-US" dirty="0"/>
              <a:t> and </a:t>
            </a:r>
            <a:r>
              <a:rPr lang="en-US" dirty="0">
                <a:sym typeface="Symbol"/>
              </a:rPr>
              <a:t></a:t>
            </a:r>
            <a:r>
              <a:rPr lang="en-US" baseline="30000" dirty="0"/>
              <a:t>R</a:t>
            </a:r>
            <a:r>
              <a:rPr lang="en-US" dirty="0"/>
              <a:t> = </a:t>
            </a:r>
            <a:r>
              <a:rPr lang="en-US" dirty="0">
                <a:sym typeface="Symbol"/>
              </a:rPr>
              <a:t>.</a:t>
            </a:r>
            <a:endParaRPr lang="en-US" dirty="0"/>
          </a:p>
          <a:p>
            <a:pPr marL="0" indent="0">
              <a:buNone/>
            </a:pPr>
            <a:r>
              <a:rPr lang="en-US" dirty="0"/>
              <a:t>	ii) Recursion: If length(</a:t>
            </a:r>
            <a:r>
              <a:rPr lang="en-US" i="1" dirty="0"/>
              <a:t>u</a:t>
            </a:r>
            <a:r>
              <a:rPr lang="en-US" dirty="0"/>
              <a:t>) = </a:t>
            </a:r>
            <a:r>
              <a:rPr lang="en-US" i="1" dirty="0"/>
              <a:t>n </a:t>
            </a:r>
            <a:r>
              <a:rPr lang="en-US" dirty="0"/>
              <a:t>(&gt; 0), then </a:t>
            </a:r>
            <a:r>
              <a:rPr lang="en-US" i="1" dirty="0"/>
              <a:t>u </a:t>
            </a:r>
            <a:r>
              <a:rPr lang="en-US" dirty="0"/>
              <a:t>= </a:t>
            </a:r>
            <a:r>
              <a:rPr lang="en-US" i="1" dirty="0" err="1"/>
              <a:t>wa</a:t>
            </a:r>
            <a:r>
              <a:rPr lang="en-US" i="1" dirty="0"/>
              <a:t> </a:t>
            </a:r>
            <a:r>
              <a:rPr lang="en-US" dirty="0"/>
              <a:t>for some string </a:t>
            </a:r>
            <a:r>
              <a:rPr lang="en-US" i="1" dirty="0"/>
              <a:t>w </a:t>
            </a:r>
            <a:r>
              <a:rPr lang="en-US" dirty="0"/>
              <a:t>with length </a:t>
            </a:r>
            <a:r>
              <a:rPr lang="en-US" i="1" dirty="0"/>
              <a:t>n </a:t>
            </a:r>
            <a:r>
              <a:rPr lang="en-US" dirty="0"/>
              <a:t>- 1 and 		some </a:t>
            </a:r>
            <a:r>
              <a:rPr lang="en-US" i="1" dirty="0"/>
              <a:t>a </a:t>
            </a:r>
            <a:r>
              <a:rPr lang="en-US" dirty="0">
                <a:sym typeface="Symbol"/>
              </a:rPr>
              <a:t> </a:t>
            </a:r>
            <a:r>
              <a:rPr lang="en-US" dirty="0"/>
              <a:t>, and </a:t>
            </a:r>
            <a:r>
              <a:rPr lang="en-US" i="1" dirty="0" err="1"/>
              <a:t>u</a:t>
            </a:r>
            <a:r>
              <a:rPr lang="en-US" baseline="30000" dirty="0" err="1"/>
              <a:t>R</a:t>
            </a:r>
            <a:r>
              <a:rPr lang="en-US" dirty="0"/>
              <a:t> = </a:t>
            </a:r>
            <a:r>
              <a:rPr lang="en-US" i="1" dirty="0" err="1"/>
              <a:t>aw</a:t>
            </a:r>
            <a:r>
              <a:rPr lang="en-US" baseline="30000" dirty="0" err="1"/>
              <a:t>R</a:t>
            </a:r>
            <a:r>
              <a:rPr lang="en-US" dirty="0"/>
              <a:t> </a:t>
            </a:r>
          </a:p>
          <a:p>
            <a:pPr marL="0" indent="0">
              <a:buNone/>
            </a:pPr>
            <a:endParaRPr lang="en-US" u="sng" dirty="0" smtClean="0"/>
          </a:p>
          <a:p>
            <a:r>
              <a:rPr lang="en-US" u="sng" dirty="0" smtClean="0"/>
              <a:t>Theorem</a:t>
            </a:r>
            <a:r>
              <a:rPr lang="en-US" dirty="0" smtClean="0"/>
              <a:t>. Let </a:t>
            </a:r>
            <a:r>
              <a:rPr lang="en-US" i="1" dirty="0" smtClean="0"/>
              <a:t>u</a:t>
            </a:r>
            <a:r>
              <a:rPr lang="en-US" dirty="0" smtClean="0"/>
              <a:t>, </a:t>
            </a:r>
            <a:r>
              <a:rPr lang="en-US" i="1" dirty="0" smtClean="0"/>
              <a:t>v</a:t>
            </a:r>
            <a:r>
              <a:rPr lang="en-US" dirty="0" smtClean="0"/>
              <a:t> </a:t>
            </a:r>
            <a:r>
              <a:rPr lang="en-US" dirty="0">
                <a:sym typeface="Symbol"/>
              </a:rPr>
              <a:t> </a:t>
            </a:r>
            <a:r>
              <a:rPr lang="en-US" dirty="0" smtClean="0">
                <a:sym typeface="Symbol"/>
              </a:rPr>
              <a:t>*. Then (</a:t>
            </a:r>
            <a:r>
              <a:rPr lang="en-US" i="1" dirty="0" err="1" smtClean="0">
                <a:sym typeface="Symbol"/>
              </a:rPr>
              <a:t>uv</a:t>
            </a:r>
            <a:r>
              <a:rPr lang="en-US" dirty="0" smtClean="0">
                <a:sym typeface="Symbol"/>
              </a:rPr>
              <a:t>)</a:t>
            </a:r>
            <a:r>
              <a:rPr lang="en-US" baseline="30000" dirty="0" smtClean="0">
                <a:sym typeface="Symbol"/>
              </a:rPr>
              <a:t>R</a:t>
            </a:r>
            <a:r>
              <a:rPr lang="en-US" dirty="0" smtClean="0">
                <a:sym typeface="Symbol"/>
              </a:rPr>
              <a:t> = </a:t>
            </a:r>
            <a:r>
              <a:rPr lang="en-US" i="1" dirty="0" err="1" smtClean="0">
                <a:sym typeface="Symbol"/>
              </a:rPr>
              <a:t>v</a:t>
            </a:r>
            <a:r>
              <a:rPr lang="en-US" baseline="30000" dirty="0" err="1" smtClean="0">
                <a:sym typeface="Symbol"/>
              </a:rPr>
              <a:t>R</a:t>
            </a:r>
            <a:r>
              <a:rPr lang="en-US" i="1" dirty="0" err="1" smtClean="0">
                <a:sym typeface="Symbol"/>
              </a:rPr>
              <a:t>u</a:t>
            </a:r>
            <a:r>
              <a:rPr lang="en-US" baseline="30000" dirty="0" err="1" smtClean="0">
                <a:sym typeface="Symbol"/>
              </a:rPr>
              <a:t>R</a:t>
            </a:r>
            <a:r>
              <a:rPr lang="en-US" dirty="0" smtClean="0">
                <a:sym typeface="Symbol"/>
              </a:rPr>
              <a: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234494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Mathematical Models</a:t>
            </a:r>
            <a:endParaRPr lang="en-US" dirty="0"/>
          </a:p>
        </p:txBody>
      </p:sp>
      <p:sp>
        <p:nvSpPr>
          <p:cNvPr id="3" name="Content Placeholder 2"/>
          <p:cNvSpPr>
            <a:spLocks noGrp="1"/>
          </p:cNvSpPr>
          <p:nvPr>
            <p:ph idx="1"/>
          </p:nvPr>
        </p:nvSpPr>
        <p:spPr/>
        <p:txBody>
          <a:bodyPr/>
          <a:lstStyle/>
          <a:p>
            <a:r>
              <a:rPr lang="en-US" dirty="0" smtClean="0"/>
              <a:t>Sets</a:t>
            </a:r>
          </a:p>
          <a:p>
            <a:pPr marL="274320" lvl="1" indent="0">
              <a:buNone/>
            </a:pPr>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020062" y="2314827"/>
            <a:ext cx="5156887" cy="523220"/>
          </a:xfrm>
          <a:prstGeom prst="rect">
            <a:avLst/>
          </a:prstGeom>
          <a:noFill/>
        </p:spPr>
        <p:txBody>
          <a:bodyPr wrap="square" rtlCol="0">
            <a:spAutoFit/>
          </a:bodyPr>
          <a:lstStyle/>
          <a:p>
            <a:r>
              <a:rPr lang="en-US" sz="2800" dirty="0" smtClean="0"/>
              <a:t>S = { blue, red, yellow, green }</a:t>
            </a:r>
            <a:endParaRPr lang="en-US" sz="2800" dirty="0"/>
          </a:p>
        </p:txBody>
      </p:sp>
      <p:sp>
        <p:nvSpPr>
          <p:cNvPr id="6" name="TextBox 5"/>
          <p:cNvSpPr txBox="1"/>
          <p:nvPr/>
        </p:nvSpPr>
        <p:spPr>
          <a:xfrm>
            <a:off x="2910528" y="2645220"/>
            <a:ext cx="609601" cy="369332"/>
          </a:xfrm>
          <a:prstGeom prst="rect">
            <a:avLst/>
          </a:prstGeom>
          <a:noFill/>
        </p:spPr>
        <p:txBody>
          <a:bodyPr wrap="square" rtlCol="0">
            <a:spAutoFit/>
          </a:bodyPr>
          <a:lstStyle/>
          <a:p>
            <a:r>
              <a:rPr lang="en-US" dirty="0" smtClean="0"/>
              <a:t>Set</a:t>
            </a:r>
            <a:endParaRPr lang="en-US" dirty="0"/>
          </a:p>
        </p:txBody>
      </p:sp>
      <p:cxnSp>
        <p:nvCxnSpPr>
          <p:cNvPr id="8" name="Straight Arrow Connector 7"/>
          <p:cNvCxnSpPr>
            <a:endCxn id="5" idx="1"/>
          </p:cNvCxnSpPr>
          <p:nvPr/>
        </p:nvCxnSpPr>
        <p:spPr>
          <a:xfrm flipV="1">
            <a:off x="3352798" y="2576437"/>
            <a:ext cx="667264" cy="26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56884" y="3077626"/>
            <a:ext cx="2825579" cy="369332"/>
          </a:xfrm>
          <a:prstGeom prst="rect">
            <a:avLst/>
          </a:prstGeom>
          <a:noFill/>
        </p:spPr>
        <p:txBody>
          <a:bodyPr wrap="square" rtlCol="0">
            <a:spAutoFit/>
          </a:bodyPr>
          <a:lstStyle/>
          <a:p>
            <a:pPr algn="ctr"/>
            <a:r>
              <a:rPr lang="en-US" dirty="0" smtClean="0"/>
              <a:t>Elements (or members)</a:t>
            </a:r>
            <a:endParaRPr lang="en-US" dirty="0"/>
          </a:p>
        </p:txBody>
      </p:sp>
      <p:cxnSp>
        <p:nvCxnSpPr>
          <p:cNvPr id="10" name="Straight Arrow Connector 9"/>
          <p:cNvCxnSpPr>
            <a:stCxn id="9" idx="2"/>
          </p:cNvCxnSpPr>
          <p:nvPr/>
        </p:nvCxnSpPr>
        <p:spPr>
          <a:xfrm flipH="1">
            <a:off x="6451258" y="3446958"/>
            <a:ext cx="118416" cy="449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0"/>
          </p:cNvCxnSpPr>
          <p:nvPr/>
        </p:nvCxnSpPr>
        <p:spPr>
          <a:xfrm flipH="1" flipV="1">
            <a:off x="5955957" y="2739192"/>
            <a:ext cx="613717" cy="33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p:cNvCxnSpPr>
          <p:nvPr/>
        </p:nvCxnSpPr>
        <p:spPr>
          <a:xfrm flipV="1">
            <a:off x="6569674" y="2739192"/>
            <a:ext cx="137469" cy="33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V="1">
            <a:off x="6569674" y="2739192"/>
            <a:ext cx="1132704" cy="33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1908795" y="4263961"/>
                <a:ext cx="6783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908795" y="4263961"/>
                <a:ext cx="678391" cy="276999"/>
              </a:xfrm>
              <a:prstGeom prst="rect">
                <a:avLst/>
              </a:prstGeom>
              <a:blipFill rotWithShape="0">
                <a:blip r:embed="rId2"/>
                <a:stretch>
                  <a:fillRect l="-7207" r="-810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513548" y="4423717"/>
                <a:ext cx="6783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513548" y="4423717"/>
                <a:ext cx="678391" cy="276999"/>
              </a:xfrm>
              <a:prstGeom prst="rect">
                <a:avLst/>
              </a:prstGeom>
              <a:blipFill rotWithShape="0">
                <a:blip r:embed="rId4"/>
                <a:stretch>
                  <a:fillRect l="-7143" r="-7143" b="-15556"/>
                </a:stretch>
              </a:blipFill>
            </p:spPr>
            <p:txBody>
              <a:bodyPr/>
              <a:lstStyle/>
              <a:p>
                <a:r>
                  <a:rPr lang="en-US">
                    <a:noFill/>
                  </a:rPr>
                  <a:t> </a:t>
                </a:r>
              </a:p>
            </p:txBody>
          </p:sp>
        </mc:Fallback>
      </mc:AlternateContent>
      <p:sp>
        <p:nvSpPr>
          <p:cNvPr id="36" name="TextBox 35"/>
          <p:cNvSpPr txBox="1"/>
          <p:nvPr/>
        </p:nvSpPr>
        <p:spPr>
          <a:xfrm>
            <a:off x="4015942" y="3777047"/>
            <a:ext cx="5156887" cy="400110"/>
          </a:xfrm>
          <a:prstGeom prst="rect">
            <a:avLst/>
          </a:prstGeom>
          <a:noFill/>
        </p:spPr>
        <p:txBody>
          <a:bodyPr wrap="square" rtlCol="0">
            <a:spAutoFit/>
          </a:bodyPr>
          <a:lstStyle/>
          <a:p>
            <a:pPr algn="ctr"/>
            <a:r>
              <a:rPr lang="en-US" sz="2000" dirty="0" smtClean="0"/>
              <a:t>A = { blue, red }</a:t>
            </a:r>
            <a:endParaRPr lang="en-US" sz="2000" dirty="0"/>
          </a:p>
        </p:txBody>
      </p:sp>
      <p:cxnSp>
        <p:nvCxnSpPr>
          <p:cNvPr id="37" name="Straight Arrow Connector 36"/>
          <p:cNvCxnSpPr/>
          <p:nvPr/>
        </p:nvCxnSpPr>
        <p:spPr>
          <a:xfrm>
            <a:off x="3352798" y="2838047"/>
            <a:ext cx="2045043" cy="1115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6569674" y="3446958"/>
            <a:ext cx="511777" cy="449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0"/>
          </p:cNvCxnSpPr>
          <p:nvPr/>
        </p:nvCxnSpPr>
        <p:spPr>
          <a:xfrm flipH="1" flipV="1">
            <a:off x="5169754" y="2743310"/>
            <a:ext cx="1399920" cy="334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259" y="4813879"/>
            <a:ext cx="1061464" cy="369332"/>
          </a:xfrm>
          <a:prstGeom prst="rect">
            <a:avLst/>
          </a:prstGeom>
          <a:noFill/>
        </p:spPr>
        <p:txBody>
          <a:bodyPr wrap="square" rtlCol="0">
            <a:spAutoFit/>
          </a:bodyPr>
          <a:lstStyle/>
          <a:p>
            <a:r>
              <a:rPr lang="en-US" dirty="0" smtClean="0"/>
              <a:t>Subsets</a:t>
            </a:r>
            <a:endParaRPr lang="en-US" dirty="0"/>
          </a:p>
        </p:txBody>
      </p:sp>
      <p:sp>
        <p:nvSpPr>
          <p:cNvPr id="49" name="TextBox 48"/>
          <p:cNvSpPr txBox="1"/>
          <p:nvPr/>
        </p:nvSpPr>
        <p:spPr>
          <a:xfrm>
            <a:off x="5033321" y="4789642"/>
            <a:ext cx="1746421" cy="369332"/>
          </a:xfrm>
          <a:prstGeom prst="rect">
            <a:avLst/>
          </a:prstGeom>
          <a:noFill/>
        </p:spPr>
        <p:txBody>
          <a:bodyPr wrap="square" rtlCol="0">
            <a:spAutoFit/>
          </a:bodyPr>
          <a:lstStyle/>
          <a:p>
            <a:r>
              <a:rPr lang="en-US" dirty="0" smtClean="0"/>
              <a:t>Proper subset</a:t>
            </a:r>
            <a:endParaRPr lang="en-US" dirty="0"/>
          </a:p>
        </p:txBody>
      </p:sp>
      <mc:AlternateContent xmlns:mc="http://schemas.openxmlformats.org/markup-compatibility/2006" xmlns:a14="http://schemas.microsoft.com/office/drawing/2010/main">
        <mc:Choice Requires="a14">
          <p:sp>
            <p:nvSpPr>
              <p:cNvPr id="50" name="TextBox 49"/>
              <p:cNvSpPr txBox="1"/>
              <p:nvPr/>
            </p:nvSpPr>
            <p:spPr>
              <a:xfrm>
                <a:off x="7081451" y="4377550"/>
                <a:ext cx="4503384" cy="369332"/>
              </a:xfrm>
              <a:prstGeom prst="rect">
                <a:avLst/>
              </a:prstGeom>
              <a:noFill/>
            </p:spPr>
            <p:txBody>
              <a:bodyPr wrap="square" rtlCol="0">
                <a:spAutoFit/>
              </a:bodyPr>
              <a:lstStyle/>
              <a:p>
                <a:pPr algn="ctr"/>
                <a:r>
                  <a:rPr lang="en-US" dirty="0" smtClean="0"/>
                  <a:t>A = {1, 2, 3, ….} or A = { </a:t>
                </a:r>
                <a:r>
                  <a:rPr lang="en-US" i="1" dirty="0" smtClean="0"/>
                  <a:t>n</a:t>
                </a:r>
                <a:r>
                  <a:rPr lang="en-US" dirty="0" smtClean="0"/>
                  <a:t> | </a:t>
                </a:r>
                <a:r>
                  <a:rPr lang="en-US" i="1" dirty="0" smtClean="0"/>
                  <a:t>n</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ℕ</m:t>
                    </m:r>
                  </m:oMath>
                </a14:m>
                <a:r>
                  <a:rPr lang="en-US" dirty="0" smtClean="0"/>
                  <a:t> } </a:t>
                </a:r>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7081451" y="4377550"/>
                <a:ext cx="4503384" cy="369332"/>
              </a:xfrm>
              <a:prstGeom prst="rect">
                <a:avLst/>
              </a:prstGeom>
              <a:blipFill rotWithShape="1">
                <a:blip r:embed="rId5"/>
                <a:stretch>
                  <a:fillRect t="-8197" b="-24590"/>
                </a:stretch>
              </a:blipFill>
            </p:spPr>
            <p:txBody>
              <a:bodyPr/>
              <a:lstStyle/>
              <a:p>
                <a:r>
                  <a:rPr lang="en-US">
                    <a:noFill/>
                  </a:rPr>
                  <a:t> </a:t>
                </a:r>
              </a:p>
            </p:txBody>
          </p:sp>
        </mc:Fallback>
      </mc:AlternateContent>
      <p:sp>
        <p:nvSpPr>
          <p:cNvPr id="51" name="TextBox 50"/>
          <p:cNvSpPr txBox="1"/>
          <p:nvPr/>
        </p:nvSpPr>
        <p:spPr>
          <a:xfrm>
            <a:off x="8735386" y="4746882"/>
            <a:ext cx="1746421" cy="369332"/>
          </a:xfrm>
          <a:prstGeom prst="rect">
            <a:avLst/>
          </a:prstGeom>
          <a:noFill/>
        </p:spPr>
        <p:txBody>
          <a:bodyPr wrap="square" rtlCol="0">
            <a:spAutoFit/>
          </a:bodyPr>
          <a:lstStyle/>
          <a:p>
            <a:r>
              <a:rPr lang="en-US" dirty="0" smtClean="0"/>
              <a:t>Infinite set</a:t>
            </a:r>
            <a:endParaRPr lang="en-US" dirty="0"/>
          </a:p>
        </p:txBody>
      </p:sp>
      <p:sp>
        <p:nvSpPr>
          <p:cNvPr id="52" name="TextBox 51"/>
          <p:cNvSpPr txBox="1"/>
          <p:nvPr/>
        </p:nvSpPr>
        <p:spPr>
          <a:xfrm>
            <a:off x="1421026" y="5543743"/>
            <a:ext cx="1721711" cy="369332"/>
          </a:xfrm>
          <a:prstGeom prst="rect">
            <a:avLst/>
          </a:prstGeom>
          <a:noFill/>
        </p:spPr>
        <p:txBody>
          <a:bodyPr wrap="square" rtlCol="0">
            <a:spAutoFit/>
          </a:bodyPr>
          <a:lstStyle/>
          <a:p>
            <a:pPr algn="ctr"/>
            <a:r>
              <a:rPr lang="en-US" dirty="0" smtClean="0"/>
              <a:t>B = { }</a:t>
            </a:r>
            <a:endParaRPr lang="en-US" dirty="0"/>
          </a:p>
        </p:txBody>
      </p:sp>
      <p:sp>
        <p:nvSpPr>
          <p:cNvPr id="53" name="TextBox 52"/>
          <p:cNvSpPr txBox="1"/>
          <p:nvPr/>
        </p:nvSpPr>
        <p:spPr>
          <a:xfrm>
            <a:off x="1713975" y="5938627"/>
            <a:ext cx="1746421" cy="369332"/>
          </a:xfrm>
          <a:prstGeom prst="rect">
            <a:avLst/>
          </a:prstGeom>
          <a:noFill/>
        </p:spPr>
        <p:txBody>
          <a:bodyPr wrap="square" rtlCol="0">
            <a:spAutoFit/>
          </a:bodyPr>
          <a:lstStyle/>
          <a:p>
            <a:r>
              <a:rPr lang="en-US" dirty="0" smtClean="0"/>
              <a:t>Empty set</a:t>
            </a:r>
            <a:endParaRPr lang="en-US" dirty="0"/>
          </a:p>
        </p:txBody>
      </p:sp>
      <p:sp>
        <p:nvSpPr>
          <p:cNvPr id="54" name="TextBox 53"/>
          <p:cNvSpPr txBox="1"/>
          <p:nvPr/>
        </p:nvSpPr>
        <p:spPr>
          <a:xfrm>
            <a:off x="5033312" y="5539621"/>
            <a:ext cx="1721711" cy="369332"/>
          </a:xfrm>
          <a:prstGeom prst="rect">
            <a:avLst/>
          </a:prstGeom>
          <a:noFill/>
        </p:spPr>
        <p:txBody>
          <a:bodyPr wrap="square" rtlCol="0">
            <a:spAutoFit/>
          </a:bodyPr>
          <a:lstStyle/>
          <a:p>
            <a:pPr algn="ctr"/>
            <a:r>
              <a:rPr lang="en-US" dirty="0" smtClean="0"/>
              <a:t>B = { white }</a:t>
            </a:r>
            <a:endParaRPr lang="en-US" dirty="0"/>
          </a:p>
        </p:txBody>
      </p:sp>
      <p:sp>
        <p:nvSpPr>
          <p:cNvPr id="55" name="TextBox 54"/>
          <p:cNvSpPr txBox="1"/>
          <p:nvPr/>
        </p:nvSpPr>
        <p:spPr>
          <a:xfrm>
            <a:off x="5008602" y="5967542"/>
            <a:ext cx="1746421" cy="369332"/>
          </a:xfrm>
          <a:prstGeom prst="rect">
            <a:avLst/>
          </a:prstGeom>
          <a:noFill/>
        </p:spPr>
        <p:txBody>
          <a:bodyPr wrap="square" rtlCol="0">
            <a:spAutoFit/>
          </a:bodyPr>
          <a:lstStyle/>
          <a:p>
            <a:r>
              <a:rPr lang="en-US" dirty="0" smtClean="0"/>
              <a:t>Singleton set</a:t>
            </a:r>
            <a:endParaRPr lang="en-US" dirty="0"/>
          </a:p>
        </p:txBody>
      </p:sp>
      <p:sp>
        <p:nvSpPr>
          <p:cNvPr id="56" name="TextBox 55"/>
          <p:cNvSpPr txBox="1"/>
          <p:nvPr/>
        </p:nvSpPr>
        <p:spPr>
          <a:xfrm>
            <a:off x="8559087" y="5547859"/>
            <a:ext cx="2018297" cy="369332"/>
          </a:xfrm>
          <a:prstGeom prst="rect">
            <a:avLst/>
          </a:prstGeom>
          <a:noFill/>
        </p:spPr>
        <p:txBody>
          <a:bodyPr wrap="square" rtlCol="0">
            <a:spAutoFit/>
          </a:bodyPr>
          <a:lstStyle/>
          <a:p>
            <a:pPr algn="ctr"/>
            <a:r>
              <a:rPr lang="en-US" dirty="0" smtClean="0"/>
              <a:t>B = { red, blue }</a:t>
            </a:r>
            <a:endParaRPr lang="en-US" dirty="0"/>
          </a:p>
        </p:txBody>
      </p:sp>
      <p:sp>
        <p:nvSpPr>
          <p:cNvPr id="57" name="TextBox 56"/>
          <p:cNvSpPr txBox="1"/>
          <p:nvPr/>
        </p:nvSpPr>
        <p:spPr>
          <a:xfrm>
            <a:off x="8656297" y="5967542"/>
            <a:ext cx="2043007" cy="369332"/>
          </a:xfrm>
          <a:prstGeom prst="rect">
            <a:avLst/>
          </a:prstGeom>
          <a:noFill/>
        </p:spPr>
        <p:txBody>
          <a:bodyPr wrap="square" rtlCol="0">
            <a:spAutoFit/>
          </a:bodyPr>
          <a:lstStyle/>
          <a:p>
            <a:r>
              <a:rPr lang="en-US" dirty="0" smtClean="0"/>
              <a:t>Unordered pair</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816461" y="4492754"/>
                <a:ext cx="8630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𝑆</m:t>
                      </m:r>
                    </m:oMath>
                  </m:oMathPara>
                </a14:m>
                <a:endParaRPr lang="en-US" i="1" dirty="0">
                  <a:latin typeface="Cambria Math" panose="02040503050406030204" pitchFamily="18" charset="0"/>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816461" y="4492754"/>
                <a:ext cx="863057" cy="369332"/>
              </a:xfrm>
              <a:prstGeom prst="rect">
                <a:avLst/>
              </a:prstGeom>
              <a:blipFill rotWithShape="0">
                <a:blip r:embed="rId6"/>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95223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3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p:cTn id="15" dur="1000" fill="hold"/>
                                        <p:tgtEl>
                                          <p:spTgt spid="48"/>
                                        </p:tgtEl>
                                        <p:attrNameLst>
                                          <p:attrName>ppt_w</p:attrName>
                                        </p:attrNameLst>
                                      </p:cBhvr>
                                      <p:tavLst>
                                        <p:tav tm="0">
                                          <p:val>
                                            <p:fltVal val="0"/>
                                          </p:val>
                                        </p:tav>
                                        <p:tav tm="100000">
                                          <p:val>
                                            <p:strVal val="#ppt_w"/>
                                          </p:val>
                                        </p:tav>
                                      </p:tavLst>
                                    </p:anim>
                                    <p:anim calcmode="lin" valueType="num">
                                      <p:cBhvr>
                                        <p:cTn id="16" dur="1000" fill="hold"/>
                                        <p:tgtEl>
                                          <p:spTgt spid="48"/>
                                        </p:tgtEl>
                                        <p:attrNameLst>
                                          <p:attrName>ppt_h</p:attrName>
                                        </p:attrNameLst>
                                      </p:cBhvr>
                                      <p:tavLst>
                                        <p:tav tm="0">
                                          <p:val>
                                            <p:fltVal val="0"/>
                                          </p:val>
                                        </p:tav>
                                        <p:tav tm="100000">
                                          <p:val>
                                            <p:strVal val="#ppt_h"/>
                                          </p:val>
                                        </p:tav>
                                      </p:tavLst>
                                    </p:anim>
                                    <p:anim calcmode="lin" valueType="num">
                                      <p:cBhvr>
                                        <p:cTn id="17" dur="1000" fill="hold"/>
                                        <p:tgtEl>
                                          <p:spTgt spid="48"/>
                                        </p:tgtEl>
                                        <p:attrNameLst>
                                          <p:attrName>style.rotation</p:attrName>
                                        </p:attrNameLst>
                                      </p:cBhvr>
                                      <p:tavLst>
                                        <p:tav tm="0">
                                          <p:val>
                                            <p:fltVal val="90"/>
                                          </p:val>
                                        </p:tav>
                                        <p:tav tm="100000">
                                          <p:val>
                                            <p:fltVal val="0"/>
                                          </p:val>
                                        </p:tav>
                                      </p:tavLst>
                                    </p:anim>
                                    <p:animEffect transition="in" filter="fade">
                                      <p:cBhvr>
                                        <p:cTn id="18" dur="10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fltVal val="0"/>
                                          </p:val>
                                        </p:tav>
                                        <p:tav tm="100000">
                                          <p:val>
                                            <p:strVal val="#ppt_w"/>
                                          </p:val>
                                        </p:tav>
                                      </p:tavLst>
                                    </p:anim>
                                    <p:anim calcmode="lin" valueType="num">
                                      <p:cBhvr>
                                        <p:cTn id="24" dur="1000" fill="hold"/>
                                        <p:tgtEl>
                                          <p:spTgt spid="31"/>
                                        </p:tgtEl>
                                        <p:attrNameLst>
                                          <p:attrName>ppt_h</p:attrName>
                                        </p:attrNameLst>
                                      </p:cBhvr>
                                      <p:tavLst>
                                        <p:tav tm="0">
                                          <p:val>
                                            <p:fltVal val="0"/>
                                          </p:val>
                                        </p:tav>
                                        <p:tav tm="100000">
                                          <p:val>
                                            <p:strVal val="#ppt_h"/>
                                          </p:val>
                                        </p:tav>
                                      </p:tavLst>
                                    </p:anim>
                                    <p:anim calcmode="lin" valueType="num">
                                      <p:cBhvr>
                                        <p:cTn id="25" dur="1000" fill="hold"/>
                                        <p:tgtEl>
                                          <p:spTgt spid="31"/>
                                        </p:tgtEl>
                                        <p:attrNameLst>
                                          <p:attrName>style.rotation</p:attrName>
                                        </p:attrNameLst>
                                      </p:cBhvr>
                                      <p:tavLst>
                                        <p:tav tm="0">
                                          <p:val>
                                            <p:fltVal val="90"/>
                                          </p:val>
                                        </p:tav>
                                        <p:tav tm="100000">
                                          <p:val>
                                            <p:fltVal val="0"/>
                                          </p:val>
                                        </p:tav>
                                      </p:tavLst>
                                    </p:anim>
                                    <p:animEffect transition="in" filter="fade">
                                      <p:cBhvr>
                                        <p:cTn id="26" dur="1000"/>
                                        <p:tgtEl>
                                          <p:spTgt spid="31"/>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p:cTn id="29" dur="1000" fill="hold"/>
                                        <p:tgtEl>
                                          <p:spTgt spid="49"/>
                                        </p:tgtEl>
                                        <p:attrNameLst>
                                          <p:attrName>ppt_w</p:attrName>
                                        </p:attrNameLst>
                                      </p:cBhvr>
                                      <p:tavLst>
                                        <p:tav tm="0">
                                          <p:val>
                                            <p:fltVal val="0"/>
                                          </p:val>
                                        </p:tav>
                                        <p:tav tm="100000">
                                          <p:val>
                                            <p:strVal val="#ppt_w"/>
                                          </p:val>
                                        </p:tav>
                                      </p:tavLst>
                                    </p:anim>
                                    <p:anim calcmode="lin" valueType="num">
                                      <p:cBhvr>
                                        <p:cTn id="30" dur="1000" fill="hold"/>
                                        <p:tgtEl>
                                          <p:spTgt spid="49"/>
                                        </p:tgtEl>
                                        <p:attrNameLst>
                                          <p:attrName>ppt_h</p:attrName>
                                        </p:attrNameLst>
                                      </p:cBhvr>
                                      <p:tavLst>
                                        <p:tav tm="0">
                                          <p:val>
                                            <p:fltVal val="0"/>
                                          </p:val>
                                        </p:tav>
                                        <p:tav tm="100000">
                                          <p:val>
                                            <p:strVal val="#ppt_h"/>
                                          </p:val>
                                        </p:tav>
                                      </p:tavLst>
                                    </p:anim>
                                    <p:anim calcmode="lin" valueType="num">
                                      <p:cBhvr>
                                        <p:cTn id="31" dur="1000" fill="hold"/>
                                        <p:tgtEl>
                                          <p:spTgt spid="49"/>
                                        </p:tgtEl>
                                        <p:attrNameLst>
                                          <p:attrName>style.rotation</p:attrName>
                                        </p:attrNameLst>
                                      </p:cBhvr>
                                      <p:tavLst>
                                        <p:tav tm="0">
                                          <p:val>
                                            <p:fltVal val="90"/>
                                          </p:val>
                                        </p:tav>
                                        <p:tav tm="100000">
                                          <p:val>
                                            <p:fltVal val="0"/>
                                          </p:val>
                                        </p:tav>
                                      </p:tavLst>
                                    </p:anim>
                                    <p:animEffect transition="in" filter="fade">
                                      <p:cBhvr>
                                        <p:cTn id="32" dur="10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1000" fill="hold"/>
                                        <p:tgtEl>
                                          <p:spTgt spid="51"/>
                                        </p:tgtEl>
                                        <p:attrNameLst>
                                          <p:attrName>ppt_w</p:attrName>
                                        </p:attrNameLst>
                                      </p:cBhvr>
                                      <p:tavLst>
                                        <p:tav tm="0">
                                          <p:val>
                                            <p:fltVal val="0"/>
                                          </p:val>
                                        </p:tav>
                                        <p:tav tm="100000">
                                          <p:val>
                                            <p:strVal val="#ppt_w"/>
                                          </p:val>
                                        </p:tav>
                                      </p:tavLst>
                                    </p:anim>
                                    <p:anim calcmode="lin" valueType="num">
                                      <p:cBhvr>
                                        <p:cTn id="38" dur="1000" fill="hold"/>
                                        <p:tgtEl>
                                          <p:spTgt spid="51"/>
                                        </p:tgtEl>
                                        <p:attrNameLst>
                                          <p:attrName>ppt_h</p:attrName>
                                        </p:attrNameLst>
                                      </p:cBhvr>
                                      <p:tavLst>
                                        <p:tav tm="0">
                                          <p:val>
                                            <p:fltVal val="0"/>
                                          </p:val>
                                        </p:tav>
                                        <p:tav tm="100000">
                                          <p:val>
                                            <p:strVal val="#ppt_h"/>
                                          </p:val>
                                        </p:tav>
                                      </p:tavLst>
                                    </p:anim>
                                    <p:anim calcmode="lin" valueType="num">
                                      <p:cBhvr>
                                        <p:cTn id="39" dur="1000" fill="hold"/>
                                        <p:tgtEl>
                                          <p:spTgt spid="51"/>
                                        </p:tgtEl>
                                        <p:attrNameLst>
                                          <p:attrName>style.rotation</p:attrName>
                                        </p:attrNameLst>
                                      </p:cBhvr>
                                      <p:tavLst>
                                        <p:tav tm="0">
                                          <p:val>
                                            <p:fltVal val="90"/>
                                          </p:val>
                                        </p:tav>
                                        <p:tav tm="100000">
                                          <p:val>
                                            <p:fltVal val="0"/>
                                          </p:val>
                                        </p:tav>
                                      </p:tavLst>
                                    </p:anim>
                                    <p:animEffect transition="in" filter="fade">
                                      <p:cBhvr>
                                        <p:cTn id="40" dur="1000"/>
                                        <p:tgtEl>
                                          <p:spTgt spid="5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1000" fill="hold"/>
                                        <p:tgtEl>
                                          <p:spTgt spid="50"/>
                                        </p:tgtEl>
                                        <p:attrNameLst>
                                          <p:attrName>ppt_w</p:attrName>
                                        </p:attrNameLst>
                                      </p:cBhvr>
                                      <p:tavLst>
                                        <p:tav tm="0">
                                          <p:val>
                                            <p:fltVal val="0"/>
                                          </p:val>
                                        </p:tav>
                                        <p:tav tm="100000">
                                          <p:val>
                                            <p:strVal val="#ppt_w"/>
                                          </p:val>
                                        </p:tav>
                                      </p:tavLst>
                                    </p:anim>
                                    <p:anim calcmode="lin" valueType="num">
                                      <p:cBhvr>
                                        <p:cTn id="44" dur="1000" fill="hold"/>
                                        <p:tgtEl>
                                          <p:spTgt spid="50"/>
                                        </p:tgtEl>
                                        <p:attrNameLst>
                                          <p:attrName>ppt_h</p:attrName>
                                        </p:attrNameLst>
                                      </p:cBhvr>
                                      <p:tavLst>
                                        <p:tav tm="0">
                                          <p:val>
                                            <p:fltVal val="0"/>
                                          </p:val>
                                        </p:tav>
                                        <p:tav tm="100000">
                                          <p:val>
                                            <p:strVal val="#ppt_h"/>
                                          </p:val>
                                        </p:tav>
                                      </p:tavLst>
                                    </p:anim>
                                    <p:anim calcmode="lin" valueType="num">
                                      <p:cBhvr>
                                        <p:cTn id="45" dur="1000" fill="hold"/>
                                        <p:tgtEl>
                                          <p:spTgt spid="50"/>
                                        </p:tgtEl>
                                        <p:attrNameLst>
                                          <p:attrName>style.rotation</p:attrName>
                                        </p:attrNameLst>
                                      </p:cBhvr>
                                      <p:tavLst>
                                        <p:tav tm="0">
                                          <p:val>
                                            <p:fltVal val="90"/>
                                          </p:val>
                                        </p:tav>
                                        <p:tav tm="100000">
                                          <p:val>
                                            <p:fltVal val="0"/>
                                          </p:val>
                                        </p:tav>
                                      </p:tavLst>
                                    </p:anim>
                                    <p:animEffect transition="in" filter="fade">
                                      <p:cBhvr>
                                        <p:cTn id="46" dur="10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p:cTn id="51" dur="1000" fill="hold"/>
                                        <p:tgtEl>
                                          <p:spTgt spid="53"/>
                                        </p:tgtEl>
                                        <p:attrNameLst>
                                          <p:attrName>ppt_w</p:attrName>
                                        </p:attrNameLst>
                                      </p:cBhvr>
                                      <p:tavLst>
                                        <p:tav tm="0">
                                          <p:val>
                                            <p:fltVal val="0"/>
                                          </p:val>
                                        </p:tav>
                                        <p:tav tm="100000">
                                          <p:val>
                                            <p:strVal val="#ppt_w"/>
                                          </p:val>
                                        </p:tav>
                                      </p:tavLst>
                                    </p:anim>
                                    <p:anim calcmode="lin" valueType="num">
                                      <p:cBhvr>
                                        <p:cTn id="52" dur="1000" fill="hold"/>
                                        <p:tgtEl>
                                          <p:spTgt spid="53"/>
                                        </p:tgtEl>
                                        <p:attrNameLst>
                                          <p:attrName>ppt_h</p:attrName>
                                        </p:attrNameLst>
                                      </p:cBhvr>
                                      <p:tavLst>
                                        <p:tav tm="0">
                                          <p:val>
                                            <p:fltVal val="0"/>
                                          </p:val>
                                        </p:tav>
                                        <p:tav tm="100000">
                                          <p:val>
                                            <p:strVal val="#ppt_h"/>
                                          </p:val>
                                        </p:tav>
                                      </p:tavLst>
                                    </p:anim>
                                    <p:anim calcmode="lin" valueType="num">
                                      <p:cBhvr>
                                        <p:cTn id="53" dur="1000" fill="hold"/>
                                        <p:tgtEl>
                                          <p:spTgt spid="53"/>
                                        </p:tgtEl>
                                        <p:attrNameLst>
                                          <p:attrName>style.rotation</p:attrName>
                                        </p:attrNameLst>
                                      </p:cBhvr>
                                      <p:tavLst>
                                        <p:tav tm="0">
                                          <p:val>
                                            <p:fltVal val="90"/>
                                          </p:val>
                                        </p:tav>
                                        <p:tav tm="100000">
                                          <p:val>
                                            <p:fltVal val="0"/>
                                          </p:val>
                                        </p:tav>
                                      </p:tavLst>
                                    </p:anim>
                                    <p:animEffect transition="in" filter="fade">
                                      <p:cBhvr>
                                        <p:cTn id="54" dur="1000"/>
                                        <p:tgtEl>
                                          <p:spTgt spid="53"/>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p:cTn id="57" dur="1000" fill="hold"/>
                                        <p:tgtEl>
                                          <p:spTgt spid="52"/>
                                        </p:tgtEl>
                                        <p:attrNameLst>
                                          <p:attrName>ppt_w</p:attrName>
                                        </p:attrNameLst>
                                      </p:cBhvr>
                                      <p:tavLst>
                                        <p:tav tm="0">
                                          <p:val>
                                            <p:fltVal val="0"/>
                                          </p:val>
                                        </p:tav>
                                        <p:tav tm="100000">
                                          <p:val>
                                            <p:strVal val="#ppt_w"/>
                                          </p:val>
                                        </p:tav>
                                      </p:tavLst>
                                    </p:anim>
                                    <p:anim calcmode="lin" valueType="num">
                                      <p:cBhvr>
                                        <p:cTn id="58" dur="1000" fill="hold"/>
                                        <p:tgtEl>
                                          <p:spTgt spid="52"/>
                                        </p:tgtEl>
                                        <p:attrNameLst>
                                          <p:attrName>ppt_h</p:attrName>
                                        </p:attrNameLst>
                                      </p:cBhvr>
                                      <p:tavLst>
                                        <p:tav tm="0">
                                          <p:val>
                                            <p:fltVal val="0"/>
                                          </p:val>
                                        </p:tav>
                                        <p:tav tm="100000">
                                          <p:val>
                                            <p:strVal val="#ppt_h"/>
                                          </p:val>
                                        </p:tav>
                                      </p:tavLst>
                                    </p:anim>
                                    <p:anim calcmode="lin" valueType="num">
                                      <p:cBhvr>
                                        <p:cTn id="59" dur="1000" fill="hold"/>
                                        <p:tgtEl>
                                          <p:spTgt spid="52"/>
                                        </p:tgtEl>
                                        <p:attrNameLst>
                                          <p:attrName>style.rotation</p:attrName>
                                        </p:attrNameLst>
                                      </p:cBhvr>
                                      <p:tavLst>
                                        <p:tav tm="0">
                                          <p:val>
                                            <p:fltVal val="90"/>
                                          </p:val>
                                        </p:tav>
                                        <p:tav tm="100000">
                                          <p:val>
                                            <p:fltVal val="0"/>
                                          </p:val>
                                        </p:tav>
                                      </p:tavLst>
                                    </p:anim>
                                    <p:animEffect transition="in" filter="fade">
                                      <p:cBhvr>
                                        <p:cTn id="60" dur="10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p:cTn id="65" dur="1000" fill="hold"/>
                                        <p:tgtEl>
                                          <p:spTgt spid="54"/>
                                        </p:tgtEl>
                                        <p:attrNameLst>
                                          <p:attrName>ppt_w</p:attrName>
                                        </p:attrNameLst>
                                      </p:cBhvr>
                                      <p:tavLst>
                                        <p:tav tm="0">
                                          <p:val>
                                            <p:fltVal val="0"/>
                                          </p:val>
                                        </p:tav>
                                        <p:tav tm="100000">
                                          <p:val>
                                            <p:strVal val="#ppt_w"/>
                                          </p:val>
                                        </p:tav>
                                      </p:tavLst>
                                    </p:anim>
                                    <p:anim calcmode="lin" valueType="num">
                                      <p:cBhvr>
                                        <p:cTn id="66" dur="1000" fill="hold"/>
                                        <p:tgtEl>
                                          <p:spTgt spid="54"/>
                                        </p:tgtEl>
                                        <p:attrNameLst>
                                          <p:attrName>ppt_h</p:attrName>
                                        </p:attrNameLst>
                                      </p:cBhvr>
                                      <p:tavLst>
                                        <p:tav tm="0">
                                          <p:val>
                                            <p:fltVal val="0"/>
                                          </p:val>
                                        </p:tav>
                                        <p:tav tm="100000">
                                          <p:val>
                                            <p:strVal val="#ppt_h"/>
                                          </p:val>
                                        </p:tav>
                                      </p:tavLst>
                                    </p:anim>
                                    <p:anim calcmode="lin" valueType="num">
                                      <p:cBhvr>
                                        <p:cTn id="67" dur="1000" fill="hold"/>
                                        <p:tgtEl>
                                          <p:spTgt spid="54"/>
                                        </p:tgtEl>
                                        <p:attrNameLst>
                                          <p:attrName>style.rotation</p:attrName>
                                        </p:attrNameLst>
                                      </p:cBhvr>
                                      <p:tavLst>
                                        <p:tav tm="0">
                                          <p:val>
                                            <p:fltVal val="90"/>
                                          </p:val>
                                        </p:tav>
                                        <p:tav tm="100000">
                                          <p:val>
                                            <p:fltVal val="0"/>
                                          </p:val>
                                        </p:tav>
                                      </p:tavLst>
                                    </p:anim>
                                    <p:animEffect transition="in" filter="fade">
                                      <p:cBhvr>
                                        <p:cTn id="68" dur="1000"/>
                                        <p:tgtEl>
                                          <p:spTgt spid="54"/>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1000" fill="hold"/>
                                        <p:tgtEl>
                                          <p:spTgt spid="55"/>
                                        </p:tgtEl>
                                        <p:attrNameLst>
                                          <p:attrName>ppt_w</p:attrName>
                                        </p:attrNameLst>
                                      </p:cBhvr>
                                      <p:tavLst>
                                        <p:tav tm="0">
                                          <p:val>
                                            <p:fltVal val="0"/>
                                          </p:val>
                                        </p:tav>
                                        <p:tav tm="100000">
                                          <p:val>
                                            <p:strVal val="#ppt_w"/>
                                          </p:val>
                                        </p:tav>
                                      </p:tavLst>
                                    </p:anim>
                                    <p:anim calcmode="lin" valueType="num">
                                      <p:cBhvr>
                                        <p:cTn id="72" dur="1000" fill="hold"/>
                                        <p:tgtEl>
                                          <p:spTgt spid="55"/>
                                        </p:tgtEl>
                                        <p:attrNameLst>
                                          <p:attrName>ppt_h</p:attrName>
                                        </p:attrNameLst>
                                      </p:cBhvr>
                                      <p:tavLst>
                                        <p:tav tm="0">
                                          <p:val>
                                            <p:fltVal val="0"/>
                                          </p:val>
                                        </p:tav>
                                        <p:tav tm="100000">
                                          <p:val>
                                            <p:strVal val="#ppt_h"/>
                                          </p:val>
                                        </p:tav>
                                      </p:tavLst>
                                    </p:anim>
                                    <p:anim calcmode="lin" valueType="num">
                                      <p:cBhvr>
                                        <p:cTn id="73" dur="1000" fill="hold"/>
                                        <p:tgtEl>
                                          <p:spTgt spid="55"/>
                                        </p:tgtEl>
                                        <p:attrNameLst>
                                          <p:attrName>style.rotation</p:attrName>
                                        </p:attrNameLst>
                                      </p:cBhvr>
                                      <p:tavLst>
                                        <p:tav tm="0">
                                          <p:val>
                                            <p:fltVal val="90"/>
                                          </p:val>
                                        </p:tav>
                                        <p:tav tm="100000">
                                          <p:val>
                                            <p:fltVal val="0"/>
                                          </p:val>
                                        </p:tav>
                                      </p:tavLst>
                                    </p:anim>
                                    <p:animEffect transition="in" filter="fade">
                                      <p:cBhvr>
                                        <p:cTn id="74" dur="1000"/>
                                        <p:tgtEl>
                                          <p:spTgt spid="55"/>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p:cTn id="79" dur="1000" fill="hold"/>
                                        <p:tgtEl>
                                          <p:spTgt spid="56"/>
                                        </p:tgtEl>
                                        <p:attrNameLst>
                                          <p:attrName>ppt_w</p:attrName>
                                        </p:attrNameLst>
                                      </p:cBhvr>
                                      <p:tavLst>
                                        <p:tav tm="0">
                                          <p:val>
                                            <p:fltVal val="0"/>
                                          </p:val>
                                        </p:tav>
                                        <p:tav tm="100000">
                                          <p:val>
                                            <p:strVal val="#ppt_w"/>
                                          </p:val>
                                        </p:tav>
                                      </p:tavLst>
                                    </p:anim>
                                    <p:anim calcmode="lin" valueType="num">
                                      <p:cBhvr>
                                        <p:cTn id="80" dur="1000" fill="hold"/>
                                        <p:tgtEl>
                                          <p:spTgt spid="56"/>
                                        </p:tgtEl>
                                        <p:attrNameLst>
                                          <p:attrName>ppt_h</p:attrName>
                                        </p:attrNameLst>
                                      </p:cBhvr>
                                      <p:tavLst>
                                        <p:tav tm="0">
                                          <p:val>
                                            <p:fltVal val="0"/>
                                          </p:val>
                                        </p:tav>
                                        <p:tav tm="100000">
                                          <p:val>
                                            <p:strVal val="#ppt_h"/>
                                          </p:val>
                                        </p:tav>
                                      </p:tavLst>
                                    </p:anim>
                                    <p:anim calcmode="lin" valueType="num">
                                      <p:cBhvr>
                                        <p:cTn id="81" dur="1000" fill="hold"/>
                                        <p:tgtEl>
                                          <p:spTgt spid="56"/>
                                        </p:tgtEl>
                                        <p:attrNameLst>
                                          <p:attrName>style.rotation</p:attrName>
                                        </p:attrNameLst>
                                      </p:cBhvr>
                                      <p:tavLst>
                                        <p:tav tm="0">
                                          <p:val>
                                            <p:fltVal val="90"/>
                                          </p:val>
                                        </p:tav>
                                        <p:tav tm="100000">
                                          <p:val>
                                            <p:fltVal val="0"/>
                                          </p:val>
                                        </p:tav>
                                      </p:tavLst>
                                    </p:anim>
                                    <p:animEffect transition="in" filter="fade">
                                      <p:cBhvr>
                                        <p:cTn id="82" dur="1000"/>
                                        <p:tgtEl>
                                          <p:spTgt spid="56"/>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p:cTn id="85" dur="1000" fill="hold"/>
                                        <p:tgtEl>
                                          <p:spTgt spid="57"/>
                                        </p:tgtEl>
                                        <p:attrNameLst>
                                          <p:attrName>ppt_w</p:attrName>
                                        </p:attrNameLst>
                                      </p:cBhvr>
                                      <p:tavLst>
                                        <p:tav tm="0">
                                          <p:val>
                                            <p:fltVal val="0"/>
                                          </p:val>
                                        </p:tav>
                                        <p:tav tm="100000">
                                          <p:val>
                                            <p:strVal val="#ppt_w"/>
                                          </p:val>
                                        </p:tav>
                                      </p:tavLst>
                                    </p:anim>
                                    <p:anim calcmode="lin" valueType="num">
                                      <p:cBhvr>
                                        <p:cTn id="86" dur="1000" fill="hold"/>
                                        <p:tgtEl>
                                          <p:spTgt spid="57"/>
                                        </p:tgtEl>
                                        <p:attrNameLst>
                                          <p:attrName>ppt_h</p:attrName>
                                        </p:attrNameLst>
                                      </p:cBhvr>
                                      <p:tavLst>
                                        <p:tav tm="0">
                                          <p:val>
                                            <p:fltVal val="0"/>
                                          </p:val>
                                        </p:tav>
                                        <p:tav tm="100000">
                                          <p:val>
                                            <p:strVal val="#ppt_h"/>
                                          </p:val>
                                        </p:tav>
                                      </p:tavLst>
                                    </p:anim>
                                    <p:anim calcmode="lin" valueType="num">
                                      <p:cBhvr>
                                        <p:cTn id="87" dur="1000" fill="hold"/>
                                        <p:tgtEl>
                                          <p:spTgt spid="57"/>
                                        </p:tgtEl>
                                        <p:attrNameLst>
                                          <p:attrName>style.rotation</p:attrName>
                                        </p:attrNameLst>
                                      </p:cBhvr>
                                      <p:tavLst>
                                        <p:tav tm="0">
                                          <p:val>
                                            <p:fltVal val="90"/>
                                          </p:val>
                                        </p:tav>
                                        <p:tav tm="100000">
                                          <p:val>
                                            <p:fltVal val="0"/>
                                          </p:val>
                                        </p:tav>
                                      </p:tavLst>
                                    </p:anim>
                                    <p:animEffect transition="in" filter="fade">
                                      <p:cBhvr>
                                        <p:cTn id="88"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48" grpId="0"/>
      <p:bldP spid="49" grpId="0"/>
      <p:bldP spid="50" grpId="0"/>
      <p:bldP spid="51" grpId="0"/>
      <p:bldP spid="52" grpId="0"/>
      <p:bldP spid="53" grpId="0"/>
      <p:bldP spid="54" grpId="0"/>
      <p:bldP spid="55" grpId="0"/>
      <p:bldP spid="56" grpId="0"/>
      <p:bldP spid="57"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Mathematical Models</a:t>
            </a:r>
            <a:endParaRPr lang="en-US" dirty="0"/>
          </a:p>
        </p:txBody>
      </p:sp>
      <p:sp>
        <p:nvSpPr>
          <p:cNvPr id="3" name="Content Placeholder 2"/>
          <p:cNvSpPr>
            <a:spLocks noGrp="1"/>
          </p:cNvSpPr>
          <p:nvPr>
            <p:ph idx="1"/>
          </p:nvPr>
        </p:nvSpPr>
        <p:spPr/>
        <p:txBody>
          <a:bodyPr/>
          <a:lstStyle/>
          <a:p>
            <a:r>
              <a:rPr lang="en-US" dirty="0" smtClean="0"/>
              <a:t>Sets</a:t>
            </a:r>
          </a:p>
          <a:p>
            <a:endParaRPr lang="en-US" dirty="0"/>
          </a:p>
          <a:p>
            <a:endParaRPr lang="en-US" dirty="0" smtClean="0"/>
          </a:p>
          <a:p>
            <a:endParaRPr lang="en-US" dirty="0"/>
          </a:p>
          <a:p>
            <a:pPr marL="274320" lvl="1" indent="0">
              <a:buNone/>
            </a:pP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1732747" y="3948146"/>
                <a:ext cx="3651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𝑣𝑖𝑐𝑒</m:t>
                      </m:r>
                      <m:r>
                        <a:rPr lang="en-US" b="0" i="1" smtClean="0">
                          <a:latin typeface="Cambria Math" panose="02040503050406030204" pitchFamily="18" charset="0"/>
                        </a:rPr>
                        <m:t> </m:t>
                      </m:r>
                      <m:r>
                        <a:rPr lang="en-US" b="0" i="1" smtClean="0">
                          <a:latin typeface="Cambria Math" panose="02040503050406030204" pitchFamily="18" charset="0"/>
                        </a:rPr>
                        <m:t>𝑣𝑒𝑟𝑠𝑎</m:t>
                      </m:r>
                      <m:r>
                        <a:rPr lang="en-US" b="0" i="1" smtClean="0">
                          <a:latin typeface="Cambria Math" panose="02040503050406030204" pitchFamily="18" charset="0"/>
                        </a:rPr>
                        <m:t>)</m:t>
                      </m:r>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732747" y="3948146"/>
                <a:ext cx="3651192" cy="276999"/>
              </a:xfrm>
              <a:prstGeom prst="rect">
                <a:avLst/>
              </a:prstGeom>
              <a:blipFill rotWithShape="0">
                <a:blip r:embed="rId2"/>
                <a:stretch>
                  <a:fillRect l="-501" t="-2222" r="-1836" b="-37778"/>
                </a:stretch>
              </a:blipFill>
            </p:spPr>
            <p:txBody>
              <a:bodyPr/>
              <a:lstStyle/>
              <a:p>
                <a:r>
                  <a:rPr lang="en-US">
                    <a:noFill/>
                  </a:rPr>
                  <a:t> </a:t>
                </a:r>
              </a:p>
            </p:txBody>
          </p:sp>
        </mc:Fallback>
      </mc:AlternateContent>
      <p:sp>
        <p:nvSpPr>
          <p:cNvPr id="48" name="TextBox 47"/>
          <p:cNvSpPr txBox="1"/>
          <p:nvPr/>
        </p:nvSpPr>
        <p:spPr>
          <a:xfrm>
            <a:off x="2592457" y="4244804"/>
            <a:ext cx="1931772" cy="369332"/>
          </a:xfrm>
          <a:prstGeom prst="rect">
            <a:avLst/>
          </a:prstGeom>
          <a:noFill/>
        </p:spPr>
        <p:txBody>
          <a:bodyPr wrap="square" rtlCol="0">
            <a:spAutoFit/>
          </a:bodyPr>
          <a:lstStyle/>
          <a:p>
            <a:r>
              <a:rPr lang="en-US" dirty="0" smtClean="0"/>
              <a:t>Equivalent Sets</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8713951" y="3082393"/>
                <a:ext cx="1723742"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 </m:t>
                              </m:r>
                              <m:r>
                                <a:rPr lang="en-US" b="0" i="1" smtClean="0">
                                  <a:latin typeface="Cambria Math" panose="02040503050406030204" pitchFamily="18" charset="0"/>
                                </a:rPr>
                                <m:t>1,</m:t>
                              </m:r>
                              <m:r>
                                <a:rPr lang="en-US" b="0" i="1" smtClean="0">
                                  <a:latin typeface="Cambria Math"/>
                                </a:rPr>
                                <m:t> </m:t>
                              </m:r>
                              <m:r>
                                <a:rPr lang="en-US" b="0" i="1" smtClean="0">
                                  <a:latin typeface="Cambria Math" panose="02040503050406030204" pitchFamily="18" charset="0"/>
                                </a:rPr>
                                <m:t>2,</m:t>
                              </m:r>
                              <m:r>
                                <a:rPr lang="en-US" b="0" i="1" smtClean="0">
                                  <a:latin typeface="Cambria Math"/>
                                </a:rPr>
                                <m:t> </m:t>
                              </m:r>
                              <m:r>
                                <a:rPr lang="en-US" b="0" i="1" smtClean="0">
                                  <a:latin typeface="Cambria Math" panose="02040503050406030204" pitchFamily="18" charset="0"/>
                                </a:rPr>
                                <m:t>3</m:t>
                              </m:r>
                              <m:r>
                                <a:rPr lang="en-US" b="0" i="1" smtClean="0">
                                  <a:latin typeface="Cambria Math"/>
                                </a:rPr>
                                <m:t> </m:t>
                              </m:r>
                            </m:e>
                          </m:d>
                        </m:e>
                      </m:d>
                      <m:r>
                        <a:rPr lang="en-US" b="0" i="1" smtClean="0">
                          <a:latin typeface="Cambria Math" panose="02040503050406030204" pitchFamily="18" charset="0"/>
                        </a:rPr>
                        <m:t>=3</m:t>
                      </m:r>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b="0" i="1" smtClean="0">
                                  <a:latin typeface="Cambria Math"/>
                                </a:rPr>
                                <m:t> </m:t>
                              </m:r>
                              <m:r>
                                <a:rPr lang="en-US" i="1">
                                  <a:latin typeface="Cambria Math" panose="02040503050406030204" pitchFamily="18" charset="0"/>
                                </a:rPr>
                                <m:t>1,</m:t>
                              </m:r>
                              <m:r>
                                <a:rPr lang="en-US" b="0" i="1" smtClean="0">
                                  <a:latin typeface="Cambria Math"/>
                                </a:rPr>
                                <m:t> </m:t>
                              </m:r>
                              <m:r>
                                <a:rPr lang="en-US" b="0" i="1" smtClean="0">
                                  <a:latin typeface="Cambria Math" panose="02040503050406030204" pitchFamily="18" charset="0"/>
                                </a:rPr>
                                <m:t>1,</m:t>
                              </m:r>
                              <m:r>
                                <a:rPr lang="en-US" b="0" i="1" smtClean="0">
                                  <a:latin typeface="Cambria Math"/>
                                </a:rPr>
                                <m:t> </m:t>
                              </m:r>
                              <m:r>
                                <a:rPr lang="en-US" i="1">
                                  <a:latin typeface="Cambria Math" panose="02040503050406030204" pitchFamily="18" charset="0"/>
                                </a:rPr>
                                <m:t>2,</m:t>
                              </m:r>
                              <m:r>
                                <a:rPr lang="en-US" b="0" i="1" smtClean="0">
                                  <a:latin typeface="Cambria Math"/>
                                </a:rPr>
                                <m:t> </m:t>
                              </m:r>
                              <m:r>
                                <a:rPr lang="en-US" i="1">
                                  <a:latin typeface="Cambria Math" panose="02040503050406030204" pitchFamily="18" charset="0"/>
                                </a:rPr>
                                <m:t>3</m:t>
                              </m:r>
                              <m:r>
                                <a:rPr lang="en-US" b="0" i="1" smtClean="0">
                                  <a:latin typeface="Cambria Math"/>
                                </a:rPr>
                                <m:t> </m:t>
                              </m:r>
                            </m:e>
                          </m:d>
                        </m:e>
                      </m:d>
                      <m:r>
                        <a:rPr lang="en-US" i="1">
                          <a:latin typeface="Cambria Math" panose="02040503050406030204" pitchFamily="18" charset="0"/>
                        </a:rPr>
                        <m:t>=3</m:t>
                      </m:r>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 </m:t>
                          </m:r>
                          <m:d>
                            <m:dPr>
                              <m:begChr m:val="{"/>
                              <m:endChr m:val="}"/>
                              <m:ctrlPr>
                                <a:rPr lang="en-US" i="1">
                                  <a:latin typeface="Cambria Math" panose="02040503050406030204" pitchFamily="18" charset="0"/>
                                </a:rPr>
                              </m:ctrlPr>
                            </m:dPr>
                            <m:e/>
                          </m:d>
                          <m:r>
                            <a:rPr lang="en-US" b="0" i="1" smtClean="0">
                              <a:latin typeface="Cambria Math"/>
                            </a:rPr>
                            <m:t> </m:t>
                          </m:r>
                        </m:e>
                      </m:d>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i="1" dirty="0">
                  <a:latin typeface="Cambria Math" panose="02040503050406030204" pitchFamily="18" charset="0"/>
                  <a:ea typeface="Cambria Math" panose="02040503050406030204" pitchFamily="18" charset="0"/>
                </a:endParaRPr>
              </a:p>
              <a:p>
                <a:endParaRPr lang="en-US" b="0" i="1" dirty="0" smtClean="0">
                  <a:latin typeface="Cambria Math" panose="02040503050406030204" pitchFamily="18" charset="0"/>
                  <a:ea typeface="Cambria Math"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713951" y="3082393"/>
                <a:ext cx="1723742" cy="1107996"/>
              </a:xfrm>
              <a:prstGeom prst="rect">
                <a:avLst/>
              </a:prstGeom>
              <a:blipFill rotWithShape="1">
                <a:blip r:embed="rId3"/>
                <a:stretch>
                  <a:fillRect r="-1767"/>
                </a:stretch>
              </a:blipFill>
            </p:spPr>
            <p:txBody>
              <a:bodyPr/>
              <a:lstStyle/>
              <a:p>
                <a:r>
                  <a:rPr lang="en-US">
                    <a:noFill/>
                  </a:rPr>
                  <a:t> </a:t>
                </a:r>
              </a:p>
            </p:txBody>
          </p:sp>
        </mc:Fallback>
      </mc:AlternateContent>
      <p:sp>
        <p:nvSpPr>
          <p:cNvPr id="33" name="TextBox 32"/>
          <p:cNvSpPr txBox="1"/>
          <p:nvPr/>
        </p:nvSpPr>
        <p:spPr>
          <a:xfrm>
            <a:off x="8409149" y="4203732"/>
            <a:ext cx="1616301" cy="369332"/>
          </a:xfrm>
          <a:prstGeom prst="rect">
            <a:avLst/>
          </a:prstGeom>
          <a:noFill/>
        </p:spPr>
        <p:txBody>
          <a:bodyPr wrap="square" rtlCol="0">
            <a:spAutoFit/>
          </a:bodyPr>
          <a:lstStyle/>
          <a:p>
            <a:r>
              <a:rPr lang="en-US" dirty="0" smtClean="0"/>
              <a:t>Cardinality</a:t>
            </a:r>
            <a:endParaRPr lang="en-US" dirty="0"/>
          </a:p>
        </p:txBody>
      </p:sp>
      <p:sp>
        <p:nvSpPr>
          <p:cNvPr id="5" name="TextBox 4"/>
          <p:cNvSpPr txBox="1"/>
          <p:nvPr/>
        </p:nvSpPr>
        <p:spPr>
          <a:xfrm>
            <a:off x="1575750" y="3040854"/>
            <a:ext cx="3361038" cy="369332"/>
          </a:xfrm>
          <a:prstGeom prst="rect">
            <a:avLst/>
          </a:prstGeom>
          <a:noFill/>
        </p:spPr>
        <p:txBody>
          <a:bodyPr wrap="square" rtlCol="0">
            <a:spAutoFit/>
          </a:bodyPr>
          <a:lstStyle/>
          <a:p>
            <a:r>
              <a:rPr lang="en-US" dirty="0" smtClean="0"/>
              <a:t>{ 1,2,3 } = { 1,1, 3, 2 }</a:t>
            </a:r>
            <a:endParaRPr lang="en-US" dirty="0"/>
          </a:p>
        </p:txBody>
      </p:sp>
      <p:sp>
        <p:nvSpPr>
          <p:cNvPr id="31" name="TextBox 30"/>
          <p:cNvSpPr txBox="1"/>
          <p:nvPr/>
        </p:nvSpPr>
        <p:spPr>
          <a:xfrm>
            <a:off x="1575750" y="3489197"/>
            <a:ext cx="3361038" cy="369332"/>
          </a:xfrm>
          <a:prstGeom prst="rect">
            <a:avLst/>
          </a:prstGeom>
          <a:noFill/>
        </p:spPr>
        <p:txBody>
          <a:bodyPr wrap="square" rtlCol="0">
            <a:spAutoFit/>
          </a:bodyPr>
          <a:lstStyle/>
          <a:p>
            <a:r>
              <a:rPr lang="en-US" dirty="0" smtClean="0"/>
              <a:t>{ 1, 2, 3 } ≠ { 1, 1, 2 }</a:t>
            </a:r>
            <a:endParaRPr lang="en-US" dirty="0"/>
          </a:p>
        </p:txBody>
      </p:sp>
      <p:cxnSp>
        <p:nvCxnSpPr>
          <p:cNvPr id="7" name="Straight Arrow Connector 6"/>
          <p:cNvCxnSpPr>
            <a:endCxn id="36" idx="1"/>
          </p:cNvCxnSpPr>
          <p:nvPr/>
        </p:nvCxnSpPr>
        <p:spPr>
          <a:xfrm flipV="1">
            <a:off x="3770142" y="3097767"/>
            <a:ext cx="370987" cy="12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41129" y="2805379"/>
            <a:ext cx="2838405" cy="584775"/>
          </a:xfrm>
          <a:prstGeom prst="rect">
            <a:avLst/>
          </a:prstGeom>
          <a:noFill/>
        </p:spPr>
        <p:txBody>
          <a:bodyPr wrap="square" rtlCol="0">
            <a:spAutoFit/>
          </a:bodyPr>
          <a:lstStyle/>
          <a:p>
            <a:r>
              <a:rPr lang="en-US" sz="1600" dirty="0" smtClean="0"/>
              <a:t>Order and repetition of elements does not matter</a:t>
            </a:r>
            <a:endParaRPr lang="en-US" sz="1600" dirty="0"/>
          </a:p>
        </p:txBody>
      </p:sp>
      <mc:AlternateContent xmlns:mc="http://schemas.openxmlformats.org/markup-compatibility/2006" xmlns:a14="http://schemas.microsoft.com/office/drawing/2010/main">
        <mc:Choice Requires="a14">
          <p:sp>
            <p:nvSpPr>
              <p:cNvPr id="40" name="TextBox 39"/>
              <p:cNvSpPr txBox="1"/>
              <p:nvPr/>
            </p:nvSpPr>
            <p:spPr>
              <a:xfrm>
                <a:off x="5128190" y="5015970"/>
                <a:ext cx="2820516" cy="1107996"/>
              </a:xfrm>
              <a:prstGeom prst="rect">
                <a:avLst/>
              </a:prstGeom>
              <a:noFill/>
            </p:spPr>
            <p:txBody>
              <a:bodyPr wrap="none" lIns="0" tIns="0" rIns="0" bIns="0" rtlCol="0">
                <a:spAutoFit/>
              </a:bodyPr>
              <a:lstStyle/>
              <a:p>
                <a:r>
                  <a:rPr lang="en-US" b="0" dirty="0" smtClean="0"/>
                  <a:t> A = </a:t>
                </a:r>
                <a14:m>
                  <m:oMath xmlns:m="http://schemas.openxmlformats.org/officeDocument/2006/math">
                    <m:r>
                      <a:rPr lang="en-US" b="0" i="1" smtClean="0">
                        <a:latin typeface="Cambria Math" panose="02040503050406030204" pitchFamily="18" charset="0"/>
                      </a:rPr>
                      <m:t>{0, 1}</m:t>
                    </m:r>
                  </m:oMath>
                </a14:m>
                <a:endParaRPr lang="en-US"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ea typeface="Cambria Math" panose="02040503050406030204" pitchFamily="18" charset="0"/>
                          <a:sym typeface="Symbol"/>
                        </a:rPr>
                        <m:t></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A</m:t>
                          </m:r>
                        </m:e>
                      </m:d>
                      <m:r>
                        <a:rPr lang="en-US" b="0" i="0"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r>
                            <a:rPr lang="en-US" b="0" i="1" smtClean="0">
                              <a:latin typeface="Cambria Math"/>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m:t>
                          </m:r>
                          <m:r>
                            <a:rPr lang="en-US" b="0" i="1" smtClean="0">
                              <a:latin typeface="Cambria Math"/>
                              <a:ea typeface="Cambria Math" panose="02040503050406030204" pitchFamily="18" charset="0"/>
                            </a:rPr>
                            <m:t> </m:t>
                          </m:r>
                        </m:e>
                      </m:d>
                      <m:r>
                        <a:rPr lang="en-US" b="0" i="1" smtClean="0">
                          <a:latin typeface="Cambria Math"/>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m:oMathPara>
                </a14:m>
                <a:endParaRPr lang="en-US" b="0" i="1" dirty="0" smtClean="0">
                  <a:latin typeface="Cambria Math" panose="02040503050406030204" pitchFamily="18" charset="0"/>
                  <a:ea typeface="Cambria Math" panose="02040503050406030204" pitchFamily="18" charset="0"/>
                </a:endParaRPr>
              </a:p>
              <a:p>
                <a:r>
                  <a:rPr lang="en-US" i="1" dirty="0" smtClean="0">
                    <a:latin typeface="Cambria Math" panose="02040503050406030204" pitchFamily="18" charset="0"/>
                    <a:ea typeface="Cambria Math" panose="02040503050406030204" pitchFamily="18" charset="0"/>
                  </a:rPr>
                  <a:t>\</a:t>
                </a:r>
                <a14:m>
                  <m:oMath xmlns:m="http://schemas.openxmlformats.org/officeDocument/2006/math">
                    <m:r>
                      <a:rPr lang="en-US">
                        <a:latin typeface="Cambria Math" panose="02040503050406030204" pitchFamily="18" charset="0"/>
                        <a:ea typeface="Cambria Math" panose="02040503050406030204" pitchFamily="18" charset="0"/>
                        <a:sym typeface="Symbol"/>
                      </a:rPr>
                      <m:t></m:t>
                    </m:r>
                  </m:oMath>
                </a14:m>
                <a:r>
                  <a:rPr lang="en-US" dirty="0" smtClean="0">
                    <a:latin typeface="Cambria Math" panose="02040503050406030204" pitchFamily="18" charset="0"/>
                    <a:ea typeface="Cambria Math" panose="02040503050406030204" pitchFamily="18" charset="0"/>
                  </a:rPr>
                  <a:t>(A)|=  2</a:t>
                </a:r>
                <a:r>
                  <a:rPr lang="en-US" baseline="30000" dirty="0" smtClean="0">
                    <a:latin typeface="Cambria Math" panose="02040503050406030204" pitchFamily="18" charset="0"/>
                    <a:ea typeface="Cambria Math" panose="02040503050406030204" pitchFamily="18" charset="0"/>
                  </a:rPr>
                  <a:t>|A|</a:t>
                </a:r>
                <a:endParaRPr lang="en-US" b="0" i="1" baseline="30000" dirty="0" smtClean="0">
                  <a:latin typeface="Cambria Math" panose="02040503050406030204" pitchFamily="18" charset="0"/>
                  <a:ea typeface="Cambria Math" panose="02040503050406030204" pitchFamily="18" charset="0"/>
                </a:endParaRPr>
              </a:p>
              <a:p>
                <a:endParaRPr lang="en-US" b="0" i="1" dirty="0" smtClean="0">
                  <a:latin typeface="Cambria Math" panose="02040503050406030204" pitchFamily="18" charset="0"/>
                  <a:ea typeface="Cambria Math" panose="020405030504060302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128190" y="5015970"/>
                <a:ext cx="2820516" cy="1107996"/>
              </a:xfrm>
              <a:prstGeom prst="rect">
                <a:avLst/>
              </a:prstGeom>
              <a:blipFill rotWithShape="1">
                <a:blip r:embed="rId4"/>
                <a:stretch>
                  <a:fillRect l="-4968" t="-7143" r="-432"/>
                </a:stretch>
              </a:blipFill>
            </p:spPr>
            <p:txBody>
              <a:bodyPr/>
              <a:lstStyle/>
              <a:p>
                <a:r>
                  <a:rPr lang="en-US">
                    <a:noFill/>
                  </a:rPr>
                  <a:t> </a:t>
                </a:r>
              </a:p>
            </p:txBody>
          </p:sp>
        </mc:Fallback>
      </mc:AlternateContent>
      <p:sp>
        <p:nvSpPr>
          <p:cNvPr id="41" name="TextBox 40"/>
          <p:cNvSpPr txBox="1"/>
          <p:nvPr/>
        </p:nvSpPr>
        <p:spPr>
          <a:xfrm>
            <a:off x="5752443" y="6160224"/>
            <a:ext cx="1616301" cy="369332"/>
          </a:xfrm>
          <a:prstGeom prst="rect">
            <a:avLst/>
          </a:prstGeom>
          <a:noFill/>
        </p:spPr>
        <p:txBody>
          <a:bodyPr wrap="square" rtlCol="0">
            <a:spAutoFit/>
          </a:bodyPr>
          <a:lstStyle/>
          <a:p>
            <a:r>
              <a:rPr lang="en-US" dirty="0" smtClean="0"/>
              <a:t>Power Set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5808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1000" fill="hold"/>
                                        <p:tgtEl>
                                          <p:spTgt spid="32"/>
                                        </p:tgtEl>
                                        <p:attrNameLst>
                                          <p:attrName>ppt_w</p:attrName>
                                        </p:attrNameLst>
                                      </p:cBhvr>
                                      <p:tavLst>
                                        <p:tav tm="0">
                                          <p:val>
                                            <p:fltVal val="0"/>
                                          </p:val>
                                        </p:tav>
                                        <p:tav tm="100000">
                                          <p:val>
                                            <p:strVal val="#ppt_w"/>
                                          </p:val>
                                        </p:tav>
                                      </p:tavLst>
                                    </p:anim>
                                    <p:anim calcmode="lin" valueType="num">
                                      <p:cBhvr>
                                        <p:cTn id="14" dur="1000" fill="hold"/>
                                        <p:tgtEl>
                                          <p:spTgt spid="32"/>
                                        </p:tgtEl>
                                        <p:attrNameLst>
                                          <p:attrName>ppt_h</p:attrName>
                                        </p:attrNameLst>
                                      </p:cBhvr>
                                      <p:tavLst>
                                        <p:tav tm="0">
                                          <p:val>
                                            <p:fltVal val="0"/>
                                          </p:val>
                                        </p:tav>
                                        <p:tav tm="100000">
                                          <p:val>
                                            <p:strVal val="#ppt_h"/>
                                          </p:val>
                                        </p:tav>
                                      </p:tavLst>
                                    </p:anim>
                                    <p:anim calcmode="lin" valueType="num">
                                      <p:cBhvr>
                                        <p:cTn id="15" dur="1000" fill="hold"/>
                                        <p:tgtEl>
                                          <p:spTgt spid="32"/>
                                        </p:tgtEl>
                                        <p:attrNameLst>
                                          <p:attrName>style.rotation</p:attrName>
                                        </p:attrNameLst>
                                      </p:cBhvr>
                                      <p:tavLst>
                                        <p:tav tm="0">
                                          <p:val>
                                            <p:fltVal val="90"/>
                                          </p:val>
                                        </p:tav>
                                        <p:tav tm="100000">
                                          <p:val>
                                            <p:fltVal val="0"/>
                                          </p:val>
                                        </p:tav>
                                      </p:tavLst>
                                    </p:anim>
                                    <p:animEffect transition="in" filter="fade">
                                      <p:cBhvr>
                                        <p:cTn id="16" dur="10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xEl>
                                              <p:pRg st="2" end="2"/>
                                            </p:txEl>
                                          </p:spTgt>
                                        </p:tgtEl>
                                        <p:attrNameLst>
                                          <p:attrName>style.visibility</p:attrName>
                                        </p:attrNameLst>
                                      </p:cBhvr>
                                      <p:to>
                                        <p:strVal val="visible"/>
                                      </p:to>
                                    </p:set>
                                  </p:childTnLst>
                                </p:cTn>
                              </p:par>
                              <p:par>
                                <p:cTn id="29" presetID="3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1000" fill="hold"/>
                                        <p:tgtEl>
                                          <p:spTgt spid="41"/>
                                        </p:tgtEl>
                                        <p:attrNameLst>
                                          <p:attrName>ppt_w</p:attrName>
                                        </p:attrNameLst>
                                      </p:cBhvr>
                                      <p:tavLst>
                                        <p:tav tm="0">
                                          <p:val>
                                            <p:fltVal val="0"/>
                                          </p:val>
                                        </p:tav>
                                        <p:tav tm="100000">
                                          <p:val>
                                            <p:strVal val="#ppt_w"/>
                                          </p:val>
                                        </p:tav>
                                      </p:tavLst>
                                    </p:anim>
                                    <p:anim calcmode="lin" valueType="num">
                                      <p:cBhvr>
                                        <p:cTn id="32" dur="1000" fill="hold"/>
                                        <p:tgtEl>
                                          <p:spTgt spid="41"/>
                                        </p:tgtEl>
                                        <p:attrNameLst>
                                          <p:attrName>ppt_h</p:attrName>
                                        </p:attrNameLst>
                                      </p:cBhvr>
                                      <p:tavLst>
                                        <p:tav tm="0">
                                          <p:val>
                                            <p:fltVal val="0"/>
                                          </p:val>
                                        </p:tav>
                                        <p:tav tm="100000">
                                          <p:val>
                                            <p:strVal val="#ppt_h"/>
                                          </p:val>
                                        </p:tav>
                                      </p:tavLst>
                                    </p:anim>
                                    <p:anim calcmode="lin" valueType="num">
                                      <p:cBhvr>
                                        <p:cTn id="33" dur="1000" fill="hold"/>
                                        <p:tgtEl>
                                          <p:spTgt spid="41"/>
                                        </p:tgtEl>
                                        <p:attrNameLst>
                                          <p:attrName>style.rotation</p:attrName>
                                        </p:attrNameLst>
                                      </p:cBhvr>
                                      <p:tavLst>
                                        <p:tav tm="0">
                                          <p:val>
                                            <p:fltVal val="90"/>
                                          </p:val>
                                        </p:tav>
                                        <p:tav tm="100000">
                                          <p:val>
                                            <p:fltVal val="0"/>
                                          </p:val>
                                        </p:tav>
                                      </p:tavLst>
                                    </p:anim>
                                    <p:animEffect transition="in" filter="fade">
                                      <p:cBhvr>
                                        <p:cTn id="34" dur="1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1000" fill="hold"/>
                                        <p:tgtEl>
                                          <p:spTgt spid="40"/>
                                        </p:tgtEl>
                                        <p:attrNameLst>
                                          <p:attrName>ppt_w</p:attrName>
                                        </p:attrNameLst>
                                      </p:cBhvr>
                                      <p:tavLst>
                                        <p:tav tm="0">
                                          <p:val>
                                            <p:fltVal val="0"/>
                                          </p:val>
                                        </p:tav>
                                        <p:tav tm="100000">
                                          <p:val>
                                            <p:strVal val="#ppt_w"/>
                                          </p:val>
                                        </p:tav>
                                      </p:tavLst>
                                    </p:anim>
                                    <p:anim calcmode="lin" valueType="num">
                                      <p:cBhvr>
                                        <p:cTn id="40" dur="1000" fill="hold"/>
                                        <p:tgtEl>
                                          <p:spTgt spid="40"/>
                                        </p:tgtEl>
                                        <p:attrNameLst>
                                          <p:attrName>ppt_h</p:attrName>
                                        </p:attrNameLst>
                                      </p:cBhvr>
                                      <p:tavLst>
                                        <p:tav tm="0">
                                          <p:val>
                                            <p:fltVal val="0"/>
                                          </p:val>
                                        </p:tav>
                                        <p:tav tm="100000">
                                          <p:val>
                                            <p:strVal val="#ppt_h"/>
                                          </p:val>
                                        </p:tav>
                                      </p:tavLst>
                                    </p:anim>
                                    <p:anim calcmode="lin" valueType="num">
                                      <p:cBhvr>
                                        <p:cTn id="41" dur="1000" fill="hold"/>
                                        <p:tgtEl>
                                          <p:spTgt spid="40"/>
                                        </p:tgtEl>
                                        <p:attrNameLst>
                                          <p:attrName>style.rotation</p:attrName>
                                        </p:attrNameLst>
                                      </p:cBhvr>
                                      <p:tavLst>
                                        <p:tav tm="0">
                                          <p:val>
                                            <p:fltVal val="90"/>
                                          </p:val>
                                        </p:tav>
                                        <p:tav tm="100000">
                                          <p:val>
                                            <p:fltVal val="0"/>
                                          </p:val>
                                        </p:tav>
                                      </p:tavLst>
                                    </p:anim>
                                    <p:animEffect transition="in" filter="fade">
                                      <p:cBhvr>
                                        <p:cTn id="42"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Mathematical Models</a:t>
            </a:r>
            <a:endParaRPr lang="en-US" dirty="0"/>
          </a:p>
        </p:txBody>
      </p:sp>
      <p:sp>
        <p:nvSpPr>
          <p:cNvPr id="3" name="Content Placeholder 2"/>
          <p:cNvSpPr>
            <a:spLocks noGrp="1"/>
          </p:cNvSpPr>
          <p:nvPr>
            <p:ph idx="1"/>
          </p:nvPr>
        </p:nvSpPr>
        <p:spPr/>
        <p:txBody>
          <a:bodyPr/>
          <a:lstStyle/>
          <a:p>
            <a:r>
              <a:rPr lang="en-US" dirty="0" smtClean="0"/>
              <a:t>Venn Diagrams</a:t>
            </a:r>
          </a:p>
          <a:p>
            <a:pPr marL="274320" lvl="1" indent="0">
              <a:buNone/>
            </a:pP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2160750" y="4543352"/>
                <a:ext cx="7201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160750" y="4543352"/>
                <a:ext cx="720197" cy="276999"/>
              </a:xfrm>
              <a:prstGeom prst="rect">
                <a:avLst/>
              </a:prstGeom>
              <a:blipFill rotWithShape="0">
                <a:blip r:embed="rId2"/>
                <a:stretch>
                  <a:fillRect l="-6723" r="-6723" b="-8696"/>
                </a:stretch>
              </a:blipFill>
            </p:spPr>
            <p:txBody>
              <a:bodyPr/>
              <a:lstStyle/>
              <a:p>
                <a:r>
                  <a:rPr lang="en-US">
                    <a:noFill/>
                  </a:rPr>
                  <a:t> </a:t>
                </a:r>
              </a:p>
            </p:txBody>
          </p:sp>
        </mc:Fallback>
      </mc:AlternateContent>
      <p:sp>
        <p:nvSpPr>
          <p:cNvPr id="48" name="TextBox 47"/>
          <p:cNvSpPr txBox="1"/>
          <p:nvPr/>
        </p:nvSpPr>
        <p:spPr>
          <a:xfrm>
            <a:off x="2053658" y="4923497"/>
            <a:ext cx="1061464" cy="369332"/>
          </a:xfrm>
          <a:prstGeom prst="rect">
            <a:avLst/>
          </a:prstGeom>
          <a:noFill/>
        </p:spPr>
        <p:txBody>
          <a:bodyPr wrap="square" rtlCol="0">
            <a:spAutoFit/>
          </a:bodyPr>
          <a:lstStyle/>
          <a:p>
            <a:r>
              <a:rPr lang="en-US" dirty="0" smtClean="0"/>
              <a:t>Union</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731855" y="4582486"/>
                <a:ext cx="7201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731855" y="4582486"/>
                <a:ext cx="720197" cy="276999"/>
              </a:xfrm>
              <a:prstGeom prst="rect">
                <a:avLst/>
              </a:prstGeom>
              <a:blipFill rotWithShape="0">
                <a:blip r:embed="rId3"/>
                <a:stretch>
                  <a:fillRect l="-6780" r="-7627" b="-8889"/>
                </a:stretch>
              </a:blipFill>
            </p:spPr>
            <p:txBody>
              <a:bodyPr/>
              <a:lstStyle/>
              <a:p>
                <a:r>
                  <a:rPr lang="en-US">
                    <a:noFill/>
                  </a:rPr>
                  <a:t> </a:t>
                </a:r>
              </a:p>
            </p:txBody>
          </p:sp>
        </mc:Fallback>
      </mc:AlternateContent>
      <p:sp>
        <p:nvSpPr>
          <p:cNvPr id="33" name="TextBox 32"/>
          <p:cNvSpPr txBox="1"/>
          <p:nvPr/>
        </p:nvSpPr>
        <p:spPr>
          <a:xfrm>
            <a:off x="5394102" y="4903948"/>
            <a:ext cx="1616301" cy="369332"/>
          </a:xfrm>
          <a:prstGeom prst="rect">
            <a:avLst/>
          </a:prstGeom>
          <a:noFill/>
        </p:spPr>
        <p:txBody>
          <a:bodyPr wrap="square" rtlCol="0">
            <a:spAutoFit/>
          </a:bodyPr>
          <a:lstStyle/>
          <a:p>
            <a:r>
              <a:rPr lang="en-US" dirty="0" smtClean="0"/>
              <a:t>Intersection</a:t>
            </a:r>
            <a:endParaRPr lang="en-US" dirty="0"/>
          </a:p>
        </p:txBody>
      </p:sp>
      <mc:AlternateContent xmlns:mc="http://schemas.openxmlformats.org/markup-compatibility/2006" xmlns:a14="http://schemas.microsoft.com/office/drawing/2010/main">
        <mc:Choice Requires="a14">
          <p:sp>
            <p:nvSpPr>
              <p:cNvPr id="34" name="TextBox 33"/>
              <p:cNvSpPr txBox="1"/>
              <p:nvPr/>
            </p:nvSpPr>
            <p:spPr>
              <a:xfrm>
                <a:off x="9854890" y="4541733"/>
                <a:ext cx="765274"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𝐴</m:t>
                          </m:r>
                          <m:r>
                            <a:rPr lang="en-US" i="1">
                              <a:latin typeface="Cambria Math" panose="02040503050406030204" pitchFamily="18" charset="0"/>
                            </a:rPr>
                            <m:t> ∩ </m:t>
                          </m:r>
                          <m:r>
                            <a:rPr lang="en-US" i="1">
                              <a:latin typeface="Cambria Math" panose="02040503050406030204" pitchFamily="18" charset="0"/>
                            </a:rPr>
                            <m:t>𝐵</m:t>
                          </m:r>
                          <m:r>
                            <m:rPr>
                              <m:nor/>
                            </m:rPr>
                            <a:rPr lang="en-US" i="1" dirty="0">
                              <a:latin typeface="Cambria Math" panose="02040503050406030204" pitchFamily="18" charset="0"/>
                              <a:ea typeface="Cambria Math" panose="02040503050406030204" pitchFamily="18" charset="0"/>
                            </a:rPr>
                            <m:t> </m:t>
                          </m:r>
                        </m:e>
                      </m:acc>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9854890" y="4541733"/>
                <a:ext cx="765274" cy="277576"/>
              </a:xfrm>
              <a:prstGeom prst="rect">
                <a:avLst/>
              </a:prstGeom>
              <a:blipFill rotWithShape="0">
                <a:blip r:embed="rId4"/>
                <a:stretch>
                  <a:fillRect l="-7200" r="-800" b="-10870"/>
                </a:stretch>
              </a:blipFill>
            </p:spPr>
            <p:txBody>
              <a:bodyPr/>
              <a:lstStyle/>
              <a:p>
                <a:r>
                  <a:rPr lang="en-US">
                    <a:noFill/>
                  </a:rPr>
                  <a:t> </a:t>
                </a:r>
              </a:p>
            </p:txBody>
          </p:sp>
        </mc:Fallback>
      </mc:AlternateContent>
      <p:sp>
        <p:nvSpPr>
          <p:cNvPr id="35" name="TextBox 34"/>
          <p:cNvSpPr txBox="1"/>
          <p:nvPr/>
        </p:nvSpPr>
        <p:spPr>
          <a:xfrm>
            <a:off x="9517137" y="4863195"/>
            <a:ext cx="1776942" cy="369332"/>
          </a:xfrm>
          <a:prstGeom prst="rect">
            <a:avLst/>
          </a:prstGeom>
          <a:noFill/>
        </p:spPr>
        <p:txBody>
          <a:bodyPr wrap="square" rtlCol="0">
            <a:spAutoFit/>
          </a:bodyPr>
          <a:lstStyle/>
          <a:p>
            <a:r>
              <a:rPr lang="en-US" dirty="0" smtClean="0"/>
              <a:t>Complement</a:t>
            </a:r>
            <a:endParaRPr lang="en-US" dirty="0"/>
          </a:p>
        </p:txBody>
      </p:sp>
      <p:sp>
        <p:nvSpPr>
          <p:cNvPr id="4" name="Oval 3"/>
          <p:cNvSpPr/>
          <p:nvPr/>
        </p:nvSpPr>
        <p:spPr>
          <a:xfrm>
            <a:off x="1688758" y="2973852"/>
            <a:ext cx="1112108" cy="116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409569" y="2967053"/>
            <a:ext cx="1112108" cy="116977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218666" y="3019158"/>
            <a:ext cx="1112108"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9477" y="3012359"/>
            <a:ext cx="1112108" cy="1169773"/>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 name="Straight Connector 13"/>
          <p:cNvCxnSpPr>
            <a:endCxn id="43" idx="1"/>
          </p:cNvCxnSpPr>
          <p:nvPr/>
        </p:nvCxnSpPr>
        <p:spPr>
          <a:xfrm flipH="1" flipV="1">
            <a:off x="9224482" y="3180790"/>
            <a:ext cx="630408" cy="9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9154181" y="3342171"/>
            <a:ext cx="630408" cy="9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9065732" y="3529456"/>
            <a:ext cx="716697" cy="111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9065733" y="3698015"/>
            <a:ext cx="789157" cy="152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9138194" y="3913764"/>
            <a:ext cx="817223" cy="159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72433" y="3391102"/>
            <a:ext cx="3336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939477" y="3558738"/>
            <a:ext cx="366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35359" y="3711138"/>
            <a:ext cx="366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01255" y="3846836"/>
            <a:ext cx="251266" cy="4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10097975" y="3297006"/>
            <a:ext cx="772134" cy="8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4" idx="6"/>
          </p:cNvCxnSpPr>
          <p:nvPr/>
        </p:nvCxnSpPr>
        <p:spPr>
          <a:xfrm flipH="1" flipV="1">
            <a:off x="10166602" y="3494964"/>
            <a:ext cx="727935" cy="9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10182519" y="3685135"/>
            <a:ext cx="680086" cy="76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10126311" y="3836532"/>
            <a:ext cx="653470" cy="87381"/>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9782429" y="3002682"/>
            <a:ext cx="1112108" cy="1169773"/>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Oval 42"/>
          <p:cNvSpPr/>
          <p:nvPr/>
        </p:nvSpPr>
        <p:spPr>
          <a:xfrm>
            <a:off x="9061618" y="3009481"/>
            <a:ext cx="1112108"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a:endCxn id="43" idx="5"/>
          </p:cNvCxnSpPr>
          <p:nvPr/>
        </p:nvCxnSpPr>
        <p:spPr>
          <a:xfrm flipH="1" flipV="1">
            <a:off x="10010862" y="4007945"/>
            <a:ext cx="622529" cy="76097"/>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7373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Mathematical Models</a:t>
            </a:r>
            <a:endParaRPr lang="en-US" dirty="0"/>
          </a:p>
        </p:txBody>
      </p:sp>
      <p:sp>
        <p:nvSpPr>
          <p:cNvPr id="3" name="Content Placeholder 2"/>
          <p:cNvSpPr>
            <a:spLocks noGrp="1"/>
          </p:cNvSpPr>
          <p:nvPr>
            <p:ph idx="1"/>
          </p:nvPr>
        </p:nvSpPr>
        <p:spPr/>
        <p:txBody>
          <a:bodyPr/>
          <a:lstStyle/>
          <a:p>
            <a:r>
              <a:rPr lang="en-US" dirty="0" smtClean="0"/>
              <a:t>Sequences and Tuples</a:t>
            </a:r>
          </a:p>
          <a:p>
            <a:endParaRPr lang="en-US" dirty="0"/>
          </a:p>
          <a:p>
            <a:endParaRPr lang="en-US" dirty="0" smtClean="0"/>
          </a:p>
          <a:p>
            <a:endParaRPr lang="en-US" dirty="0"/>
          </a:p>
          <a:p>
            <a:pPr marL="274320" lvl="1" indent="0">
              <a:buNone/>
            </a:pP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8" name="TextBox 47"/>
          <p:cNvSpPr txBox="1"/>
          <p:nvPr/>
        </p:nvSpPr>
        <p:spPr>
          <a:xfrm>
            <a:off x="2055317" y="4247798"/>
            <a:ext cx="3753304" cy="369332"/>
          </a:xfrm>
          <a:prstGeom prst="rect">
            <a:avLst/>
          </a:prstGeom>
          <a:noFill/>
        </p:spPr>
        <p:txBody>
          <a:bodyPr wrap="square" rtlCol="0">
            <a:spAutoFit/>
          </a:bodyPr>
          <a:lstStyle/>
          <a:p>
            <a:r>
              <a:rPr lang="en-US" dirty="0" smtClean="0"/>
              <a:t>K-tuple (Ordered pair if k = 2)</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771213" y="2832643"/>
                <a:ext cx="15362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771213" y="2832643"/>
                <a:ext cx="1536254" cy="369332"/>
              </a:xfrm>
              <a:prstGeom prst="rect">
                <a:avLst/>
              </a:prstGeom>
              <a:blipFill rotWithShape="0">
                <a:blip r:embed="rId2"/>
                <a:stretch>
                  <a:fillRect b="-3333"/>
                </a:stretch>
              </a:blipFill>
            </p:spPr>
            <p:txBody>
              <a:bodyPr/>
              <a:lstStyle/>
              <a:p>
                <a:r>
                  <a:rPr lang="en-US">
                    <a:noFill/>
                  </a:rPr>
                  <a:t> </a:t>
                </a:r>
              </a:p>
            </p:txBody>
          </p:sp>
        </mc:Fallback>
      </mc:AlternateContent>
      <p:sp>
        <p:nvSpPr>
          <p:cNvPr id="13" name="TextBox 12"/>
          <p:cNvSpPr txBox="1"/>
          <p:nvPr/>
        </p:nvSpPr>
        <p:spPr>
          <a:xfrm>
            <a:off x="1626948" y="3258829"/>
            <a:ext cx="3361038" cy="369332"/>
          </a:xfrm>
          <a:prstGeom prst="rect">
            <a:avLst/>
          </a:prstGeom>
          <a:noFill/>
        </p:spPr>
        <p:txBody>
          <a:bodyPr wrap="square" rtlCol="0">
            <a:spAutoFit/>
          </a:bodyPr>
          <a:lstStyle/>
          <a:p>
            <a:r>
              <a:rPr lang="en-US" dirty="0" smtClean="0"/>
              <a:t>(1,2,3) ≠(1,1,2,3)</a:t>
            </a:r>
            <a:endParaRPr lang="en-US" dirty="0"/>
          </a:p>
        </p:txBody>
      </p:sp>
      <p:sp>
        <p:nvSpPr>
          <p:cNvPr id="14" name="TextBox 13"/>
          <p:cNvSpPr txBox="1"/>
          <p:nvPr/>
        </p:nvSpPr>
        <p:spPr>
          <a:xfrm>
            <a:off x="1626948" y="3707172"/>
            <a:ext cx="3361038" cy="369332"/>
          </a:xfrm>
          <a:prstGeom prst="rect">
            <a:avLst/>
          </a:prstGeom>
          <a:noFill/>
        </p:spPr>
        <p:txBody>
          <a:bodyPr wrap="square" rtlCol="0">
            <a:spAutoFit/>
          </a:bodyPr>
          <a:lstStyle/>
          <a:p>
            <a:r>
              <a:rPr lang="en-US" dirty="0" smtClean="0"/>
              <a:t>(1,2,3) ≠ (1, 3, 2)</a:t>
            </a:r>
            <a:endParaRPr lang="en-US" dirty="0"/>
          </a:p>
        </p:txBody>
      </p:sp>
      <p:cxnSp>
        <p:nvCxnSpPr>
          <p:cNvPr id="15" name="Straight Arrow Connector 14"/>
          <p:cNvCxnSpPr>
            <a:endCxn id="16" idx="1"/>
          </p:cNvCxnSpPr>
          <p:nvPr/>
        </p:nvCxnSpPr>
        <p:spPr>
          <a:xfrm flipV="1">
            <a:off x="3572760" y="3512694"/>
            <a:ext cx="619567" cy="16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2327" y="3220306"/>
            <a:ext cx="2447345" cy="584775"/>
          </a:xfrm>
          <a:prstGeom prst="rect">
            <a:avLst/>
          </a:prstGeom>
          <a:noFill/>
        </p:spPr>
        <p:txBody>
          <a:bodyPr wrap="square" rtlCol="0">
            <a:spAutoFit/>
          </a:bodyPr>
          <a:lstStyle/>
          <a:p>
            <a:r>
              <a:rPr lang="en-US" sz="1600" dirty="0" smtClean="0"/>
              <a:t>Order and repetition of elements do matter</a:t>
            </a:r>
            <a:endParaRPr lang="en-US" sz="1600" dirty="0"/>
          </a:p>
        </p:txBody>
      </p:sp>
      <mc:AlternateContent xmlns:mc="http://schemas.openxmlformats.org/markup-compatibility/2006" xmlns:a14="http://schemas.microsoft.com/office/drawing/2010/main">
        <mc:Choice Requires="a14">
          <p:sp>
            <p:nvSpPr>
              <p:cNvPr id="20" name="TextBox 19"/>
              <p:cNvSpPr txBox="1"/>
              <p:nvPr/>
            </p:nvSpPr>
            <p:spPr>
              <a:xfrm>
                <a:off x="4439962" y="4892838"/>
                <a:ext cx="3635611" cy="1107996"/>
              </a:xfrm>
              <a:prstGeom prst="rect">
                <a:avLst/>
              </a:prstGeom>
              <a:noFill/>
            </p:spPr>
            <p:txBody>
              <a:bodyPr wrap="none" lIns="0" tIns="0" rIns="0" bIns="0" rtlCol="0">
                <a:spAutoFit/>
              </a:bodyPr>
              <a:lstStyle/>
              <a:p>
                <a:r>
                  <a:rPr lang="en-US" b="0" dirty="0" smtClean="0"/>
                  <a:t> A = </a:t>
                </a:r>
                <a14:m>
                  <m:oMath xmlns:m="http://schemas.openxmlformats.org/officeDocument/2006/math">
                    <m:r>
                      <a:rPr lang="en-US" b="0" i="1" smtClean="0">
                        <a:latin typeface="Cambria Math" panose="02040503050406030204" pitchFamily="18" charset="0"/>
                      </a:rPr>
                      <m:t>{0, 1}</m:t>
                    </m:r>
                  </m:oMath>
                </a14:m>
                <a:r>
                  <a:rPr lang="en-US" b="0" i="1" dirty="0" smtClean="0">
                    <a:latin typeface="Cambria Math" panose="02040503050406030204" pitchFamily="18" charset="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𝐵</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oMath>
                </a14:m>
                <a:endParaRPr lang="en-US"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oMath>
                  </m:oMathPara>
                </a14:m>
                <a:endParaRPr lang="en-US" b="0" i="1" dirty="0" smtClean="0">
                  <a:latin typeface="Cambria Math" panose="02040503050406030204" pitchFamily="18" charset="0"/>
                  <a:ea typeface="Cambria Math" panose="02040503050406030204" pitchFamily="18" charset="0"/>
                </a:endParaRPr>
              </a:p>
              <a:p>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𝐵</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oMath>
                  </m:oMathPara>
                </a14:m>
                <a:endParaRPr lang="en-US" b="0" i="1" dirty="0" smtClean="0">
                  <a:latin typeface="Cambria Math" panose="02040503050406030204" pitchFamily="18" charset="0"/>
                  <a:ea typeface="Cambria Math" panose="020405030504060302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439962" y="4892838"/>
                <a:ext cx="3635611" cy="1107996"/>
              </a:xfrm>
              <a:prstGeom prst="rect">
                <a:avLst/>
              </a:prstGeom>
              <a:blipFill rotWithShape="1">
                <a:blip r:embed="rId3"/>
                <a:stretch>
                  <a:fillRect l="-2345" t="-7182" r="-1173" b="-1657"/>
                </a:stretch>
              </a:blipFill>
            </p:spPr>
            <p:txBody>
              <a:bodyPr/>
              <a:lstStyle/>
              <a:p>
                <a:r>
                  <a:rPr lang="en-US">
                    <a:noFill/>
                  </a:rPr>
                  <a:t> </a:t>
                </a:r>
              </a:p>
            </p:txBody>
          </p:sp>
        </mc:Fallback>
      </mc:AlternateContent>
      <p:sp>
        <p:nvSpPr>
          <p:cNvPr id="23" name="TextBox 22"/>
          <p:cNvSpPr txBox="1"/>
          <p:nvPr/>
        </p:nvSpPr>
        <p:spPr>
          <a:xfrm>
            <a:off x="4693530" y="6038490"/>
            <a:ext cx="3665988" cy="369332"/>
          </a:xfrm>
          <a:prstGeom prst="rect">
            <a:avLst/>
          </a:prstGeom>
          <a:noFill/>
        </p:spPr>
        <p:txBody>
          <a:bodyPr wrap="square" rtlCol="0">
            <a:spAutoFit/>
          </a:bodyPr>
          <a:lstStyle/>
          <a:p>
            <a:r>
              <a:rPr lang="en-US" dirty="0" smtClean="0"/>
              <a:t>Cross (or Cartesian) Product</a:t>
            </a:r>
            <a:endParaRPr lang="en-US" dirty="0"/>
          </a:p>
        </p:txBody>
      </p:sp>
      <p:sp>
        <p:nvSpPr>
          <p:cNvPr id="24" name="TextBox 23"/>
          <p:cNvSpPr txBox="1"/>
          <p:nvPr/>
        </p:nvSpPr>
        <p:spPr>
          <a:xfrm>
            <a:off x="8532397" y="4239089"/>
            <a:ext cx="1931772" cy="369332"/>
          </a:xfrm>
          <a:prstGeom prst="rect">
            <a:avLst/>
          </a:prstGeom>
          <a:noFill/>
        </p:spPr>
        <p:txBody>
          <a:bodyPr wrap="square" rtlCol="0">
            <a:spAutoFit/>
          </a:bodyPr>
          <a:lstStyle/>
          <a:p>
            <a:r>
              <a:rPr lang="en-US" dirty="0" smtClean="0"/>
              <a:t>Cardinality</a:t>
            </a:r>
            <a:endParaRPr lang="en-US" dirty="0"/>
          </a:p>
        </p:txBody>
      </p:sp>
      <p:sp>
        <p:nvSpPr>
          <p:cNvPr id="25" name="TextBox 24"/>
          <p:cNvSpPr txBox="1"/>
          <p:nvPr/>
        </p:nvSpPr>
        <p:spPr>
          <a:xfrm>
            <a:off x="8104028" y="3211597"/>
            <a:ext cx="3361038" cy="369332"/>
          </a:xfrm>
          <a:prstGeom prst="rect">
            <a:avLst/>
          </a:prstGeom>
          <a:noFill/>
        </p:spPr>
        <p:txBody>
          <a:bodyPr wrap="square" rtlCol="0">
            <a:spAutoFit/>
          </a:bodyPr>
          <a:lstStyle/>
          <a:p>
            <a:r>
              <a:rPr lang="en-US" dirty="0" smtClean="0"/>
              <a:t>|(1,2,3)| = 3</a:t>
            </a:r>
          </a:p>
        </p:txBody>
      </p:sp>
      <p:sp>
        <p:nvSpPr>
          <p:cNvPr id="26" name="TextBox 25"/>
          <p:cNvSpPr txBox="1"/>
          <p:nvPr/>
        </p:nvSpPr>
        <p:spPr>
          <a:xfrm>
            <a:off x="8104028" y="3659940"/>
            <a:ext cx="3361038" cy="369332"/>
          </a:xfrm>
          <a:prstGeom prst="rect">
            <a:avLst/>
          </a:prstGeom>
          <a:noFill/>
        </p:spPr>
        <p:txBody>
          <a:bodyPr wrap="square" rtlCol="0">
            <a:spAutoFit/>
          </a:bodyPr>
          <a:lstStyle/>
          <a:p>
            <a:r>
              <a:rPr lang="en-US" dirty="0"/>
              <a:t>|(1,1,2,3</a:t>
            </a:r>
            <a:r>
              <a:rPr lang="en-US" dirty="0" smtClean="0"/>
              <a:t>)| = 4</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6737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 calcmode="lin" valueType="num">
                                      <p:cBhvr>
                                        <p:cTn id="21" dur="1000" fill="hold"/>
                                        <p:tgtEl>
                                          <p:spTgt spid="24"/>
                                        </p:tgtEl>
                                        <p:attrNameLst>
                                          <p:attrName>style.rotation</p:attrName>
                                        </p:attrNameLst>
                                      </p:cBhvr>
                                      <p:tavLst>
                                        <p:tav tm="0">
                                          <p:val>
                                            <p:fltVal val="90"/>
                                          </p:val>
                                        </p:tav>
                                        <p:tav tm="100000">
                                          <p:val>
                                            <p:fltVal val="0"/>
                                          </p:val>
                                        </p:tav>
                                      </p:tavLst>
                                    </p:anim>
                                    <p:animEffect transition="in" filter="fade">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style.rotation</p:attrName>
                                        </p:attrNameLst>
                                      </p:cBhvr>
                                      <p:tavLst>
                                        <p:tav tm="0">
                                          <p:val>
                                            <p:fltVal val="90"/>
                                          </p:val>
                                        </p:tav>
                                        <p:tav tm="100000">
                                          <p:val>
                                            <p:fltVal val="0"/>
                                          </p:val>
                                        </p:tav>
                                      </p:tavLst>
                                    </p:anim>
                                    <p:animEffect transition="in" filter="fade">
                                      <p:cBhvr>
                                        <p:cTn id="30" dur="1000"/>
                                        <p:tgtEl>
                                          <p:spTgt spid="23"/>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698" y="368268"/>
            <a:ext cx="10058400" cy="820450"/>
          </a:xfrm>
        </p:spPr>
        <p:txBody>
          <a:bodyPr/>
          <a:lstStyle/>
          <a:p>
            <a:r>
              <a:rPr lang="en-US" dirty="0" smtClean="0"/>
              <a:t>Review – Mathematical Models</a:t>
            </a:r>
            <a:endParaRPr lang="en-US" dirty="0"/>
          </a:p>
        </p:txBody>
      </p:sp>
      <p:sp>
        <p:nvSpPr>
          <p:cNvPr id="6" name="TextBox 5"/>
          <p:cNvSpPr txBox="1"/>
          <p:nvPr/>
        </p:nvSpPr>
        <p:spPr>
          <a:xfrm>
            <a:off x="1181685" y="1322361"/>
            <a:ext cx="9671539" cy="4893647"/>
          </a:xfrm>
          <a:prstGeom prst="rect">
            <a:avLst/>
          </a:prstGeom>
          <a:noFill/>
        </p:spPr>
        <p:txBody>
          <a:bodyPr wrap="square" rtlCol="0">
            <a:spAutoFit/>
          </a:bodyPr>
          <a:lstStyle/>
          <a:p>
            <a:pPr marL="285750" indent="-285750">
              <a:buSzPct val="70000"/>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Function and Relations</a:t>
            </a:r>
          </a:p>
          <a:p>
            <a:pPr marL="800100" lvl="1" indent="-342900">
              <a:spcBef>
                <a:spcPts val="1800"/>
              </a:spcBef>
              <a:buSzPct val="70000"/>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A </a:t>
            </a:r>
            <a:r>
              <a:rPr lang="en-US" sz="2200" i="1" dirty="0" smtClean="0">
                <a:latin typeface="Arial" panose="020B0604020202020204" pitchFamily="34" charset="0"/>
                <a:cs typeface="Arial" panose="020B0604020202020204" pitchFamily="34" charset="0"/>
              </a:rPr>
              <a:t>function</a:t>
            </a:r>
            <a:r>
              <a:rPr lang="en-US" sz="2200" dirty="0" smtClean="0">
                <a:latin typeface="Arial" panose="020B0604020202020204" pitchFamily="34" charset="0"/>
                <a:cs typeface="Arial" panose="020B0604020202020204" pitchFamily="34" charset="0"/>
              </a:rPr>
              <a:t> </a:t>
            </a:r>
            <a:r>
              <a:rPr lang="en-US" sz="2200" b="1" i="1" dirty="0" smtClean="0">
                <a:latin typeface="Arial" panose="020B0604020202020204" pitchFamily="34" charset="0"/>
                <a:cs typeface="Arial" panose="020B0604020202020204" pitchFamily="34" charset="0"/>
              </a:rPr>
              <a:t>f</a:t>
            </a:r>
            <a:r>
              <a:rPr lang="en-US" sz="2200" dirty="0" smtClean="0">
                <a:latin typeface="Arial" panose="020B0604020202020204" pitchFamily="34" charset="0"/>
                <a:cs typeface="Arial" panose="020B0604020202020204" pitchFamily="34" charset="0"/>
              </a:rPr>
              <a:t> is a </a:t>
            </a:r>
            <a:r>
              <a:rPr lang="en-US" sz="2200" u="sng" dirty="0" smtClean="0">
                <a:latin typeface="Arial" panose="020B0604020202020204" pitchFamily="34" charset="0"/>
                <a:cs typeface="Arial" panose="020B0604020202020204" pitchFamily="34" charset="0"/>
              </a:rPr>
              <a:t>mapping</a:t>
            </a:r>
            <a:r>
              <a:rPr lang="en-US" sz="2200" dirty="0" smtClean="0">
                <a:latin typeface="Arial" panose="020B0604020202020204" pitchFamily="34" charset="0"/>
                <a:cs typeface="Arial" panose="020B0604020202020204" pitchFamily="34" charset="0"/>
              </a:rPr>
              <a:t>, which sets up an input-output relationship, 	    	    assigns an input element to a </a:t>
            </a:r>
            <a:r>
              <a:rPr lang="en-US" sz="2200" i="1" dirty="0" smtClean="0">
                <a:latin typeface="Arial" panose="020B0604020202020204" pitchFamily="34" charset="0"/>
                <a:cs typeface="Arial" panose="020B0604020202020204" pitchFamily="34" charset="0"/>
              </a:rPr>
              <a:t>unique</a:t>
            </a:r>
            <a:r>
              <a:rPr lang="en-US" sz="2200" dirty="0" smtClean="0">
                <a:latin typeface="Arial" panose="020B0604020202020204" pitchFamily="34" charset="0"/>
                <a:cs typeface="Arial" panose="020B0604020202020204" pitchFamily="34" charset="0"/>
              </a:rPr>
              <a:t> output element</a:t>
            </a:r>
          </a:p>
          <a:p>
            <a:pPr lvl="1">
              <a:spcBef>
                <a:spcPts val="1800"/>
              </a:spcBef>
              <a:buSzPct val="70000"/>
            </a:pP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a:t>
            </a:r>
            <a:r>
              <a:rPr lang="en-US" sz="2200" i="1" dirty="0" smtClean="0">
                <a:latin typeface="Arial" panose="020B0604020202020204" pitchFamily="34" charset="0"/>
                <a:cs typeface="Arial" panose="020B0604020202020204" pitchFamily="34" charset="0"/>
              </a:rPr>
              <a:t>f</a:t>
            </a:r>
            <a:r>
              <a:rPr lang="en-US" sz="2200" dirty="0" smtClean="0">
                <a:latin typeface="Arial" panose="020B0604020202020204" pitchFamily="34" charset="0"/>
                <a:cs typeface="Arial" panose="020B0604020202020204" pitchFamily="34" charset="0"/>
              </a:rPr>
              <a:t>: </a:t>
            </a:r>
            <a:r>
              <a:rPr lang="en-US" sz="2200" i="1" dirty="0" smtClean="0">
                <a:latin typeface="Arial" panose="020B0604020202020204" pitchFamily="34" charset="0"/>
                <a:cs typeface="Arial" panose="020B0604020202020204" pitchFamily="34" charset="0"/>
              </a:rPr>
              <a:t>D</a:t>
            </a:r>
            <a:r>
              <a:rPr lang="en-US" sz="2200"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sym typeface="Symbol"/>
              </a:rPr>
              <a:t>R</a:t>
            </a:r>
            <a:endParaRPr lang="en-US" sz="2200" dirty="0" smtClean="0">
              <a:latin typeface="Arial" panose="020B0604020202020204" pitchFamily="34" charset="0"/>
              <a:cs typeface="Arial" panose="020B0604020202020204" pitchFamily="34" charset="0"/>
              <a:sym typeface="Symbol"/>
            </a:endParaRPr>
          </a:p>
          <a:p>
            <a:pPr lvl="1">
              <a:spcBef>
                <a:spcPts val="1800"/>
              </a:spcBef>
              <a:buSzPct val="70000"/>
            </a:pPr>
            <a:r>
              <a:rPr lang="en-US" sz="2200" i="1" dirty="0">
                <a:latin typeface="Arial" panose="020B0604020202020204" pitchFamily="34" charset="0"/>
                <a:cs typeface="Arial" panose="020B0604020202020204" pitchFamily="34" charset="0"/>
                <a:sym typeface="Symbol"/>
              </a:rPr>
              <a:t>	</a:t>
            </a:r>
            <a:r>
              <a:rPr lang="en-US" sz="2200" dirty="0" smtClean="0">
                <a:latin typeface="Arial" panose="020B0604020202020204" pitchFamily="34" charset="0"/>
                <a:cs typeface="Arial" panose="020B0604020202020204" pitchFamily="34" charset="0"/>
                <a:sym typeface="Symbol"/>
              </a:rPr>
              <a:t>where</a:t>
            </a:r>
            <a:r>
              <a:rPr lang="en-US" sz="2200" i="1" dirty="0" smtClean="0">
                <a:latin typeface="Arial" panose="020B0604020202020204" pitchFamily="34" charset="0"/>
                <a:cs typeface="Arial" panose="020B0604020202020204" pitchFamily="34" charset="0"/>
                <a:sym typeface="Symbol"/>
              </a:rPr>
              <a:t> D</a:t>
            </a:r>
            <a:r>
              <a:rPr lang="en-US" sz="2200" dirty="0" smtClean="0">
                <a:latin typeface="Arial" panose="020B0604020202020204" pitchFamily="34" charset="0"/>
                <a:cs typeface="Arial" panose="020B0604020202020204" pitchFamily="34" charset="0"/>
                <a:sym typeface="Symbol"/>
              </a:rPr>
              <a:t> is the </a:t>
            </a:r>
            <a:r>
              <a:rPr lang="en-US" sz="2200" u="sng" dirty="0" smtClean="0">
                <a:latin typeface="Arial" panose="020B0604020202020204" pitchFamily="34" charset="0"/>
                <a:cs typeface="Arial" panose="020B0604020202020204" pitchFamily="34" charset="0"/>
                <a:sym typeface="Symbol"/>
              </a:rPr>
              <a:t>domain</a:t>
            </a:r>
            <a:r>
              <a:rPr lang="en-US" sz="2200" dirty="0" smtClean="0">
                <a:latin typeface="Arial" panose="020B0604020202020204" pitchFamily="34" charset="0"/>
                <a:cs typeface="Arial" panose="020B0604020202020204" pitchFamily="34" charset="0"/>
                <a:sym typeface="Symbol"/>
              </a:rPr>
              <a:t> of </a:t>
            </a:r>
            <a:r>
              <a:rPr lang="en-US" sz="2200" i="1" dirty="0" smtClean="0">
                <a:latin typeface="Arial" panose="020B0604020202020204" pitchFamily="34" charset="0"/>
                <a:cs typeface="Arial" panose="020B0604020202020204" pitchFamily="34" charset="0"/>
                <a:sym typeface="Symbol"/>
              </a:rPr>
              <a:t>f</a:t>
            </a:r>
            <a:r>
              <a:rPr lang="en-US" sz="2200" dirty="0" smtClean="0">
                <a:latin typeface="Arial" panose="020B0604020202020204" pitchFamily="34" charset="0"/>
                <a:cs typeface="Arial" panose="020B0604020202020204" pitchFamily="34" charset="0"/>
                <a:sym typeface="Symbol"/>
              </a:rPr>
              <a:t>, and</a:t>
            </a:r>
          </a:p>
          <a:p>
            <a:pPr lvl="1">
              <a:spcBef>
                <a:spcPts val="600"/>
              </a:spcBef>
              <a:buSzPct val="70000"/>
            </a:pPr>
            <a:r>
              <a:rPr lang="en-US" sz="2200" i="1" dirty="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sym typeface="Symbol"/>
              </a:rPr>
              <a:t>                R </a:t>
            </a:r>
            <a:r>
              <a:rPr lang="en-US" sz="2200" dirty="0" smtClean="0">
                <a:latin typeface="Arial" panose="020B0604020202020204" pitchFamily="34" charset="0"/>
                <a:cs typeface="Arial" panose="020B0604020202020204" pitchFamily="34" charset="0"/>
                <a:sym typeface="Symbol"/>
              </a:rPr>
              <a:t>is the </a:t>
            </a:r>
            <a:r>
              <a:rPr lang="en-US" sz="2200" u="sng" dirty="0" smtClean="0">
                <a:latin typeface="Arial" panose="020B0604020202020204" pitchFamily="34" charset="0"/>
                <a:cs typeface="Arial" panose="020B0604020202020204" pitchFamily="34" charset="0"/>
                <a:sym typeface="Symbol"/>
              </a:rPr>
              <a:t>range</a:t>
            </a:r>
            <a:r>
              <a:rPr lang="en-US" sz="2200" dirty="0" smtClean="0">
                <a:latin typeface="Arial" panose="020B0604020202020204" pitchFamily="34" charset="0"/>
                <a:cs typeface="Arial" panose="020B0604020202020204" pitchFamily="34" charset="0"/>
                <a:sym typeface="Symbol"/>
              </a:rPr>
              <a:t> of </a:t>
            </a:r>
            <a:r>
              <a:rPr lang="en-US" sz="2200" i="1" dirty="0" smtClean="0">
                <a:latin typeface="Arial" panose="020B0604020202020204" pitchFamily="34" charset="0"/>
                <a:cs typeface="Arial" panose="020B0604020202020204" pitchFamily="34" charset="0"/>
                <a:sym typeface="Symbol"/>
              </a:rPr>
              <a:t>f</a:t>
            </a:r>
            <a:endParaRPr lang="en-US" sz="2200" i="1" dirty="0" smtClean="0">
              <a:latin typeface="Arial" panose="020B0604020202020204" pitchFamily="34" charset="0"/>
              <a:cs typeface="Arial" panose="020B0604020202020204" pitchFamily="34" charset="0"/>
            </a:endParaRPr>
          </a:p>
          <a:p>
            <a:pPr marL="1257300" lvl="2" indent="-342900">
              <a:spcBef>
                <a:spcPts val="2400"/>
              </a:spcBef>
              <a:buSzPct val="70000"/>
              <a:buFont typeface="Arial" panose="020B0604020202020204" pitchFamily="34" charset="0"/>
              <a:buChar char="•"/>
            </a:pPr>
            <a:r>
              <a:rPr lang="en-US" sz="2200" u="sng" dirty="0" smtClean="0">
                <a:latin typeface="Arial" panose="020B0604020202020204" pitchFamily="34" charset="0"/>
                <a:cs typeface="Arial" panose="020B0604020202020204" pitchFamily="34" charset="0"/>
              </a:rPr>
              <a:t>Example</a:t>
            </a:r>
            <a:r>
              <a:rPr lang="en-US" sz="2200" dirty="0" smtClean="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A</a:t>
            </a:r>
            <a:r>
              <a:rPr lang="en-US" sz="2200" i="1" dirty="0" smtClean="0">
                <a:latin typeface="Arial" panose="020B0604020202020204" pitchFamily="34" charset="0"/>
                <a:cs typeface="Arial" panose="020B0604020202020204" pitchFamily="34" charset="0"/>
              </a:rPr>
              <a:t>ddition</a:t>
            </a:r>
            <a:r>
              <a:rPr lang="en-US" sz="2200" dirty="0" smtClean="0">
                <a:latin typeface="Arial" panose="020B0604020202020204" pitchFamily="34" charset="0"/>
                <a:cs typeface="Arial" panose="020B0604020202020204" pitchFamily="34" charset="0"/>
              </a:rPr>
              <a:t> is a function, e.g., </a:t>
            </a:r>
            <a:r>
              <a:rPr lang="en-US" sz="2200" i="1" dirty="0" smtClean="0">
                <a:latin typeface="Arial" panose="020B0604020202020204" pitchFamily="34" charset="0"/>
                <a:cs typeface="Arial" panose="020B0604020202020204" pitchFamily="34" charset="0"/>
              </a:rPr>
              <a:t>Add</a:t>
            </a:r>
            <a:r>
              <a:rPr lang="en-US" sz="2200" dirty="0" smtClean="0">
                <a:latin typeface="Arial" panose="020B0604020202020204" pitchFamily="34" charset="0"/>
                <a:cs typeface="Arial" panose="020B0604020202020204" pitchFamily="34" charset="0"/>
              </a:rPr>
              <a:t>(2, 3) = 5, such that the 	    </a:t>
            </a:r>
            <a:r>
              <a:rPr lang="en-US" sz="2200" u="sng" dirty="0" smtClean="0">
                <a:latin typeface="Arial" panose="020B0604020202020204" pitchFamily="34" charset="0"/>
                <a:cs typeface="Arial" panose="020B0604020202020204" pitchFamily="34" charset="0"/>
              </a:rPr>
              <a:t>domain</a:t>
            </a:r>
            <a:r>
              <a:rPr lang="en-US" sz="2200" dirty="0" smtClean="0">
                <a:latin typeface="Arial" panose="020B0604020202020204" pitchFamily="34" charset="0"/>
                <a:cs typeface="Arial" panose="020B0604020202020204" pitchFamily="34" charset="0"/>
              </a:rPr>
              <a:t> is a set of ordered pairs, and the </a:t>
            </a:r>
            <a:r>
              <a:rPr lang="en-US" sz="2200" u="sng" dirty="0" smtClean="0">
                <a:latin typeface="Arial" panose="020B0604020202020204" pitchFamily="34" charset="0"/>
                <a:cs typeface="Arial" panose="020B0604020202020204" pitchFamily="34" charset="0"/>
              </a:rPr>
              <a:t>range</a:t>
            </a:r>
            <a:r>
              <a:rPr lang="en-US" sz="2200" dirty="0" smtClean="0">
                <a:latin typeface="Arial" panose="020B0604020202020204" pitchFamily="34" charset="0"/>
                <a:cs typeface="Arial" panose="020B0604020202020204" pitchFamily="34" charset="0"/>
              </a:rPr>
              <a:t> is a set of 	    	    numerical values.</a:t>
            </a:r>
          </a:p>
          <a:p>
            <a:pPr marL="1257300" lvl="2" indent="-342900">
              <a:spcBef>
                <a:spcPts val="2400"/>
              </a:spcBef>
              <a:buSzPct val="70000"/>
              <a:buFont typeface="Arial" panose="020B0604020202020204" pitchFamily="34" charset="0"/>
              <a:buChar char="•"/>
            </a:pPr>
            <a:r>
              <a:rPr lang="en-US" sz="2200" u="sng" dirty="0" smtClean="0">
                <a:latin typeface="Arial" panose="020B0604020202020204" pitchFamily="34" charset="0"/>
                <a:cs typeface="Arial" panose="020B0604020202020204" pitchFamily="34" charset="0"/>
              </a:rPr>
              <a:t>Example</a:t>
            </a:r>
            <a:r>
              <a:rPr lang="en-US" sz="2200" dirty="0" smtClean="0">
                <a:latin typeface="Arial" panose="020B0604020202020204" pitchFamily="34" charset="0"/>
                <a:cs typeface="Arial" panose="020B0604020202020204" pitchFamily="34" charset="0"/>
              </a:rPr>
              <a:t>. </a:t>
            </a:r>
            <a:r>
              <a:rPr lang="en-US" sz="2200" i="1" dirty="0" smtClean="0">
                <a:latin typeface="Arial" panose="020B0604020202020204" pitchFamily="34" charset="0"/>
                <a:cs typeface="Arial" panose="020B0604020202020204" pitchFamily="34" charset="0"/>
              </a:rPr>
              <a:t>f</a:t>
            </a:r>
            <a:r>
              <a:rPr lang="en-US" sz="2200" dirty="0" smtClean="0">
                <a:latin typeface="Arial" panose="020B0604020202020204" pitchFamily="34" charset="0"/>
                <a:cs typeface="Arial" panose="020B0604020202020204" pitchFamily="34" charset="0"/>
              </a:rPr>
              <a:t>(</a:t>
            </a:r>
            <a:r>
              <a:rPr lang="en-US" sz="2200" i="1" dirty="0" smtClean="0">
                <a:latin typeface="Arial" panose="020B0604020202020204" pitchFamily="34" charset="0"/>
                <a:cs typeface="Arial" panose="020B0604020202020204" pitchFamily="34" charset="0"/>
              </a:rPr>
              <a:t>A</a:t>
            </a:r>
            <a:r>
              <a:rPr lang="en-US" sz="2200" dirty="0" smtClean="0">
                <a:latin typeface="Arial" panose="020B0604020202020204" pitchFamily="34" charset="0"/>
                <a:cs typeface="Arial" panose="020B0604020202020204" pitchFamily="34" charset="0"/>
              </a:rPr>
              <a:t>) = { </a:t>
            </a:r>
            <a:r>
              <a:rPr lang="en-US" sz="2200" i="1" dirty="0" smtClean="0">
                <a:latin typeface="Arial" panose="020B0604020202020204" pitchFamily="34" charset="0"/>
                <a:cs typeface="Arial" panose="020B0604020202020204" pitchFamily="34" charset="0"/>
              </a:rPr>
              <a:t>b</a:t>
            </a:r>
            <a:r>
              <a:rPr lang="en-US" sz="2200"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sym typeface="Symbol"/>
              </a:rPr>
              <a:t>B</a:t>
            </a:r>
            <a:r>
              <a:rPr lang="en-US" sz="2200" dirty="0" smtClean="0">
                <a:latin typeface="Arial" panose="020B0604020202020204" pitchFamily="34" charset="0"/>
                <a:cs typeface="Arial" panose="020B0604020202020204" pitchFamily="34" charset="0"/>
                <a:sym typeface="Symbol"/>
              </a:rPr>
              <a:t> | </a:t>
            </a:r>
            <a:r>
              <a:rPr lang="en-US" sz="2200" i="1" dirty="0" smtClean="0">
                <a:latin typeface="Arial" panose="020B0604020202020204" pitchFamily="34" charset="0"/>
                <a:cs typeface="Arial" panose="020B0604020202020204" pitchFamily="34" charset="0"/>
                <a:sym typeface="Symbol"/>
              </a:rPr>
              <a:t>b</a:t>
            </a:r>
            <a:r>
              <a:rPr lang="en-US" sz="2200" dirty="0" smtClean="0">
                <a:latin typeface="Arial" panose="020B0604020202020204" pitchFamily="34" charset="0"/>
                <a:cs typeface="Arial" panose="020B0604020202020204" pitchFamily="34" charset="0"/>
                <a:sym typeface="Symbol"/>
              </a:rPr>
              <a:t> = </a:t>
            </a:r>
            <a:r>
              <a:rPr lang="en-US" sz="2200" i="1" dirty="0" smtClean="0">
                <a:latin typeface="Arial" panose="020B0604020202020204" pitchFamily="34" charset="0"/>
                <a:cs typeface="Arial" panose="020B0604020202020204" pitchFamily="34" charset="0"/>
                <a:sym typeface="Symbol"/>
              </a:rPr>
              <a:t>f</a:t>
            </a:r>
            <a:r>
              <a:rPr lang="en-US" sz="2200" dirty="0" smtClean="0">
                <a:latin typeface="Arial" panose="020B0604020202020204" pitchFamily="34" charset="0"/>
                <a:cs typeface="Arial" panose="020B0604020202020204" pitchFamily="34" charset="0"/>
                <a:sym typeface="Symbol"/>
              </a:rPr>
              <a:t>(</a:t>
            </a:r>
            <a:r>
              <a:rPr lang="en-US" sz="2200" i="1" dirty="0" smtClean="0">
                <a:latin typeface="Arial" panose="020B0604020202020204" pitchFamily="34" charset="0"/>
                <a:cs typeface="Arial" panose="020B0604020202020204" pitchFamily="34" charset="0"/>
                <a:sym typeface="Symbol"/>
              </a:rPr>
              <a:t>a</a:t>
            </a:r>
            <a:r>
              <a:rPr lang="en-US" sz="2200" dirty="0" smtClean="0">
                <a:latin typeface="Arial" panose="020B0604020202020204" pitchFamily="34" charset="0"/>
                <a:cs typeface="Arial" panose="020B0604020202020204" pitchFamily="34" charset="0"/>
                <a:sym typeface="Symbol"/>
              </a:rPr>
              <a:t>) for some </a:t>
            </a:r>
            <a:r>
              <a:rPr lang="en-US" sz="2200" i="1" dirty="0" smtClean="0">
                <a:latin typeface="Arial" panose="020B0604020202020204" pitchFamily="34" charset="0"/>
                <a:cs typeface="Arial" panose="020B0604020202020204" pitchFamily="34" charset="0"/>
                <a:sym typeface="Symbol"/>
              </a:rPr>
              <a:t>a</a:t>
            </a:r>
            <a:r>
              <a:rPr lang="en-US" sz="2200" dirty="0" smtClean="0">
                <a:latin typeface="Arial" panose="020B0604020202020204" pitchFamily="34" charset="0"/>
                <a:cs typeface="Arial" panose="020B0604020202020204" pitchFamily="34" charset="0"/>
                <a:sym typeface="Symbol"/>
              </a:rPr>
              <a:t> </a:t>
            </a:r>
            <a:r>
              <a:rPr lang="en-US" sz="2200" dirty="0">
                <a:latin typeface="Arial" panose="020B0604020202020204" pitchFamily="34" charset="0"/>
                <a:cs typeface="Arial" panose="020B0604020202020204" pitchFamily="34" charset="0"/>
                <a:sym typeface="Symbol"/>
              </a:rPr>
              <a:t></a:t>
            </a:r>
            <a:r>
              <a:rPr lang="en-US" sz="2200" dirty="0" smtClean="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sym typeface="Symbol"/>
              </a:rPr>
              <a:t>A</a:t>
            </a:r>
            <a:r>
              <a:rPr lang="en-US" sz="2200" dirty="0" smtClean="0">
                <a:latin typeface="Arial" panose="020B0604020202020204" pitchFamily="34" charset="0"/>
                <a:cs typeface="Arial" panose="020B0604020202020204" pitchFamily="34" charset="0"/>
                <a:sym typeface="Symbol"/>
              </a:rPr>
              <a:t>}</a:t>
            </a:r>
            <a:endParaRPr lang="en-US" sz="2200" dirty="0" smtClean="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6219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698" y="368268"/>
            <a:ext cx="10058400" cy="820450"/>
          </a:xfrm>
        </p:spPr>
        <p:txBody>
          <a:bodyPr/>
          <a:lstStyle/>
          <a:p>
            <a:r>
              <a:rPr lang="en-US" dirty="0" smtClean="0"/>
              <a:t>Review – Mathematical Models</a:t>
            </a:r>
            <a:endParaRPr lang="en-US" dirty="0"/>
          </a:p>
        </p:txBody>
      </p:sp>
      <p:sp>
        <p:nvSpPr>
          <p:cNvPr id="6" name="TextBox 5"/>
          <p:cNvSpPr txBox="1"/>
          <p:nvPr/>
        </p:nvSpPr>
        <p:spPr>
          <a:xfrm>
            <a:off x="1181686" y="1322361"/>
            <a:ext cx="9699674" cy="830997"/>
          </a:xfrm>
          <a:prstGeom prst="rect">
            <a:avLst/>
          </a:prstGeom>
          <a:noFill/>
        </p:spPr>
        <p:txBody>
          <a:bodyPr wrap="square" rtlCol="0">
            <a:spAutoFit/>
          </a:bodyPr>
          <a:lstStyle/>
          <a:p>
            <a:pPr marL="285750" indent="-285750">
              <a:buSzPct val="70000"/>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Function and Relations</a:t>
            </a:r>
          </a:p>
          <a:p>
            <a:pPr marL="285750" indent="-285750">
              <a:buSzPct val="70000"/>
              <a:buFont typeface="Courier New" panose="02070309020205020404" pitchFamily="49" charset="0"/>
              <a:buChar char="o"/>
            </a:pPr>
            <a:endParaRPr lang="en-US" sz="2400" dirty="0" smtClean="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615" y="2629495"/>
            <a:ext cx="3413246" cy="1319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667" y="1378632"/>
            <a:ext cx="3601329" cy="4959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384474" y="4214555"/>
            <a:ext cx="1346907" cy="461665"/>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A function </a:t>
            </a:r>
            <a:r>
              <a:rPr lang="en-US" sz="2400" i="1" dirty="0" smtClean="0">
                <a:latin typeface="Arial" panose="020B0604020202020204" pitchFamily="34" charset="0"/>
                <a:cs typeface="Arial" panose="020B0604020202020204" pitchFamily="34" charset="0"/>
              </a:rPr>
              <a:t>f</a:t>
            </a:r>
            <a:endParaRPr lang="en-US" sz="2400" i="1" dirty="0">
              <a:latin typeface="Arial" panose="020B0604020202020204" pitchFamily="34" charset="0"/>
              <a:cs typeface="Arial" panose="020B0604020202020204" pitchFamily="34" charset="0"/>
            </a:endParaRPr>
          </a:p>
        </p:txBody>
      </p:sp>
      <p:sp>
        <p:nvSpPr>
          <p:cNvPr id="8" name="TextBox 7"/>
          <p:cNvSpPr txBox="1"/>
          <p:nvPr/>
        </p:nvSpPr>
        <p:spPr>
          <a:xfrm>
            <a:off x="9971648" y="2876964"/>
            <a:ext cx="1742785" cy="1477328"/>
          </a:xfrm>
          <a:prstGeom prst="rect">
            <a:avLst/>
          </a:prstGeom>
          <a:noFill/>
        </p:spPr>
        <p:txBody>
          <a:bodyPr wrap="none" rtlCol="0">
            <a:spAutoFit/>
          </a:bodyPr>
          <a:lstStyle/>
          <a:p>
            <a:pPr marL="342900" indent="-342900">
              <a:spcBef>
                <a:spcPts val="1800"/>
              </a:spcBef>
              <a:buAutoNum type="alphaLcParenBoth"/>
            </a:pPr>
            <a:r>
              <a:rPr lang="en-US" sz="2000" dirty="0" smtClean="0">
                <a:latin typeface="Arial" panose="020B0604020202020204" pitchFamily="34" charset="0"/>
                <a:cs typeface="Arial" panose="020B0604020202020204" pitchFamily="34" charset="0"/>
              </a:rPr>
              <a:t> Injection</a:t>
            </a:r>
          </a:p>
          <a:p>
            <a:pPr marL="342900" indent="-342900">
              <a:spcBef>
                <a:spcPts val="1800"/>
              </a:spcBef>
              <a:buAutoNum type="alphaLcParenBoth"/>
            </a:pPr>
            <a:r>
              <a:rPr lang="en-US" sz="2000" dirty="0" smtClean="0">
                <a:latin typeface="Arial" panose="020B0604020202020204" pitchFamily="34" charset="0"/>
                <a:cs typeface="Arial" panose="020B0604020202020204" pitchFamily="34" charset="0"/>
              </a:rPr>
              <a:t> Surjection</a:t>
            </a:r>
          </a:p>
          <a:p>
            <a:pPr marL="342900" indent="-342900">
              <a:spcBef>
                <a:spcPts val="1800"/>
              </a:spcBef>
              <a:buAutoNum type="alphaLcParenBoth"/>
            </a:pPr>
            <a:r>
              <a:rPr lang="en-US" sz="2000" dirty="0" smtClean="0">
                <a:latin typeface="Arial" panose="020B0604020202020204" pitchFamily="34" charset="0"/>
                <a:cs typeface="Arial" panose="020B0604020202020204" pitchFamily="34" charset="0"/>
              </a:rPr>
              <a:t> Bijection</a:t>
            </a:r>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48433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698" y="368268"/>
            <a:ext cx="10058400" cy="820450"/>
          </a:xfrm>
        </p:spPr>
        <p:txBody>
          <a:bodyPr/>
          <a:lstStyle/>
          <a:p>
            <a:r>
              <a:rPr lang="en-US" dirty="0" smtClean="0"/>
              <a:t>Review – Mathematical Models</a:t>
            </a:r>
            <a:endParaRPr lang="en-US" dirty="0"/>
          </a:p>
        </p:txBody>
      </p:sp>
      <p:sp>
        <p:nvSpPr>
          <p:cNvPr id="6" name="TextBox 5"/>
          <p:cNvSpPr txBox="1"/>
          <p:nvPr/>
        </p:nvSpPr>
        <p:spPr>
          <a:xfrm>
            <a:off x="1181686" y="1322361"/>
            <a:ext cx="9699674" cy="2985433"/>
          </a:xfrm>
          <a:prstGeom prst="rect">
            <a:avLst/>
          </a:prstGeom>
          <a:noFill/>
        </p:spPr>
        <p:txBody>
          <a:bodyPr wrap="square" rtlCol="0">
            <a:spAutoFit/>
          </a:bodyPr>
          <a:lstStyle/>
          <a:p>
            <a:pPr marL="285750" indent="-285750">
              <a:buSzPct val="70000"/>
              <a:buFont typeface="Courier New" panose="02070309020205020404" pitchFamily="49" charset="0"/>
              <a:buChar char="o"/>
            </a:pPr>
            <a:r>
              <a:rPr lang="en-US" sz="2400" dirty="0" smtClean="0">
                <a:latin typeface="Arial" panose="020B0604020202020204" pitchFamily="34" charset="0"/>
                <a:cs typeface="Arial" panose="020B0604020202020204" pitchFamily="34" charset="0"/>
              </a:rPr>
              <a:t>Function and Relations</a:t>
            </a:r>
          </a:p>
          <a:p>
            <a:pPr marL="800100" lvl="1" indent="-342900">
              <a:spcBef>
                <a:spcPts val="1800"/>
              </a:spcBef>
              <a:buSzPct val="70000"/>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A subset of the Cartesian product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1</a:t>
            </a:r>
            <a:r>
              <a:rPr lang="en-US" sz="2200"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2</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sym typeface="Symbol"/>
              </a:rPr>
              <a:t></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rPr>
              <a:t>A</a:t>
            </a:r>
            <a:r>
              <a:rPr lang="en-US" sz="2200" i="1" baseline="-25000" dirty="0" smtClean="0">
                <a:latin typeface="Arial" panose="020B0604020202020204" pitchFamily="34" charset="0"/>
                <a:cs typeface="Arial" panose="020B0604020202020204" pitchFamily="34" charset="0"/>
              </a:rPr>
              <a:t>n</a:t>
            </a:r>
            <a:r>
              <a:rPr lang="en-US" sz="2200" dirty="0" smtClean="0">
                <a:latin typeface="Arial" panose="020B0604020202020204" pitchFamily="34" charset="0"/>
                <a:cs typeface="Arial" panose="020B0604020202020204" pitchFamily="34" charset="0"/>
              </a:rPr>
              <a:t> is called an </a:t>
            </a:r>
            <a:r>
              <a:rPr lang="en-US" sz="2200" i="1" dirty="0" smtClean="0">
                <a:latin typeface="Arial" panose="020B0604020202020204" pitchFamily="34" charset="0"/>
                <a:cs typeface="Arial" panose="020B0604020202020204" pitchFamily="34" charset="0"/>
              </a:rPr>
              <a:t>n</a:t>
            </a:r>
            <a:r>
              <a:rPr lang="en-US" sz="2200" dirty="0" smtClean="0">
                <a:latin typeface="Arial" panose="020B0604020202020204" pitchFamily="34" charset="0"/>
                <a:cs typeface="Arial" panose="020B0604020202020204" pitchFamily="34" charset="0"/>
              </a:rPr>
              <a:t>-</a:t>
            </a:r>
            <a:r>
              <a:rPr lang="en-US" sz="2200" dirty="0" err="1" smtClean="0">
                <a:latin typeface="Arial" panose="020B0604020202020204" pitchFamily="34" charset="0"/>
                <a:cs typeface="Arial" panose="020B0604020202020204" pitchFamily="34" charset="0"/>
              </a:rPr>
              <a:t>ary</a:t>
            </a:r>
            <a:r>
              <a:rPr lang="en-US" sz="2200" dirty="0" smtClean="0">
                <a:latin typeface="Arial" panose="020B0604020202020204" pitchFamily="34" charset="0"/>
                <a:cs typeface="Arial" panose="020B0604020202020204" pitchFamily="34" charset="0"/>
              </a:rPr>
              <a:t> 	    </a:t>
            </a:r>
            <a:r>
              <a:rPr lang="en-US" sz="2200" u="sng" dirty="0" smtClean="0">
                <a:latin typeface="Arial" panose="020B0604020202020204" pitchFamily="34" charset="0"/>
                <a:cs typeface="Arial" panose="020B0604020202020204" pitchFamily="34" charset="0"/>
              </a:rPr>
              <a:t>relation</a:t>
            </a:r>
            <a:r>
              <a:rPr lang="en-US" sz="2200" dirty="0" smtClean="0">
                <a:latin typeface="Arial" panose="020B0604020202020204" pitchFamily="34" charset="0"/>
                <a:cs typeface="Arial" panose="020B0604020202020204" pitchFamily="34" charset="0"/>
              </a:rPr>
              <a:t> over</a:t>
            </a:r>
            <a:r>
              <a:rPr lang="en-US" sz="2200" i="1" dirty="0">
                <a:latin typeface="Arial" panose="020B0604020202020204" pitchFamily="34" charset="0"/>
                <a:cs typeface="Arial" panose="020B0604020202020204" pitchFamily="34" charset="0"/>
              </a:rPr>
              <a:t>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1</a:t>
            </a:r>
            <a:r>
              <a:rPr lang="en-US" sz="2200" dirty="0" smtClean="0">
                <a:latin typeface="Arial" panose="020B0604020202020204" pitchFamily="34" charset="0"/>
                <a:cs typeface="Arial" panose="020B0604020202020204" pitchFamily="34" charset="0"/>
                <a:sym typeface="Symbol"/>
              </a:rPr>
              <a:t>,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2</a:t>
            </a:r>
            <a:r>
              <a:rPr lang="en-US" sz="2200" dirty="0" smtClean="0">
                <a:latin typeface="Arial" panose="020B0604020202020204" pitchFamily="34" charset="0"/>
                <a:cs typeface="Arial" panose="020B0604020202020204" pitchFamily="34" charset="0"/>
                <a:sym typeface="Symbol"/>
              </a:rPr>
              <a:t>, </a:t>
            </a:r>
            <a:r>
              <a:rPr lang="en-US" sz="2200" dirty="0" smtClean="0">
                <a:latin typeface="Arial" panose="020B0604020202020204" pitchFamily="34" charset="0"/>
                <a:cs typeface="Arial" panose="020B0604020202020204" pitchFamily="34" charset="0"/>
              </a:rPr>
              <a:t>...</a:t>
            </a:r>
            <a:r>
              <a:rPr lang="en-US" sz="2200" dirty="0" smtClean="0">
                <a:latin typeface="Arial" panose="020B0604020202020204" pitchFamily="34" charset="0"/>
                <a:cs typeface="Arial" panose="020B0604020202020204" pitchFamily="34" charset="0"/>
                <a:sym typeface="Symbol"/>
              </a:rPr>
              <a:t>, </a:t>
            </a:r>
            <a:r>
              <a:rPr lang="en-US" sz="2200" i="1" dirty="0">
                <a:latin typeface="Arial" panose="020B0604020202020204" pitchFamily="34" charset="0"/>
                <a:cs typeface="Arial" panose="020B0604020202020204" pitchFamily="34" charset="0"/>
              </a:rPr>
              <a:t>A</a:t>
            </a:r>
            <a:r>
              <a:rPr lang="en-US" sz="2200" i="1" baseline="-25000" dirty="0">
                <a:latin typeface="Arial" panose="020B0604020202020204" pitchFamily="34" charset="0"/>
                <a:cs typeface="Arial" panose="020B0604020202020204" pitchFamily="34" charset="0"/>
              </a:rPr>
              <a:t>n</a:t>
            </a:r>
            <a:r>
              <a:rPr lang="en-US" sz="2200" dirty="0" smtClean="0">
                <a:latin typeface="Arial" panose="020B0604020202020204" pitchFamily="34" charset="0"/>
                <a:cs typeface="Arial" panose="020B0604020202020204" pitchFamily="34" charset="0"/>
              </a:rPr>
              <a:t> </a:t>
            </a:r>
          </a:p>
          <a:p>
            <a:pPr marL="800100" lvl="1" indent="-342900">
              <a:spcBef>
                <a:spcPts val="1800"/>
              </a:spcBef>
              <a:buSzPct val="70000"/>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A special case is </a:t>
            </a:r>
            <a:r>
              <a:rPr lang="en-US" sz="2200" i="1" dirty="0" smtClean="0">
                <a:latin typeface="Arial" panose="020B0604020202020204" pitchFamily="34" charset="0"/>
                <a:cs typeface="Arial" panose="020B0604020202020204" pitchFamily="34" charset="0"/>
              </a:rPr>
              <a:t>n</a:t>
            </a:r>
            <a:r>
              <a:rPr lang="en-US" sz="2200" dirty="0" smtClean="0">
                <a:latin typeface="Arial" panose="020B0604020202020204" pitchFamily="34" charset="0"/>
                <a:cs typeface="Arial" panose="020B0604020202020204" pitchFamily="34" charset="0"/>
              </a:rPr>
              <a:t> = 2, i.e., a set of (ordered) pairs, in which the 1</a:t>
            </a:r>
            <a:r>
              <a:rPr lang="en-US" sz="2200" baseline="30000" dirty="0" smtClean="0">
                <a:latin typeface="Arial" panose="020B0604020202020204" pitchFamily="34" charset="0"/>
                <a:cs typeface="Arial" panose="020B0604020202020204" pitchFamily="34" charset="0"/>
              </a:rPr>
              <a:t>st</a:t>
            </a:r>
            <a:r>
              <a:rPr lang="en-US" sz="2200" dirty="0" smtClean="0">
                <a:latin typeface="Arial" panose="020B0604020202020204" pitchFamily="34" charset="0"/>
                <a:cs typeface="Arial" panose="020B0604020202020204" pitchFamily="34" charset="0"/>
              </a:rPr>
              <a:t> 	    coordinate is from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1</a:t>
            </a:r>
            <a:r>
              <a:rPr lang="en-US" sz="2200" dirty="0" smtClean="0">
                <a:latin typeface="Arial" panose="020B0604020202020204" pitchFamily="34" charset="0"/>
                <a:cs typeface="Arial" panose="020B0604020202020204" pitchFamily="34" charset="0"/>
              </a:rPr>
              <a:t> and the second from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2</a:t>
            </a:r>
            <a:r>
              <a:rPr lang="en-US" sz="2200" dirty="0" smtClean="0">
                <a:latin typeface="Arial" panose="020B0604020202020204" pitchFamily="34" charset="0"/>
                <a:cs typeface="Arial" panose="020B0604020202020204" pitchFamily="34" charset="0"/>
              </a:rPr>
              <a:t>, and is called </a:t>
            </a:r>
            <a:r>
              <a:rPr lang="en-US" sz="2200" u="sng" dirty="0" smtClean="0">
                <a:latin typeface="Arial" panose="020B0604020202020204" pitchFamily="34" charset="0"/>
                <a:cs typeface="Arial" panose="020B0604020202020204" pitchFamily="34" charset="0"/>
              </a:rPr>
              <a:t>binary</a:t>
            </a:r>
            <a:r>
              <a:rPr lang="en-US" sz="2200" dirty="0" smtClean="0">
                <a:latin typeface="Arial" panose="020B0604020202020204" pitchFamily="34" charset="0"/>
                <a:cs typeface="Arial" panose="020B0604020202020204" pitchFamily="34" charset="0"/>
              </a:rPr>
              <a:t> 	    </a:t>
            </a:r>
            <a:r>
              <a:rPr lang="en-US" sz="2200" u="sng" dirty="0" smtClean="0">
                <a:latin typeface="Arial" panose="020B0604020202020204" pitchFamily="34" charset="0"/>
                <a:cs typeface="Arial" panose="020B0604020202020204" pitchFamily="34" charset="0"/>
              </a:rPr>
              <a:t>relation</a:t>
            </a:r>
            <a:r>
              <a:rPr lang="en-US" sz="2200" dirty="0" smtClean="0">
                <a:latin typeface="Arial" panose="020B0604020202020204" pitchFamily="34" charset="0"/>
                <a:cs typeface="Arial" panose="020B0604020202020204" pitchFamily="34" charset="0"/>
              </a:rPr>
              <a:t> from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1</a:t>
            </a:r>
            <a:r>
              <a:rPr lang="en-US" sz="2200" dirty="0" smtClean="0">
                <a:latin typeface="Arial" panose="020B0604020202020204" pitchFamily="34" charset="0"/>
                <a:cs typeface="Arial" panose="020B0604020202020204" pitchFamily="34" charset="0"/>
              </a:rPr>
              <a:t> to </a:t>
            </a:r>
            <a:r>
              <a:rPr lang="en-US" sz="2200" i="1" dirty="0" smtClean="0">
                <a:latin typeface="Arial" panose="020B0604020202020204" pitchFamily="34" charset="0"/>
                <a:cs typeface="Arial" panose="020B0604020202020204" pitchFamily="34" charset="0"/>
              </a:rPr>
              <a:t>A</a:t>
            </a:r>
            <a:r>
              <a:rPr lang="en-US" sz="2200" baseline="-25000" dirty="0" smtClean="0">
                <a:latin typeface="Arial" panose="020B0604020202020204" pitchFamily="34" charset="0"/>
                <a:cs typeface="Arial" panose="020B0604020202020204" pitchFamily="34" charset="0"/>
              </a:rPr>
              <a:t>2</a:t>
            </a:r>
          </a:p>
          <a:p>
            <a:pPr marL="285750" indent="-285750">
              <a:buSzPct val="70000"/>
              <a:buFont typeface="Courier New" panose="02070309020205020404" pitchFamily="49" charset="0"/>
              <a:buChar char="o"/>
            </a:pPr>
            <a:endParaRPr lang="en-US" sz="2400" dirty="0" smtClean="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110" y="4623141"/>
            <a:ext cx="4170307" cy="1543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1176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1559</TotalTime>
  <Words>1097</Words>
  <Application>Microsoft Office PowerPoint</Application>
  <PresentationFormat>Widescreen</PresentationFormat>
  <Paragraphs>284</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Cambria Math</vt:lpstr>
      <vt:lpstr>Courier New</vt:lpstr>
      <vt:lpstr>Garamond</vt:lpstr>
      <vt:lpstr>Rockwell</vt:lpstr>
      <vt:lpstr>Symbol</vt:lpstr>
      <vt:lpstr>Tw Cen MT</vt:lpstr>
      <vt:lpstr>Wingdings</vt:lpstr>
      <vt:lpstr>Savon</vt:lpstr>
      <vt:lpstr>Chapter 0</vt:lpstr>
      <vt:lpstr>What we’ll cover this semester</vt:lpstr>
      <vt:lpstr>Review – Mathematical Models</vt:lpstr>
      <vt:lpstr>Review – Mathematical Models</vt:lpstr>
      <vt:lpstr>Review – Mathematical Models</vt:lpstr>
      <vt:lpstr>Review – Mathematical Models</vt:lpstr>
      <vt:lpstr>Review – Mathematical Models</vt:lpstr>
      <vt:lpstr>Review – Mathematical Models</vt:lpstr>
      <vt:lpstr>Review – Mathematical Models</vt:lpstr>
      <vt:lpstr>Review – Mathematical Models</vt:lpstr>
      <vt:lpstr>Strings</vt:lpstr>
      <vt:lpstr>Strings</vt:lpstr>
      <vt:lpstr>Strings</vt:lpstr>
      <vt:lpstr>Languages</vt:lpstr>
      <vt:lpstr>Languages</vt:lpstr>
      <vt:lpstr>So Far….</vt:lpstr>
      <vt:lpstr>Definitions, Theorems, and Proofs</vt:lpstr>
      <vt:lpstr>How to work out a proof</vt:lpstr>
      <vt:lpstr>Types of Proofs</vt:lpstr>
      <vt:lpstr>Examples – Whiteboard Work</vt:lpstr>
      <vt:lpstr>Examples – Whiteboard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dc:title>
  <dc:creator>Sole Pera</dc:creator>
  <cp:lastModifiedBy>Dennis Ng</cp:lastModifiedBy>
  <cp:revision>187</cp:revision>
  <cp:lastPrinted>2017-01-12T14:37:56Z</cp:lastPrinted>
  <dcterms:created xsi:type="dcterms:W3CDTF">2014-08-11T21:45:41Z</dcterms:created>
  <dcterms:modified xsi:type="dcterms:W3CDTF">2019-01-10T15:28:49Z</dcterms:modified>
</cp:coreProperties>
</file>