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28"/>
  </p:notesMasterIdLst>
  <p:handoutMasterIdLst>
    <p:handoutMasterId r:id="rId29"/>
  </p:handoutMasterIdLst>
  <p:sldIdLst>
    <p:sldId id="338" r:id="rId2"/>
    <p:sldId id="382" r:id="rId3"/>
    <p:sldId id="383" r:id="rId4"/>
    <p:sldId id="384" r:id="rId5"/>
    <p:sldId id="264" r:id="rId6"/>
    <p:sldId id="259" r:id="rId7"/>
    <p:sldId id="258" r:id="rId8"/>
    <p:sldId id="265" r:id="rId9"/>
    <p:sldId id="270" r:id="rId10"/>
    <p:sldId id="271" r:id="rId11"/>
    <p:sldId id="262" r:id="rId12"/>
    <p:sldId id="273" r:id="rId13"/>
    <p:sldId id="263" r:id="rId14"/>
    <p:sldId id="288" r:id="rId15"/>
    <p:sldId id="385" r:id="rId16"/>
    <p:sldId id="386" r:id="rId17"/>
    <p:sldId id="387" r:id="rId18"/>
    <p:sldId id="287" r:id="rId19"/>
    <p:sldId id="293" r:id="rId20"/>
    <p:sldId id="388" r:id="rId21"/>
    <p:sldId id="389" r:id="rId22"/>
    <p:sldId id="296" r:id="rId23"/>
    <p:sldId id="390" r:id="rId24"/>
    <p:sldId id="391" r:id="rId25"/>
    <p:sldId id="392" r:id="rId26"/>
    <p:sldId id="322" r:id="rId2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e Pera" initials="S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396" autoAdjust="0"/>
    <p:restoredTop sz="94683" autoAdjust="0"/>
  </p:normalViewPr>
  <p:slideViewPr>
    <p:cSldViewPr snapToGrid="0">
      <p:cViewPr varScale="1">
        <p:scale>
          <a:sx n="136" d="100"/>
          <a:sy n="136" d="100"/>
        </p:scale>
        <p:origin x="300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4B46449-6F5D-4059-9D83-6CC179B6E1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3F7BC6ED-4F36-4223-A5D4-A174893D5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3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B5D99E0B-F010-4D8A-A74F-51FAFA2AF90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4B63F238-F895-4E22-8203-F2C4B650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3F238-F895-4E22-8203-F2C4B65074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5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http://compquiz.blogspot.com/2009/11/pumping-lemma-examples.html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A864-A78C-47BD-8A35-98F46F2B1C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http://courses.cs.washington.edu/courses/cse322/06wi/Lect4.pdf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A864-A78C-47BD-8A35-98F46F2B1C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x=a</a:t>
            </a:r>
            <a:r>
              <a:rPr lang="en-US" altLang="en-US" baseline="30000"/>
              <a:t>j </a:t>
            </a:r>
            <a:r>
              <a:rPr lang="en-US" altLang="en-US"/>
              <a:t>(p&gt;=j&gt;=0)</a:t>
            </a:r>
          </a:p>
          <a:p>
            <a:r>
              <a:rPr lang="en-US" altLang="en-US"/>
              <a:t>y=a</a:t>
            </a:r>
            <a:r>
              <a:rPr lang="en-US" altLang="en-US" baseline="30000"/>
              <a:t>k</a:t>
            </a:r>
            <a:r>
              <a:rPr lang="en-US" altLang="en-US"/>
              <a:t>(p&gt;=k&gt;0)</a:t>
            </a:r>
          </a:p>
          <a:p>
            <a:r>
              <a:rPr lang="en-US" altLang="en-US"/>
              <a:t>x=a</a:t>
            </a:r>
            <a:r>
              <a:rPr lang="en-US" altLang="en-US" baseline="30000"/>
              <a:t>P-j-k </a:t>
            </a:r>
            <a:r>
              <a:rPr lang="en-US" altLang="en-US"/>
              <a:t>b</a:t>
            </a:r>
            <a:r>
              <a:rPr lang="en-US" altLang="en-US" baseline="30000"/>
              <a:t>P</a:t>
            </a:r>
            <a:endParaRPr lang="en-US" altLang="en-US"/>
          </a:p>
          <a:p>
            <a:r>
              <a:rPr lang="en-US" altLang="en-US"/>
              <a:t>xyyz  = …..</a:t>
            </a:r>
          </a:p>
          <a:p>
            <a:endParaRPr lang="en-US" alt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4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1761" indent="-285293" defTabSz="96524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1171" indent="-228234" defTabSz="96524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597640" indent="-228234" defTabSz="96524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4108" indent="-228234" defTabSz="96524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0577" indent="-228234" defTabSz="9652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67045" indent="-228234" defTabSz="9652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3514" indent="-228234" defTabSz="9652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79982" indent="-228234" defTabSz="96524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FBE969-909A-4ABB-B028-61910464F83B}" type="slidenum">
              <a:rPr lang="en-US" altLang="en-US" sz="1300"/>
              <a:pPr eaLnBrk="1" hangingPunct="1"/>
              <a:t>22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0379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6604A53-4D04-48D5-8928-6EF7440F056E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BD98-348B-49C7-AEEE-29FC6CD35F6F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EA0F-7D74-4613-92C7-01FB97735FCC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31FD-ACE1-4ED7-954A-09B6AB387963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CDC6B0D-6A26-46C2-820B-58583C371253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C5C1-461F-419D-A6AA-99C2E6FD1B55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279E-91EF-4B32-837C-6EA0EFDDF2F9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A7B2-1FC0-41EF-A786-CB4D9523B6F6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3BD-CFF7-4984-96A9-4F9B11174BDC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4B23-B57F-429E-A7BB-A862F081B380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750F93C-9123-4D93-B407-FD3887933D69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B50AE16-2761-4BC9-A381-9553E78A62F6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2046" y="2246811"/>
            <a:ext cx="2272937" cy="753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Deterministic FA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72134" y="3922293"/>
            <a:ext cx="2272937" cy="753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Nondeterministic FA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641669" y="2246811"/>
            <a:ext cx="174171" cy="24035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286206" y="2623457"/>
            <a:ext cx="2272937" cy="7532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80754" y="5521236"/>
            <a:ext cx="2272937" cy="7532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722285" y="3579162"/>
            <a:ext cx="207289" cy="2569031"/>
          </a:xfrm>
          <a:prstGeom prst="rightBrac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1"/>
            <a:endCxn id="7" idx="1"/>
          </p:cNvCxnSpPr>
          <p:nvPr/>
        </p:nvCxnSpPr>
        <p:spPr>
          <a:xfrm flipV="1">
            <a:off x="4815840" y="3000103"/>
            <a:ext cx="3470366" cy="448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1086468">
            <a:off x="5648227" y="2402623"/>
            <a:ext cx="172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Accepts/ Recognizes</a:t>
            </a:r>
          </a:p>
        </p:txBody>
      </p:sp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 flipV="1">
            <a:off x="3953691" y="3000103"/>
            <a:ext cx="4332515" cy="2897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373240">
            <a:off x="5584705" y="4572730"/>
            <a:ext cx="172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Describes</a:t>
            </a:r>
          </a:p>
        </p:txBody>
      </p:sp>
      <p:cxnSp>
        <p:nvCxnSpPr>
          <p:cNvPr id="20" name="Straight Arrow Connector 19"/>
          <p:cNvCxnSpPr>
            <a:stCxn id="5" idx="0"/>
            <a:endCxn id="4" idx="2"/>
          </p:cNvCxnSpPr>
          <p:nvPr/>
        </p:nvCxnSpPr>
        <p:spPr>
          <a:xfrm flipH="1" flipV="1">
            <a:off x="2808515" y="3000103"/>
            <a:ext cx="88" cy="922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5134" y="3191512"/>
            <a:ext cx="172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Conversion algorithm</a:t>
            </a:r>
          </a:p>
        </p:txBody>
      </p:sp>
      <p:cxnSp>
        <p:nvCxnSpPr>
          <p:cNvPr id="23" name="Straight Arrow Connector 22"/>
          <p:cNvCxnSpPr>
            <a:stCxn id="9" idx="1"/>
            <a:endCxn id="8" idx="0"/>
          </p:cNvCxnSpPr>
          <p:nvPr/>
        </p:nvCxnSpPr>
        <p:spPr>
          <a:xfrm flipH="1">
            <a:off x="2817223" y="4967322"/>
            <a:ext cx="8706" cy="553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3983" y="4875760"/>
            <a:ext cx="2042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Conversion algorithm from GNFA</a:t>
            </a:r>
          </a:p>
        </p:txBody>
      </p:sp>
      <p:cxnSp>
        <p:nvCxnSpPr>
          <p:cNvPr id="28" name="Straight Arrow Connector 27"/>
          <p:cNvCxnSpPr>
            <a:stCxn id="7" idx="2"/>
            <a:endCxn id="32" idx="0"/>
          </p:cNvCxnSpPr>
          <p:nvPr/>
        </p:nvCxnSpPr>
        <p:spPr>
          <a:xfrm flipH="1">
            <a:off x="9417586" y="3376749"/>
            <a:ext cx="5089" cy="18332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33661" y="3931151"/>
            <a:ext cx="2005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How do we verify a language is not regular?</a:t>
            </a:r>
          </a:p>
        </p:txBody>
      </p:sp>
      <p:sp>
        <p:nvSpPr>
          <p:cNvPr id="32" name="Explosion 1 31"/>
          <p:cNvSpPr/>
          <p:nvPr/>
        </p:nvSpPr>
        <p:spPr>
          <a:xfrm>
            <a:off x="7571258" y="5209953"/>
            <a:ext cx="2746225" cy="141949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PUMPING LEMMA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6" grpId="0"/>
      <p:bldP spid="21" grpId="0"/>
      <p:bldP spid="27" grpId="0"/>
      <p:bldP spid="31" grpId="0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Intuitive Explanation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4174524"/>
            <a:ext cx="8077200" cy="1676400"/>
          </a:xfrm>
          <a:noFill/>
          <a:ln w="38100">
            <a:solidFill>
              <a:srgbClr val="FF6600"/>
            </a:solidFill>
            <a:prstDash val="sysDash"/>
            <a:miter lim="800000"/>
            <a:headEnd/>
            <a:tailEnd/>
          </a:ln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zh-CN" dirty="0">
                <a:ea typeface="宋体" charset="0"/>
                <a:cs typeface="宋体" charset="0"/>
              </a:rPr>
              <a:t>Contrapositive: If there </a:t>
            </a:r>
            <a:r>
              <a:rPr lang="en-US" altLang="zh-CN" i="1" dirty="0">
                <a:solidFill>
                  <a:srgbClr val="FF0000"/>
                </a:solidFill>
                <a:ea typeface="宋体" charset="0"/>
                <a:cs typeface="宋体" charset="0"/>
              </a:rPr>
              <a:t>exists</a:t>
            </a:r>
            <a:r>
              <a:rPr lang="en-US" altLang="zh-CN" dirty="0">
                <a:ea typeface="宋体" charset="0"/>
                <a:cs typeface="宋体" charset="0"/>
              </a:rPr>
              <a:t> a long enough string </a:t>
            </a:r>
            <a:r>
              <a:rPr lang="en-US" altLang="zh-CN" i="1" kern="1200" dirty="0">
                <a:solidFill>
                  <a:srgbClr val="0000FF"/>
                </a:solidFill>
                <a:ea typeface="宋体" charset="0"/>
                <a:cs typeface="宋体" charset="0"/>
              </a:rPr>
              <a:t>s</a:t>
            </a:r>
            <a:r>
              <a:rPr lang="en-US" altLang="zh-CN" dirty="0">
                <a:ea typeface="宋体" charset="0"/>
                <a:cs typeface="宋体" charset="0"/>
              </a:rPr>
              <a:t> in </a:t>
            </a:r>
            <a:r>
              <a:rPr lang="en-US" altLang="zh-CN" i="1" kern="1200" dirty="0">
                <a:solidFill>
                  <a:srgbClr val="0000FF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dirty="0">
                <a:ea typeface="宋体" charset="0"/>
                <a:cs typeface="宋体" charset="0"/>
              </a:rPr>
              <a:t>, and </a:t>
            </a:r>
            <a:r>
              <a:rPr lang="en-US" altLang="zh-CN" i="1" dirty="0">
                <a:solidFill>
                  <a:srgbClr val="FF0000"/>
                </a:solidFill>
                <a:ea typeface="宋体" charset="0"/>
                <a:cs typeface="宋体" charset="0"/>
              </a:rPr>
              <a:t>any part</a:t>
            </a:r>
            <a:r>
              <a:rPr lang="en-US" altLang="zh-CN" dirty="0">
                <a:ea typeface="宋体" charset="0"/>
                <a:cs typeface="宋体" charset="0"/>
              </a:rPr>
              <a:t> of its first </a:t>
            </a:r>
            <a:r>
              <a:rPr lang="en-US" altLang="zh-CN" i="1" kern="1200" dirty="0">
                <a:solidFill>
                  <a:srgbClr val="0000FF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dirty="0">
                <a:ea typeface="宋体" charset="0"/>
                <a:cs typeface="宋体" charset="0"/>
              </a:rPr>
              <a:t> symbols </a:t>
            </a:r>
            <a:r>
              <a:rPr lang="en-US" altLang="zh-CN" i="1" dirty="0">
                <a:solidFill>
                  <a:srgbClr val="FF0000"/>
                </a:solidFill>
                <a:ea typeface="宋体" charset="0"/>
                <a:cs typeface="宋体" charset="0"/>
              </a:rPr>
              <a:t>cannot</a:t>
            </a:r>
            <a:r>
              <a:rPr lang="en-US" altLang="zh-CN" dirty="0">
                <a:ea typeface="宋体" charset="0"/>
                <a:cs typeface="宋体" charset="0"/>
              </a:rPr>
              <a:t> be pumped, then </a:t>
            </a:r>
            <a:r>
              <a:rPr lang="en-US" altLang="zh-CN" i="1" kern="1200" dirty="0">
                <a:solidFill>
                  <a:srgbClr val="0000FF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dirty="0">
                <a:ea typeface="宋体" charset="0"/>
                <a:cs typeface="宋体" charset="0"/>
              </a:rPr>
              <a:t> is not regular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133600" y="1600200"/>
            <a:ext cx="8077200" cy="16764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  <a:miter lim="800000"/>
            <a:headEnd/>
            <a:tailEnd/>
          </a:ln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Pumping Lemma: If </a:t>
            </a:r>
            <a:r>
              <a:rPr lang="en-US" altLang="zh-CN" sz="2800" i="1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 is regular, then for </a:t>
            </a: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any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 long enough string </a:t>
            </a:r>
            <a:r>
              <a:rPr lang="en-US" altLang="zh-CN" sz="2800" i="1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 in </a:t>
            </a:r>
            <a:r>
              <a:rPr lang="en-US" altLang="zh-CN" sz="2800" i="1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some part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 of its first </a:t>
            </a:r>
            <a:r>
              <a:rPr lang="en-US" altLang="zh-CN" sz="2800" i="1" dirty="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p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 symbols </a:t>
            </a: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can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 be pumped</a:t>
            </a:r>
          </a:p>
        </p:txBody>
      </p:sp>
      <p:sp>
        <p:nvSpPr>
          <p:cNvPr id="2" name="Down Arrow 1"/>
          <p:cNvSpPr/>
          <p:nvPr/>
        </p:nvSpPr>
        <p:spPr>
          <a:xfrm>
            <a:off x="5943600" y="3429000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56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animBg="1"/>
      <p:bldP spid="1976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2103120"/>
            <a:ext cx="10208079" cy="3931920"/>
          </a:xfrm>
        </p:spPr>
        <p:txBody>
          <a:bodyPr/>
          <a:lstStyle/>
          <a:p>
            <a:r>
              <a:rPr lang="en-US" dirty="0"/>
              <a:t>The pumping lemma can be used to show a language is non-regular by</a:t>
            </a:r>
          </a:p>
          <a:p>
            <a:pPr lvl="1"/>
            <a:r>
              <a:rPr lang="en-US" dirty="0"/>
              <a:t>Finding one string that does not satisfy the conditions of the pumping lemma</a:t>
            </a:r>
          </a:p>
          <a:p>
            <a:r>
              <a:rPr lang="en-US" dirty="0"/>
              <a:t>To show a language is not regular using pumping lemma </a:t>
            </a:r>
          </a:p>
          <a:p>
            <a:pPr lvl="1"/>
            <a:r>
              <a:rPr lang="en-US" dirty="0"/>
              <a:t>Choose a string </a:t>
            </a:r>
            <a:r>
              <a:rPr lang="en-US" i="1" dirty="0"/>
              <a:t>s</a:t>
            </a:r>
            <a:r>
              <a:rPr lang="en-US" dirty="0"/>
              <a:t> in L and show that there </a:t>
            </a:r>
            <a:r>
              <a:rPr lang="en-US"/>
              <a:t>is </a:t>
            </a:r>
            <a:r>
              <a:rPr lang="en-US" smtClean="0"/>
              <a:t>no </a:t>
            </a:r>
            <a:r>
              <a:rPr lang="en-US" dirty="0"/>
              <a:t>decomposition </a:t>
            </a:r>
            <a:r>
              <a:rPr lang="en-US" i="1" dirty="0"/>
              <a:t>xyz</a:t>
            </a:r>
            <a:r>
              <a:rPr lang="en-US" dirty="0"/>
              <a:t> for s for which </a:t>
            </a:r>
            <a:r>
              <a:rPr lang="en-US" i="1" dirty="0" err="1"/>
              <a:t>xy</a:t>
            </a:r>
            <a:r>
              <a:rPr lang="en-US" i="1" baseline="30000" dirty="0" err="1"/>
              <a:t>i</a:t>
            </a:r>
            <a:r>
              <a:rPr lang="en-US" i="1" dirty="0" err="1"/>
              <a:t>z</a:t>
            </a:r>
            <a:r>
              <a:rPr lang="en-US" i="1" dirty="0"/>
              <a:t> </a:t>
            </a:r>
            <a:r>
              <a:rPr lang="en-US" dirty="0"/>
              <a:t>is in L for all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 smtClean="0"/>
              <a:t>≥ 0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Regular Languages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24400" y="5257800"/>
            <a:ext cx="16002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53200" y="5257800"/>
            <a:ext cx="16002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4100" y="4724400"/>
            <a:ext cx="5334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19800" y="4572000"/>
            <a:ext cx="762000" cy="68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/>
          <p:cNvSpPr/>
          <p:nvPr/>
        </p:nvSpPr>
        <p:spPr>
          <a:xfrm>
            <a:off x="6324600" y="4572000"/>
            <a:ext cx="685800" cy="533400"/>
          </a:xfrm>
          <a:prstGeom prst="arc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05400" y="5105400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10400" y="5105400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ket 26"/>
          <p:cNvSpPr/>
          <p:nvPr/>
        </p:nvSpPr>
        <p:spPr>
          <a:xfrm rot="16200000">
            <a:off x="5273248" y="4892248"/>
            <a:ext cx="228600" cy="126450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Left Bracket 27"/>
          <p:cNvSpPr/>
          <p:nvPr/>
        </p:nvSpPr>
        <p:spPr>
          <a:xfrm rot="16200000">
            <a:off x="6320998" y="5190352"/>
            <a:ext cx="228600" cy="69301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eft Bracket 28"/>
          <p:cNvSpPr/>
          <p:nvPr/>
        </p:nvSpPr>
        <p:spPr>
          <a:xfrm rot="16200000">
            <a:off x="7368748" y="4906662"/>
            <a:ext cx="228600" cy="126450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53398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86500" y="53271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5200" y="532713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2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Applying the Pumping Lemma</a:t>
            </a:r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2136648" y="1600200"/>
            <a:ext cx="5864352" cy="4953000"/>
          </a:xfrm>
          <a:noFill/>
          <a:ln w="38100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SimSun" panose="02010600030101010101" pitchFamily="2" charset="-122"/>
              </a:rPr>
              <a:t>Prove that a language </a:t>
            </a:r>
            <a:r>
              <a:rPr lang="en-US" altLang="zh-CN" sz="2400" i="1" dirty="0">
                <a:solidFill>
                  <a:schemeClr val="accent2"/>
                </a:solidFill>
                <a:ea typeface="SimSun" panose="02010600030101010101" pitchFamily="2" charset="-122"/>
              </a:rPr>
              <a:t>A</a:t>
            </a:r>
            <a:r>
              <a:rPr lang="en-US" altLang="zh-CN" sz="2400" dirty="0">
                <a:ea typeface="SimSun" panose="02010600030101010101" pitchFamily="2" charset="-122"/>
              </a:rPr>
              <a:t> is not regular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For the purpose of contradiction, assume that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A</a:t>
            </a:r>
            <a:r>
              <a:rPr lang="en-US" altLang="zh-CN" dirty="0">
                <a:ea typeface="SimSun" panose="02010600030101010101" pitchFamily="2" charset="-122"/>
              </a:rPr>
              <a:t> is regular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Let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be the pumping length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Pick a string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s</a:t>
            </a:r>
            <a:r>
              <a:rPr lang="en-US" altLang="zh-CN" dirty="0">
                <a:ea typeface="SimSun" panose="02010600030101010101" pitchFamily="2" charset="-122"/>
              </a:rPr>
              <a:t> in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A</a:t>
            </a:r>
            <a:r>
              <a:rPr lang="en-US" altLang="zh-CN" dirty="0">
                <a:ea typeface="SimSun" panose="02010600030101010101" pitchFamily="2" charset="-122"/>
              </a:rPr>
              <a:t> with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|s|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p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Identify all possible decompositions of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s</a:t>
            </a:r>
            <a:r>
              <a:rPr lang="en-US" altLang="zh-CN" dirty="0">
                <a:ea typeface="SimSun" panose="02010600030101010101" pitchFamily="2" charset="-122"/>
              </a:rPr>
              <a:t> into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xyz</a:t>
            </a:r>
            <a:r>
              <a:rPr lang="en-US" altLang="zh-CN" dirty="0">
                <a:ea typeface="SimSun" panose="02010600030101010101" pitchFamily="2" charset="-122"/>
              </a:rPr>
              <a:t>, with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|</a:t>
            </a:r>
            <a:r>
              <a:rPr lang="en-US" altLang="zh-CN" i="1" dirty="0" err="1">
                <a:solidFill>
                  <a:schemeClr val="accent2"/>
                </a:solidFill>
                <a:ea typeface="SimSun" panose="02010600030101010101" pitchFamily="2" charset="-122"/>
              </a:rPr>
              <a:t>xy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|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 p 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|y| &gt; 0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Show that for a decomposition, there exists an </a:t>
            </a:r>
            <a:r>
              <a:rPr lang="en-US" altLang="zh-CN" i="1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 0 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such that </a:t>
            </a:r>
            <a:r>
              <a:rPr lang="en-US" altLang="zh-CN" i="1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i="1" baseline="30000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i="1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 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Conclude that the assumption is wrong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40292" name="AutoShape 4"/>
          <p:cNvSpPr>
            <a:spLocks noChangeArrowheads="1"/>
          </p:cNvSpPr>
          <p:nvPr/>
        </p:nvSpPr>
        <p:spPr bwMode="auto">
          <a:xfrm>
            <a:off x="8427721" y="1257300"/>
            <a:ext cx="2537095" cy="2496626"/>
          </a:xfrm>
          <a:prstGeom prst="wedgeRoundRectCallout">
            <a:avLst>
              <a:gd name="adj1" fmla="val -97869"/>
              <a:gd name="adj2" fmla="val 2222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400" dirty="0">
                <a:latin typeface="+mn-lt"/>
                <a:ea typeface="SimSun" panose="02010600030101010101" pitchFamily="2" charset="-122"/>
              </a:rPr>
              <a:t>The purpose of step 3 is to find a string such that any part of its first </a:t>
            </a:r>
            <a:r>
              <a:rPr lang="en-US" altLang="zh-CN" sz="1400" i="1" dirty="0">
                <a:latin typeface="+mn-lt"/>
                <a:ea typeface="SimSun" panose="02010600030101010101" pitchFamily="2" charset="-122"/>
              </a:rPr>
              <a:t>p</a:t>
            </a:r>
            <a:r>
              <a:rPr lang="en-US" altLang="zh-CN" sz="1400" dirty="0">
                <a:latin typeface="+mn-lt"/>
                <a:ea typeface="SimSun" panose="02010600030101010101" pitchFamily="2" charset="-122"/>
              </a:rPr>
              <a:t> symbols cannot be pumped -- Choose a string that is </a:t>
            </a:r>
            <a:r>
              <a:rPr lang="en-US" altLang="zh-CN" sz="1400" dirty="0">
                <a:solidFill>
                  <a:schemeClr val="accent2"/>
                </a:solidFill>
                <a:latin typeface="+mn-lt"/>
                <a:ea typeface="SimSun" panose="02010600030101010101" pitchFamily="2" charset="-122"/>
              </a:rPr>
              <a:t>as simple as possible</a:t>
            </a:r>
            <a:r>
              <a:rPr lang="en-US" altLang="zh-CN" sz="1400" dirty="0">
                <a:latin typeface="+mn-lt"/>
                <a:ea typeface="SimSun" panose="02010600030101010101" pitchFamily="2" charset="-122"/>
              </a:rPr>
              <a:t>. Otherwise, it may be difficult to show that </a:t>
            </a:r>
            <a:r>
              <a:rPr lang="en-US" altLang="zh-CN" sz="1400" b="1" i="1" dirty="0">
                <a:latin typeface="+mn-lt"/>
                <a:ea typeface="SimSun" panose="02010600030101010101" pitchFamily="2" charset="-122"/>
              </a:rPr>
              <a:t>any part</a:t>
            </a:r>
            <a:r>
              <a:rPr lang="en-US" altLang="zh-CN" sz="1400" dirty="0">
                <a:latin typeface="+mn-lt"/>
                <a:ea typeface="SimSun" panose="02010600030101010101" pitchFamily="2" charset="-122"/>
              </a:rPr>
              <a:t> of its first </a:t>
            </a:r>
            <a:r>
              <a:rPr lang="en-US" altLang="zh-CN" sz="1400" i="1" dirty="0">
                <a:latin typeface="+mn-lt"/>
                <a:ea typeface="SimSun" panose="02010600030101010101" pitchFamily="2" charset="-122"/>
              </a:rPr>
              <a:t>p</a:t>
            </a:r>
            <a:r>
              <a:rPr lang="en-US" altLang="zh-CN" sz="1400" dirty="0">
                <a:latin typeface="+mn-lt"/>
                <a:ea typeface="SimSun" panose="02010600030101010101" pitchFamily="2" charset="-122"/>
              </a:rPr>
              <a:t> symbols cannot be pumped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998781" y="4420937"/>
            <a:ext cx="2463114" cy="2237615"/>
          </a:xfrm>
          <a:prstGeom prst="wedgeRoundRectCallout">
            <a:avLst>
              <a:gd name="adj1" fmla="val -83734"/>
              <a:gd name="adj2" fmla="val -4592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dirty="0">
                <a:ea typeface="SimSun" panose="02010600030101010101" pitchFamily="2" charset="-122"/>
              </a:rPr>
              <a:t>If at step 5, you find that for some decomposition, </a:t>
            </a:r>
            <a:r>
              <a:rPr lang="en-US" altLang="zh-CN" sz="1600" dirty="0" err="1">
                <a:ea typeface="SimSun" panose="02010600030101010101" pitchFamily="2" charset="-122"/>
              </a:rPr>
              <a:t>xy</a:t>
            </a:r>
            <a:r>
              <a:rPr lang="en-US" altLang="zh-CN" sz="1600" baseline="30000" dirty="0" err="1">
                <a:ea typeface="SimSun" panose="02010600030101010101" pitchFamily="2" charset="-122"/>
              </a:rPr>
              <a:t>i</a:t>
            </a:r>
            <a:r>
              <a:rPr lang="en-US" altLang="zh-CN" sz="1600" dirty="0" err="1">
                <a:ea typeface="SimSun" panose="02010600030101010101" pitchFamily="2" charset="-122"/>
              </a:rPr>
              <a:t>z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A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 for any i0, then this means the string you picked is not a good choice. Do not panic, just try another one</a:t>
            </a:r>
            <a:endParaRPr lang="en-US" altLang="en-US" sz="1600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94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uiExpand="1" build="p" bldLvl="2" autoUpdateAnimBg="0"/>
      <p:bldP spid="14029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Example. </a:t>
            </a:r>
            <a:r>
              <a:rPr lang="en-US" i="1" dirty="0" smtClean="0"/>
              <a:t>L</a:t>
            </a:r>
            <a:r>
              <a:rPr lang="en-US" dirty="0" smtClean="0"/>
              <a:t> = {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n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/>
              <a:t>| </a:t>
            </a:r>
            <a:r>
              <a:rPr lang="en-US" i="1" dirty="0"/>
              <a:t>n</a:t>
            </a:r>
            <a:r>
              <a:rPr lang="en-US" dirty="0"/>
              <a:t> ≥ </a:t>
            </a:r>
            <a:r>
              <a:rPr lang="en-US" dirty="0" smtClean="0"/>
              <a:t>0 }</a:t>
            </a:r>
            <a:endParaRPr lang="en-US" dirty="0"/>
          </a:p>
          <a:p>
            <a:pPr lvl="1"/>
            <a:r>
              <a:rPr lang="en-US" dirty="0"/>
              <a:t>Assume </a:t>
            </a:r>
            <a:r>
              <a:rPr lang="en-US" i="1" dirty="0"/>
              <a:t>L</a:t>
            </a:r>
            <a:r>
              <a:rPr lang="en-US" dirty="0"/>
              <a:t> is regular, and let </a:t>
            </a:r>
            <a:r>
              <a:rPr lang="en-US" i="1" dirty="0"/>
              <a:t>p</a:t>
            </a:r>
            <a:r>
              <a:rPr lang="en-US" dirty="0"/>
              <a:t> be the number specified by the pumping lemma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be the string </a:t>
            </a:r>
            <a:r>
              <a:rPr lang="en-US" i="1" dirty="0" err="1"/>
              <a:t>a</a:t>
            </a:r>
            <a:r>
              <a:rPr lang="en-US" i="1" baseline="30000" dirty="0" err="1"/>
              <a:t>p</a:t>
            </a:r>
            <a:r>
              <a:rPr lang="en-US" i="1" dirty="0" err="1"/>
              <a:t>b</a:t>
            </a:r>
            <a:r>
              <a:rPr lang="en-US" i="1" baseline="30000" dirty="0" err="1"/>
              <a:t>p</a:t>
            </a:r>
            <a:r>
              <a:rPr lang="en-US" baseline="30000" dirty="0"/>
              <a:t> </a:t>
            </a:r>
            <a:r>
              <a:rPr lang="en-US" dirty="0"/>
              <a:t>and |</a:t>
            </a:r>
            <a:r>
              <a:rPr lang="en-US" i="1" dirty="0"/>
              <a:t>s</a:t>
            </a:r>
            <a:r>
              <a:rPr lang="en-US" dirty="0"/>
              <a:t>|</a:t>
            </a:r>
            <a:r>
              <a:rPr lang="en-US" dirty="0">
                <a:cs typeface="Times New Roman"/>
              </a:rPr>
              <a:t>≥ </a:t>
            </a:r>
            <a:r>
              <a:rPr lang="en-US" i="1" dirty="0">
                <a:cs typeface="Times New Roman"/>
              </a:rPr>
              <a:t>p</a:t>
            </a:r>
            <a:r>
              <a:rPr lang="en-US" dirty="0">
                <a:cs typeface="Times New Roman"/>
              </a:rPr>
              <a:t>. There exist substrings </a:t>
            </a:r>
            <a:r>
              <a:rPr lang="en-US" i="1" dirty="0">
                <a:cs typeface="Times New Roman"/>
              </a:rPr>
              <a:t>x</a:t>
            </a:r>
            <a:r>
              <a:rPr lang="en-US" dirty="0">
                <a:cs typeface="Times New Roman"/>
              </a:rPr>
              <a:t>, </a:t>
            </a:r>
            <a:r>
              <a:rPr lang="en-US" i="1" dirty="0">
                <a:cs typeface="Times New Roman"/>
              </a:rPr>
              <a:t>y</a:t>
            </a:r>
            <a:r>
              <a:rPr lang="en-US" dirty="0">
                <a:cs typeface="Times New Roman"/>
              </a:rPr>
              <a:t>,</a:t>
            </a:r>
            <a:r>
              <a:rPr lang="en-US" i="1" dirty="0">
                <a:cs typeface="Times New Roman"/>
              </a:rPr>
              <a:t> z</a:t>
            </a:r>
            <a:r>
              <a:rPr lang="en-US" dirty="0">
                <a:cs typeface="Times New Roman"/>
              </a:rPr>
              <a:t>, such that </a:t>
            </a:r>
            <a:r>
              <a:rPr lang="en-US" i="1" dirty="0" smtClean="0">
                <a:cs typeface="Times New Roman"/>
              </a:rPr>
              <a:t>s </a:t>
            </a:r>
            <a:r>
              <a:rPr lang="en-US" dirty="0" smtClean="0">
                <a:cs typeface="Times New Roman"/>
              </a:rPr>
              <a:t>= </a:t>
            </a:r>
            <a:r>
              <a:rPr lang="en-US" i="1" dirty="0" smtClean="0">
                <a:cs typeface="Times New Roman"/>
              </a:rPr>
              <a:t>xyz</a:t>
            </a:r>
            <a:r>
              <a:rPr lang="en-US" dirty="0">
                <a:cs typeface="Times New Roman"/>
              </a:rPr>
              <a:t>, |</a:t>
            </a:r>
            <a:r>
              <a:rPr lang="en-US" i="1" dirty="0" err="1">
                <a:cs typeface="Times New Roman"/>
              </a:rPr>
              <a:t>xy</a:t>
            </a:r>
            <a:r>
              <a:rPr lang="en-US" dirty="0">
                <a:cs typeface="Times New Roman"/>
              </a:rPr>
              <a:t>|≤ </a:t>
            </a:r>
            <a:r>
              <a:rPr lang="en-US" i="1" dirty="0">
                <a:cs typeface="Times New Roman"/>
              </a:rPr>
              <a:t>p</a:t>
            </a:r>
            <a:r>
              <a:rPr lang="en-US" dirty="0">
                <a:cs typeface="Times New Roman"/>
              </a:rPr>
              <a:t>, |</a:t>
            </a:r>
            <a:r>
              <a:rPr lang="en-US" i="1" dirty="0">
                <a:cs typeface="Times New Roman"/>
              </a:rPr>
              <a:t>y</a:t>
            </a:r>
            <a:r>
              <a:rPr lang="en-US" dirty="0" smtClean="0">
                <a:cs typeface="Times New Roman"/>
              </a:rPr>
              <a:t>| &gt; 0</a:t>
            </a:r>
            <a:r>
              <a:rPr lang="en-US" dirty="0">
                <a:cs typeface="Times New Roman"/>
              </a:rPr>
              <a:t>, and </a:t>
            </a:r>
            <a:r>
              <a:rPr lang="en-US" i="1" dirty="0" err="1"/>
              <a:t>xy</a:t>
            </a:r>
            <a:r>
              <a:rPr lang="en-US" i="1" baseline="30000" dirty="0" err="1"/>
              <a:t>i</a:t>
            </a:r>
            <a:r>
              <a:rPr lang="en-US" i="1" dirty="0" err="1"/>
              <a:t>z</a:t>
            </a:r>
            <a:r>
              <a:rPr lang="en-US" i="1" dirty="0"/>
              <a:t> </a:t>
            </a:r>
            <a:r>
              <a:rPr lang="en-US" dirty="0"/>
              <a:t>is in </a:t>
            </a:r>
            <a:r>
              <a:rPr lang="en-US" i="1" dirty="0"/>
              <a:t>L</a:t>
            </a:r>
            <a:r>
              <a:rPr lang="en-US" dirty="0"/>
              <a:t> for </a:t>
            </a:r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baseline="-25000" dirty="0"/>
              <a:t>≥0</a:t>
            </a:r>
            <a:r>
              <a:rPr lang="en-US" dirty="0">
                <a:cs typeface="Times New Roman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Pumping </a:t>
            </a:r>
            <a:r>
              <a:rPr lang="en-US" i="1" dirty="0"/>
              <a:t>y </a:t>
            </a:r>
            <a:r>
              <a:rPr lang="en-US" dirty="0"/>
              <a:t>twice generates </a:t>
            </a:r>
            <a:r>
              <a:rPr lang="en-US" i="1" dirty="0"/>
              <a:t>xy</a:t>
            </a:r>
            <a:r>
              <a:rPr lang="en-US" i="1" baseline="30000" dirty="0"/>
              <a:t>2</a:t>
            </a:r>
            <a:r>
              <a:rPr lang="en-US" i="1" dirty="0"/>
              <a:t>z</a:t>
            </a:r>
            <a:r>
              <a:rPr lang="en-US" dirty="0"/>
              <a:t>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k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p</a:t>
            </a:r>
            <a:r>
              <a:rPr lang="en-US" i="1" baseline="30000" dirty="0" smtClean="0"/>
              <a:t>-k-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p</a:t>
            </a:r>
            <a:r>
              <a:rPr lang="en-US" dirty="0" smtClean="0"/>
              <a:t>=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p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p</a:t>
            </a:r>
            <a:endParaRPr lang="en-US" i="1" baseline="30000" dirty="0"/>
          </a:p>
          <a:p>
            <a:pPr lvl="1"/>
            <a:r>
              <a:rPr lang="en-US" dirty="0"/>
              <a:t>Since </a:t>
            </a:r>
            <a:r>
              <a:rPr lang="en-US" i="1" dirty="0" smtClean="0"/>
              <a:t>j </a:t>
            </a:r>
            <a:r>
              <a:rPr lang="en-US" dirty="0" smtClean="0"/>
              <a:t>&gt; 0</a:t>
            </a:r>
            <a:r>
              <a:rPr lang="en-US" dirty="0"/>
              <a:t>, then </a:t>
            </a:r>
            <a:r>
              <a:rPr lang="en-US" i="1" dirty="0" err="1" smtClean="0"/>
              <a:t>p+j</a:t>
            </a:r>
            <a:r>
              <a:rPr lang="en-US" i="1" dirty="0" smtClean="0"/>
              <a:t> </a:t>
            </a:r>
            <a:r>
              <a:rPr lang="en-US" dirty="0" smtClean="0">
                <a:cs typeface="Times New Roman"/>
              </a:rPr>
              <a:t>≠ </a:t>
            </a:r>
            <a:r>
              <a:rPr lang="en-US" i="1" dirty="0" smtClean="0">
                <a:cs typeface="Times New Roman"/>
              </a:rPr>
              <a:t>p</a:t>
            </a:r>
            <a:r>
              <a:rPr lang="en-US" dirty="0">
                <a:cs typeface="Times New Roman"/>
              </a:rPr>
              <a:t>, which is a </a:t>
            </a:r>
            <a:r>
              <a:rPr lang="en-US" b="1" dirty="0">
                <a:solidFill>
                  <a:schemeClr val="accent2"/>
                </a:solidFill>
                <a:cs typeface="Times New Roman"/>
              </a:rPr>
              <a:t>contradiction</a:t>
            </a:r>
            <a:r>
              <a:rPr lang="en-US" dirty="0">
                <a:cs typeface="Times New Roman"/>
              </a:rPr>
              <a:t>, thus </a:t>
            </a:r>
            <a:r>
              <a:rPr lang="en-US" i="1" dirty="0" err="1"/>
              <a:t>a</a:t>
            </a:r>
            <a:r>
              <a:rPr lang="en-US" i="1" baseline="30000" dirty="0" err="1"/>
              <a:t>p+j</a:t>
            </a:r>
            <a:r>
              <a:rPr lang="en-US" i="1" dirty="0" err="1"/>
              <a:t>b</a:t>
            </a:r>
            <a:r>
              <a:rPr lang="en-US" i="1" baseline="30000" dirty="0" err="1"/>
              <a:t>p</a:t>
            </a:r>
            <a:r>
              <a:rPr lang="en-US" i="1" baseline="30000" dirty="0"/>
              <a:t> </a:t>
            </a:r>
            <a:r>
              <a:rPr lang="en-US" dirty="0"/>
              <a:t>is </a:t>
            </a:r>
            <a:r>
              <a:rPr lang="en-US" i="1" dirty="0"/>
              <a:t>not</a:t>
            </a:r>
            <a:r>
              <a:rPr lang="en-US" dirty="0"/>
              <a:t> in </a:t>
            </a:r>
            <a:r>
              <a:rPr lang="en-US" i="1" dirty="0"/>
              <a:t>L</a:t>
            </a:r>
            <a:r>
              <a:rPr lang="en-US" dirty="0"/>
              <a:t>. Since </a:t>
            </a:r>
            <a:r>
              <a:rPr lang="en-US" i="1" dirty="0"/>
              <a:t>s</a:t>
            </a:r>
            <a:r>
              <a:rPr lang="en-US" dirty="0"/>
              <a:t> in </a:t>
            </a:r>
            <a:r>
              <a:rPr lang="en-US" i="1" dirty="0"/>
              <a:t>L</a:t>
            </a:r>
            <a:r>
              <a:rPr lang="en-US" dirty="0"/>
              <a:t> cannot be decomposed to satisfy the conditions of the pumping lemma,</a:t>
            </a:r>
            <a:r>
              <a:rPr lang="en-US" i="1" dirty="0"/>
              <a:t> L is not regular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895601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  x</a:t>
            </a:r>
            <a:r>
              <a:rPr lang="en-US" sz="2400" dirty="0" smtClean="0"/>
              <a:t>   </a:t>
            </a:r>
            <a:r>
              <a:rPr lang="en-US" sz="2400" i="1" dirty="0"/>
              <a:t>y</a:t>
            </a:r>
            <a:r>
              <a:rPr lang="en-US" sz="2400" dirty="0"/>
              <a:t>   </a:t>
            </a:r>
            <a:r>
              <a:rPr lang="en-US" sz="2400" i="1" dirty="0"/>
              <a:t>z</a:t>
            </a:r>
          </a:p>
          <a:p>
            <a:r>
              <a:rPr lang="en-US" sz="2400" i="1" dirty="0" err="1" smtClean="0"/>
              <a:t>a</a:t>
            </a:r>
            <a:r>
              <a:rPr lang="en-US" sz="2400" i="1" baseline="30000" dirty="0" err="1"/>
              <a:t>k</a:t>
            </a:r>
            <a:r>
              <a:rPr lang="en-US" sz="2400" i="1" dirty="0" smtClean="0"/>
              <a:t>  </a:t>
            </a:r>
            <a:r>
              <a:rPr lang="en-US" sz="2400" i="1" dirty="0" err="1"/>
              <a:t>a</a:t>
            </a:r>
            <a:r>
              <a:rPr lang="en-US" sz="2400" i="1" baseline="30000" dirty="0" err="1"/>
              <a:t>j</a:t>
            </a:r>
            <a:r>
              <a:rPr lang="en-US" sz="2400" i="1" dirty="0"/>
              <a:t>   </a:t>
            </a:r>
            <a:r>
              <a:rPr lang="en-US" sz="2400" i="1" dirty="0" err="1" smtClean="0"/>
              <a:t>a</a:t>
            </a:r>
            <a:r>
              <a:rPr lang="en-US" sz="2400" i="1" baseline="30000" dirty="0" err="1" smtClean="0"/>
              <a:t>p</a:t>
            </a:r>
            <a:r>
              <a:rPr lang="en-US" sz="2400" i="1" baseline="30000" dirty="0" smtClean="0"/>
              <a:t>-k-</a:t>
            </a:r>
            <a:r>
              <a:rPr lang="en-US" sz="2400" i="1" baseline="30000" dirty="0" err="1" smtClean="0"/>
              <a:t>j</a:t>
            </a:r>
            <a:r>
              <a:rPr lang="en-US" sz="2400" i="1" dirty="0" err="1" smtClean="0"/>
              <a:t>b</a:t>
            </a:r>
            <a:r>
              <a:rPr lang="en-US" sz="2400" i="1" baseline="30000" dirty="0" err="1" smtClean="0"/>
              <a:t>p</a:t>
            </a:r>
            <a:endParaRPr lang="en-US" sz="2400" i="1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971801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i="1" dirty="0" err="1" smtClean="0"/>
              <a:t>+j</a:t>
            </a:r>
            <a:r>
              <a:rPr lang="en-US" sz="2400" dirty="0" smtClean="0"/>
              <a:t> </a:t>
            </a:r>
            <a:r>
              <a:rPr lang="en-US" sz="2400" dirty="0">
                <a:cs typeface="Times New Roman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</a:p>
          <a:p>
            <a:r>
              <a:rPr lang="en-US" sz="2400" i="1" dirty="0"/>
              <a:t>j</a:t>
            </a:r>
            <a:r>
              <a:rPr lang="en-US" sz="2400" dirty="0"/>
              <a:t> &gt;0</a:t>
            </a:r>
            <a:endParaRPr lang="en-US" sz="2400" baseline="30000" dirty="0"/>
          </a:p>
        </p:txBody>
      </p:sp>
      <p:sp>
        <p:nvSpPr>
          <p:cNvPr id="7" name="Left Brace 6"/>
          <p:cNvSpPr/>
          <p:nvPr/>
        </p:nvSpPr>
        <p:spPr>
          <a:xfrm>
            <a:off x="6402324" y="3078898"/>
            <a:ext cx="228600" cy="80730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2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simpler way to think of the Pumping Lemma</a:t>
            </a:r>
            <a:endParaRPr lang="en-US" b="1" dirty="0"/>
          </a:p>
          <a:p>
            <a:pPr lvl="1"/>
            <a:r>
              <a:rPr lang="en-US" b="1" dirty="0"/>
              <a:t>For every</a:t>
            </a:r>
            <a:r>
              <a:rPr lang="en-US" dirty="0"/>
              <a:t> </a:t>
            </a:r>
            <a:r>
              <a:rPr lang="en-US" dirty="0">
                <a:solidFill>
                  <a:schemeClr val="accent2"/>
                </a:solidFill>
              </a:rPr>
              <a:t>regular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language</a:t>
            </a:r>
            <a:r>
              <a:rPr lang="en-US" dirty="0"/>
              <a:t> </a:t>
            </a:r>
            <a:r>
              <a:rPr lang="en-US" i="1" dirty="0"/>
              <a:t>L</a:t>
            </a:r>
          </a:p>
          <a:p>
            <a:pPr lvl="1"/>
            <a:r>
              <a:rPr lang="en-US" b="1" dirty="0"/>
              <a:t>There exists 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constant</a:t>
            </a:r>
            <a:r>
              <a:rPr lang="en-US" dirty="0"/>
              <a:t> </a:t>
            </a:r>
            <a:r>
              <a:rPr lang="en-US" i="1" dirty="0"/>
              <a:t>p</a:t>
            </a:r>
          </a:p>
          <a:p>
            <a:pPr lvl="1"/>
            <a:r>
              <a:rPr lang="en-US" b="1" dirty="0"/>
              <a:t>For every</a:t>
            </a:r>
            <a:r>
              <a:rPr lang="en-US" dirty="0"/>
              <a:t> string </a:t>
            </a:r>
            <a:r>
              <a:rPr lang="en-US" i="1" dirty="0"/>
              <a:t>w</a:t>
            </a:r>
            <a:r>
              <a:rPr lang="en-US" dirty="0"/>
              <a:t> in </a:t>
            </a:r>
            <a:r>
              <a:rPr lang="en-US" i="1" dirty="0"/>
              <a:t>L</a:t>
            </a:r>
            <a:r>
              <a:rPr lang="en-US" dirty="0"/>
              <a:t> such that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i="1" dirty="0">
                <a:solidFill>
                  <a:schemeClr val="accent2"/>
                </a:solidFill>
              </a:rPr>
              <a:t>w</a:t>
            </a:r>
            <a:r>
              <a:rPr lang="en-US" dirty="0">
                <a:solidFill>
                  <a:schemeClr val="accent2"/>
                </a:solidFill>
              </a:rPr>
              <a:t>| ≥ p</a:t>
            </a:r>
            <a:r>
              <a:rPr lang="en-US" dirty="0"/>
              <a:t>,</a:t>
            </a:r>
          </a:p>
          <a:p>
            <a:pPr lvl="1"/>
            <a:r>
              <a:rPr lang="en-US" b="1" dirty="0"/>
              <a:t>There exists</a:t>
            </a:r>
            <a:r>
              <a:rPr lang="en-US" dirty="0"/>
              <a:t> a way to </a:t>
            </a:r>
            <a:r>
              <a:rPr lang="en-US" dirty="0">
                <a:solidFill>
                  <a:schemeClr val="accent2"/>
                </a:solidFill>
              </a:rPr>
              <a:t>break up </a:t>
            </a:r>
            <a:r>
              <a:rPr lang="en-US" i="1" dirty="0"/>
              <a:t>w</a:t>
            </a:r>
            <a:r>
              <a:rPr lang="en-US" dirty="0"/>
              <a:t> into three strings </a:t>
            </a:r>
            <a:r>
              <a:rPr lang="en-US" i="1" dirty="0"/>
              <a:t>w</a:t>
            </a:r>
            <a:r>
              <a:rPr lang="en-US" dirty="0"/>
              <a:t>=</a:t>
            </a:r>
            <a:r>
              <a:rPr lang="en-US" i="1" dirty="0"/>
              <a:t>xyz</a:t>
            </a:r>
            <a:r>
              <a:rPr lang="en-US" dirty="0"/>
              <a:t> such that |</a:t>
            </a:r>
            <a:r>
              <a:rPr lang="en-US" i="1" dirty="0"/>
              <a:t>y</a:t>
            </a:r>
            <a:r>
              <a:rPr lang="en-US" dirty="0"/>
              <a:t>| &gt; 0 , |</a:t>
            </a:r>
            <a:r>
              <a:rPr lang="en-US" i="1" dirty="0" err="1"/>
              <a:t>xy</a:t>
            </a:r>
            <a:r>
              <a:rPr lang="en-US" dirty="0"/>
              <a:t>| ≤ </a:t>
            </a:r>
            <a:r>
              <a:rPr lang="en-US" i="1" dirty="0"/>
              <a:t>p</a:t>
            </a:r>
            <a:r>
              <a:rPr lang="en-US" dirty="0"/>
              <a:t> and</a:t>
            </a:r>
          </a:p>
          <a:p>
            <a:pPr lvl="1"/>
            <a:r>
              <a:rPr lang="en-US" b="1" dirty="0"/>
              <a:t>For every</a:t>
            </a:r>
            <a:r>
              <a:rPr lang="en-US" dirty="0"/>
              <a:t> 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0 </a:t>
            </a:r>
            <a:r>
              <a:rPr lang="en-US" dirty="0"/>
              <a:t>, the string </a:t>
            </a:r>
            <a:r>
              <a:rPr lang="en-US" i="1" dirty="0" err="1">
                <a:solidFill>
                  <a:schemeClr val="accent2"/>
                </a:solidFill>
              </a:rPr>
              <a:t>xy</a:t>
            </a:r>
            <a:r>
              <a:rPr lang="en-US" i="1" baseline="30000" dirty="0" err="1">
                <a:solidFill>
                  <a:schemeClr val="accent2"/>
                </a:solidFill>
              </a:rPr>
              <a:t>i</a:t>
            </a:r>
            <a:r>
              <a:rPr lang="en-US" i="1" dirty="0" err="1">
                <a:solidFill>
                  <a:schemeClr val="accent2"/>
                </a:solidFill>
              </a:rPr>
              <a:t>z</a:t>
            </a:r>
            <a:r>
              <a:rPr lang="en-US" dirty="0"/>
              <a:t> is also in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48" y="1600200"/>
            <a:ext cx="8153400" cy="1293920"/>
          </a:xfrm>
        </p:spPr>
        <p:txBody>
          <a:bodyPr>
            <a:normAutofit/>
          </a:bodyPr>
          <a:lstStyle/>
          <a:p>
            <a:r>
              <a:rPr lang="en-US" dirty="0"/>
              <a:t>An alternative view: Game between you and an opponent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dirty="0"/>
              <a:t>		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43" y="2992811"/>
            <a:ext cx="1263612" cy="680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8706"/>
            <a:ext cx="871934" cy="671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54" y="5257801"/>
            <a:ext cx="837746" cy="9762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76601" y="2133601"/>
            <a:ext cx="2258695" cy="60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en-US" dirty="0"/>
              <a:t>Assume </a:t>
            </a:r>
            <a:r>
              <a:rPr lang="en-US" i="1" dirty="0"/>
              <a:t>L </a:t>
            </a:r>
            <a:r>
              <a:rPr lang="en-US" dirty="0"/>
              <a:t>is regular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32656" y="2971801"/>
            <a:ext cx="2455865" cy="60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en-US" dirty="0"/>
              <a:t>Choose some value </a:t>
            </a:r>
            <a:r>
              <a:rPr lang="en-US" i="1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0" y="3657601"/>
            <a:ext cx="4750724" cy="60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en-US" dirty="0"/>
              <a:t>Choose cleverly a string </a:t>
            </a:r>
            <a:r>
              <a:rPr lang="en-US" i="1" dirty="0"/>
              <a:t>s </a:t>
            </a:r>
            <a:r>
              <a:rPr lang="en-US" dirty="0"/>
              <a:t>in </a:t>
            </a:r>
            <a:r>
              <a:rPr lang="en-US" i="1" dirty="0"/>
              <a:t>L</a:t>
            </a:r>
            <a:r>
              <a:rPr lang="en-US" dirty="0"/>
              <a:t> of length ≥ </a:t>
            </a:r>
            <a:r>
              <a:rPr lang="en-US" i="1" dirty="0"/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4625550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Break </a:t>
            </a:r>
            <a:r>
              <a:rPr lang="en-US" i="1" dirty="0"/>
              <a:t>s</a:t>
            </a:r>
            <a:r>
              <a:rPr lang="en-US" dirty="0"/>
              <a:t> into some </a:t>
            </a:r>
            <a:r>
              <a:rPr lang="en-US" i="1" dirty="0"/>
              <a:t>xyz</a:t>
            </a:r>
            <a:r>
              <a:rPr lang="en-US" dirty="0"/>
              <a:t>, where |</a:t>
            </a:r>
            <a:r>
              <a:rPr lang="en-US" i="1" dirty="0" err="1"/>
              <a:t>xy</a:t>
            </a:r>
            <a:r>
              <a:rPr lang="en-US" dirty="0"/>
              <a:t>| ≤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is not null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05400" y="5530767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Need to choose an </a:t>
            </a:r>
            <a:r>
              <a:rPr lang="en-US" i="1" dirty="0" err="1"/>
              <a:t>i</a:t>
            </a:r>
            <a:r>
              <a:rPr lang="en-US" dirty="0"/>
              <a:t> ≥ 0 such that </a:t>
            </a:r>
            <a:r>
              <a:rPr lang="en-US" i="1" dirty="0" err="1"/>
              <a:t>xy</a:t>
            </a:r>
            <a:r>
              <a:rPr lang="en-US" i="1" baseline="30000" dirty="0" err="1"/>
              <a:t>i</a:t>
            </a:r>
            <a:r>
              <a:rPr lang="en-US" i="1" dirty="0" err="1"/>
              <a:t>z</a:t>
            </a:r>
            <a:r>
              <a:rPr lang="en-US" i="1" dirty="0"/>
              <a:t> </a:t>
            </a:r>
            <a:r>
              <a:rPr lang="en-US" dirty="0"/>
              <a:t>is not in </a:t>
            </a:r>
            <a:r>
              <a:rPr lang="en-US" i="1" dirty="0"/>
              <a:t>L</a:t>
            </a:r>
            <a:r>
              <a:rPr lang="en-US" dirty="0"/>
              <a:t> to win the prize of non-regularity!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35" y="4495800"/>
            <a:ext cx="1263612" cy="680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88" y="3742943"/>
            <a:ext cx="871934" cy="6717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2136649" y="1752600"/>
            <a:ext cx="8153400" cy="4191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700" dirty="0"/>
              <a:t>Prove that the following language is not regular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700" dirty="0"/>
              <a:t>		</a:t>
            </a:r>
            <a:r>
              <a:rPr lang="en-US" altLang="zh-CN" sz="2700" i="1" dirty="0"/>
              <a:t>L</a:t>
            </a:r>
            <a:r>
              <a:rPr lang="en-US" altLang="zh-CN" sz="2700" dirty="0"/>
              <a:t> = { </a:t>
            </a:r>
            <a:r>
              <a:rPr lang="en-US" altLang="zh-CN" sz="2700" i="1" dirty="0" err="1"/>
              <a:t>ww</a:t>
            </a:r>
            <a:r>
              <a:rPr lang="en-US" altLang="zh-CN" sz="2700" dirty="0"/>
              <a:t> | </a:t>
            </a:r>
            <a:r>
              <a:rPr lang="en-US" altLang="zh-CN" sz="2700" i="1" dirty="0"/>
              <a:t>w</a:t>
            </a:r>
            <a:r>
              <a:rPr lang="en-US" altLang="zh-CN" sz="2700" dirty="0"/>
              <a:t> </a:t>
            </a:r>
            <a:r>
              <a:rPr lang="en-US" altLang="zh-CN" sz="2700" dirty="0">
                <a:sym typeface="Symbol" panose="05050102010706020507" pitchFamily="18" charset="2"/>
              </a:rPr>
              <a:t> </a:t>
            </a:r>
            <a:r>
              <a:rPr lang="en-US" altLang="zh-CN" sz="2700" dirty="0" smtClean="0">
                <a:sym typeface="Symbol" panose="05050102010706020507" pitchFamily="18" charset="2"/>
              </a:rPr>
              <a:t>{ </a:t>
            </a:r>
            <a:r>
              <a:rPr lang="en-US" altLang="zh-CN" sz="2700" i="1" dirty="0" smtClean="0">
                <a:sym typeface="Symbol" panose="05050102010706020507" pitchFamily="18" charset="2"/>
              </a:rPr>
              <a:t>a</a:t>
            </a:r>
            <a:r>
              <a:rPr lang="en-US" altLang="zh-CN" sz="2700" dirty="0">
                <a:sym typeface="Symbol" panose="05050102010706020507" pitchFamily="18" charset="2"/>
              </a:rPr>
              <a:t>, </a:t>
            </a:r>
            <a:r>
              <a:rPr lang="en-US" altLang="zh-CN" sz="2700" i="1" dirty="0" smtClean="0">
                <a:sym typeface="Symbol" panose="05050102010706020507" pitchFamily="18" charset="2"/>
              </a:rPr>
              <a:t>b </a:t>
            </a:r>
            <a:r>
              <a:rPr lang="en-US" altLang="zh-CN" sz="2700" dirty="0" smtClean="0">
                <a:sym typeface="Symbol" panose="05050102010706020507" pitchFamily="18" charset="2"/>
              </a:rPr>
              <a:t>}* </a:t>
            </a:r>
            <a:r>
              <a:rPr lang="en-US" altLang="zh-CN" sz="2700" dirty="0" smtClean="0"/>
              <a:t>}</a:t>
            </a:r>
            <a:endParaRPr lang="zh-CN" altLang="en-US" sz="2700" dirty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For the purpose of contradiction, assume that L is regular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Let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be the pumping length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Pick a string s in L with |s| 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dirty="0">
                <a:ea typeface="SimSun" panose="02010600030101010101" pitchFamily="2" charset="-122"/>
              </a:rPr>
              <a:t>p</a:t>
            </a:r>
          </a:p>
          <a:p>
            <a:pPr lvl="2" eaLnBrk="1" hangingPunct="1"/>
            <a:r>
              <a:rPr lang="en-US" altLang="zh-CN" sz="2400" dirty="0">
                <a:ea typeface="SimSun" panose="02010600030101010101" pitchFamily="2" charset="-122"/>
              </a:rPr>
              <a:t>Let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dirty="0">
                <a:ea typeface="SimSun" panose="02010600030101010101" pitchFamily="2" charset="-122"/>
              </a:rPr>
              <a:t>, and we have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 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baseline="30000" dirty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 |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= 2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+2 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endParaRPr lang="zh-CN" altLang="en-US" sz="2400" i="1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6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Pumping Lemma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9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2136649" y="1752600"/>
            <a:ext cx="8153400" cy="4191000"/>
          </a:xfrm>
        </p:spPr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 startAt="4"/>
            </a:pPr>
            <a:r>
              <a:rPr lang="en-US" altLang="zh-CN" dirty="0">
                <a:ea typeface="SimSun" panose="02010600030101010101" pitchFamily="2" charset="-122"/>
              </a:rPr>
              <a:t>Identify all possible decompositions of s into xyz, with |</a:t>
            </a:r>
            <a:r>
              <a:rPr lang="en-US" altLang="zh-CN" dirty="0" err="1">
                <a:ea typeface="SimSun" panose="02010600030101010101" pitchFamily="2" charset="-122"/>
              </a:rPr>
              <a:t>xy</a:t>
            </a:r>
            <a:r>
              <a:rPr lang="en-US" altLang="zh-CN" dirty="0">
                <a:ea typeface="SimSun" panose="02010600030101010101" pitchFamily="2" charset="-122"/>
              </a:rPr>
              <a:t>| 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 p and |y| &gt; 0</a:t>
            </a:r>
          </a:p>
          <a:p>
            <a:pPr lvl="2"/>
            <a:r>
              <a:rPr lang="en-US" altLang="zh-CN" sz="2400" dirty="0">
                <a:ea typeface="SimSun" panose="02010600030101010101" pitchFamily="2" charset="-122"/>
              </a:rPr>
              <a:t>Since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dirty="0">
                <a:ea typeface="SimSun" panose="02010600030101010101" pitchFamily="2" charset="-122"/>
              </a:rPr>
              <a:t>, for any possible decomposition, </a:t>
            </a:r>
            <a:r>
              <a:rPr lang="en-US" altLang="zh-CN" sz="2400" i="1" dirty="0">
                <a:ea typeface="SimSun" panose="02010600030101010101" pitchFamily="2" charset="-12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</a:rPr>
              <a:t> must consist of one or more 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dirty="0">
                <a:ea typeface="SimSun" panose="02010600030101010101" pitchFamily="2" charset="-122"/>
              </a:rPr>
              <a:t>’s but no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b</a:t>
            </a:r>
            <a:r>
              <a:rPr lang="en-US" altLang="zh-CN" sz="2400" dirty="0" smtClean="0">
                <a:ea typeface="SimSun" panose="02010600030101010101" pitchFamily="2" charset="-122"/>
              </a:rPr>
              <a:t>’s, i.e.,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marL="548640" lvl="2" indent="0">
              <a:buNone/>
            </a:pPr>
            <a:r>
              <a:rPr lang="en-US" altLang="zh-CN" sz="2400" i="1" dirty="0" smtClean="0">
                <a:ea typeface="SimSun" panose="02010600030101010101" pitchFamily="2" charset="-122"/>
              </a:rPr>
              <a:t>		x</a:t>
            </a:r>
            <a:r>
              <a:rPr lang="en-US" altLang="zh-CN" sz="2400" dirty="0" smtClean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30000" dirty="0" smtClean="0">
                <a:ea typeface="SimSun" panose="02010600030101010101" pitchFamily="2" charset="-122"/>
              </a:rPr>
              <a:t>-k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(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&gt; 0),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 dirty="0" err="1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 i="1" baseline="30000" dirty="0" err="1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0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z </a:t>
            </a:r>
            <a:r>
              <a:rPr lang="en-US" altLang="zh-CN" sz="2000" dirty="0" smtClean="0"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0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0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000" i="1" dirty="0" err="1" smtClean="0">
                <a:ea typeface="SimSun" panose="02010600030101010101" pitchFamily="2" charset="-122"/>
              </a:rPr>
              <a:t>b</a:t>
            </a:r>
            <a:endParaRPr lang="en-US" altLang="zh-CN" sz="2000" i="1" dirty="0" smtClean="0">
              <a:ea typeface="SimSun" panose="02010600030101010101" pitchFamily="2" charset="-122"/>
            </a:endParaRPr>
          </a:p>
          <a:p>
            <a:pPr marL="548640" lvl="2" indent="0">
              <a:buNone/>
            </a:pPr>
            <a:endParaRPr lang="en-US" altLang="zh-CN" sz="2000" i="1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880110" lvl="1" indent="-514350">
              <a:buFont typeface="+mj-lt"/>
              <a:buAutoNum type="arabicPeriod" startAt="4"/>
            </a:pP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Show that for each decomposition, there exists an </a:t>
            </a:r>
            <a:r>
              <a:rPr lang="en-US" altLang="zh-CN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  0 such that </a:t>
            </a:r>
            <a:r>
              <a:rPr lang="en-US" altLang="zh-CN" i="1" dirty="0" err="1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i="1" baseline="30000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i="1" dirty="0" err="1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  </a:t>
            </a:r>
            <a:r>
              <a:rPr lang="en-US" altLang="zh-CN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</a:p>
          <a:p>
            <a:pPr lvl="2"/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Let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2, we see that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baseline="30000" dirty="0"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z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  <a:sym typeface="Symbol" panose="05050102010706020507" pitchFamily="18" charset="2"/>
              </a:rPr>
              <a:t>p+k</a:t>
            </a:r>
            <a:r>
              <a:rPr lang="en-US" altLang="zh-CN" sz="2400" i="1" dirty="0" err="1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dirty="0">
                <a:ea typeface="SimSun" panose="02010600030101010101" pitchFamily="2" charset="-122"/>
              </a:rPr>
              <a:t>, since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p+k</a:t>
            </a:r>
            <a:r>
              <a:rPr lang="en-US" altLang="zh-CN" sz="2400" i="1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</a:rPr>
              <a:t>&gt;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dirty="0" smtClean="0">
                <a:ea typeface="SimSun" panose="02010600030101010101" pitchFamily="2" charset="-122"/>
              </a:rPr>
              <a:t>	    then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</a:p>
          <a:p>
            <a:pPr marL="548640" lvl="2" indent="0">
              <a:buNone/>
            </a:pPr>
            <a:endParaRPr lang="en-US" altLang="zh-CN" sz="2400" i="1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868680" lvl="1" indent="-457200">
              <a:buFont typeface="+mj-lt"/>
              <a:buAutoNum type="arabicPeriod" startAt="4"/>
            </a:pP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Conclude that the assumption is wrong. That is </a:t>
            </a:r>
            <a:r>
              <a:rPr lang="en-US" altLang="zh-CN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 is not regular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6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Pumping Lemma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99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873149" y="1859280"/>
            <a:ext cx="9416900" cy="3840480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Is </a:t>
            </a:r>
            <a:r>
              <a:rPr kumimoji="1" lang="en-US" altLang="zh-CN" sz="2400" i="1" dirty="0">
                <a:ea typeface="SimSun" panose="02010600030101010101" pitchFamily="2" charset="-122"/>
              </a:rPr>
              <a:t>L</a:t>
            </a:r>
            <a:r>
              <a:rPr kumimoji="1"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kumimoji="1" lang="en-US" altLang="zh-CN" sz="2400" dirty="0">
                <a:ea typeface="SimSun" panose="02010600030101010101" pitchFamily="2" charset="-122"/>
              </a:rPr>
              <a:t> =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{ </a:t>
            </a:r>
            <a:r>
              <a:rPr kumimoji="1" lang="en-US" altLang="zh-CN" sz="2400" i="1" dirty="0" err="1" smtClean="0">
                <a:ea typeface="SimSun" panose="02010600030101010101" pitchFamily="2" charset="-122"/>
              </a:rPr>
              <a:t>w|w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 </a:t>
            </a:r>
            <a:r>
              <a:rPr kumimoji="1" lang="en-US" altLang="zh-CN" sz="2400" i="1" dirty="0">
                <a:ea typeface="SimSun" panose="02010600030101010101" pitchFamily="2" charset="-122"/>
              </a:rPr>
              <a:t>has the same number of a’s and 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b’s } </a:t>
            </a:r>
            <a:r>
              <a:rPr kumimoji="1" lang="en-US" altLang="zh-CN" sz="2400" dirty="0">
                <a:ea typeface="SimSun" panose="02010600030101010101" pitchFamily="2" charset="-122"/>
              </a:rPr>
              <a:t>regular? </a:t>
            </a:r>
          </a:p>
          <a:p>
            <a:pPr lvl="2">
              <a:spcBef>
                <a:spcPts val="1200"/>
              </a:spcBef>
            </a:pPr>
            <a:r>
              <a:rPr kumimoji="1" lang="en-US" altLang="zh-CN" sz="2200" dirty="0">
                <a:ea typeface="SimSun" panose="02010600030101010101" pitchFamily="2" charset="-122"/>
              </a:rPr>
              <a:t>If yes, construct the DFA, if not, use pumping lemma to prove it</a:t>
            </a:r>
            <a:r>
              <a:rPr kumimoji="1" lang="en-US" altLang="zh-CN" sz="2200" dirty="0" smtClean="0">
                <a:ea typeface="SimSun" panose="02010600030101010101" pitchFamily="2" charset="-122"/>
              </a:rPr>
              <a:t>.</a:t>
            </a:r>
          </a:p>
          <a:p>
            <a:pPr marL="548640" lvl="2" indent="0">
              <a:buNone/>
            </a:pPr>
            <a:endParaRPr kumimoji="1" lang="en-US" altLang="zh-CN" sz="2200" dirty="0">
              <a:ea typeface="SimSun" panose="02010600030101010101" pitchFamily="2" charset="-122"/>
            </a:endParaRPr>
          </a:p>
          <a:p>
            <a:pPr lvl="1"/>
            <a:r>
              <a:rPr kumimoji="1" lang="en-US" altLang="zh-CN" sz="2400" dirty="0">
                <a:ea typeface="SimSun" panose="02010600030101010101" pitchFamily="2" charset="-122"/>
              </a:rPr>
              <a:t>Is </a:t>
            </a:r>
            <a:r>
              <a:rPr kumimoji="1" lang="en-US" altLang="zh-CN" sz="2400" i="1" dirty="0">
                <a:ea typeface="SimSun" panose="02010600030101010101" pitchFamily="2" charset="-122"/>
              </a:rPr>
              <a:t>L</a:t>
            </a:r>
            <a:r>
              <a:rPr kumimoji="1" lang="en-US" altLang="zh-CN" sz="2400" baseline="-25000" dirty="0">
                <a:ea typeface="SimSun" panose="02010600030101010101" pitchFamily="2" charset="-122"/>
              </a:rPr>
              <a:t>2</a:t>
            </a:r>
            <a:r>
              <a:rPr kumimoji="1" lang="en-US" altLang="zh-CN" sz="2400" dirty="0">
                <a:ea typeface="SimSun" panose="02010600030101010101" pitchFamily="2" charset="-122"/>
              </a:rPr>
              <a:t> =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{ </a:t>
            </a:r>
            <a:r>
              <a:rPr kumimoji="1"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kumimoji="1" lang="en-US" altLang="zh-CN" sz="2400" i="1" baseline="30000" dirty="0" err="1" smtClean="0">
                <a:ea typeface="SimSun" panose="02010600030101010101" pitchFamily="2" charset="-122"/>
              </a:rPr>
              <a:t>m</a:t>
            </a:r>
            <a:r>
              <a:rPr kumimoji="1" lang="en-US" altLang="zh-CN" sz="2400" i="1" dirty="0" err="1" smtClean="0">
                <a:ea typeface="SimSun" panose="02010600030101010101" pitchFamily="2" charset="-122"/>
              </a:rPr>
              <a:t>b</a:t>
            </a:r>
            <a:r>
              <a:rPr kumimoji="1" lang="en-US" altLang="zh-CN" sz="2400" i="1" baseline="30000" dirty="0" err="1" smtClean="0">
                <a:ea typeface="SimSun" panose="02010600030101010101" pitchFamily="2" charset="-122"/>
              </a:rPr>
              <a:t>n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 </a:t>
            </a:r>
            <a:r>
              <a:rPr kumimoji="1" lang="en-US" altLang="zh-CN" sz="2400" i="1" dirty="0">
                <a:ea typeface="SimSun" panose="02010600030101010101" pitchFamily="2" charset="-122"/>
              </a:rPr>
              <a:t>| m, n &gt;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0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}, </a:t>
            </a:r>
            <a:r>
              <a:rPr kumimoji="1" lang="en-US" altLang="zh-CN" sz="2400" dirty="0">
                <a:ea typeface="SimSun" panose="02010600030101010101" pitchFamily="2" charset="-122"/>
              </a:rPr>
              <a:t>regular? </a:t>
            </a:r>
          </a:p>
          <a:p>
            <a:pPr lvl="2">
              <a:spcBef>
                <a:spcPts val="1200"/>
              </a:spcBef>
            </a:pPr>
            <a:r>
              <a:rPr kumimoji="1" lang="en-US" altLang="zh-CN" sz="2200" dirty="0">
                <a:ea typeface="SimSun" panose="02010600030101010101" pitchFamily="2" charset="-122"/>
              </a:rPr>
              <a:t>If yes, construct the DFA, if not, use pumping lemma to prove </a:t>
            </a:r>
            <a:r>
              <a:rPr kumimoji="1" lang="en-US" altLang="zh-CN" sz="2200" dirty="0" smtClean="0">
                <a:ea typeface="SimSun" panose="02010600030101010101" pitchFamily="2" charset="-122"/>
              </a:rPr>
              <a:t>it</a:t>
            </a:r>
          </a:p>
          <a:p>
            <a:pPr marL="548640" lvl="2" indent="0">
              <a:buNone/>
            </a:pPr>
            <a:endParaRPr kumimoji="1" lang="en-US" altLang="zh-CN" sz="2200" dirty="0">
              <a:ea typeface="SimSun" panose="02010600030101010101" pitchFamily="2" charset="-122"/>
            </a:endParaRP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Is </a:t>
            </a:r>
            <a:r>
              <a:rPr kumimoji="1" lang="en-US" altLang="zh-CN" sz="2400" i="1" dirty="0">
                <a:ea typeface="SimSun" panose="02010600030101010101" pitchFamily="2" charset="-122"/>
              </a:rPr>
              <a:t>L</a:t>
            </a:r>
            <a:r>
              <a:rPr kumimoji="1" lang="en-US" altLang="zh-CN" sz="2400" baseline="-25000" dirty="0">
                <a:ea typeface="SimSun" panose="02010600030101010101" pitchFamily="2" charset="-122"/>
              </a:rPr>
              <a:t>3</a:t>
            </a:r>
            <a:r>
              <a:rPr kumimoji="1" lang="en-US" altLang="zh-CN" sz="2400" dirty="0">
                <a:ea typeface="SimSun" panose="02010600030101010101" pitchFamily="2" charset="-122"/>
              </a:rPr>
              <a:t> =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{ </a:t>
            </a:r>
            <a:r>
              <a:rPr kumimoji="1"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kumimoji="1" lang="en-US" altLang="zh-CN" sz="2400" i="1" baseline="30000" dirty="0" err="1" smtClean="0">
                <a:ea typeface="SimSun" panose="02010600030101010101" pitchFamily="2" charset="-122"/>
              </a:rPr>
              <a:t>m</a:t>
            </a:r>
            <a:r>
              <a:rPr kumimoji="1" lang="en-US" altLang="zh-CN" sz="2400" i="1" dirty="0" err="1" smtClean="0">
                <a:ea typeface="SimSun" panose="02010600030101010101" pitchFamily="2" charset="-122"/>
              </a:rPr>
              <a:t>b</a:t>
            </a:r>
            <a:r>
              <a:rPr kumimoji="1" lang="en-US" altLang="zh-CN" sz="2400" i="1" baseline="30000" dirty="0" err="1" smtClean="0">
                <a:ea typeface="SimSun" panose="02010600030101010101" pitchFamily="2" charset="-122"/>
              </a:rPr>
              <a:t>n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 </a:t>
            </a:r>
            <a:r>
              <a:rPr kumimoji="1" lang="en-US" altLang="zh-CN" sz="2400" i="1" dirty="0">
                <a:ea typeface="SimSun" panose="02010600030101010101" pitchFamily="2" charset="-122"/>
              </a:rPr>
              <a:t>| m &gt; 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n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}, </a:t>
            </a:r>
            <a:r>
              <a:rPr kumimoji="1" lang="en-US" altLang="zh-CN" sz="2400" dirty="0">
                <a:ea typeface="SimSun" panose="02010600030101010101" pitchFamily="2" charset="-122"/>
              </a:rPr>
              <a:t>regular? </a:t>
            </a:r>
          </a:p>
          <a:p>
            <a:pPr lvl="2">
              <a:spcBef>
                <a:spcPts val="1200"/>
              </a:spcBef>
            </a:pPr>
            <a:r>
              <a:rPr kumimoji="1" lang="en-US" altLang="zh-CN" sz="2200" dirty="0">
                <a:ea typeface="SimSun" panose="02010600030101010101" pitchFamily="2" charset="-122"/>
              </a:rPr>
              <a:t>If yes, construct the DFA, if not, use pumping lemma to prove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45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16138" y="309849"/>
            <a:ext cx="7290054" cy="149961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1758951" y="2578100"/>
            <a:ext cx="9739629" cy="3517900"/>
          </a:xfrm>
        </p:spPr>
        <p:txBody>
          <a:bodyPr/>
          <a:lstStyle/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1: For the purpose of contradiction, assume that </a:t>
            </a:r>
            <a:r>
              <a:rPr lang="en-US" altLang="zh-CN" sz="2400" i="1" dirty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 is regular</a:t>
            </a:r>
          </a:p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2: Let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be the pumping length</a:t>
            </a:r>
          </a:p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3: Pick a string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in </a:t>
            </a:r>
            <a:r>
              <a:rPr lang="en-US" altLang="zh-CN" sz="2400" i="1" dirty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 with |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</a:p>
          <a:p>
            <a:pPr lvl="2" eaLnBrk="1" hangingPunct="1"/>
            <a:r>
              <a:rPr lang="en-US" altLang="zh-CN" sz="2400" dirty="0">
                <a:ea typeface="SimSun" panose="02010600030101010101" pitchFamily="2" charset="-122"/>
              </a:rPr>
              <a:t>Let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(</a:t>
            </a:r>
            <a:r>
              <a:rPr lang="en-US" altLang="zh-CN" sz="2400" i="1" dirty="0">
                <a:ea typeface="SimSun" panose="02010600030101010101" pitchFamily="2" charset="-12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and we have </a:t>
            </a:r>
            <a:r>
              <a:rPr lang="en-US" altLang="zh-CN" sz="2400" dirty="0" smtClean="0">
                <a:ea typeface="SimSun" panose="02010600030101010101" pitchFamily="2" charset="-122"/>
              </a:rPr>
              <a:t>(</a:t>
            </a:r>
            <a:r>
              <a:rPr lang="en-US" altLang="zh-CN" sz="2400" i="1" dirty="0">
                <a:ea typeface="SimSun" panose="02010600030101010101" pitchFamily="2" charset="-12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 |(</a:t>
            </a:r>
            <a:r>
              <a:rPr lang="en-US" altLang="zh-CN" sz="2400" i="1" dirty="0">
                <a:ea typeface="SimSun" panose="02010600030101010101" pitchFamily="2" charset="-12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= 2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endParaRPr lang="zh-CN" altLang="en-US" i="1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083058" y="1219201"/>
            <a:ext cx="802271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Prove that the following language is not regular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L</a:t>
            </a:r>
            <a:r>
              <a:rPr kumimoji="1" lang="en-US" altLang="zh-CN" sz="2800" baseline="-25000" dirty="0">
                <a:latin typeface="+mn-lt"/>
                <a:ea typeface="SimSun" panose="02010600030101010101" pitchFamily="2" charset="-122"/>
              </a:rPr>
              <a:t>1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 = { </a:t>
            </a: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w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 | </a:t>
            </a: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w 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has the same number of </a:t>
            </a: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a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’s and </a:t>
            </a:r>
            <a:r>
              <a:rPr kumimoji="1" lang="en-US" altLang="zh-CN" sz="2800" i="1" dirty="0" smtClean="0">
                <a:latin typeface="+mn-lt"/>
                <a:ea typeface="SimSun" panose="02010600030101010101" pitchFamily="2" charset="-122"/>
              </a:rPr>
              <a:t>b</a:t>
            </a:r>
            <a:r>
              <a:rPr kumimoji="1" lang="en-US" altLang="zh-CN" sz="2800" dirty="0" smtClean="0">
                <a:latin typeface="+mn-lt"/>
                <a:ea typeface="SimSun" panose="02010600030101010101" pitchFamily="2" charset="-122"/>
              </a:rPr>
              <a:t>’s }</a:t>
            </a:r>
            <a:endParaRPr kumimoji="1" lang="zh-CN" altLang="en-US" sz="28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5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0332-F391-F849-9E3B-6AC727DC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L is Regular?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CD83-0D62-9449-A440-C44A05E5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FA</a:t>
            </a:r>
          </a:p>
          <a:p>
            <a:r>
              <a:rPr lang="en-US" dirty="0"/>
              <a:t>Create a RE</a:t>
            </a:r>
          </a:p>
          <a:p>
            <a:r>
              <a:rPr lang="en-US" dirty="0"/>
              <a:t>Use closure properties of RL </a:t>
            </a:r>
          </a:p>
          <a:p>
            <a:pPr lvl="1"/>
            <a:r>
              <a:rPr lang="en-US" dirty="0"/>
              <a:t>Decompose L into into union, concatenation or intersection of two RLs.</a:t>
            </a:r>
          </a:p>
          <a:p>
            <a:pPr lvl="1"/>
            <a:r>
              <a:rPr lang="en-US" dirty="0"/>
              <a:t>Decompose L into start or complement of another RL.</a:t>
            </a:r>
          </a:p>
          <a:p>
            <a:r>
              <a:rPr lang="en-US" dirty="0"/>
              <a:t>|L| is finite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C5C9B-E214-2E44-9D43-05973DCD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304800"/>
            <a:ext cx="7290054" cy="149961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763146" y="1494422"/>
            <a:ext cx="10876547" cy="5105400"/>
          </a:xfrm>
        </p:spPr>
        <p:txBody>
          <a:bodyPr/>
          <a:lstStyle/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4: Identify all possible decompositions of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into </a:t>
            </a:r>
            <a:r>
              <a:rPr lang="en-US" altLang="zh-CN" sz="2400" i="1" dirty="0">
                <a:ea typeface="SimSun" panose="02010600030101010101" pitchFamily="2" charset="-122"/>
              </a:rPr>
              <a:t>xy</a:t>
            </a:r>
            <a:r>
              <a:rPr lang="en-US" altLang="zh-CN" sz="2400" dirty="0">
                <a:ea typeface="SimSun" panose="02010600030101010101" pitchFamily="2" charset="-122"/>
              </a:rPr>
              <a:t>z, with |</a:t>
            </a:r>
            <a:r>
              <a:rPr lang="en-US" altLang="zh-CN" sz="2400" i="1" dirty="0" err="1">
                <a:ea typeface="SimSun" panose="02010600030101010101" pitchFamily="2" charset="-122"/>
              </a:rPr>
              <a:t>xy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and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&gt;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0</a:t>
            </a:r>
          </a:p>
          <a:p>
            <a:pPr marL="274320" lvl="1" indent="0" eaLnBrk="1" hangingPunct="1">
              <a:buNone/>
            </a:pPr>
            <a:endParaRPr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step 5: Show that for each decomposition, there exists an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 0 such that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However, we can see that if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x </a:t>
            </a:r>
            <a:r>
              <a:rPr lang="en-US" altLang="zh-CN" sz="2400" dirty="0" smtClean="0">
                <a:ea typeface="SimSun" panose="02010600030101010101" pitchFamily="2" charset="-122"/>
              </a:rPr>
              <a:t>=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y =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z = </a:t>
            </a:r>
            <a:r>
              <a:rPr lang="en-US" altLang="zh-CN" sz="2400" dirty="0">
                <a:ea typeface="SimSun" panose="02010600030101010101" pitchFamily="2" charset="-122"/>
              </a:rPr>
              <a:t>(ab)</a:t>
            </a:r>
            <a:r>
              <a:rPr lang="en-US" altLang="zh-CN" sz="2400" baseline="30000" dirty="0">
                <a:ea typeface="SimSun" panose="02010600030101010101" pitchFamily="2" charset="-122"/>
              </a:rPr>
              <a:t>p-1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dirty="0" smtClean="0">
                <a:ea typeface="SimSun" panose="02010600030101010101" pitchFamily="2" charset="-122"/>
              </a:rPr>
              <a:t>then</a:t>
            </a:r>
          </a:p>
          <a:p>
            <a:pPr marL="548640" lvl="2" indent="0" eaLnBrk="1" hangingPunct="1">
              <a:spcBef>
                <a:spcPts val="1200"/>
              </a:spcBef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                    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xy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=(</a:t>
            </a:r>
            <a:r>
              <a:rPr lang="en-US" altLang="zh-CN" sz="2400" i="1" dirty="0">
                <a:ea typeface="SimSun" panose="02010600030101010101" pitchFamily="2" charset="-12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(</a:t>
            </a:r>
            <a:r>
              <a:rPr lang="en-US" altLang="zh-CN" sz="2400" i="1" dirty="0">
                <a:ea typeface="SimSun" panose="02010600030101010101" pitchFamily="2" charset="-12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>
                <a:ea typeface="SimSun" panose="02010600030101010101" pitchFamily="2" charset="-122"/>
              </a:rPr>
              <a:t>-1</a:t>
            </a:r>
            <a:r>
              <a:rPr lang="en-US" altLang="zh-CN" sz="2400" dirty="0">
                <a:ea typeface="SimSun" panose="02010600030101010101" pitchFamily="2" charset="-122"/>
              </a:rPr>
              <a:t> = (</a:t>
            </a:r>
            <a:r>
              <a:rPr lang="en-US" altLang="zh-CN" sz="2400" i="1" dirty="0" smtClean="0">
                <a:ea typeface="SimSun" panose="02010600030101010101" pitchFamily="2" charset="-122"/>
              </a:rPr>
              <a:t>ab</a:t>
            </a:r>
            <a:r>
              <a:rPr lang="en-US" altLang="zh-CN" sz="2400" dirty="0" smtClean="0">
                <a:ea typeface="SimSun" panose="02010600030101010101" pitchFamily="2" charset="-122"/>
              </a:rPr>
              <a:t>)</a:t>
            </a:r>
            <a:r>
              <a:rPr lang="en-US" altLang="zh-CN" sz="2400" i="1" baseline="30000" dirty="0" smtClean="0">
                <a:ea typeface="SimSun" panose="02010600030101010101" pitchFamily="2" charset="-122"/>
              </a:rPr>
              <a:t>i</a:t>
            </a:r>
            <a:r>
              <a:rPr lang="en-US" altLang="zh-CN" sz="2400" baseline="30000" dirty="0" smtClean="0">
                <a:ea typeface="SimSun" panose="02010600030101010101" pitchFamily="2" charset="-122"/>
              </a:rPr>
              <a:t>+</a:t>
            </a:r>
            <a:r>
              <a:rPr lang="en-US" altLang="zh-CN" sz="2400" i="1" baseline="30000" dirty="0" smtClean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 smtClean="0">
                <a:ea typeface="SimSun" panose="02010600030101010101" pitchFamily="2" charset="-122"/>
              </a:rPr>
              <a:t>-1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for any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So (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i="1" baseline="30000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is not a good choice for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  this language, and we have to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  find another one.</a:t>
            </a:r>
          </a:p>
        </p:txBody>
      </p:sp>
      <p:sp>
        <p:nvSpPr>
          <p:cNvPr id="6" name="Multiply 5"/>
          <p:cNvSpPr/>
          <p:nvPr/>
        </p:nvSpPr>
        <p:spPr bwMode="auto">
          <a:xfrm>
            <a:off x="8077200" y="4143375"/>
            <a:ext cx="2819400" cy="27432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00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87563" y="281274"/>
            <a:ext cx="7290054" cy="149961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681987" y="2454346"/>
            <a:ext cx="9974554" cy="35179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step 1: For the purpose of contradiction, assume that </a:t>
            </a:r>
            <a:r>
              <a:rPr lang="en-US" altLang="zh-CN" sz="2400" i="1" dirty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 is regular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step 2: Let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be the pumping length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step 3: Pick a string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in </a:t>
            </a:r>
            <a:r>
              <a:rPr lang="en-US" altLang="zh-CN" sz="2400" i="1" dirty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 with |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Let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and we </a:t>
            </a:r>
            <a:r>
              <a:rPr lang="en-US" altLang="zh-CN" sz="2400" dirty="0" smtClean="0">
                <a:ea typeface="SimSun" panose="02010600030101010101" pitchFamily="2" charset="-122"/>
              </a:rPr>
              <a:t>have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 |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= 2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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endParaRPr lang="zh-CN" altLang="en-US" i="1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11767" y="1363580"/>
            <a:ext cx="802271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Prove that the following language is not regular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L</a:t>
            </a:r>
            <a:r>
              <a:rPr kumimoji="1" lang="en-US" altLang="zh-CN" sz="2800" baseline="-25000" dirty="0">
                <a:latin typeface="+mn-lt"/>
                <a:ea typeface="SimSun" panose="02010600030101010101" pitchFamily="2" charset="-122"/>
              </a:rPr>
              <a:t>1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 = { </a:t>
            </a: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w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 | </a:t>
            </a: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w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 has the same number of </a:t>
            </a:r>
            <a:r>
              <a:rPr kumimoji="1" lang="en-US" altLang="zh-CN" sz="2800" i="1" dirty="0">
                <a:latin typeface="+mn-lt"/>
                <a:ea typeface="SimSun" panose="02010600030101010101" pitchFamily="2" charset="-122"/>
              </a:rPr>
              <a:t>a</a:t>
            </a:r>
            <a:r>
              <a:rPr kumimoji="1" lang="en-US" altLang="zh-CN" sz="2800" dirty="0">
                <a:latin typeface="+mn-lt"/>
                <a:ea typeface="SimSun" panose="02010600030101010101" pitchFamily="2" charset="-122"/>
              </a:rPr>
              <a:t>’s and </a:t>
            </a:r>
            <a:r>
              <a:rPr kumimoji="1" lang="en-US" altLang="zh-CN" sz="2800" i="1" dirty="0" smtClean="0">
                <a:latin typeface="+mn-lt"/>
                <a:ea typeface="SimSun" panose="02010600030101010101" pitchFamily="2" charset="-122"/>
              </a:rPr>
              <a:t>b</a:t>
            </a:r>
            <a:r>
              <a:rPr kumimoji="1" lang="en-US" altLang="zh-CN" sz="2800" dirty="0" smtClean="0">
                <a:latin typeface="+mn-lt"/>
                <a:ea typeface="SimSun" panose="02010600030101010101" pitchFamily="2" charset="-122"/>
              </a:rPr>
              <a:t>’s }</a:t>
            </a:r>
            <a:endParaRPr kumimoji="1" lang="zh-CN" altLang="en-US" sz="2800" dirty="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59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820" y="289560"/>
            <a:ext cx="7290054" cy="80772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567204" y="1272597"/>
            <a:ext cx="10886859" cy="5105400"/>
          </a:xfrm>
        </p:spPr>
        <p:txBody>
          <a:bodyPr/>
          <a:lstStyle/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4: Identify all possible decompositions of </a:t>
            </a:r>
            <a:r>
              <a:rPr lang="en-US" altLang="zh-CN" sz="2400" i="1" dirty="0">
                <a:ea typeface="SimSun" panose="02010600030101010101" pitchFamily="2" charset="-122"/>
              </a:rPr>
              <a:t>s </a:t>
            </a:r>
            <a:r>
              <a:rPr lang="en-US" altLang="zh-CN" sz="2400" dirty="0">
                <a:ea typeface="SimSun" panose="02010600030101010101" pitchFamily="2" charset="-122"/>
              </a:rPr>
              <a:t>into </a:t>
            </a:r>
            <a:r>
              <a:rPr lang="en-US" altLang="zh-CN" sz="2400" i="1" dirty="0">
                <a:ea typeface="SimSun" panose="02010600030101010101" pitchFamily="2" charset="-122"/>
              </a:rPr>
              <a:t>xyz</a:t>
            </a:r>
            <a:r>
              <a:rPr lang="en-US" altLang="zh-CN" sz="2400" dirty="0">
                <a:ea typeface="SimSun" panose="02010600030101010101" pitchFamily="2" charset="-122"/>
              </a:rPr>
              <a:t>, with |</a:t>
            </a:r>
            <a:r>
              <a:rPr lang="en-US" altLang="zh-CN" sz="2400" i="1" dirty="0" err="1">
                <a:ea typeface="SimSun" panose="02010600030101010101" pitchFamily="2" charset="-122"/>
              </a:rPr>
              <a:t>xy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and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&gt; 0</a:t>
            </a:r>
          </a:p>
          <a:p>
            <a:pPr lvl="2" eaLnBrk="1" hangingPunct="1"/>
            <a:r>
              <a:rPr lang="en-US" altLang="zh-CN" sz="2400" dirty="0">
                <a:ea typeface="SimSun" panose="02010600030101010101" pitchFamily="2" charset="-122"/>
              </a:rPr>
              <a:t>Since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i="1" dirty="0" err="1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 err="1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for any possible decomposition, </a:t>
            </a:r>
            <a:r>
              <a:rPr lang="en-US" altLang="zh-CN" sz="2400" i="1" dirty="0">
                <a:ea typeface="SimSun" panose="02010600030101010101" pitchFamily="2" charset="-12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</a:rPr>
              <a:t> must consist of one or </a:t>
            </a:r>
            <a:r>
              <a:rPr lang="en-US" altLang="zh-CN" sz="2400" dirty="0" smtClean="0">
                <a:ea typeface="SimSun" panose="02010600030101010101" pitchFamily="2" charset="-122"/>
              </a:rPr>
              <a:t>	more 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dirty="0">
                <a:ea typeface="SimSun" panose="02010600030101010101" pitchFamily="2" charset="-122"/>
              </a:rPr>
              <a:t>’s but no 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dirty="0">
                <a:ea typeface="SimSun" panose="02010600030101010101" pitchFamily="2" charset="-122"/>
              </a:rPr>
              <a:t>’s</a:t>
            </a:r>
          </a:p>
          <a:p>
            <a:pPr marL="822960" lvl="3" indent="0"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	</a:t>
            </a:r>
            <a:r>
              <a:rPr lang="en-US" altLang="zh-CN" sz="2400" i="1" dirty="0" smtClean="0">
                <a:ea typeface="SimSun" panose="02010600030101010101" pitchFamily="2" charset="-122"/>
              </a:rPr>
              <a:t>s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= </a:t>
            </a:r>
            <a:r>
              <a:rPr lang="en-US" altLang="zh-CN" sz="2400" i="1" dirty="0" smtClean="0">
                <a:solidFill>
                  <a:srgbClr val="FF0000"/>
                </a:solidFill>
                <a:ea typeface="SimSun" panose="02010600030101010101" pitchFamily="2" charset="-122"/>
              </a:rPr>
              <a:t>x</a:t>
            </a:r>
            <a:r>
              <a:rPr lang="en-US" altLang="zh-CN" sz="2400" i="1" dirty="0" smtClean="0">
                <a:solidFill>
                  <a:srgbClr val="0000FF"/>
                </a:solidFill>
                <a:ea typeface="SimSun" panose="02010600030101010101" pitchFamily="2" charset="-122"/>
              </a:rPr>
              <a:t>y</a:t>
            </a:r>
            <a:r>
              <a:rPr lang="en-US" altLang="zh-CN" sz="2400" i="1" dirty="0" smtClean="0">
                <a:solidFill>
                  <a:srgbClr val="008000"/>
                </a:solidFill>
                <a:ea typeface="SimSun" panose="02010600030101010101" pitchFamily="2" charset="-122"/>
              </a:rPr>
              <a:t>z </a:t>
            </a:r>
            <a:r>
              <a:rPr lang="en-US" altLang="zh-CN" sz="2400" dirty="0" smtClean="0">
                <a:ea typeface="SimSun" panose="02010600030101010101" pitchFamily="2" charset="-122"/>
              </a:rPr>
              <a:t>= </a:t>
            </a:r>
            <a:r>
              <a:rPr lang="en-US" altLang="zh-CN" sz="2400" i="1" dirty="0" err="1" smtClean="0">
                <a:solidFill>
                  <a:srgbClr val="FF0000"/>
                </a:solidFill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solidFill>
                  <a:srgbClr val="FF0000"/>
                </a:solidFill>
                <a:ea typeface="SimSun" panose="02010600030101010101" pitchFamily="2" charset="-122"/>
              </a:rPr>
              <a:t>j</a:t>
            </a:r>
            <a:r>
              <a:rPr lang="en-US" altLang="zh-CN" sz="2400" i="1" dirty="0" err="1" smtClean="0">
                <a:solidFill>
                  <a:srgbClr val="0000FF"/>
                </a:solidFill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solidFill>
                  <a:srgbClr val="0000FF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400" i="1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400" i="1" baseline="30000" dirty="0" smtClean="0">
                <a:solidFill>
                  <a:srgbClr val="008000"/>
                </a:solidFill>
                <a:ea typeface="SimSun" panose="02010600030101010101" pitchFamily="2" charset="-122"/>
              </a:rPr>
              <a:t>-j-</a:t>
            </a:r>
            <a:r>
              <a:rPr lang="en-US" altLang="zh-CN" sz="2400" i="1" baseline="30000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400" i="1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0 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i="1" dirty="0">
                <a:solidFill>
                  <a:srgbClr val="FF0000"/>
                </a:solidFill>
                <a:ea typeface="SimSun" panose="02010600030101010101" pitchFamily="2" charset="-122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ea typeface="SimSun" panose="02010600030101010101" pitchFamily="2" charset="-122"/>
              </a:rPr>
              <a:t> &lt; </a:t>
            </a:r>
            <a:r>
              <a:rPr lang="en-US" altLang="zh-CN" sz="2000" i="1" dirty="0">
                <a:solidFill>
                  <a:srgbClr val="FF0000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ea typeface="SimSun" panose="02010600030101010101" pitchFamily="2" charset="-122"/>
              </a:rPr>
              <a:t>0 &lt; </a:t>
            </a:r>
            <a:r>
              <a:rPr lang="en-US" altLang="zh-CN" sz="2000" i="1" dirty="0">
                <a:solidFill>
                  <a:srgbClr val="0000FF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i="1" dirty="0" smtClean="0">
                <a:solidFill>
                  <a:srgbClr val="0000FF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ea typeface="SimSun" panose="02010600030101010101" pitchFamily="2" charset="-122"/>
              </a:rPr>
              <a:t>0 &lt; </a:t>
            </a:r>
            <a:r>
              <a:rPr lang="en-US" altLang="zh-CN" sz="2000" i="1" dirty="0">
                <a:ea typeface="SimSun" panose="02010600030101010101" pitchFamily="2" charset="-122"/>
              </a:rPr>
              <a:t>j + </a:t>
            </a:r>
            <a:r>
              <a:rPr lang="en-US" altLang="zh-CN" sz="2000" i="1" dirty="0" smtClean="0">
                <a:ea typeface="SimSun" panose="02010600030101010101" pitchFamily="2" charset="-122"/>
              </a:rPr>
              <a:t>k  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endParaRPr lang="en-US" altLang="zh-CN" sz="2000" i="1" baseline="30000" dirty="0">
              <a:solidFill>
                <a:srgbClr val="008000"/>
              </a:solidFill>
              <a:ea typeface="SimSun" panose="02010600030101010101" pitchFamily="2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step 5: Show that for each decomposition, there exists an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 0 such that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Let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 let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2, we see that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		    </a:t>
            </a:r>
            <a:r>
              <a:rPr lang="en-US" altLang="zh-CN" sz="2400" i="1" dirty="0" err="1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i="1" dirty="0" err="1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i="1" baseline="30000" dirty="0" err="1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baseline="30000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 smtClean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i="1" dirty="0" smtClean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aseline="30000" dirty="0" smtClean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baseline="30000" dirty="0" smtClean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i="1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p-j-k</a:t>
            </a:r>
            <a:r>
              <a:rPr lang="en-US" altLang="zh-CN" sz="2400" i="1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i="1" baseline="30000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smtClean="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i="1" baseline="30000" dirty="0" smtClean="0">
                <a:ea typeface="SimSun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400" baseline="30000" dirty="0" smtClean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baseline="30000" dirty="0" smtClean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i="1" baseline="30000" dirty="0" smtClean="0">
                <a:ea typeface="SimSun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400" i="1" baseline="30000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p-j-k</a:t>
            </a:r>
            <a:r>
              <a:rPr lang="en-US" altLang="zh-CN" sz="2400" i="1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i="1" baseline="30000" dirty="0" smtClean="0">
                <a:solidFill>
                  <a:srgbClr val="008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p+k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regardless of value </a:t>
            </a:r>
            <a:r>
              <a:rPr lang="en-US" altLang="zh-CN" sz="2000" i="1" dirty="0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ea typeface="SimSun" panose="02010600030101010101" pitchFamily="2" charset="-122"/>
                <a:sym typeface="Symbol" panose="05050102010706020507" pitchFamily="18" charset="2"/>
              </a:rPr>
              <a:t>  	     (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at least 1 at most </a:t>
            </a:r>
            <a:r>
              <a:rPr lang="en-US" altLang="zh-CN" sz="20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step 6: Conclude that the assumption is wrong.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That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is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is not regular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29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</a:t>
            </a:r>
            <a:br>
              <a:rPr lang="en-US" dirty="0"/>
            </a:br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066799" y="2401983"/>
            <a:ext cx="10284135" cy="3517900"/>
          </a:xfrm>
        </p:spPr>
        <p:txBody>
          <a:bodyPr/>
          <a:lstStyle/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1: For the purpose of contradiction, assume that </a:t>
            </a:r>
            <a:r>
              <a:rPr lang="en-US" altLang="zh-CN" sz="2400" i="1" dirty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</a:rPr>
              <a:t>3</a:t>
            </a:r>
            <a:r>
              <a:rPr lang="en-US" altLang="zh-CN" sz="2400" dirty="0">
                <a:ea typeface="SimSun" panose="02010600030101010101" pitchFamily="2" charset="-122"/>
              </a:rPr>
              <a:t> is regular</a:t>
            </a:r>
          </a:p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2: Let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be the pumping length</a:t>
            </a:r>
          </a:p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3: Pick a string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in </a:t>
            </a:r>
            <a:r>
              <a:rPr lang="en-US" altLang="zh-CN" sz="2400" i="1" dirty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</a:rPr>
              <a:t>3</a:t>
            </a:r>
            <a:r>
              <a:rPr lang="en-US" altLang="zh-CN" sz="2400" dirty="0">
                <a:ea typeface="SimSun" panose="02010600030101010101" pitchFamily="2" charset="-122"/>
              </a:rPr>
              <a:t> with |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</a:p>
          <a:p>
            <a:pPr lvl="2" eaLnBrk="1" hangingPunct="1"/>
            <a:r>
              <a:rPr lang="en-US" altLang="zh-CN" sz="2400" dirty="0">
                <a:ea typeface="SimSun" panose="02010600030101010101" pitchFamily="2" charset="-122"/>
              </a:rPr>
              <a:t>Let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>
                <a:ea typeface="SimSun" panose="02010600030101010101" pitchFamily="2" charset="-122"/>
              </a:rPr>
              <a:t>+1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and we have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 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>
                <a:ea typeface="SimSun" panose="02010600030101010101" pitchFamily="2" charset="-122"/>
              </a:rPr>
              <a:t>+1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baseline="30000" dirty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 |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p+1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= 2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+1 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endParaRPr lang="zh-CN" altLang="en-US" sz="2400" i="1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F168210-ED1A-4033-A624-619090456776}" type="slidenum">
              <a:rPr lang="en-US" altLang="en-US" sz="1300">
                <a:latin typeface="Arial" panose="020B0604020202020204" pitchFamily="34" charset="0"/>
              </a:rPr>
              <a:pPr eaLnBrk="1" hangingPunct="1">
                <a:lnSpc>
                  <a:spcPct val="90000"/>
                </a:lnSpc>
              </a:pPr>
              <a:t>23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7881" y="1328394"/>
            <a:ext cx="797235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2400" dirty="0">
                <a:ea typeface="SimSun" panose="02010600030101010101" pitchFamily="2" charset="-122"/>
              </a:rPr>
              <a:t>Prove that the following language is not regular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zh-CN" sz="2400" i="1" dirty="0">
                <a:ea typeface="SimSun" panose="02010600030101010101" pitchFamily="2" charset="-122"/>
              </a:rPr>
              <a:t>L</a:t>
            </a:r>
            <a:r>
              <a:rPr kumimoji="1" lang="en-US" altLang="zh-CN" sz="2400" baseline="-25000" dirty="0">
                <a:ea typeface="SimSun" panose="02010600030101010101" pitchFamily="2" charset="-122"/>
              </a:rPr>
              <a:t>3</a:t>
            </a:r>
            <a:r>
              <a:rPr kumimoji="1" lang="en-US" altLang="zh-CN" sz="2400" dirty="0">
                <a:ea typeface="SimSun" panose="02010600030101010101" pitchFamily="2" charset="-122"/>
              </a:rPr>
              <a:t> = { </a:t>
            </a:r>
            <a:r>
              <a:rPr kumimoji="1" lang="en-US" altLang="zh-CN" sz="2400" i="1" dirty="0" err="1">
                <a:ea typeface="SimSun" panose="02010600030101010101" pitchFamily="2" charset="-122"/>
              </a:rPr>
              <a:t>a</a:t>
            </a:r>
            <a:r>
              <a:rPr kumimoji="1" lang="en-US" altLang="zh-CN" sz="2400" i="1" baseline="30000" dirty="0" err="1">
                <a:ea typeface="SimSun" panose="02010600030101010101" pitchFamily="2" charset="-122"/>
              </a:rPr>
              <a:t>m</a:t>
            </a:r>
            <a:r>
              <a:rPr kumimoji="1" lang="en-US" altLang="zh-CN" sz="2400" i="1" dirty="0" err="1">
                <a:ea typeface="SimSun" panose="02010600030101010101" pitchFamily="2" charset="-122"/>
              </a:rPr>
              <a:t>b</a:t>
            </a:r>
            <a:r>
              <a:rPr kumimoji="1" lang="en-US" altLang="zh-CN" sz="2400" i="1" baseline="30000" dirty="0" err="1">
                <a:ea typeface="SimSun" panose="02010600030101010101" pitchFamily="2" charset="-122"/>
              </a:rPr>
              <a:t>n</a:t>
            </a:r>
            <a:r>
              <a:rPr kumimoji="1" lang="en-US" altLang="zh-CN" sz="2400" dirty="0">
                <a:ea typeface="SimSun" panose="02010600030101010101" pitchFamily="2" charset="-122"/>
              </a:rPr>
              <a:t> | 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m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&gt; </a:t>
            </a:r>
            <a:r>
              <a:rPr kumimoji="1" lang="en-US" altLang="zh-CN" sz="2400" i="1" dirty="0" smtClean="0">
                <a:ea typeface="SimSun" panose="02010600030101010101" pitchFamily="2" charset="-122"/>
              </a:rPr>
              <a:t>n </a:t>
            </a:r>
            <a:r>
              <a:rPr kumimoji="1" lang="en-US" altLang="zh-CN" sz="2400" dirty="0" smtClean="0">
                <a:ea typeface="SimSun" panose="02010600030101010101" pitchFamily="2" charset="-122"/>
              </a:rPr>
              <a:t>}</a:t>
            </a:r>
            <a:endParaRPr kumimoji="1" lang="zh-CN" altLang="en-US" sz="24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091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421614"/>
            <a:ext cx="10058400" cy="919506"/>
          </a:xfrm>
        </p:spPr>
        <p:txBody>
          <a:bodyPr>
            <a:normAutofit/>
          </a:bodyPr>
          <a:lstStyle/>
          <a:p>
            <a:r>
              <a:rPr lang="en-US" dirty="0"/>
              <a:t>Example 2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80794"/>
            <a:ext cx="10559143" cy="5101198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zh-CN" sz="2400" dirty="0">
                <a:ea typeface="SimSun" panose="02010600030101010101" pitchFamily="2" charset="-122"/>
              </a:rPr>
              <a:t>step 4: Identify all possible decompositions of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into </a:t>
            </a:r>
            <a:r>
              <a:rPr lang="en-US" altLang="zh-CN" sz="2400" i="1" dirty="0">
                <a:ea typeface="SimSun" panose="02010600030101010101" pitchFamily="2" charset="-122"/>
              </a:rPr>
              <a:t>xyz</a:t>
            </a:r>
            <a:r>
              <a:rPr lang="en-US" altLang="zh-CN" sz="2400" dirty="0">
                <a:ea typeface="SimSun" panose="02010600030101010101" pitchFamily="2" charset="-122"/>
              </a:rPr>
              <a:t>, with |</a:t>
            </a:r>
            <a:r>
              <a:rPr lang="en-US" altLang="zh-CN" sz="2400" i="1" dirty="0" err="1">
                <a:ea typeface="SimSun" panose="02010600030101010101" pitchFamily="2" charset="-122"/>
              </a:rPr>
              <a:t>xy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and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&gt; 0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Since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p+1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, for any possible decomposition, </a:t>
            </a:r>
            <a:r>
              <a:rPr lang="en-US" altLang="zh-CN" sz="2400" i="1" dirty="0">
                <a:ea typeface="SimSun" panose="02010600030101010101" pitchFamily="2" charset="-12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</a:rPr>
              <a:t> must consist of </a:t>
            </a:r>
            <a:r>
              <a:rPr lang="en-US" altLang="zh-CN" sz="2400" dirty="0" smtClean="0">
                <a:ea typeface="SimSun" panose="02010600030101010101" pitchFamily="2" charset="-122"/>
              </a:rPr>
              <a:t>	   	one </a:t>
            </a:r>
            <a:r>
              <a:rPr lang="en-US" altLang="zh-CN" sz="2400" dirty="0">
                <a:ea typeface="SimSun" panose="02010600030101010101" pitchFamily="2" charset="-122"/>
              </a:rPr>
              <a:t>or more </a:t>
            </a:r>
            <a:r>
              <a:rPr lang="en-US" altLang="zh-CN" sz="2400" i="1" dirty="0">
                <a:ea typeface="SimSun" panose="02010600030101010101" pitchFamily="2" charset="-122"/>
              </a:rPr>
              <a:t>a</a:t>
            </a:r>
            <a:r>
              <a:rPr lang="en-US" altLang="zh-CN" sz="2400" dirty="0">
                <a:ea typeface="SimSun" panose="02010600030101010101" pitchFamily="2" charset="-122"/>
              </a:rPr>
              <a:t>’s but no 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dirty="0">
                <a:ea typeface="SimSun" panose="02010600030101010101" pitchFamily="2" charset="-122"/>
              </a:rPr>
              <a:t>’s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step 5: Show that for each decomposition, there exists an </a:t>
            </a:r>
            <a:r>
              <a:rPr lang="en-US" altLang="zh-CN" sz="2400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 0 such that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3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Let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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&gt; 0), and let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0, we see that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		   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err="1">
                <a:ea typeface="SimSun" panose="02010600030101010101" pitchFamily="2" charset="-122"/>
                <a:sym typeface="Symbol" panose="05050102010706020507" pitchFamily="18" charset="2"/>
              </a:rPr>
              <a:t>xz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>
                <a:ea typeface="SimSun" panose="02010600030101010101" pitchFamily="2" charset="-122"/>
                <a:sym typeface="Symbol" panose="05050102010706020507" pitchFamily="18" charset="2"/>
              </a:rPr>
              <a:t>p+1-k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lvl="2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Because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p+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-k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>
                <a:ea typeface="SimSun" panose="02010600030101010101" pitchFamily="2" charset="-122"/>
                <a:sym typeface="Symbol" panose="05050102010706020507" pitchFamily="18" charset="2"/>
              </a:rPr>
              <a:t>p+1-k</a:t>
            </a:r>
            <a:r>
              <a:rPr lang="en-US" altLang="zh-CN" sz="2400" i="1" dirty="0">
                <a:ea typeface="SimSun" panose="02010600030101010101" pitchFamily="2" charset="-122"/>
              </a:rPr>
              <a:t>b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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3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step 6: Conclude that the assumption is wrong. That is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is not regular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054FC63-2587-46C2-A00B-82D7B2936E70}" type="slidenum">
              <a:rPr lang="en-US" altLang="en-US" sz="1300">
                <a:latin typeface="Arial" panose="020B0604020202020204" pitchFamily="34" charset="0"/>
              </a:rPr>
              <a:pPr eaLnBrk="1" hangingPunct="1">
                <a:lnSpc>
                  <a:spcPct val="90000"/>
                </a:lnSpc>
              </a:pPr>
              <a:t>24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76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8407" y="391886"/>
            <a:ext cx="11524705" cy="751114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2800" dirty="0">
                <a:latin typeface="Rockwell" panose="02060603020205020403" pitchFamily="18" charset="0"/>
              </a:rPr>
              <a:t>Example </a:t>
            </a:r>
            <a:r>
              <a:rPr lang="en-US" sz="2800" dirty="0" smtClean="0">
                <a:latin typeface="Rockwell" panose="02060603020205020403" pitchFamily="18" charset="0"/>
              </a:rPr>
              <a:t>3.  </a:t>
            </a:r>
            <a:r>
              <a:rPr lang="en-US" altLang="zh-CN" sz="2800" dirty="0" smtClean="0">
                <a:latin typeface="Rockwell" panose="02060603020205020403" pitchFamily="18" charset="0"/>
                <a:ea typeface="SimSun" panose="02010600030101010101" pitchFamily="2" charset="-122"/>
              </a:rPr>
              <a:t>Prove </a:t>
            </a:r>
            <a:r>
              <a:rPr lang="en-US" altLang="zh-CN" sz="2800" dirty="0">
                <a:latin typeface="Rockwell" panose="02060603020205020403" pitchFamily="18" charset="0"/>
                <a:ea typeface="SimSun" panose="02010600030101010101" pitchFamily="2" charset="-122"/>
              </a:rPr>
              <a:t>that the language </a:t>
            </a:r>
            <a:r>
              <a:rPr kumimoji="1" lang="en-US" altLang="zh-CN" sz="2800" i="1" dirty="0">
                <a:latin typeface="Rockwell" panose="02060603020205020403" pitchFamily="18" charset="0"/>
                <a:ea typeface="SimSun" panose="02010600030101010101" pitchFamily="2" charset="-122"/>
              </a:rPr>
              <a:t>L</a:t>
            </a:r>
            <a:r>
              <a:rPr kumimoji="1" lang="en-US" altLang="zh-CN" sz="2800" baseline="-25000" dirty="0">
                <a:latin typeface="Rockwell" panose="02060603020205020403" pitchFamily="18" charset="0"/>
                <a:ea typeface="SimSun" panose="02010600030101010101" pitchFamily="2" charset="-122"/>
              </a:rPr>
              <a:t>4</a:t>
            </a:r>
            <a:r>
              <a:rPr kumimoji="1" lang="en-US" altLang="zh-CN" sz="2800" dirty="0">
                <a:latin typeface="Rockwell" panose="02060603020205020403" pitchFamily="18" charset="0"/>
                <a:ea typeface="SimSun" panose="02010600030101010101" pitchFamily="2" charset="-122"/>
              </a:rPr>
              <a:t> = { </a:t>
            </a:r>
            <a:r>
              <a:rPr kumimoji="1" lang="en-US" altLang="zh-CN" sz="2800" i="1" dirty="0" err="1">
                <a:latin typeface="Rockwell" panose="02060603020205020403" pitchFamily="18" charset="0"/>
                <a:ea typeface="SimSun" panose="02010600030101010101" pitchFamily="2" charset="-122"/>
              </a:rPr>
              <a:t>a</a:t>
            </a:r>
            <a:r>
              <a:rPr kumimoji="1" lang="en-US" altLang="zh-CN" sz="2800" i="1" baseline="30000" dirty="0" err="1">
                <a:latin typeface="Rockwell" panose="02060603020205020403" pitchFamily="18" charset="0"/>
                <a:ea typeface="SimSun" panose="02010600030101010101" pitchFamily="2" charset="-122"/>
              </a:rPr>
              <a:t>n</a:t>
            </a:r>
            <a:r>
              <a:rPr kumimoji="1" lang="en-US" altLang="zh-CN" sz="2800" i="1" dirty="0" err="1">
                <a:latin typeface="Rockwell" panose="02060603020205020403" pitchFamily="18" charset="0"/>
                <a:ea typeface="SimSun" panose="02010600030101010101" pitchFamily="2" charset="-122"/>
              </a:rPr>
              <a:t>ba</a:t>
            </a:r>
            <a:r>
              <a:rPr kumimoji="1" lang="en-US" altLang="zh-CN" sz="2800" i="1" baseline="30000" dirty="0" err="1">
                <a:latin typeface="Rockwell" panose="02060603020205020403" pitchFamily="18" charset="0"/>
                <a:ea typeface="SimSun" panose="02010600030101010101" pitchFamily="2" charset="-122"/>
              </a:rPr>
              <a:t>n</a:t>
            </a:r>
            <a:r>
              <a:rPr kumimoji="1" lang="en-US" altLang="zh-CN" sz="2800" dirty="0">
                <a:latin typeface="Rockwell" panose="02060603020205020403" pitchFamily="18" charset="0"/>
                <a:ea typeface="SimSun" panose="02010600030101010101" pitchFamily="2" charset="-122"/>
              </a:rPr>
              <a:t> | </a:t>
            </a:r>
            <a:r>
              <a:rPr kumimoji="1" lang="en-US" altLang="zh-CN" sz="2800" i="1" dirty="0">
                <a:latin typeface="Rockwell" panose="02060603020205020403" pitchFamily="18" charset="0"/>
                <a:ea typeface="SimSun" panose="02010600030101010101" pitchFamily="2" charset="-122"/>
              </a:rPr>
              <a:t>n</a:t>
            </a:r>
            <a:r>
              <a:rPr kumimoji="1" lang="en-US" altLang="zh-CN" sz="2800" dirty="0">
                <a:latin typeface="Rockwell" panose="02060603020205020403" pitchFamily="18" charset="0"/>
                <a:ea typeface="SimSun" panose="02010600030101010101" pitchFamily="2" charset="-122"/>
              </a:rPr>
              <a:t> </a:t>
            </a:r>
            <a:r>
              <a:rPr kumimoji="1" lang="en-US" altLang="zh-CN" sz="2800" dirty="0">
                <a:latin typeface="Rockwell" panose="02060603020205020403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 dirty="0">
                <a:latin typeface="Rockwell" panose="02060603020205020403" pitchFamily="18" charset="0"/>
                <a:ea typeface="SimSun" panose="02010600030101010101" pitchFamily="2" charset="-122"/>
              </a:rPr>
              <a:t> 0 </a:t>
            </a:r>
            <a:r>
              <a:rPr kumimoji="1" lang="en-US" altLang="zh-CN" sz="2800" dirty="0" smtClean="0">
                <a:latin typeface="Rockwell" panose="02060603020205020403" pitchFamily="18" charset="0"/>
                <a:ea typeface="SimSun" panose="02010600030101010101" pitchFamily="2" charset="-122"/>
              </a:rPr>
              <a:t>} </a:t>
            </a:r>
            <a:r>
              <a:rPr lang="en-US" altLang="zh-CN" sz="2800" dirty="0" smtClean="0">
                <a:latin typeface="Rockwell" panose="02060603020205020403" pitchFamily="18" charset="0"/>
                <a:ea typeface="SimSun" panose="02010600030101010101" pitchFamily="2" charset="-122"/>
              </a:rPr>
              <a:t>is </a:t>
            </a:r>
            <a:r>
              <a:rPr lang="en-US" altLang="zh-CN" sz="2800" dirty="0">
                <a:latin typeface="Rockwell" panose="02060603020205020403" pitchFamily="18" charset="0"/>
                <a:ea typeface="SimSun" panose="02010600030101010101" pitchFamily="2" charset="-122"/>
              </a:rPr>
              <a:t>not </a:t>
            </a:r>
            <a:r>
              <a:rPr lang="en-US" altLang="zh-CN" sz="2800" dirty="0" smtClean="0">
                <a:latin typeface="Rockwell" panose="02060603020205020403" pitchFamily="18" charset="0"/>
                <a:ea typeface="SimSun" panose="02010600030101010101" pitchFamily="2" charset="-122"/>
              </a:rPr>
              <a:t>regular.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489999" y="1228373"/>
            <a:ext cx="11021643" cy="5433684"/>
          </a:xfrm>
        </p:spPr>
        <p:txBody>
          <a:bodyPr>
            <a:normAutofit/>
          </a:bodyPr>
          <a:lstStyle/>
          <a:p>
            <a:pPr marL="274320" lvl="1" indent="0" eaLnBrk="1" hangingPunct="1">
              <a:buNone/>
            </a:pPr>
            <a:r>
              <a:rPr lang="en-US" altLang="zh-CN" sz="2400" u="sng" dirty="0" smtClean="0">
                <a:ea typeface="SimSun" panose="02010600030101010101" pitchFamily="2" charset="-122"/>
              </a:rPr>
              <a:t>Proof</a:t>
            </a:r>
            <a:r>
              <a:rPr lang="en-US" altLang="zh-CN" sz="2400" dirty="0" smtClean="0">
                <a:ea typeface="SimSun" panose="02010600030101010101" pitchFamily="2" charset="-122"/>
              </a:rPr>
              <a:t>.  Assume </a:t>
            </a:r>
            <a:r>
              <a:rPr lang="en-US" altLang="zh-CN" sz="2400" dirty="0">
                <a:ea typeface="SimSun" panose="02010600030101010101" pitchFamily="2" charset="-122"/>
              </a:rPr>
              <a:t>that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L</a:t>
            </a:r>
            <a:r>
              <a:rPr lang="en-US" altLang="zh-CN" sz="2400" baseline="-25000" dirty="0" smtClean="0">
                <a:ea typeface="SimSun" panose="02010600030101010101" pitchFamily="2" charset="-122"/>
              </a:rPr>
              <a:t>4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is </a:t>
            </a:r>
            <a:r>
              <a:rPr lang="en-US" altLang="zh-CN" sz="2400" dirty="0" smtClean="0">
                <a:ea typeface="SimSun" panose="02010600030101010101" pitchFamily="2" charset="-122"/>
              </a:rPr>
              <a:t>regular, and let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be the pumping </a:t>
            </a:r>
            <a:r>
              <a:rPr lang="en-US" altLang="zh-CN" sz="2400" dirty="0" smtClean="0">
                <a:ea typeface="SimSun" panose="02010600030101010101" pitchFamily="2" charset="-122"/>
              </a:rPr>
              <a:t>length specified 	by the </a:t>
            </a:r>
            <a:r>
              <a:rPr lang="en-US" altLang="zh-CN" sz="2400" dirty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umping Lemma.</a:t>
            </a:r>
          </a:p>
          <a:p>
            <a:pPr marL="274320" lvl="1" indent="0"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</a:rPr>
              <a:t>       Let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s</a:t>
            </a:r>
            <a:r>
              <a:rPr lang="en-US" altLang="zh-CN" sz="2400" dirty="0" smtClean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, where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s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dirty="0" smtClean="0">
                <a:ea typeface="SimSun" panose="02010600030101010101" pitchFamily="2" charset="-122"/>
              </a:rPr>
              <a:t>|</a:t>
            </a:r>
            <a:r>
              <a:rPr lang="en-US" altLang="zh-CN" sz="2400" i="1" dirty="0" smtClean="0">
                <a:ea typeface="SimSun" panose="02010600030101010101" pitchFamily="2" charset="-122"/>
              </a:rPr>
              <a:t>s</a:t>
            </a:r>
            <a:r>
              <a:rPr lang="en-US" altLang="zh-CN" sz="2400" dirty="0" smtClean="0">
                <a:ea typeface="SimSun" panose="02010600030101010101" pitchFamily="2" charset="-122"/>
              </a:rPr>
              <a:t>| =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= </a:t>
            </a:r>
            <a:r>
              <a:rPr lang="en-US" altLang="zh-CN" sz="2400" dirty="0" smtClean="0">
                <a:ea typeface="SimSun" panose="02010600030101010101" pitchFamily="2" charset="-122"/>
              </a:rPr>
              <a:t>2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 + 1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.</a:t>
            </a:r>
          </a:p>
          <a:p>
            <a:pPr marL="274320" lvl="1" indent="0">
              <a:buNone/>
            </a:pPr>
            <a:r>
              <a:rPr lang="en-US" altLang="zh-CN" sz="2400" i="1" dirty="0" smtClean="0">
                <a:ea typeface="SimSun" panose="02010600030101010101" pitchFamily="2" charset="-122"/>
              </a:rPr>
              <a:t>        s </a:t>
            </a:r>
            <a:r>
              <a:rPr lang="en-US" altLang="zh-CN" sz="2400" dirty="0" smtClean="0">
                <a:ea typeface="SimSun" panose="02010600030101010101" pitchFamily="2" charset="-122"/>
              </a:rPr>
              <a:t>can be divided into three parts, i.e.,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s</a:t>
            </a:r>
            <a:r>
              <a:rPr lang="en-US" altLang="zh-CN" sz="2400" dirty="0" smtClean="0">
                <a:ea typeface="SimSun" panose="02010600030101010101" pitchFamily="2" charset="-122"/>
              </a:rPr>
              <a:t> =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xyz</a:t>
            </a:r>
            <a:r>
              <a:rPr lang="en-US" altLang="zh-CN" sz="2400" dirty="0" smtClean="0">
                <a:ea typeface="SimSun" panose="02010600030101010101" pitchFamily="2" charset="-122"/>
              </a:rPr>
              <a:t>,</a:t>
            </a:r>
            <a:r>
              <a:rPr lang="en-US" altLang="zh-CN" sz="2400" i="1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</a:rPr>
              <a:t>satisfying the conditions 	   of the </a:t>
            </a:r>
            <a:r>
              <a:rPr lang="en-US" altLang="zh-CN" sz="2400" dirty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umping Lemma: (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) 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, </a:t>
            </a:r>
            <a:r>
              <a:rPr lang="en-US" altLang="zh-CN" sz="2400" i="1" baseline="-25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  0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, (ii)|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| &gt;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0, and (iii)</a:t>
            </a:r>
            <a:r>
              <a:rPr lang="en-US" altLang="zh-CN" sz="2400" dirty="0" smtClean="0">
                <a:ea typeface="SimSun" panose="02010600030101010101" pitchFamily="2" charset="-122"/>
              </a:rPr>
              <a:t>|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xy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marL="274320" lvl="1" indent="0"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        Let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x</a:t>
            </a:r>
            <a:r>
              <a:rPr lang="en-US" altLang="zh-CN" sz="2400" dirty="0" smtClean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k</a:t>
            </a:r>
            <a:r>
              <a:rPr lang="en-US" altLang="zh-CN" sz="2400" dirty="0" smtClean="0">
                <a:ea typeface="SimSun" panose="02010600030101010101" pitchFamily="2" charset="-122"/>
              </a:rPr>
              <a:t>,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y</a:t>
            </a:r>
            <a:r>
              <a:rPr lang="en-US" altLang="zh-CN" sz="2400" dirty="0" smtClean="0">
                <a:ea typeface="SimSun" panose="02010600030101010101" pitchFamily="2" charset="-122"/>
              </a:rPr>
              <a:t> =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j</a:t>
            </a:r>
            <a:r>
              <a:rPr lang="en-US" altLang="zh-CN" sz="2400" dirty="0" smtClean="0">
                <a:ea typeface="SimSun" panose="02010600030101010101" pitchFamily="2" charset="-122"/>
              </a:rPr>
              <a:t>, and z =</a:t>
            </a:r>
            <a:r>
              <a:rPr lang="en-US" altLang="zh-CN" sz="2400" i="1" dirty="0">
                <a:ea typeface="SimSun" panose="02010600030101010101" pitchFamily="2" charset="-122"/>
              </a:rPr>
              <a:t> 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30000" dirty="0" smtClean="0">
                <a:ea typeface="SimSun" panose="02010600030101010101" pitchFamily="2" charset="-122"/>
              </a:rPr>
              <a:t>-k-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j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. Using the substrings, we can see that 	   Conditions (ii) and (iii) hold, i.e.,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|=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&gt;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0 and </a:t>
            </a:r>
            <a:r>
              <a:rPr lang="en-US" altLang="zh-CN" sz="2400" dirty="0" smtClean="0">
                <a:ea typeface="SimSun" panose="02010600030101010101" pitchFamily="2" charset="-122"/>
              </a:rPr>
              <a:t>|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xy</a:t>
            </a:r>
            <a:r>
              <a:rPr lang="en-US" altLang="zh-CN" sz="2400" dirty="0">
                <a:ea typeface="SimSun" panose="02010600030101010101" pitchFamily="2" charset="-122"/>
              </a:rPr>
              <a:t>| </a:t>
            </a:r>
            <a:r>
              <a:rPr lang="en-US" altLang="zh-CN" sz="2400" dirty="0" smtClean="0">
                <a:ea typeface="SimSun" panose="02010600030101010101" pitchFamily="2" charset="-122"/>
              </a:rPr>
              <a:t>=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k</a:t>
            </a:r>
            <a:r>
              <a:rPr lang="en-US" altLang="zh-CN" sz="2400" dirty="0" smtClean="0">
                <a:ea typeface="SimSun" panose="02010600030101010101" pitchFamily="2" charset="-122"/>
              </a:rPr>
              <a:t> +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j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</a:rPr>
              <a:t>. 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marL="274320" lvl="1" indent="0">
              <a:buNone/>
            </a:pP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       Pumping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twice, i.e., set 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= 2, yields the string </a:t>
            </a:r>
          </a:p>
          <a:p>
            <a:pPr marL="274320" lvl="1" indent="0">
              <a:buNone/>
            </a:pP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		xy</a:t>
            </a:r>
            <a:r>
              <a:rPr lang="en-US" altLang="zh-CN" sz="2400" baseline="30000" dirty="0" smtClean="0"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i="1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smtClean="0">
                <a:ea typeface="SimSun" panose="02010600030101010101" pitchFamily="2" charset="-122"/>
                <a:sym typeface="Symbol" panose="05050102010706020507" pitchFamily="18" charset="2"/>
              </a:rPr>
              <a:t> p-k-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30000" dirty="0" smtClean="0">
                <a:ea typeface="SimSun" panose="02010600030101010101" pitchFamily="2" charset="-122"/>
              </a:rPr>
              <a:t> </a:t>
            </a:r>
            <a:r>
              <a:rPr lang="en-US" altLang="zh-CN" sz="2400" i="1" dirty="0" smtClean="0">
                <a:ea typeface="SimSun" panose="02010600030101010101" pitchFamily="2" charset="-122"/>
              </a:rPr>
              <a:t>=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300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p+j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ba</a:t>
            </a:r>
            <a:r>
              <a:rPr lang="en-US" altLang="zh-CN" sz="2400" i="1" baseline="30000" dirty="0" err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30000" dirty="0" smtClean="0">
                <a:ea typeface="SimSun" panose="02010600030101010101" pitchFamily="2" charset="-122"/>
              </a:rPr>
              <a:t> </a:t>
            </a:r>
            <a:endParaRPr lang="en-US" altLang="zh-CN" sz="2400" i="1" dirty="0" smtClean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274320" lvl="1" indent="0">
              <a:buNone/>
            </a:pP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       Since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&gt; 0,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+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&gt;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.  Thus, 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baseline="30000" dirty="0"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a contradiction, and Condition (</a:t>
            </a:r>
            <a:r>
              <a:rPr lang="en-US" altLang="zh-CN" sz="24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) 	    is not satisfied.</a:t>
            </a:r>
          </a:p>
          <a:p>
            <a:pPr marL="274320" lvl="1" indent="0"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      Therefore, </a:t>
            </a:r>
            <a:r>
              <a:rPr lang="en-US" altLang="zh-CN" sz="2400" i="1" dirty="0"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cannot be decomposed to satisfy the conditions of the 	   Pumping Lemma, and thus </a:t>
            </a:r>
            <a:r>
              <a:rPr lang="en-US" altLang="zh-CN" sz="24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4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is </a:t>
            </a:r>
            <a:r>
              <a:rPr lang="en-US" altLang="zh-CN" sz="2400" u="sng" dirty="0">
                <a:ea typeface="SimSun" panose="02010600030101010101" pitchFamily="2" charset="-122"/>
                <a:sym typeface="Symbol" panose="05050102010706020507" pitchFamily="18" charset="2"/>
              </a:rPr>
              <a:t>not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regular.</a:t>
            </a:r>
            <a:endParaRPr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F168210-ED1A-4033-A624-619090456776}" type="slidenum">
              <a:rPr lang="en-US" altLang="en-US" sz="1300">
                <a:latin typeface="Arial" panose="020B0604020202020204" pitchFamily="34" charset="0"/>
              </a:rPr>
              <a:pPr eaLnBrk="1" hangingPunct="1">
                <a:lnSpc>
                  <a:spcPct val="90000"/>
                </a:lnSpc>
              </a:pPr>
              <a:t>25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95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Pumping Lemma for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Technique for proving </a:t>
            </a:r>
            <a:r>
              <a:rPr lang="en-US" sz="2000" b="1" dirty="0" err="1">
                <a:solidFill>
                  <a:schemeClr val="accent1"/>
                </a:solidFill>
              </a:rPr>
              <a:t>nonregularity</a:t>
            </a:r>
            <a:endParaRPr lang="en-US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dirty="0"/>
              <a:t>The idea is to show that if a language doesn’t have a known property of regular languages, then it is </a:t>
            </a:r>
            <a:r>
              <a:rPr lang="en-US" dirty="0" err="1"/>
              <a:t>nonregular</a:t>
            </a:r>
            <a:r>
              <a:rPr lang="en-US" dirty="0"/>
              <a:t>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The property states that string in the language can be “pumped” if they are of a certain length</a:t>
            </a:r>
          </a:p>
          <a:p>
            <a:pPr lvl="3">
              <a:lnSpc>
                <a:spcPct val="150000"/>
              </a:lnSpc>
              <a:tabLst>
                <a:tab pos="1371600" algn="l"/>
              </a:tabLst>
            </a:pPr>
            <a:r>
              <a:rPr lang="en-US" dirty="0"/>
              <a:t>Basically, if a section of a string can be repeated and the resulting string remains in the language, then we are  </a:t>
            </a:r>
            <a:r>
              <a:rPr lang="en-US" dirty="0" smtClean="0"/>
              <a:t> 	dealing </a:t>
            </a:r>
            <a:r>
              <a:rPr lang="en-US" dirty="0"/>
              <a:t>with a regular language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6A46-956B-2941-B7FE-6E2EE62D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Know if L is Not Regular?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088B-AFA2-8A4C-BE98-4DD471F8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 =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: n ≥ 0} = {𝜀, ab, </a:t>
            </a:r>
            <a:r>
              <a:rPr lang="en-US" dirty="0" err="1"/>
              <a:t>aabb</a:t>
            </a:r>
            <a:r>
              <a:rPr lang="en-US" dirty="0"/>
              <a:t>, </a:t>
            </a:r>
            <a:r>
              <a:rPr lang="en-US" dirty="0" err="1"/>
              <a:t>aaabbb</a:t>
            </a:r>
            <a:r>
              <a:rPr lang="en-US" dirty="0"/>
              <a:t>, …}</a:t>
            </a:r>
          </a:p>
          <a:p>
            <a:r>
              <a:rPr lang="en-US" dirty="0"/>
              <a:t>I cannot build an FA for it. How can we be sure no one can either?</a:t>
            </a:r>
          </a:p>
          <a:p>
            <a:pPr lvl="1"/>
            <a:r>
              <a:rPr lang="en-US" dirty="0"/>
              <a:t>FA can’t deal with languages that require “remembering” an infinite number of possibilities, on a finite number of states</a:t>
            </a:r>
          </a:p>
          <a:p>
            <a:pPr lvl="2"/>
            <a:r>
              <a:rPr lang="en-US" altLang="en-US" dirty="0"/>
              <a:t>The language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i="1" dirty="0" err="1">
                <a:solidFill>
                  <a:schemeClr val="accent2"/>
                </a:solidFill>
              </a:rPr>
              <a:t>a</a:t>
            </a:r>
            <a:r>
              <a:rPr lang="en-US" altLang="en-US" i="1" baseline="30000" dirty="0" err="1">
                <a:solidFill>
                  <a:schemeClr val="accent2"/>
                </a:solidFill>
              </a:rPr>
              <a:t>i</a:t>
            </a:r>
            <a:r>
              <a:rPr lang="en-US" altLang="en-US" i="1" dirty="0" err="1">
                <a:solidFill>
                  <a:schemeClr val="accent2"/>
                </a:solidFill>
              </a:rPr>
              <a:t>b</a:t>
            </a:r>
            <a:r>
              <a:rPr lang="en-US" altLang="en-US" i="1" baseline="30000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 | 0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 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i="1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en-US" dirty="0">
                <a:solidFill>
                  <a:schemeClr val="accent2"/>
                </a:solidFill>
                <a:sym typeface="WP MathA" pitchFamily="2" charset="2"/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>
                <a:solidFill>
                  <a:schemeClr val="accent2"/>
                </a:solidFill>
              </a:rPr>
              <a:t>}</a:t>
            </a:r>
            <a:r>
              <a:rPr lang="en-US" altLang="en-US" dirty="0"/>
              <a:t> is regular, but the  language </a:t>
            </a:r>
            <a:r>
              <a:rPr lang="en-US" altLang="en-US" dirty="0">
                <a:solidFill>
                  <a:schemeClr val="accent2"/>
                </a:solidFill>
              </a:rPr>
              <a:t>{</a:t>
            </a:r>
            <a:r>
              <a:rPr lang="en-US" altLang="en-US" i="1" dirty="0">
                <a:solidFill>
                  <a:schemeClr val="accent2"/>
                </a:solidFill>
              </a:rPr>
              <a:t>a</a:t>
            </a:r>
            <a:r>
              <a:rPr lang="en-US" altLang="en-US" i="1" baseline="30000" dirty="0">
                <a:solidFill>
                  <a:schemeClr val="accent2"/>
                </a:solidFill>
              </a:rPr>
              <a:t>i</a:t>
            </a:r>
            <a:r>
              <a:rPr lang="en-US" altLang="en-US" baseline="-25000" dirty="0">
                <a:solidFill>
                  <a:schemeClr val="accent2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b</a:t>
            </a:r>
            <a:r>
              <a:rPr lang="en-US" altLang="en-US" i="1" baseline="30000" dirty="0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 | </a:t>
            </a:r>
            <a:r>
              <a:rPr lang="en-US" altLang="en-US" i="1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en-US" dirty="0">
                <a:solidFill>
                  <a:schemeClr val="accent2"/>
                </a:solidFill>
              </a:rPr>
              <a:t>0} </a:t>
            </a:r>
            <a:r>
              <a:rPr lang="en-US" altLang="en-US" dirty="0"/>
              <a:t>is not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So… is there a “special characteristic” that RL have but non-RL don’t?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2E19C-E9AE-664A-B68F-D21EB959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53">
            <a:extLst>
              <a:ext uri="{FF2B5EF4-FFF2-40B4-BE49-F238E27FC236}">
                <a16:creationId xmlns:a16="http://schemas.microsoft.com/office/drawing/2014/main" id="{2EC1DBA6-79B8-F340-9044-EB6B5B56348E}"/>
              </a:ext>
            </a:extLst>
          </p:cNvPr>
          <p:cNvGrpSpPr>
            <a:grpSpLocks/>
          </p:cNvGrpSpPr>
          <p:nvPr/>
        </p:nvGrpSpPr>
        <p:grpSpPr bwMode="auto">
          <a:xfrm>
            <a:off x="2125274" y="3770238"/>
            <a:ext cx="6473825" cy="1676400"/>
            <a:chOff x="748" y="2147"/>
            <a:chExt cx="4078" cy="105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8222D3-A20B-224A-AB46-9C174C69C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22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i="1" dirty="0"/>
                <a:t>a</a:t>
              </a:r>
              <a:r>
                <a:rPr lang="en-US" altLang="en-US" sz="1800" baseline="-250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3F39B-4E85-784C-9F8A-B6341CCD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243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0A0628-6E67-FE4F-BEE9-58C6FFE54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291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3D373A96-5E9A-9341-94C9-B9CFE976D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243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bg2"/>
                  </a:solidFill>
                </a:rPr>
                <a:t>&gt;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53A8E456-D85F-F24A-B0C4-787DD2230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233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F2D3E5C-F93F-E449-BF97-31CB9E288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22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i="1"/>
                <a:t>a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366D859C-229E-7143-9D0A-7F0DC996E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220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  <a:r>
                <a:rPr lang="en-US" altLang="en-US" sz="1800" baseline="-25000"/>
                <a:t>0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D2C9AB8-6AAC-514D-B4E1-9D846B17F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2339"/>
              <a:ext cx="479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5250072A-73A5-5C42-AB48-849970084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1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53E6F7EE-A56B-2F47-9F19-24DDA23E0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1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45D34D97-F53D-454A-A2F6-93C7CD480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33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66869BFC-48F1-CB42-8B2B-F5D1A6A84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21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88767FE1-BF91-C242-947A-4BE2C000C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2147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. . .</a:t>
              </a: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6AEB9DA5-AD59-144C-A3AC-AEABB68F0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2" y="233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5277268B-B95B-1D40-A204-940813379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1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CF196E4-B7C0-4844-AF9F-84566F42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23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358406-CDF1-C240-8726-A934CA0BB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19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  <a:r>
                <a:rPr lang="en-US" altLang="en-US" sz="1800" i="1" baseline="-25000"/>
                <a:t>n</a:t>
              </a:r>
              <a:r>
                <a:rPr lang="en-US" altLang="en-US" sz="1800" baseline="-25000"/>
                <a:t>-1</a:t>
              </a: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3BA757A7-0AC3-2345-B86D-55D2F4FD6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233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845FCD2E-4400-E74F-93E6-F86B1A480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21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E30164-7CA6-DF4B-A571-C5D083E25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219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58E575-EC84-6E49-BD75-B58F2682D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219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a</a:t>
              </a:r>
              <a:r>
                <a:rPr lang="en-US" altLang="en-US" sz="1800" i="1" baseline="-25000"/>
                <a:t>n</a:t>
              </a: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619EF7B2-C657-B048-B57F-833F5AB10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3" y="2409"/>
              <a:ext cx="0" cy="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34A5172E-8419-AC41-B79F-5FFCFDA86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24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535E856-27D5-5E4F-8397-AB35B3B45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296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i="1"/>
                <a:t>b</a:t>
              </a:r>
              <a:r>
                <a:rPr lang="en-US" altLang="en-US" sz="1800" baseline="-25000"/>
                <a:t>1</a:t>
              </a:r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45A5D679-FCF7-FB40-886A-A34519C63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305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97152E1B-D905-6546-A0B4-7335C609E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286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7D3AA584-AEB1-E449-9A43-BDEAF8DE0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8" y="305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D8739D21-9383-7146-B2C5-6D28641C5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286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C6BB8109-132C-A748-AF20-3B2C32A3A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2435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E4DDFCD5-D13E-9B49-9275-273156763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4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A13DDF64-467A-7147-9C81-7CDAB6740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8" y="2483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C32757FD-EB5E-8542-BE43-B84788636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25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923425-C965-5F42-8569-813B2CCB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291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122EFA8-1DF6-3A4F-AD87-6166F54E6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2898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  <a:r>
                <a:rPr lang="en-US" altLang="en-US" sz="1800" i="1" baseline="-25000"/>
                <a:t>n</a:t>
              </a:r>
              <a:r>
                <a:rPr lang="en-US" altLang="en-US" sz="1800" baseline="-25000"/>
                <a:t>-1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982884-2389-F042-9704-D1926BD14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963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9B9259-46D6-6A42-8085-C176A2661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94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  <a:r>
                <a:rPr lang="en-US" altLang="en-US" sz="1800" i="1" baseline="-25000"/>
                <a:t>n</a:t>
              </a:r>
              <a:r>
                <a:rPr lang="en-US" altLang="en-US" sz="1800" baseline="-25000"/>
                <a:t>-2</a:t>
              </a:r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C645C30B-157E-B941-9A62-C573A18EF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9" y="3056"/>
              <a:ext cx="464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42">
              <a:extLst>
                <a:ext uri="{FF2B5EF4-FFF2-40B4-BE49-F238E27FC236}">
                  <a16:creationId xmlns:a16="http://schemas.microsoft.com/office/drawing/2014/main" id="{93563F1D-241B-7840-B632-D1C26ABD6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86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A8D732F1-B421-B644-9E4C-9AEF4E9E7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2" y="305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26FDF5B6-3D3B-4342-8CBD-3C218FBF6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" y="286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CB3F8F41-5872-534D-9D31-C359FE4ED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2867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. . .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A3799A9-0037-FD48-BDFA-64CC4963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966"/>
              <a:ext cx="251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F6EF7E-ED2C-5243-BF3C-7486AC7F7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2988"/>
              <a:ext cx="204" cy="1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930C9127-3D0A-F543-AB61-FD7BE9F39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5" y="2958"/>
              <a:ext cx="2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i="1"/>
                <a:t>b</a:t>
              </a:r>
              <a:r>
                <a:rPr lang="en-US" altLang="en-US" sz="1800" baseline="-25000"/>
                <a:t>0</a:t>
              </a:r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11571F2E-8553-A144-ACC0-30B034866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2" y="243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50">
              <a:extLst>
                <a:ext uri="{FF2B5EF4-FFF2-40B4-BE49-F238E27FC236}">
                  <a16:creationId xmlns:a16="http://schemas.microsoft.com/office/drawing/2014/main" id="{09F0A858-2762-6B40-938E-EED10B979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4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2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A318-6D28-1C4C-B495-F224BDB9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3514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Patterns For Infinite Strings Do Not Always Capture 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D818-C968-974D-AECC-AA7CCFB4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58340"/>
            <a:ext cx="10058400" cy="4478872"/>
          </a:xfrm>
        </p:spPr>
        <p:txBody>
          <a:bodyPr/>
          <a:lstStyle/>
          <a:p>
            <a:r>
              <a:rPr lang="en-US" dirty="0"/>
              <a:t>L = {c (</a:t>
            </a:r>
            <a:r>
              <a:rPr lang="en-US" dirty="0" err="1"/>
              <a:t>ab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 c | n ≥ 0}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What is its 4-state (no </a:t>
            </a:r>
            <a:r>
              <a:rPr lang="en-US" dirty="0" err="1"/>
              <a:t>ε</a:t>
            </a:r>
            <a:r>
              <a:rPr lang="en-US" dirty="0"/>
              <a:t>-transitions) NFA?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Consider “</a:t>
            </a:r>
            <a:r>
              <a:rPr lang="en-US" dirty="0" err="1"/>
              <a:t>cabc</a:t>
            </a:r>
            <a:r>
              <a:rPr lang="en-US" dirty="0"/>
              <a:t>” ∈ L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Can we find a substring in “</a:t>
            </a:r>
            <a:r>
              <a:rPr lang="en-US" dirty="0" err="1"/>
              <a:t>cabc</a:t>
            </a:r>
            <a:r>
              <a:rPr lang="en-US" dirty="0"/>
              <a:t>” that we can add or remove and still get string in L?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Add: </a:t>
            </a:r>
            <a:r>
              <a:rPr lang="en-US" dirty="0" err="1"/>
              <a:t>cababc</a:t>
            </a:r>
            <a:endParaRPr lang="en-US" dirty="0"/>
          </a:p>
          <a:p>
            <a:pPr lvl="2">
              <a:spcBef>
                <a:spcPts val="1200"/>
              </a:spcBef>
            </a:pPr>
            <a:r>
              <a:rPr lang="en-US" dirty="0"/>
              <a:t>Remove: cc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What is so special about the substring “ab”?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Can we do the same with “cc”?</a:t>
            </a:r>
          </a:p>
          <a:p>
            <a:pPr lvl="2"/>
            <a:r>
              <a:rPr lang="en-US" dirty="0"/>
              <a:t>What are the differences between “cc” and “</a:t>
            </a:r>
            <a:r>
              <a:rPr lang="en-US" dirty="0" err="1"/>
              <a:t>cabc</a:t>
            </a:r>
            <a:r>
              <a:rPr lang="en-US" dirty="0"/>
              <a:t>”?</a:t>
            </a:r>
          </a:p>
          <a:p>
            <a:pPr>
              <a:spcBef>
                <a:spcPts val="1200"/>
              </a:spcBef>
            </a:pPr>
            <a:r>
              <a:rPr lang="en-US" dirty="0"/>
              <a:t>L = {</a:t>
            </a:r>
            <a:r>
              <a:rPr lang="en-US" dirty="0" err="1"/>
              <a:t>ca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dirty="0"/>
              <a:t> | n  ≥ 0}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Can we find a string with a repeatable/removable substring?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DB729-B05B-2C46-B9CF-B5587FCB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Pigeonhole Principle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2136648" y="1616055"/>
            <a:ext cx="8378952" cy="1630363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If more than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pigeons are placed into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holes, then some hole must have </a:t>
            </a:r>
            <a:r>
              <a:rPr lang="en-US" altLang="zh-CN" i="1" dirty="0">
                <a:ea typeface="SimSun" panose="02010600030101010101" pitchFamily="2" charset="-122"/>
              </a:rPr>
              <a:t>more than one</a:t>
            </a:r>
            <a:r>
              <a:rPr lang="en-US" altLang="zh-CN" dirty="0">
                <a:ea typeface="SimSun" panose="02010600030101010101" pitchFamily="2" charset="-122"/>
              </a:rPr>
              <a:t> pigeon in it</a:t>
            </a:r>
          </a:p>
        </p:txBody>
      </p:sp>
      <p:sp>
        <p:nvSpPr>
          <p:cNvPr id="17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C15EC9D-4EFF-4901-9FB1-8841100D7803}" type="slidenum">
              <a:rPr lang="en-US" altLang="en-US" sz="14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0" name="AutoShape 10"/>
          <p:cNvSpPr>
            <a:spLocks noChangeArrowheads="1"/>
          </p:cNvSpPr>
          <p:nvPr/>
        </p:nvSpPr>
        <p:spPr bwMode="auto">
          <a:xfrm>
            <a:off x="3124200" y="4495800"/>
            <a:ext cx="1828800" cy="167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250" y="10800"/>
                </a:moveTo>
                <a:cubicBezTo>
                  <a:pt x="2250" y="15522"/>
                  <a:pt x="6078" y="19350"/>
                  <a:pt x="10800" y="19350"/>
                </a:cubicBezTo>
                <a:cubicBezTo>
                  <a:pt x="15522" y="19350"/>
                  <a:pt x="19350" y="15522"/>
                  <a:pt x="19350" y="10800"/>
                </a:cubicBezTo>
                <a:cubicBezTo>
                  <a:pt x="19350" y="6078"/>
                  <a:pt x="15522" y="2250"/>
                  <a:pt x="10800" y="2250"/>
                </a:cubicBezTo>
                <a:cubicBezTo>
                  <a:pt x="6078" y="2250"/>
                  <a:pt x="2250" y="6078"/>
                  <a:pt x="2250" y="10800"/>
                </a:cubicBezTo>
                <a:close/>
              </a:path>
            </a:pathLst>
          </a:custGeom>
          <a:solidFill>
            <a:srgbClr val="FF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1" name="AutoShape 12"/>
          <p:cNvSpPr>
            <a:spLocks noChangeArrowheads="1"/>
          </p:cNvSpPr>
          <p:nvPr/>
        </p:nvSpPr>
        <p:spPr bwMode="auto">
          <a:xfrm>
            <a:off x="8001000" y="4495800"/>
            <a:ext cx="1828800" cy="167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250" y="10800"/>
                </a:moveTo>
                <a:cubicBezTo>
                  <a:pt x="2250" y="15522"/>
                  <a:pt x="6078" y="19350"/>
                  <a:pt x="10800" y="19350"/>
                </a:cubicBezTo>
                <a:cubicBezTo>
                  <a:pt x="15522" y="19350"/>
                  <a:pt x="19350" y="15522"/>
                  <a:pt x="19350" y="10800"/>
                </a:cubicBezTo>
                <a:cubicBezTo>
                  <a:pt x="19350" y="6078"/>
                  <a:pt x="15522" y="2250"/>
                  <a:pt x="10800" y="2250"/>
                </a:cubicBezTo>
                <a:cubicBezTo>
                  <a:pt x="6078" y="2250"/>
                  <a:pt x="2250" y="6078"/>
                  <a:pt x="2250" y="10800"/>
                </a:cubicBezTo>
                <a:close/>
              </a:path>
            </a:pathLst>
          </a:custGeom>
          <a:solidFill>
            <a:srgbClr val="FF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2" name="AutoShape 11"/>
          <p:cNvSpPr>
            <a:spLocks noChangeArrowheads="1"/>
          </p:cNvSpPr>
          <p:nvPr/>
        </p:nvSpPr>
        <p:spPr bwMode="auto">
          <a:xfrm>
            <a:off x="5562600" y="4495800"/>
            <a:ext cx="1828800" cy="167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250" y="10800"/>
                </a:moveTo>
                <a:cubicBezTo>
                  <a:pt x="2250" y="15522"/>
                  <a:pt x="6078" y="19350"/>
                  <a:pt x="10800" y="19350"/>
                </a:cubicBezTo>
                <a:cubicBezTo>
                  <a:pt x="15522" y="19350"/>
                  <a:pt x="19350" y="15522"/>
                  <a:pt x="19350" y="10800"/>
                </a:cubicBezTo>
                <a:cubicBezTo>
                  <a:pt x="19350" y="6078"/>
                  <a:pt x="15522" y="2250"/>
                  <a:pt x="10800" y="2250"/>
                </a:cubicBezTo>
                <a:cubicBezTo>
                  <a:pt x="6078" y="2250"/>
                  <a:pt x="2250" y="6078"/>
                  <a:pt x="2250" y="10800"/>
                </a:cubicBezTo>
                <a:close/>
              </a:path>
            </a:pathLst>
          </a:custGeom>
          <a:solidFill>
            <a:srgbClr val="FF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2057401" y="3297239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2000">
                <a:latin typeface="Arial" panose="020B0604020202020204" pitchFamily="34" charset="0"/>
                <a:ea typeface="SimSun" panose="02010600030101010101" pitchFamily="2" charset="-122"/>
              </a:rPr>
              <a:t>4 </a:t>
            </a:r>
            <a:r>
              <a:rPr kumimoji="1"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pigeons</a:t>
            </a:r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2057400" y="4565651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kumimoji="1" lang="zh-CN" altLang="en-US" sz="2000">
                <a:latin typeface="Arial" panose="020B0604020202020204" pitchFamily="34" charset="0"/>
                <a:ea typeface="SimSun" panose="02010600030101010101" pitchFamily="2" charset="-122"/>
              </a:rPr>
              <a:t>3 </a:t>
            </a:r>
            <a:r>
              <a:rPr kumimoji="1"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holes</a:t>
            </a:r>
          </a:p>
        </p:txBody>
      </p:sp>
      <p:pic>
        <p:nvPicPr>
          <p:cNvPr id="203782" name="Picture 6" descr="j01092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3048000"/>
            <a:ext cx="86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3" name="Picture 7" descr="j01092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971800"/>
            <a:ext cx="86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4" name="Picture 8" descr="j01092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2971800"/>
            <a:ext cx="86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785" name="Picture 9" descr="j01092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2971800"/>
            <a:ext cx="86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293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70213E-6 L 0.00295 0.244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22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6725E-6 L 0.09166 0.266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13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3469E-6 L 0.21128 0.2664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6" y="13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-0.00093 C -0.0724 -0.15056 -0.1309 -0.30019 -0.16754 -0.31106 C -0.20399 -0.32193 -0.18872 -0.06846 -0.23212 -0.06707 C -0.27552 -0.06568 -0.38629 -0.30065 -0.42795 -0.30296 C -0.46962 -0.30504 -0.4349 -0.08303 -0.48212 -0.08048 C -0.52986 -0.07794 -0.66528 -0.35361 -0.71302 -0.28793 C -0.76077 -0.22202 -0.83333 0.23288 -0.7691 0.31614 C -0.70434 0.39963 -0.44445 0.22178 -0.32396 0.21161 C -0.20278 0.20143 -0.12327 0.22803 -0.04375 0.25462 " pathEditMode="relative" rAng="0" ptsTypes="aaaaaaaaA">
                                      <p:cBhvr>
                                        <p:cTn id="18" dur="30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90" y="2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48" y="1600200"/>
            <a:ext cx="8153400" cy="3200400"/>
          </a:xfrm>
        </p:spPr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M </a:t>
            </a:r>
            <a:r>
              <a:rPr lang="en-US" dirty="0"/>
              <a:t>be a DFA with </a:t>
            </a:r>
            <a:r>
              <a:rPr lang="en-US" i="1" dirty="0"/>
              <a:t>k</a:t>
            </a:r>
            <a:r>
              <a:rPr lang="en-US" dirty="0"/>
              <a:t> states. Any path of length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M</a:t>
            </a:r>
            <a:r>
              <a:rPr lang="en-US" dirty="0"/>
              <a:t> contains a cycle</a:t>
            </a:r>
          </a:p>
          <a:p>
            <a:pPr lvl="1"/>
            <a:r>
              <a:rPr lang="en-US" dirty="0"/>
              <a:t>A path of length </a:t>
            </a:r>
            <a:r>
              <a:rPr lang="en-US" i="1" dirty="0"/>
              <a:t>k</a:t>
            </a:r>
            <a:r>
              <a:rPr lang="en-US" dirty="0"/>
              <a:t> contains </a:t>
            </a:r>
            <a:r>
              <a:rPr lang="en-US" i="1" dirty="0"/>
              <a:t>k+1</a:t>
            </a:r>
            <a:r>
              <a:rPr lang="en-US" dirty="0"/>
              <a:t> nodes (states). Since there are only </a:t>
            </a:r>
            <a:r>
              <a:rPr lang="en-US" i="1" dirty="0"/>
              <a:t>k</a:t>
            </a:r>
            <a:r>
              <a:rPr lang="en-US" dirty="0"/>
              <a:t> nodes in </a:t>
            </a:r>
            <a:r>
              <a:rPr lang="en-US" i="1" dirty="0"/>
              <a:t>M</a:t>
            </a:r>
            <a:r>
              <a:rPr lang="en-US" dirty="0"/>
              <a:t>, there must be a node, 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dirty="0"/>
              <a:t>, that occurs in at least two positions in the path. The subpath from the first occurrence of 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to the second produces a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Languages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657600" y="4724400"/>
            <a:ext cx="4495800" cy="914400"/>
            <a:chOff x="2057400" y="4114800"/>
            <a:chExt cx="4495800" cy="914400"/>
          </a:xfrm>
        </p:grpSpPr>
        <p:sp>
          <p:nvSpPr>
            <p:cNvPr id="5" name="Oval 4"/>
            <p:cNvSpPr/>
            <p:nvPr/>
          </p:nvSpPr>
          <p:spPr>
            <a:xfrm>
              <a:off x="2286000" y="4419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114800" y="4419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943600" y="4419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>
              <a:off x="2819400" y="4686300"/>
              <a:ext cx="1295400" cy="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6"/>
              <a:endCxn id="7" idx="2"/>
            </p:cNvCxnSpPr>
            <p:nvPr/>
          </p:nvCxnSpPr>
          <p:spPr>
            <a:xfrm>
              <a:off x="4648200" y="4686300"/>
              <a:ext cx="1295400" cy="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>
              <a:off x="4267200" y="4114800"/>
              <a:ext cx="381000" cy="838200"/>
            </a:xfrm>
            <a:prstGeom prst="arc">
              <a:avLst>
                <a:gd name="adj1" fmla="val 11605871"/>
                <a:gd name="adj2" fmla="val 20651318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43434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9200" y="43434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0" y="41910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43434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7400" y="44958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&gt;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152900" y="4026408"/>
            <a:ext cx="16002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81700" y="4026408"/>
            <a:ext cx="16002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62600" y="3493008"/>
            <a:ext cx="5334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48300" y="3340608"/>
            <a:ext cx="762000" cy="68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/>
          <p:cNvSpPr/>
          <p:nvPr/>
        </p:nvSpPr>
        <p:spPr>
          <a:xfrm>
            <a:off x="5753100" y="3340608"/>
            <a:ext cx="685800" cy="533400"/>
          </a:xfrm>
          <a:prstGeom prst="arc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33900" y="3874008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38900" y="3874008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86800" y="449580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b="1" baseline="-25000" dirty="0"/>
              <a:t>i</a:t>
            </a:r>
            <a:endParaRPr lang="en-US" b="1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53200" y="4726634"/>
            <a:ext cx="2209800" cy="2263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48" y="16002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pumping lemma for regular languages requires strings in regular language to admit decompositions satisfying certain repetition properties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Consider a string </a:t>
            </a:r>
            <a:r>
              <a:rPr lang="en-US" sz="1800" i="1" dirty="0"/>
              <a:t>s</a:t>
            </a:r>
            <a:r>
              <a:rPr lang="en-US" sz="1800" dirty="0"/>
              <a:t>=</a:t>
            </a:r>
            <a:r>
              <a:rPr lang="en-US" sz="1800" i="1" dirty="0"/>
              <a:t>aba</a:t>
            </a:r>
            <a:r>
              <a:rPr lang="en-US" sz="1800" dirty="0"/>
              <a:t> in L(M)</a:t>
            </a:r>
          </a:p>
          <a:p>
            <a:pPr lvl="2"/>
            <a:r>
              <a:rPr lang="en-US" dirty="0"/>
              <a:t>s can be decomposed into substrings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where </a:t>
            </a:r>
            <a:r>
              <a:rPr lang="en-US" i="1" dirty="0"/>
              <a:t>x</a:t>
            </a:r>
            <a:r>
              <a:rPr lang="en-US" dirty="0"/>
              <a:t>=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=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z</a:t>
            </a:r>
            <a:r>
              <a:rPr lang="en-US" dirty="0"/>
              <a:t>=</a:t>
            </a:r>
            <a:r>
              <a:rPr lang="en-US" i="1" dirty="0"/>
              <a:t>a</a:t>
            </a:r>
            <a:r>
              <a:rPr lang="en-US" dirty="0"/>
              <a:t>, and </a:t>
            </a:r>
            <a:r>
              <a:rPr lang="en-US" i="1" dirty="0"/>
              <a:t>s</a:t>
            </a:r>
            <a:r>
              <a:rPr lang="en-US" dirty="0"/>
              <a:t>=</a:t>
            </a:r>
            <a:r>
              <a:rPr lang="en-US" i="1" dirty="0"/>
              <a:t>xyz</a:t>
            </a:r>
          </a:p>
          <a:p>
            <a:pPr lvl="2"/>
            <a:r>
              <a:rPr lang="en-US" dirty="0"/>
              <a:t>The strings </a:t>
            </a:r>
            <a:r>
              <a:rPr lang="en-US" i="1" dirty="0" err="1"/>
              <a:t>xy</a:t>
            </a:r>
            <a:r>
              <a:rPr lang="en-US" i="1" baseline="30000" dirty="0" err="1"/>
              <a:t>i</a:t>
            </a:r>
            <a:r>
              <a:rPr lang="en-US" i="1" dirty="0" err="1"/>
              <a:t>z</a:t>
            </a:r>
            <a:r>
              <a:rPr lang="en-US" dirty="0"/>
              <a:t> can be obtained by </a:t>
            </a:r>
            <a:r>
              <a:rPr lang="en-US" b="1" dirty="0"/>
              <a:t>pumping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in </a:t>
            </a:r>
            <a:r>
              <a:rPr lang="en-US" i="1" dirty="0"/>
              <a:t>aba</a:t>
            </a:r>
          </a:p>
          <a:p>
            <a:pPr lvl="3"/>
            <a:r>
              <a:rPr lang="en-US" dirty="0"/>
              <a:t>The strings are accepted by DFA since the repetition of </a:t>
            </a:r>
            <a:r>
              <a:rPr lang="en-US" i="1" dirty="0"/>
              <a:t>y</a:t>
            </a:r>
            <a:r>
              <a:rPr lang="en-US" dirty="0"/>
              <a:t> simply adds additional trips around the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91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Languages</a:t>
            </a:r>
          </a:p>
        </p:txBody>
      </p:sp>
      <p:sp>
        <p:nvSpPr>
          <p:cNvPr id="5" name="Oval 4"/>
          <p:cNvSpPr/>
          <p:nvPr/>
        </p:nvSpPr>
        <p:spPr>
          <a:xfrm>
            <a:off x="4038600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867400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7696200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4572000" y="3848100"/>
            <a:ext cx="12954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7" idx="2"/>
          </p:cNvCxnSpPr>
          <p:nvPr/>
        </p:nvCxnSpPr>
        <p:spPr>
          <a:xfrm>
            <a:off x="6400800" y="3848100"/>
            <a:ext cx="129540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6019800" y="3276600"/>
            <a:ext cx="381000" cy="838200"/>
          </a:xfrm>
          <a:prstGeom prst="arc">
            <a:avLst>
              <a:gd name="adj1" fmla="val 11605871"/>
              <a:gd name="adj2" fmla="val 20651318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0" y="3505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3505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15332" y="308970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620000" y="3505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6576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Pumping Lemma</a:t>
            </a: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136648" y="1736725"/>
            <a:ext cx="8226552" cy="4876800"/>
          </a:xfrm>
          <a:noFill/>
          <a:ln w="38100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533400" indent="-533400"/>
            <a:r>
              <a:rPr lang="en-US" altLang="zh-CN" dirty="0">
                <a:ea typeface="SimSun" panose="02010600030101010101" pitchFamily="2" charset="-122"/>
              </a:rPr>
              <a:t>If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A</a:t>
            </a:r>
            <a:r>
              <a:rPr lang="en-US" altLang="zh-CN" dirty="0">
                <a:ea typeface="SimSun" panose="02010600030101010101" pitchFamily="2" charset="-122"/>
              </a:rPr>
              <a:t> is a regular language, then there is an FA for it with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number of states (called the pumping length). Then every sting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s</a:t>
            </a:r>
            <a:r>
              <a:rPr lang="en-US" altLang="zh-CN" dirty="0">
                <a:ea typeface="SimSun" panose="02010600030101010101" pitchFamily="2" charset="-122"/>
              </a:rPr>
              <a:t> in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A</a:t>
            </a:r>
            <a:r>
              <a:rPr lang="en-US" altLang="zh-CN" dirty="0">
                <a:ea typeface="SimSun" panose="02010600030101010101" pitchFamily="2" charset="-122"/>
              </a:rPr>
              <a:t> with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|s|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may be divided into three pieces, </a:t>
            </a:r>
            <a:r>
              <a:rPr lang="en-US" altLang="zh-CN" i="1" dirty="0">
                <a:solidFill>
                  <a:schemeClr val="accent2"/>
                </a:solidFill>
                <a:ea typeface="SimSun" panose="02010600030101010101" pitchFamily="2" charset="-122"/>
              </a:rPr>
              <a:t>s=xyz</a:t>
            </a:r>
            <a:r>
              <a:rPr lang="en-US" altLang="zh-CN" dirty="0">
                <a:ea typeface="SimSun" panose="02010600030101010101" pitchFamily="2" charset="-122"/>
              </a:rPr>
              <a:t>, satisfying the following conditions:</a:t>
            </a:r>
          </a:p>
          <a:p>
            <a:pPr marL="914400" lvl="1" indent="-457200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ea typeface="SimSun" panose="02010600030101010101" pitchFamily="2" charset="-122"/>
              </a:rPr>
              <a:t>for each </a:t>
            </a:r>
            <a:r>
              <a:rPr lang="en-US" altLang="zh-CN" sz="2800" i="1" dirty="0" err="1">
                <a:solidFill>
                  <a:schemeClr val="accent2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800" i="1" dirty="0">
                <a:solidFill>
                  <a:schemeClr val="accent2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 0</a:t>
            </a:r>
            <a:r>
              <a:rPr lang="en-US" altLang="zh-CN" sz="2800" dirty="0">
                <a:ea typeface="SimSun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i="1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800" i="1" baseline="30000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i="1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ea typeface="SimSun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800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marL="914400" lvl="1" indent="-457200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CN" sz="2800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|y| &gt; 0</a:t>
            </a:r>
            <a:r>
              <a:rPr lang="en-US" altLang="zh-CN" sz="2800" dirty="0">
                <a:ea typeface="SimSun" panose="02010600030101010101" pitchFamily="2" charset="-122"/>
                <a:sym typeface="Symbol" panose="05050102010706020507" pitchFamily="18" charset="2"/>
              </a:rPr>
              <a:t>, and</a:t>
            </a:r>
          </a:p>
          <a:p>
            <a:pPr marL="914400" lvl="1" indent="-457200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CN" sz="2800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800" i="1" dirty="0" err="1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800" i="1" dirty="0">
                <a:solidFill>
                  <a:schemeClr val="accent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  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25964" y="3108326"/>
            <a:ext cx="3830705" cy="9302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1400" dirty="0"/>
              <a:t> </a:t>
            </a:r>
            <a:r>
              <a:rPr lang="en-US" altLang="en-US" sz="1400" i="1" dirty="0" err="1">
                <a:cs typeface="Arial" panose="020B0604020202020204" pitchFamily="34" charset="0"/>
              </a:rPr>
              <a:t>i</a:t>
            </a:r>
            <a:r>
              <a:rPr lang="en-US" altLang="en-US" sz="1400" dirty="0">
                <a:cs typeface="Arial" panose="020B0604020202020204" pitchFamily="34" charset="0"/>
              </a:rPr>
              <a:t> could be any integer at least 0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1400" dirty="0">
                <a:cs typeface="Arial" panose="020B0604020202020204" pitchFamily="34" charset="0"/>
              </a:rPr>
              <a:t> If </a:t>
            </a:r>
            <a:r>
              <a:rPr lang="en-US" altLang="en-US" sz="1400" i="1" dirty="0" err="1">
                <a:cs typeface="Arial" panose="020B0604020202020204" pitchFamily="34" charset="0"/>
              </a:rPr>
              <a:t>i</a:t>
            </a:r>
            <a:r>
              <a:rPr lang="en-US" altLang="en-US" sz="1400" dirty="0">
                <a:cs typeface="Arial" panose="020B0604020202020204" pitchFamily="34" charset="0"/>
              </a:rPr>
              <a:t>=1, then </a:t>
            </a:r>
            <a:r>
              <a:rPr lang="en-US" altLang="en-US" sz="1400" dirty="0" err="1">
                <a:cs typeface="Arial" panose="020B0604020202020204" pitchFamily="34" charset="0"/>
              </a:rPr>
              <a:t>xy</a:t>
            </a:r>
            <a:r>
              <a:rPr lang="en-US" altLang="en-US" sz="1400" baseline="30000" dirty="0" err="1">
                <a:cs typeface="Arial" panose="020B0604020202020204" pitchFamily="34" charset="0"/>
              </a:rPr>
              <a:t>i</a:t>
            </a:r>
            <a:r>
              <a:rPr lang="en-US" altLang="en-US" sz="1400" dirty="0" err="1">
                <a:cs typeface="Arial" panose="020B0604020202020204" pitchFamily="34" charset="0"/>
              </a:rPr>
              <a:t>z</a:t>
            </a:r>
            <a:r>
              <a:rPr lang="en-US" altLang="en-US" sz="1400" dirty="0">
                <a:cs typeface="Arial" panose="020B0604020202020204" pitchFamily="34" charset="0"/>
              </a:rPr>
              <a:t> is just string s itself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1400" dirty="0">
                <a:cs typeface="Arial" panose="020B0604020202020204" pitchFamily="34" charset="0"/>
              </a:rPr>
              <a:t> If </a:t>
            </a:r>
            <a:r>
              <a:rPr lang="en-US" altLang="en-US" sz="1400" i="1" dirty="0" err="1">
                <a:cs typeface="Arial" panose="020B0604020202020204" pitchFamily="34" charset="0"/>
              </a:rPr>
              <a:t>i</a:t>
            </a:r>
            <a:r>
              <a:rPr lang="en-US" altLang="en-US" sz="1400" dirty="0">
                <a:cs typeface="Arial" panose="020B0604020202020204" pitchFamily="34" charset="0"/>
              </a:rPr>
              <a:t>&gt;1, then it is </a:t>
            </a:r>
            <a:r>
              <a:rPr lang="ja-JP" altLang="en-US" sz="1400" dirty="0">
                <a:cs typeface="Arial" panose="020B0604020202020204" pitchFamily="34" charset="0"/>
              </a:rPr>
              <a:t>“</a:t>
            </a:r>
            <a:r>
              <a:rPr lang="en-US" altLang="ja-JP" sz="1400" dirty="0">
                <a:cs typeface="Arial" panose="020B0604020202020204" pitchFamily="34" charset="0"/>
              </a:rPr>
              <a:t>pumping up string </a:t>
            </a:r>
            <a:r>
              <a:rPr lang="en-US" altLang="ja-JP" sz="1400" i="1" dirty="0">
                <a:cs typeface="Arial" panose="020B0604020202020204" pitchFamily="34" charset="0"/>
              </a:rPr>
              <a:t>s</a:t>
            </a:r>
            <a:r>
              <a:rPr lang="ja-JP" altLang="en-US" sz="1400">
                <a:cs typeface="Arial" panose="020B0604020202020204" pitchFamily="34" charset="0"/>
              </a:rPr>
              <a:t>”</a:t>
            </a:r>
            <a:endParaRPr lang="en-US" altLang="ja-JP" sz="1400" dirty="0"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1400" dirty="0">
                <a:cs typeface="Arial" panose="020B0604020202020204" pitchFamily="34" charset="0"/>
              </a:rPr>
              <a:t> If </a:t>
            </a:r>
            <a:r>
              <a:rPr lang="en-US" altLang="en-US" sz="1400" dirty="0" err="1">
                <a:cs typeface="Arial" panose="020B0604020202020204" pitchFamily="34" charset="0"/>
              </a:rPr>
              <a:t>i</a:t>
            </a:r>
            <a:r>
              <a:rPr lang="en-US" altLang="en-US" sz="1400" dirty="0">
                <a:cs typeface="Arial" panose="020B0604020202020204" pitchFamily="34" charset="0"/>
              </a:rPr>
              <a:t> = 0, then it is “pumping down string s”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928023" y="4107852"/>
            <a:ext cx="3408405" cy="6165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400" dirty="0">
                <a:ea typeface="SimSun" panose="02010600030101010101" pitchFamily="2" charset="-122"/>
              </a:rPr>
              <a:t>Substring y (the loop) cannot be empty, but x and z could be empty</a:t>
            </a:r>
            <a:endParaRPr lang="en-US" alt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925964" y="4833324"/>
            <a:ext cx="3408405" cy="594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1400" dirty="0">
                <a:ea typeface="SimSun" panose="02010600030101010101" pitchFamily="2" charset="-122"/>
                <a:cs typeface="Arial" panose="020B0604020202020204" pitchFamily="34" charset="0"/>
              </a:rPr>
              <a:t>In general,  there exists a loop within the first </a:t>
            </a:r>
            <a:r>
              <a:rPr lang="en-US" altLang="zh-CN" sz="1400" i="1" dirty="0">
                <a:ea typeface="SimSun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1400" dirty="0">
                <a:ea typeface="SimSun" panose="02010600030101010101" pitchFamily="2" charset="-122"/>
                <a:cs typeface="Arial" panose="020B0604020202020204" pitchFamily="34" charset="0"/>
              </a:rPr>
              <a:t> symbols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79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Intuitive Explanation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7010400" y="1676400"/>
            <a:ext cx="3429000" cy="4907692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  <a:miter lim="800000"/>
            <a:headEnd/>
            <a:tailEnd/>
          </a:ln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altLang="zh-CN" sz="28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altLang="zh-CN" sz="28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If 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SimSun" panose="02010600030101010101" pitchFamily="2" charset="-122"/>
              </a:rPr>
              <a:t>A</a:t>
            </a: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 is regular, then for any long enough string 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SimSun" panose="02010600030101010101" pitchFamily="2" charset="-122"/>
              </a:rPr>
              <a:t>s</a:t>
            </a: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 in 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SimSun" panose="02010600030101010101" pitchFamily="2" charset="-122"/>
              </a:rPr>
              <a:t>A</a:t>
            </a: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, some part of its first </a:t>
            </a:r>
            <a:r>
              <a:rPr lang="en-US" altLang="zh-CN" sz="2800" i="1" dirty="0">
                <a:solidFill>
                  <a:srgbClr val="0000FF"/>
                </a:solidFill>
                <a:latin typeface="+mn-lt"/>
                <a:ea typeface="SimSun" panose="02010600030101010101" pitchFamily="2" charset="-122"/>
              </a:rPr>
              <a:t>p</a:t>
            </a:r>
            <a:r>
              <a:rPr lang="en-US" altLang="zh-CN" sz="2800" dirty="0">
                <a:latin typeface="+mn-lt"/>
                <a:ea typeface="SimSun" panose="02010600030101010101" pitchFamily="2" charset="-122"/>
              </a:rPr>
              <a:t> symbols can be pumped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36648" y="1676400"/>
            <a:ext cx="4340352" cy="48768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  <a:miter lim="800000"/>
            <a:headEnd/>
            <a:tailEnd/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If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A</a:t>
            </a:r>
            <a:r>
              <a:rPr lang="en-US" altLang="zh-CN" sz="2800" dirty="0">
                <a:ea typeface="SimSun" panose="02010600030101010101" pitchFamily="2" charset="-122"/>
              </a:rPr>
              <a:t> is a regular language, then there is a number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800" dirty="0">
                <a:ea typeface="SimSun" panose="02010600030101010101" pitchFamily="2" charset="-122"/>
              </a:rPr>
              <a:t> where, if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s</a:t>
            </a:r>
            <a:r>
              <a:rPr lang="en-US" altLang="zh-CN" sz="2800" dirty="0">
                <a:ea typeface="SimSun" panose="02010600030101010101" pitchFamily="2" charset="-122"/>
              </a:rPr>
              <a:t> is any string in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A</a:t>
            </a:r>
            <a:r>
              <a:rPr lang="en-US" altLang="zh-CN" sz="2800" dirty="0">
                <a:ea typeface="SimSun" panose="02010600030101010101" pitchFamily="2" charset="-122"/>
              </a:rPr>
              <a:t> with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|s|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800" dirty="0">
                <a:ea typeface="SimSun" panose="02010600030101010101" pitchFamily="2" charset="-122"/>
              </a:rPr>
              <a:t>, then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s</a:t>
            </a:r>
            <a:r>
              <a:rPr lang="en-US" altLang="zh-CN" sz="2800" dirty="0">
                <a:ea typeface="SimSun" panose="02010600030101010101" pitchFamily="2" charset="-122"/>
              </a:rPr>
              <a:t> may be divided into three pieces, </a:t>
            </a:r>
            <a:r>
              <a:rPr lang="en-US" altLang="zh-CN" sz="2800" i="1" dirty="0">
                <a:solidFill>
                  <a:srgbClr val="0000FF"/>
                </a:solidFill>
                <a:ea typeface="SimSun" panose="02010600030101010101" pitchFamily="2" charset="-122"/>
              </a:rPr>
              <a:t>s=xyz</a:t>
            </a:r>
            <a:r>
              <a:rPr lang="en-US" altLang="zh-CN" sz="2800" dirty="0">
                <a:ea typeface="SimSun" panose="02010600030101010101" pitchFamily="2" charset="-122"/>
              </a:rPr>
              <a:t>, satisfying the following conditions:</a:t>
            </a:r>
          </a:p>
          <a:p>
            <a:pPr marL="914400" lvl="1" indent="-457200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ea typeface="SimSun" panose="02010600030101010101" pitchFamily="2" charset="-122"/>
              </a:rPr>
              <a:t>for each </a:t>
            </a:r>
            <a:r>
              <a:rPr lang="en-US" altLang="zh-CN" sz="2400" i="1" dirty="0" err="1">
                <a:solidFill>
                  <a:srgbClr val="0000FF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 0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baseline="30000" dirty="0" err="1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 err="1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marL="914400" lvl="1" indent="-457200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|y| &gt; 0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, and</a:t>
            </a:r>
          </a:p>
          <a:p>
            <a:pPr marL="914400" lvl="1" indent="-457200"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400" i="1" dirty="0" err="1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xy</a:t>
            </a:r>
            <a:r>
              <a:rPr lang="en-US" altLang="zh-CN" sz="2400" i="1" dirty="0">
                <a:solidFill>
                  <a:srgbClr val="0000FF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|  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6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S361-slide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32647</TotalTime>
  <Words>2705</Words>
  <Application>Microsoft Office PowerPoint</Application>
  <PresentationFormat>Widescreen</PresentationFormat>
  <Paragraphs>299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MS PGothic</vt:lpstr>
      <vt:lpstr>MS PGothic</vt:lpstr>
      <vt:lpstr>SimSun</vt:lpstr>
      <vt:lpstr>SimSun</vt:lpstr>
      <vt:lpstr>Arial</vt:lpstr>
      <vt:lpstr>Calibri</vt:lpstr>
      <vt:lpstr>方正姚体</vt:lpstr>
      <vt:lpstr>Garamond</vt:lpstr>
      <vt:lpstr>HG明朝B</vt:lpstr>
      <vt:lpstr>Rockwell</vt:lpstr>
      <vt:lpstr>Symbol</vt:lpstr>
      <vt:lpstr>Times New Roman</vt:lpstr>
      <vt:lpstr>Tw Cen MT</vt:lpstr>
      <vt:lpstr>Wingdings</vt:lpstr>
      <vt:lpstr>WP MathA</vt:lpstr>
      <vt:lpstr>Savon</vt:lpstr>
      <vt:lpstr>So Far…</vt:lpstr>
      <vt:lpstr>How do We Know if L is Regular?</vt:lpstr>
      <vt:lpstr>How do We Know if L is Not Regular?</vt:lpstr>
      <vt:lpstr>Why Patterns For Infinite Strings Do Not Always Capture RL?</vt:lpstr>
      <vt:lpstr>Pigeonhole Principle</vt:lpstr>
      <vt:lpstr>Pumping Lemma</vt:lpstr>
      <vt:lpstr>Pumping Lemma</vt:lpstr>
      <vt:lpstr>Pumping Lemma</vt:lpstr>
      <vt:lpstr>Intuitive Explanation</vt:lpstr>
      <vt:lpstr>Intuitive Explanation</vt:lpstr>
      <vt:lpstr>Pumping Lemma</vt:lpstr>
      <vt:lpstr>Applying the Pumping Lemma</vt:lpstr>
      <vt:lpstr>Pumping Lemma</vt:lpstr>
      <vt:lpstr>Pumping Lemma</vt:lpstr>
      <vt:lpstr>Pumping Lemma</vt:lpstr>
      <vt:lpstr>PowerPoint Presentation</vt:lpstr>
      <vt:lpstr>PowerPoint Presentation</vt:lpstr>
      <vt:lpstr>Pumping Lemma</vt:lpstr>
      <vt:lpstr>Example 1</vt:lpstr>
      <vt:lpstr>Example 1</vt:lpstr>
      <vt:lpstr>Example 1</vt:lpstr>
      <vt:lpstr>Example 1</vt:lpstr>
      <vt:lpstr>Example 2 </vt:lpstr>
      <vt:lpstr>Example 2</vt:lpstr>
      <vt:lpstr>Example 3.  Prove that the language L4 = { anban | n  0 } is not regular.</vt:lpstr>
      <vt:lpstr>Pumping Lemma for Regular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</dc:title>
  <dc:creator>Sole Pera</dc:creator>
  <cp:lastModifiedBy>Dennis Ng</cp:lastModifiedBy>
  <cp:revision>664</cp:revision>
  <cp:lastPrinted>2020-09-30T16:16:34Z</cp:lastPrinted>
  <dcterms:created xsi:type="dcterms:W3CDTF">2014-08-11T21:45:41Z</dcterms:created>
  <dcterms:modified xsi:type="dcterms:W3CDTF">2021-05-07T14:36:27Z</dcterms:modified>
</cp:coreProperties>
</file>