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8" r:id="rId6"/>
    <p:sldId id="257" r:id="rId7"/>
    <p:sldId id="263" r:id="rId8"/>
    <p:sldId id="270" r:id="rId9"/>
    <p:sldId id="260" r:id="rId10"/>
    <p:sldId id="261" r:id="rId11"/>
    <p:sldId id="262" r:id="rId12"/>
    <p:sldId id="264" r:id="rId13"/>
    <p:sldId id="265" r:id="rId14"/>
    <p:sldId id="266" r:id="rId15"/>
    <p:sldId id="268" r:id="rId16"/>
    <p:sldId id="267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5A1D7-8B45-444B-BB71-2B96E7AC13EA}" v="77" dt="2024-12-11T04:15:42.825"/>
    <p1510:client id="{6ECE7628-9BDB-4A90-B5DD-B5EE22A9CE76}" v="1003" dt="2024-12-11T20:29:46.328"/>
    <p1510:client id="{91DE09B2-D107-4BF9-A899-0F2AA7F28418}" v="1070" dt="2024-12-11T03:27:54.269"/>
    <p1510:client id="{A319A2A1-0F3E-43D3-B133-2ABB8E277101}" v="1" dt="2025-08-14T16:34:52.259"/>
    <p1510:client id="{B4BF7444-4630-4EC7-8B50-012629170EAD}" v="13" dt="2024-12-11T04:09:46.020"/>
    <p1510:client id="{C1CB9627-F263-4A26-84E8-F407F8F8DF07}" v="17" dt="2024-12-11T04:17:20.337"/>
    <p1510:client id="{D23383FA-DC05-4867-8D72-28A7AF8ACF97}" v="22" dt="2024-12-11T04:04:34.560"/>
    <p1510:client id="{D7152A9F-94FC-67E0-47A4-0C7091CCFF8A}" v="2833" dt="2024-12-10T23:02:39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2F75-2F78-4844-B600-9F4C72A1F2E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691D-F3F0-4A45-AC4E-653341E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F691D-F3F0-4A45-AC4E-653341EE70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we focus on stroke deaths between 1999 and 2017. From 1999 to 2006, we saw a clear decline in stroke-related deaths, which plateaued between 2007 and 2013.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 b="1"/>
              <a:t>This decline was driven by advancements in short term stroke care, fewer smokers</a:t>
            </a:r>
          </a:p>
          <a:p>
            <a:endParaRPr lang="en-US"/>
          </a:p>
          <a:p>
            <a:r>
              <a:rPr lang="en-US"/>
              <a:t>However, starting in 2014, we see a slight uptick in deaths. This coincides with Medicaid expansion under the ACA, but the </a:t>
            </a:r>
            <a:r>
              <a:rPr lang="en-US" b="1"/>
              <a:t>rise may also reflect challenges like the aging Baby Boomer population</a:t>
            </a:r>
            <a:r>
              <a:rPr lang="en-US"/>
              <a:t> and persistent disparities in access to preventative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F691D-F3F0-4A45-AC4E-653341EE70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explores the relationship between Medicaid spending and age-adjusted death rates by type of care. We compare short-term care, such as hospital services and acute treatments, with long-term care, including nursing homes and durable medical products. </a:t>
            </a:r>
          </a:p>
          <a:p>
            <a:endParaRPr lang="en-US"/>
          </a:p>
          <a:p>
            <a:r>
              <a:rPr lang="en-US"/>
              <a:t>Short-term care spending shows a much stronger negative correlation with death rates, </a:t>
            </a:r>
            <a:r>
              <a:rPr lang="en-US" b="1"/>
              <a:t>indicating that timely treatment has a clear impact on reducing mortality. </a:t>
            </a:r>
          </a:p>
          <a:p>
            <a:endParaRPr lang="en-US"/>
          </a:p>
          <a:p>
            <a:r>
              <a:rPr lang="en-US"/>
              <a:t>Long-term care, while beneficial, is influenced by other factors and shows a weaker correlation. This data suggests that targeted investment in acute care might yield the most immediate health outcomes.</a:t>
            </a:r>
          </a:p>
          <a:p>
            <a:endParaRPr lang="en-US"/>
          </a:p>
          <a:p>
            <a:r>
              <a:rPr lang="en-US" b="1"/>
              <a:t>indicating that timely treatment has a clear impact on reducing mortality.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F691D-F3F0-4A45-AC4E-653341EE70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2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we compare Medicaid spending per enrollee with death rates for strokes, cancer, and heart disease. </a:t>
            </a:r>
          </a:p>
          <a:p>
            <a:endParaRPr lang="en-US"/>
          </a:p>
          <a:p>
            <a:r>
              <a:rPr lang="en-US"/>
              <a:t>Strokes show the strongest correlation, where </a:t>
            </a:r>
            <a:r>
              <a:rPr lang="en-US" b="1"/>
              <a:t>higher spending is clearly associated with lower death rates</a:t>
            </a:r>
            <a:r>
              <a:rPr lang="en-US"/>
              <a:t>. This demonstrates Medicaid’s success in funding preventative care and timely treatments for strokes</a:t>
            </a:r>
          </a:p>
          <a:p>
            <a:endParaRPr lang="en-US"/>
          </a:p>
          <a:p>
            <a:r>
              <a:rPr lang="en-US" b="1"/>
              <a:t>In contrast, cancer and heart disease show weaker correlations, reflecting their complex nature. These conditions require long-term investment in both chronic disease management and broader societal interventions.</a:t>
            </a:r>
          </a:p>
          <a:p>
            <a:r>
              <a:rPr lang="en-US"/>
              <a:t> </a:t>
            </a:r>
          </a:p>
          <a:p>
            <a:r>
              <a:rPr lang="en-US"/>
              <a:t>The data hihglights the need for tailored spending strategies based on the unique characteristics of each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F691D-F3F0-4A45-AC4E-653341EE70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F691D-F3F0-4A45-AC4E-653341EE70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9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Death rates in the United States have been declining</a:t>
            </a:r>
            <a:br>
              <a:rPr lang="en-US" sz="4800">
                <a:solidFill>
                  <a:srgbClr val="FFFFFF"/>
                </a:solidFill>
              </a:rPr>
            </a:b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But what still needs to be done?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Alex D'Agostino, Aidan Copeland, Chance Pickett, Skyler Dickinson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C1448-9D40-DDCD-6782-6E73789CE725}"/>
              </a:ext>
            </a:extLst>
          </p:cNvPr>
          <p:cNvSpPr txBox="1"/>
          <p:nvPr/>
        </p:nvSpPr>
        <p:spPr>
          <a:xfrm>
            <a:off x="1146694" y="502020"/>
            <a:ext cx="5334012" cy="1684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latin typeface="+mj-lt"/>
                <a:ea typeface="+mj-ea"/>
                <a:cs typeface="+mj-cs"/>
              </a:rPr>
              <a:t>What are we doing now</a:t>
            </a:r>
            <a:r>
              <a:rPr lang="en-US" sz="4000" b="1">
                <a:latin typeface="+mj-lt"/>
                <a:ea typeface="+mj-ea"/>
                <a:cs typeface="+mj-cs"/>
              </a:rPr>
              <a:t>?</a:t>
            </a:r>
            <a:endParaRPr lang="en-US" sz="4000" b="1" kern="120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B4542-0319-E427-2644-CF3EDAE108D7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2006 Medicare Plan 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Year by year comparison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Slowly regaining spending per user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ACA 2012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Reduced spending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Due to changes in policy and inflation, is why we have spikes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Used calculated field to solve for growth rate over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987B86AB-3979-1D65-1D16-B16218E6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0" b="3642"/>
          <a:stretch/>
        </p:blipFill>
        <p:spPr>
          <a:xfrm>
            <a:off x="6611334" y="1788532"/>
            <a:ext cx="5359992" cy="32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12FEC-3E8C-0A5C-99A8-24BF372053BE}"/>
              </a:ext>
            </a:extLst>
          </p:cNvPr>
          <p:cNvSpPr txBox="1"/>
          <p:nvPr/>
        </p:nvSpPr>
        <p:spPr>
          <a:xfrm>
            <a:off x="1136396" y="457201"/>
            <a:ext cx="5814240" cy="15568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Medicare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BF2C3-6981-612A-184F-C2794102357A}"/>
              </a:ext>
            </a:extLst>
          </p:cNvPr>
          <p:cNvSpPr txBox="1"/>
          <p:nvPr/>
        </p:nvSpPr>
        <p:spPr>
          <a:xfrm>
            <a:off x="1136396" y="2277036"/>
            <a:ext cx="5814239" cy="34611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Heart disease and cancer leading causes of death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East holds more cancer deaths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West​ holds little more heart disease deaths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Possibly due to environmental healthcare access from population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F3B3776-65BB-9C73-AC1A-56B66392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663" b="80065"/>
          <a:stretch/>
        </p:blipFill>
        <p:spPr>
          <a:xfrm>
            <a:off x="9367011" y="501999"/>
            <a:ext cx="1592891" cy="1773397"/>
          </a:xfrm>
          <a:prstGeom prst="rect">
            <a:avLst/>
          </a:prstGeom>
        </p:spPr>
      </p:pic>
      <p:pic>
        <p:nvPicPr>
          <p:cNvPr id="4" name="Picture 3" descr="A graph of different colored bars">
            <a:extLst>
              <a:ext uri="{FF2B5EF4-FFF2-40B4-BE49-F238E27FC236}">
                <a16:creationId xmlns:a16="http://schemas.microsoft.com/office/drawing/2014/main" id="{CD391B88-03C2-26FD-8D64-AA5CD3E7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" t="-33" r="27474" b="3934"/>
          <a:stretch/>
        </p:blipFill>
        <p:spPr>
          <a:xfrm>
            <a:off x="8151691" y="2502312"/>
            <a:ext cx="4022695" cy="33397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map of the united states&#10;&#10;Description automatically generated">
            <a:extLst>
              <a:ext uri="{FF2B5EF4-FFF2-40B4-BE49-F238E27FC236}">
                <a16:creationId xmlns:a16="http://schemas.microsoft.com/office/drawing/2014/main" id="{A13D257E-3117-1BCB-3170-53269FD35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8" t="94" r="13773" b="20412"/>
          <a:stretch/>
        </p:blipFill>
        <p:spPr>
          <a:xfrm>
            <a:off x="3218772" y="402"/>
            <a:ext cx="8955607" cy="5574614"/>
          </a:xfrm>
        </p:spPr>
      </p:pic>
      <p:pic>
        <p:nvPicPr>
          <p:cNvPr id="8" name="Picture 7" descr="A map of the united states&#10;&#10;Description automatically generated">
            <a:extLst>
              <a:ext uri="{FF2B5EF4-FFF2-40B4-BE49-F238E27FC236}">
                <a16:creationId xmlns:a16="http://schemas.microsoft.com/office/drawing/2014/main" id="{3AA7FF85-E13B-5E35-B3CA-806C5759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972" r="-59" b="89906"/>
          <a:stretch/>
        </p:blipFill>
        <p:spPr>
          <a:xfrm>
            <a:off x="9884190" y="4031112"/>
            <a:ext cx="2077615" cy="1086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898647-A57F-3623-994A-ECC8344A4C4E}"/>
              </a:ext>
            </a:extLst>
          </p:cNvPr>
          <p:cNvSpPr txBox="1"/>
          <p:nvPr/>
        </p:nvSpPr>
        <p:spPr>
          <a:xfrm>
            <a:off x="188814" y="134866"/>
            <a:ext cx="30331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Correlation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CB5C8-9F04-E074-3547-C7716F8EC26E}"/>
              </a:ext>
            </a:extLst>
          </p:cNvPr>
          <p:cNvSpPr txBox="1"/>
          <p:nvPr/>
        </p:nvSpPr>
        <p:spPr>
          <a:xfrm>
            <a:off x="13487" y="674335"/>
            <a:ext cx="2677114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High correlation to populated areas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Address causes of death and spending per enrollee by map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Given: west coast more heart disease, east coast more cancer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Due to environmental factors, or lifestyles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Medicare has low correlation to cause of death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0E429-5446-BD4D-692F-65FE39B5358B}"/>
              </a:ext>
            </a:extLst>
          </p:cNvPr>
          <p:cNvSpPr txBox="1"/>
          <p:nvPr/>
        </p:nvSpPr>
        <p:spPr>
          <a:xfrm>
            <a:off x="1145689" y="502020"/>
            <a:ext cx="5537447" cy="16429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latin typeface="+mj-lt"/>
                <a:ea typeface="+mj-ea"/>
                <a:cs typeface="+mj-cs"/>
              </a:rPr>
              <a:t>Leading Causes of Death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F7777-EBD4-29C4-1F44-4237495AA4B0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Top 3 causes of death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From before, heart disease and cancer deaths are bigger on both coasts of the 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More spending per user in those same areas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Very low correlation between Medicare and death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Could be because elder people are dying easier with old 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red lines&#10;&#10;Description automatically generated">
            <a:extLst>
              <a:ext uri="{FF2B5EF4-FFF2-40B4-BE49-F238E27FC236}">
                <a16:creationId xmlns:a16="http://schemas.microsoft.com/office/drawing/2014/main" id="{9433499C-7268-E00C-BEED-E185B0ACD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5930" b="3652"/>
          <a:stretch/>
        </p:blipFill>
        <p:spPr>
          <a:xfrm>
            <a:off x="7075967" y="1951317"/>
            <a:ext cx="4170530" cy="29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DB23B-6FC5-1076-83BC-4A947F24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needs to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4E55-8ADA-67E7-6B23-D52FBDE5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Smoking</a:t>
            </a:r>
            <a:endParaRPr lang="en-US"/>
          </a:p>
          <a:p>
            <a:pPr lvl="1"/>
            <a:r>
              <a:rPr lang="en-US" sz="2000"/>
              <a:t>Funding and continuing smoking prevention campaigns and education</a:t>
            </a:r>
          </a:p>
          <a:p>
            <a:pPr lvl="1"/>
            <a:endParaRPr lang="en-US" sz="2000"/>
          </a:p>
          <a:p>
            <a:pPr marL="0" indent="0">
              <a:buNone/>
            </a:pPr>
            <a:r>
              <a:rPr lang="en-US" sz="2000" b="1"/>
              <a:t>Obesity</a:t>
            </a:r>
          </a:p>
          <a:p>
            <a:pPr lvl="1"/>
            <a:r>
              <a:rPr lang="en-US" sz="2000"/>
              <a:t>Creating policy to address food deserts and funding obesity education</a:t>
            </a:r>
          </a:p>
          <a:p>
            <a:pPr lvl="1"/>
            <a:endParaRPr lang="en-US" sz="2000"/>
          </a:p>
          <a:p>
            <a:pPr marL="0" indent="0">
              <a:buNone/>
            </a:pPr>
            <a:r>
              <a:rPr lang="en-US" sz="2000" b="1"/>
              <a:t>Medicare </a:t>
            </a:r>
            <a:r>
              <a:rPr lang="en-US" sz="2000"/>
              <a:t>and </a:t>
            </a:r>
            <a:r>
              <a:rPr lang="en-US" sz="2000" b="1"/>
              <a:t>Medicaid</a:t>
            </a:r>
          </a:p>
          <a:p>
            <a:pPr lvl="1"/>
            <a:r>
              <a:rPr lang="en-US" sz="2000"/>
              <a:t>Address root causes and environmental factors of health</a:t>
            </a:r>
          </a:p>
          <a:p>
            <a:pPr marL="457200" lvl="1" indent="0">
              <a:buNone/>
            </a:pPr>
            <a:endParaRPr lang="en-US" sz="2000"/>
          </a:p>
          <a:p>
            <a:pPr lvl="2"/>
            <a:r>
              <a:rPr lang="en-US" b="1"/>
              <a:t>Combination of education and policies addressing environmental factors</a:t>
            </a:r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9205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76E77-2E75-4DED-8245-945431D5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D23F-ADB0-A98A-48F1-BF23229D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NCHS, Leading Causes of Death in the United States 1999-2017</a:t>
            </a:r>
          </a:p>
          <a:p>
            <a:r>
              <a:rPr lang="en-US" sz="2000"/>
              <a:t>CDC, BRFSS Table of Smoking</a:t>
            </a:r>
          </a:p>
          <a:p>
            <a:r>
              <a:rPr lang="en-US" sz="2000"/>
              <a:t>CDC, BRFSS Table of Obesity</a:t>
            </a:r>
          </a:p>
          <a:p>
            <a:r>
              <a:rPr lang="en-US" sz="2000"/>
              <a:t>CMS Office of the Actuary, State Health Expenditure Data 1991-2020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0620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998BE-0D96-E6D6-BD80-250BC800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40F9-18C5-884D-AAEE-479B4E5F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We looked at causes of death and death rates in the US between 1999 and 2017</a:t>
            </a:r>
          </a:p>
          <a:p>
            <a:endParaRPr lang="en-US" sz="2000"/>
          </a:p>
          <a:p>
            <a:r>
              <a:rPr lang="en-US" sz="2000"/>
              <a:t>We joined data on smoking, obesity, Medicaid, and Medicare to examine: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What is improving?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What is getting worse?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What are we doing now?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  <a:p>
            <a:pPr marL="914400" lvl="2" indent="0">
              <a:buNone/>
            </a:pPr>
            <a:r>
              <a:rPr lang="en-US" b="1"/>
              <a:t>What needs to be done?</a:t>
            </a:r>
          </a:p>
        </p:txBody>
      </p:sp>
    </p:spTree>
    <p:extLst>
      <p:ext uri="{BB962C8B-B14F-4D97-AF65-F5344CB8AC3E}">
        <p14:creationId xmlns:p14="http://schemas.microsoft.com/office/powerpoint/2010/main" val="296820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A6B5B-065D-D834-2772-86B24FD1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/>
              <a:t>What is improving?</a:t>
            </a:r>
            <a:r>
              <a:rPr lang="en-US" sz="4000"/>
              <a:t> Analysis of Smoking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4A7B2B-15DF-B71A-3C19-F354DEB0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Cigarette smoking rates for the majority of states are decreasing.</a:t>
            </a:r>
          </a:p>
          <a:p>
            <a:r>
              <a:rPr lang="en-US" sz="2000"/>
              <a:t>Despite that, states like West Virginia and Kentucky still have high smoking rates.</a:t>
            </a:r>
          </a:p>
          <a:p>
            <a:r>
              <a:rPr lang="en-US" sz="2000"/>
              <a:t>Smoking correlates with multiple causes of death.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graph of red lines&#10;&#10;Description automatically generated">
            <a:extLst>
              <a:ext uri="{FF2B5EF4-FFF2-40B4-BE49-F238E27FC236}">
                <a16:creationId xmlns:a16="http://schemas.microsoft.com/office/drawing/2014/main" id="{B40A4589-682F-E763-3ACF-C6ABB295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469" b="8011"/>
          <a:stretch/>
        </p:blipFill>
        <p:spPr>
          <a:xfrm>
            <a:off x="7075967" y="1336250"/>
            <a:ext cx="4817511" cy="37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9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FE1CFC-29AF-C8CF-5A6C-24E9953E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545855"/>
            <a:ext cx="532756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What is improving?</a:t>
            </a:r>
            <a:r>
              <a:rPr lang="en-US" sz="4000">
                <a:solidFill>
                  <a:schemeClr val="bg1"/>
                </a:solidFill>
              </a:rPr>
              <a:t> Analysis of Smoking</a:t>
            </a:r>
          </a:p>
          <a:p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Picture 4" descr="A graph of cancer&#10;&#10;Description automatically generated">
            <a:extLst>
              <a:ext uri="{FF2B5EF4-FFF2-40B4-BE49-F238E27FC236}">
                <a16:creationId xmlns:a16="http://schemas.microsoft.com/office/drawing/2014/main" id="{A7DE498A-34F6-B75E-61B9-FB22A5BB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993" y="2122482"/>
            <a:ext cx="3432610" cy="26173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A58869C-547C-7179-A768-A8774827C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86" y="2117262"/>
            <a:ext cx="3432610" cy="2617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185376-5B8E-C6CA-8997-093A00268670}"/>
              </a:ext>
            </a:extLst>
          </p:cNvPr>
          <p:cNvSpPr txBox="1"/>
          <p:nvPr/>
        </p:nvSpPr>
        <p:spPr>
          <a:xfrm>
            <a:off x="1371598" y="5070346"/>
            <a:ext cx="9496427" cy="13852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/>
              <a:t>Out of all the death causes, cigarette smoking is correlated with lung disease (CLRD) and cancer the most.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/>
              <a:t>States with lower smoking rates are likely to have less deaths from these causes compared to other death causes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/>
              <a:t>In order to prevent these death causes, campaigns which target these issues should be used to lower the rate of lung disease and cancer. </a:t>
            </a:r>
          </a:p>
        </p:txBody>
      </p:sp>
    </p:spTree>
    <p:extLst>
      <p:ext uri="{BB962C8B-B14F-4D97-AF65-F5344CB8AC3E}">
        <p14:creationId xmlns:p14="http://schemas.microsoft.com/office/powerpoint/2010/main" val="134501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89C6EE-0402-B3F6-114A-DC84FE13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D4461-34E7-4D63-8B8F-1E4A79F4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/>
              <a:t>What is getting worse?</a:t>
            </a:r>
            <a:br>
              <a:rPr lang="en-US" sz="4000"/>
            </a:br>
            <a:r>
              <a:rPr lang="en-US" sz="4000"/>
              <a:t>Analysis of obesity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9364-D737-0965-4573-1EF9A9E7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r>
              <a:rPr lang="en-US" sz="2000"/>
              <a:t>Obesity is linked to many causes of death</a:t>
            </a:r>
          </a:p>
          <a:p>
            <a:endParaRPr lang="en-US" sz="2000"/>
          </a:p>
          <a:p>
            <a:r>
              <a:rPr lang="en-US" sz="2000"/>
              <a:t>Particularly diabetes, heart disease, stroke, and cancer</a:t>
            </a:r>
          </a:p>
          <a:p>
            <a:endParaRPr lang="en-US" sz="2000"/>
          </a:p>
          <a:p>
            <a:r>
              <a:rPr lang="en-US" sz="2000"/>
              <a:t>Heart disease, cancer, and stroke being the top three causes of death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graph showing the cause of death&#10;&#10;Description automatically generated">
            <a:extLst>
              <a:ext uri="{FF2B5EF4-FFF2-40B4-BE49-F238E27FC236}">
                <a16:creationId xmlns:a16="http://schemas.microsoft.com/office/drawing/2014/main" id="{ACEEEA65-1A92-D519-EFE9-42357120DB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81" y="2140229"/>
            <a:ext cx="4918152" cy="29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BDECD9-FE3C-2517-8A08-9F94A17C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What is getting worse?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Rising obesity</a:t>
            </a:r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1473D80B-0A52-8B97-6F07-9F3D2D0B4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6" y="2227274"/>
            <a:ext cx="4565251" cy="2408169"/>
          </a:xfrm>
          <a:prstGeom prst="rect">
            <a:avLst/>
          </a:prstGeom>
        </p:spPr>
      </p:pic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CFE1B173-C3E6-4119-67C8-D23C418DF1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55" y="2119454"/>
            <a:ext cx="4600354" cy="23001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5A09-2FC7-D069-7739-5CE7BD9F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00"/>
          </a:p>
          <a:p>
            <a:pPr marL="0" indent="0">
              <a:buNone/>
            </a:pPr>
            <a:r>
              <a:rPr lang="en-US" sz="700"/>
              <a:t>-Obesity is rising rapidly across all states</a:t>
            </a:r>
          </a:p>
          <a:p>
            <a:pPr marL="0" indent="0">
              <a:buNone/>
            </a:pPr>
            <a:endParaRPr lang="en-US" sz="700"/>
          </a:p>
          <a:p>
            <a:pPr marL="0" indent="0">
              <a:buNone/>
            </a:pPr>
            <a:r>
              <a:rPr lang="en-US" sz="700"/>
              <a:t>-The South and Midwest have been hit the hardest by this rise</a:t>
            </a:r>
          </a:p>
          <a:p>
            <a:pPr marL="0" indent="0">
              <a:buNone/>
            </a:pPr>
            <a:endParaRPr lang="en-US" sz="700"/>
          </a:p>
          <a:p>
            <a:pPr marL="0" indent="0">
              <a:buNone/>
            </a:pPr>
            <a:r>
              <a:rPr lang="en-US" sz="700"/>
              <a:t>-Food deserts, common in impoverished areas, are a main cause of obesity</a:t>
            </a:r>
          </a:p>
        </p:txBody>
      </p:sp>
    </p:spTree>
    <p:extLst>
      <p:ext uri="{BB962C8B-B14F-4D97-AF65-F5344CB8AC3E}">
        <p14:creationId xmlns:p14="http://schemas.microsoft.com/office/powerpoint/2010/main" val="58856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F82A84-B888-9573-B6AB-C07FB6D0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20"/>
          <a:stretch/>
        </p:blipFill>
        <p:spPr>
          <a:xfrm>
            <a:off x="135193" y="12238"/>
            <a:ext cx="11921614" cy="684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7655E-49AC-8C05-BD1B-B4107631B351}"/>
              </a:ext>
            </a:extLst>
          </p:cNvPr>
          <p:cNvSpPr txBox="1"/>
          <p:nvPr/>
        </p:nvSpPr>
        <p:spPr>
          <a:xfrm>
            <a:off x="5404038" y="604594"/>
            <a:ext cx="450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1995-2006: Stroke deaths decreased</a:t>
            </a:r>
          </a:p>
          <a:p>
            <a:r>
              <a:rPr lang="en-US"/>
              <a:t>2007-2013: Stroke deaths plateau</a:t>
            </a:r>
          </a:p>
          <a:p>
            <a:r>
              <a:rPr lang="en-US"/>
              <a:t>2014: Medicaid expansion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ED205-8837-66BC-8AA4-D5140F60B72F}"/>
              </a:ext>
            </a:extLst>
          </p:cNvPr>
          <p:cNvSpPr txBox="1"/>
          <p:nvPr/>
        </p:nvSpPr>
        <p:spPr>
          <a:xfrm>
            <a:off x="5406190" y="0"/>
            <a:ext cx="344905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/>
              <a:t>Stroke Deaths</a:t>
            </a:r>
          </a:p>
        </p:txBody>
      </p:sp>
    </p:spTree>
    <p:extLst>
      <p:ext uri="{BB962C8B-B14F-4D97-AF65-F5344CB8AC3E}">
        <p14:creationId xmlns:p14="http://schemas.microsoft.com/office/powerpoint/2010/main" val="13020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F6B6D-97EB-FA83-77FD-FA80F0471D8C}"/>
              </a:ext>
            </a:extLst>
          </p:cNvPr>
          <p:cNvSpPr txBox="1"/>
          <p:nvPr/>
        </p:nvSpPr>
        <p:spPr>
          <a:xfrm>
            <a:off x="1079874" y="1718235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Negative Correlation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Short–Term Care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Hospital Services, Acute Treatment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 = 0.59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Clearly defined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Timely treatment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Long-Term Care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Nursing Homes, Durable Medical Products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 = 0.28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Other factors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with red dots&#10;&#10;Description automatically generated">
            <a:extLst>
              <a:ext uri="{FF2B5EF4-FFF2-40B4-BE49-F238E27FC236}">
                <a16:creationId xmlns:a16="http://schemas.microsoft.com/office/drawing/2014/main" id="{E0913503-3B2B-5445-931F-9E970DA5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67" y="1317125"/>
            <a:ext cx="4170530" cy="42556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11EE55-7A8D-4FF0-07EC-71D664C250CC}"/>
              </a:ext>
            </a:extLst>
          </p:cNvPr>
          <p:cNvSpPr txBox="1"/>
          <p:nvPr/>
        </p:nvSpPr>
        <p:spPr>
          <a:xfrm>
            <a:off x="1082910" y="966555"/>
            <a:ext cx="50241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Spending Allocation</a:t>
            </a:r>
          </a:p>
        </p:txBody>
      </p:sp>
    </p:spTree>
    <p:extLst>
      <p:ext uri="{BB962C8B-B14F-4D97-AF65-F5344CB8AC3E}">
        <p14:creationId xmlns:p14="http://schemas.microsoft.com/office/powerpoint/2010/main" val="126415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A8409-00E8-3F53-A0B5-04F1F72ED3E2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Impact of Medicaid Spending for Stroke, Cancer, and Heart Disease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Stroke has strongest correlation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Preventative care and timely treatment drive Medicaid success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Chronic, multifactorial conditions require long term investment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AE42E-D568-46F0-21FB-13D12EABF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67" y="1343924"/>
            <a:ext cx="4170530" cy="42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8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F60C448BF62B40AEDF5A319A8CE9B0" ma:contentTypeVersion="8" ma:contentTypeDescription="Create a new document." ma:contentTypeScope="" ma:versionID="175d7821854cb8cdf9bf7d0ad978d48e">
  <xsd:schema xmlns:xsd="http://www.w3.org/2001/XMLSchema" xmlns:xs="http://www.w3.org/2001/XMLSchema" xmlns:p="http://schemas.microsoft.com/office/2006/metadata/properties" xmlns:ns2="9e8c44bb-f053-4831-8ac9-29a32b506f51" targetNamespace="http://schemas.microsoft.com/office/2006/metadata/properties" ma:root="true" ma:fieldsID="c8eac36101881ecd31e43f7089e632b7" ns2:_="">
    <xsd:import namespace="9e8c44bb-f053-4831-8ac9-29a32b506f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c44bb-f053-4831-8ac9-29a32b506f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98F19D-AB83-4851-AD3F-9630DFE54210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e8c44bb-f053-4831-8ac9-29a32b506f51"/>
  </ds:schemaRefs>
</ds:datastoreItem>
</file>

<file path=customXml/itemProps2.xml><?xml version="1.0" encoding="utf-8"?>
<ds:datastoreItem xmlns:ds="http://schemas.openxmlformats.org/officeDocument/2006/customXml" ds:itemID="{1B3F5FDB-E295-45A6-9239-B6F02FFA8055}">
  <ds:schemaRefs>
    <ds:schemaRef ds:uri="9e8c44bb-f053-4831-8ac9-29a32b506f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423E51A-637D-4167-94B3-7CF1548F32A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9c742c4-e61c-4fa5-be89-a3cb566a80d1}" enabled="0" method="" siteId="{79c742c4-e61c-4fa5-be89-a3cb566a80d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925</Words>
  <Application>Microsoft Office PowerPoint</Application>
  <PresentationFormat>Widescreen</PresentationFormat>
  <Paragraphs>139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office theme</vt:lpstr>
      <vt:lpstr>Death rates in the United States have been declining  But what still needs to be done?</vt:lpstr>
      <vt:lpstr>Overview</vt:lpstr>
      <vt:lpstr>What is improving? Analysis of Smoking</vt:lpstr>
      <vt:lpstr>What is improving? Analysis of Smoking </vt:lpstr>
      <vt:lpstr>What is getting worse? Analysis of obesity</vt:lpstr>
      <vt:lpstr>What is getting worse? Rising obesity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needs to be done?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jelly jelly2</dc:creator>
  <cp:lastModifiedBy>Chance Pickett</cp:lastModifiedBy>
  <cp:revision>2</cp:revision>
  <dcterms:created xsi:type="dcterms:W3CDTF">2024-12-05T17:26:21Z</dcterms:created>
  <dcterms:modified xsi:type="dcterms:W3CDTF">2025-08-14T16:34:52Z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0x01010069F60C448BF62B40AEDF5A319A8CE9B0</vt:lpwstr>
  </property>
</Properties>
</file>