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57" r:id="rId4"/>
    <p:sldId id="258" r:id="rId5"/>
    <p:sldId id="263" r:id="rId6"/>
    <p:sldId id="287" r:id="rId7"/>
    <p:sldId id="288" r:id="rId8"/>
    <p:sldId id="289" r:id="rId9"/>
    <p:sldId id="259" r:id="rId10"/>
    <p:sldId id="267" r:id="rId11"/>
    <p:sldId id="310" r:id="rId12"/>
    <p:sldId id="311" r:id="rId13"/>
    <p:sldId id="312" r:id="rId14"/>
    <p:sldId id="313" r:id="rId15"/>
    <p:sldId id="309" r:id="rId16"/>
    <p:sldId id="305" r:id="rId17"/>
    <p:sldId id="306" r:id="rId18"/>
    <p:sldId id="307" r:id="rId19"/>
    <p:sldId id="260" r:id="rId20"/>
    <p:sldId id="261" r:id="rId21"/>
    <p:sldId id="275" r:id="rId22"/>
    <p:sldId id="318" r:id="rId23"/>
    <p:sldId id="319" r:id="rId24"/>
    <p:sldId id="320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343"/>
    <a:srgbClr val="FC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F7EF-5A72-472A-903E-1A7EB87B58C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1C17-F32E-42EB-9F4C-2424745EA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2BF-55B3-4F87-A555-616E29ECEA1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65615" y="2421679"/>
            <a:ext cx="7260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Python</a:t>
            </a:r>
            <a:r>
              <a:rPr lang="zh-CN" altLang="en-US" sz="2800" spc="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自然语言处理</a:t>
            </a:r>
            <a:r>
              <a:rPr lang="zh-CN" altLang="en-US" sz="4400" spc="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之</a:t>
            </a:r>
            <a:endParaRPr lang="en-US" altLang="zh-CN" sz="4400" spc="200" dirty="0">
              <a:solidFill>
                <a:schemeClr val="bg1"/>
              </a:solidFill>
              <a:latin typeface="Britannic Bold" panose="020B090306070302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4400" spc="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中文分词技术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53643" y="4104890"/>
            <a:ext cx="288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姓名：凌家园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35929" y="4454106"/>
            <a:ext cx="332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2019.3.7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6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FBE2791-7C90-4DAE-BA3C-FF9EE86A5491}"/>
              </a:ext>
            </a:extLst>
          </p:cNvPr>
          <p:cNvSpPr txBox="1"/>
          <p:nvPr/>
        </p:nvSpPr>
        <p:spPr>
          <a:xfrm>
            <a:off x="754299" y="1734207"/>
            <a:ext cx="2790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隐含马尔科夫模型是将分词作为字在字串中的序列标注</a:t>
            </a:r>
            <a:r>
              <a:rPr lang="zh-CN" altLang="en-US" dirty="0"/>
              <a:t>任务</a:t>
            </a:r>
            <a:r>
              <a:rPr lang="zh-CN" altLang="zh-CN" dirty="0"/>
              <a:t>来实现的。基本思路是：每个字在构造一个特定词语时都占据这一个确定的构词位置（即词位），先规定每个字最多只有四个构词为止：</a:t>
            </a:r>
            <a:endParaRPr lang="en-US" altLang="zh-CN" dirty="0"/>
          </a:p>
          <a:p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即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（词首）</a:t>
            </a:r>
            <a:r>
              <a:rPr lang="zh-CN" altLang="zh-CN" dirty="0"/>
              <a:t>、</a:t>
            </a:r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（词中）</a:t>
            </a:r>
            <a:r>
              <a:rPr lang="zh-CN" altLang="zh-CN" dirty="0"/>
              <a:t>、</a:t>
            </a:r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（词尾）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（单独成词）</a:t>
            </a:r>
            <a:r>
              <a:rPr lang="zh-CN" altLang="zh-CN" dirty="0"/>
              <a:t>，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A7D63B-95F7-4AAA-8CE3-3E8511B8AD3A}"/>
              </a:ext>
            </a:extLst>
          </p:cNvPr>
          <p:cNvSpPr txBox="1"/>
          <p:nvPr/>
        </p:nvSpPr>
        <p:spPr>
          <a:xfrm>
            <a:off x="5391808" y="678932"/>
            <a:ext cx="4445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中文</a:t>
            </a:r>
            <a:r>
              <a:rPr lang="en-US" altLang="zh-CN" dirty="0"/>
              <a:t>/</a:t>
            </a:r>
            <a:r>
              <a:rPr lang="zh-CN" altLang="zh-CN" dirty="0"/>
              <a:t>分词</a:t>
            </a:r>
            <a:r>
              <a:rPr lang="en-US" altLang="zh-CN" dirty="0"/>
              <a:t>/</a:t>
            </a:r>
            <a:r>
              <a:rPr lang="zh-CN" altLang="zh-CN" dirty="0"/>
              <a:t>是</a:t>
            </a:r>
            <a:r>
              <a:rPr lang="en-US" altLang="zh-CN" dirty="0"/>
              <a:t>/</a:t>
            </a:r>
            <a:r>
              <a:rPr lang="zh-CN" altLang="zh-CN" dirty="0"/>
              <a:t>文本处理</a:t>
            </a:r>
            <a:r>
              <a:rPr lang="en-US" altLang="zh-CN" dirty="0"/>
              <a:t>/</a:t>
            </a:r>
            <a:r>
              <a:rPr lang="zh-CN" altLang="zh-CN" dirty="0"/>
              <a:t>不可或缺</a:t>
            </a:r>
            <a:r>
              <a:rPr lang="en-US" altLang="zh-CN" dirty="0"/>
              <a:t>/</a:t>
            </a:r>
            <a:r>
              <a:rPr lang="zh-CN" altLang="zh-CN" dirty="0"/>
              <a:t>的</a:t>
            </a:r>
            <a:r>
              <a:rPr lang="en-US" altLang="zh-CN" dirty="0"/>
              <a:t>/</a:t>
            </a:r>
            <a:r>
              <a:rPr lang="zh-CN" altLang="zh-CN" dirty="0"/>
              <a:t>一步</a:t>
            </a:r>
            <a:r>
              <a:rPr lang="en-US" altLang="zh-CN" dirty="0"/>
              <a:t>/</a:t>
            </a:r>
            <a:r>
              <a:rPr lang="zh-CN" altLang="zh-CN" dirty="0"/>
              <a:t>！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A763E0-FCEA-44A2-A7A8-081F4D119108}"/>
              </a:ext>
            </a:extLst>
          </p:cNvPr>
          <p:cNvCxnSpPr>
            <a:cxnSpLocks/>
          </p:cNvCxnSpPr>
          <p:nvPr/>
        </p:nvCxnSpPr>
        <p:spPr>
          <a:xfrm>
            <a:off x="7583214" y="1044593"/>
            <a:ext cx="0" cy="689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9DB0511-A831-46E6-927A-A7332085D24A}"/>
              </a:ext>
            </a:extLst>
          </p:cNvPr>
          <p:cNvSpPr txBox="1"/>
          <p:nvPr/>
        </p:nvSpPr>
        <p:spPr>
          <a:xfrm>
            <a:off x="4934607" y="1776702"/>
            <a:ext cx="59120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中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B   </a:t>
            </a:r>
            <a:r>
              <a:rPr lang="zh-CN" altLang="zh-CN" dirty="0"/>
              <a:t>文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E   </a:t>
            </a:r>
            <a:r>
              <a:rPr lang="zh-CN" altLang="zh-CN" dirty="0"/>
              <a:t>分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B   </a:t>
            </a:r>
            <a:r>
              <a:rPr lang="zh-CN" altLang="zh-CN" dirty="0"/>
              <a:t>词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E</a:t>
            </a:r>
            <a:r>
              <a:rPr lang="en-US" altLang="zh-CN" dirty="0"/>
              <a:t>/   </a:t>
            </a:r>
            <a:r>
              <a:rPr lang="zh-CN" altLang="zh-CN" dirty="0"/>
              <a:t>是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en-US" altLang="zh-CN" dirty="0"/>
              <a:t>/   </a:t>
            </a:r>
            <a:r>
              <a:rPr lang="zh-CN" altLang="zh-CN" dirty="0"/>
              <a:t>文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B   </a:t>
            </a:r>
            <a:r>
              <a:rPr lang="zh-CN" altLang="zh-CN" dirty="0"/>
              <a:t>本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M   </a:t>
            </a:r>
            <a:r>
              <a:rPr lang="zh-CN" altLang="zh-CN" dirty="0"/>
              <a:t>处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M   </a:t>
            </a:r>
            <a:r>
              <a:rPr lang="zh-CN" altLang="zh-CN" dirty="0"/>
              <a:t>理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E   </a:t>
            </a:r>
            <a:r>
              <a:rPr lang="zh-CN" altLang="zh-CN" dirty="0"/>
              <a:t>不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B   </a:t>
            </a:r>
            <a:r>
              <a:rPr lang="zh-CN" altLang="zh-CN" dirty="0"/>
              <a:t>可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M   </a:t>
            </a:r>
            <a:r>
              <a:rPr lang="zh-CN" altLang="zh-CN" dirty="0"/>
              <a:t>或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M   </a:t>
            </a:r>
            <a:r>
              <a:rPr lang="zh-CN" altLang="zh-CN" dirty="0"/>
              <a:t>缺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E   </a:t>
            </a:r>
            <a:r>
              <a:rPr lang="zh-CN" altLang="zh-CN" dirty="0"/>
              <a:t>的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S   </a:t>
            </a:r>
            <a:r>
              <a:rPr lang="zh-CN" altLang="zh-CN" dirty="0"/>
              <a:t>一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B   </a:t>
            </a:r>
            <a:r>
              <a:rPr lang="zh-CN" altLang="zh-CN" dirty="0"/>
              <a:t>步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E   </a:t>
            </a:r>
            <a:r>
              <a:rPr lang="en-US" altLang="zh-CN" dirty="0"/>
              <a:t> </a:t>
            </a:r>
            <a:r>
              <a:rPr lang="zh-CN" altLang="zh-CN" dirty="0"/>
              <a:t>！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9E786C-320A-45CB-8BC7-B80B3CEF6AF5}"/>
              </a:ext>
            </a:extLst>
          </p:cNvPr>
          <p:cNvSpPr txBox="1"/>
          <p:nvPr/>
        </p:nvSpPr>
        <p:spPr>
          <a:xfrm>
            <a:off x="4237072" y="2721114"/>
            <a:ext cx="7307135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用数学抽象表示如下：用</a:t>
            </a:r>
            <a:r>
              <a:rPr lang="en-US" altLang="zh-CN" dirty="0"/>
              <a:t>   </a:t>
            </a:r>
            <a:r>
              <a:rPr lang="zh-CN" altLang="zh-CN" dirty="0">
                <a:highlight>
                  <a:srgbClr val="00FFFF"/>
                </a:highlight>
              </a:rPr>
              <a:t>λ</a:t>
            </a:r>
            <a:r>
              <a:rPr lang="en-US" altLang="zh-CN" dirty="0">
                <a:highlight>
                  <a:srgbClr val="00FFFF"/>
                </a:highlight>
              </a:rPr>
              <a:t>1 </a:t>
            </a:r>
            <a:r>
              <a:rPr lang="zh-CN" altLang="zh-CN" dirty="0">
                <a:highlight>
                  <a:srgbClr val="00FFFF"/>
                </a:highlight>
              </a:rPr>
              <a:t>λ</a:t>
            </a:r>
            <a:r>
              <a:rPr lang="en-US" altLang="zh-CN" dirty="0">
                <a:highlight>
                  <a:srgbClr val="00FFFF"/>
                </a:highlight>
              </a:rPr>
              <a:t>2 </a:t>
            </a:r>
            <a:r>
              <a:rPr lang="zh-CN" altLang="zh-CN" dirty="0">
                <a:highlight>
                  <a:srgbClr val="00FFFF"/>
                </a:highlight>
              </a:rPr>
              <a:t>λ</a:t>
            </a:r>
            <a:r>
              <a:rPr lang="en-US" altLang="zh-CN" dirty="0">
                <a:highlight>
                  <a:srgbClr val="00FFFF"/>
                </a:highlight>
              </a:rPr>
              <a:t>3…</a:t>
            </a:r>
            <a:r>
              <a:rPr lang="zh-CN" altLang="zh-CN" dirty="0">
                <a:highlight>
                  <a:srgbClr val="00FFFF"/>
                </a:highlight>
              </a:rPr>
              <a:t>λ</a:t>
            </a:r>
            <a:r>
              <a:rPr lang="en-US" altLang="zh-CN" dirty="0">
                <a:highlight>
                  <a:srgbClr val="00FFFF"/>
                </a:highlight>
              </a:rPr>
              <a:t>n</a:t>
            </a:r>
            <a:r>
              <a:rPr lang="en-US" altLang="zh-CN" dirty="0"/>
              <a:t>   </a:t>
            </a:r>
            <a:r>
              <a:rPr lang="zh-CN" altLang="zh-CN" dirty="0"/>
              <a:t>代表输出的句子，</a:t>
            </a:r>
            <a:r>
              <a:rPr lang="en-US" altLang="zh-CN" dirty="0">
                <a:highlight>
                  <a:srgbClr val="00FFFF"/>
                </a:highlight>
              </a:rPr>
              <a:t>n</a:t>
            </a:r>
            <a:r>
              <a:rPr lang="en-US" altLang="zh-CN" dirty="0"/>
              <a:t> </a:t>
            </a:r>
            <a:r>
              <a:rPr lang="zh-CN" altLang="zh-CN" dirty="0"/>
              <a:t>为句子长度，</a:t>
            </a:r>
            <a:r>
              <a:rPr lang="zh-CN" altLang="zh-CN" dirty="0">
                <a:highlight>
                  <a:srgbClr val="00FFFF"/>
                </a:highlight>
              </a:rPr>
              <a:t>λ</a:t>
            </a:r>
            <a:r>
              <a:rPr lang="en-US" altLang="zh-CN" dirty="0"/>
              <a:t>  </a:t>
            </a:r>
            <a:r>
              <a:rPr lang="zh-CN" altLang="zh-CN" dirty="0"/>
              <a:t>表示字，</a:t>
            </a:r>
            <a:r>
              <a:rPr lang="en-US" altLang="zh-CN" dirty="0">
                <a:highlight>
                  <a:srgbClr val="00FFFF"/>
                </a:highlight>
              </a:rPr>
              <a:t>o = o1 o2 o3…on</a:t>
            </a:r>
            <a:r>
              <a:rPr lang="zh-CN" altLang="zh-CN" dirty="0"/>
              <a:t>代表输出的标签，那么理想的输出即为：</a:t>
            </a:r>
          </a:p>
          <a:p>
            <a:r>
              <a:rPr lang="en-US" altLang="zh-CN" sz="3200" dirty="0">
                <a:highlight>
                  <a:srgbClr val="00FFFF"/>
                </a:highlight>
              </a:rPr>
              <a:t>max = max P(o1 o2 o3…on|</a:t>
            </a:r>
            <a:r>
              <a:rPr lang="zh-CN" altLang="zh-CN" sz="3200" dirty="0">
                <a:highlight>
                  <a:srgbClr val="00FFFF"/>
                </a:highlight>
              </a:rPr>
              <a:t>λ</a:t>
            </a:r>
            <a:r>
              <a:rPr lang="en-US" altLang="zh-CN" sz="3200" dirty="0">
                <a:highlight>
                  <a:srgbClr val="00FFFF"/>
                </a:highlight>
              </a:rPr>
              <a:t>1 </a:t>
            </a:r>
            <a:r>
              <a:rPr lang="zh-CN" altLang="zh-CN" sz="3200" dirty="0">
                <a:highlight>
                  <a:srgbClr val="00FFFF"/>
                </a:highlight>
              </a:rPr>
              <a:t>λ</a:t>
            </a:r>
            <a:r>
              <a:rPr lang="en-US" altLang="zh-CN" sz="3200" dirty="0">
                <a:highlight>
                  <a:srgbClr val="00FFFF"/>
                </a:highlight>
              </a:rPr>
              <a:t>2 </a:t>
            </a:r>
            <a:r>
              <a:rPr lang="zh-CN" altLang="zh-CN" sz="3200" dirty="0">
                <a:highlight>
                  <a:srgbClr val="00FFFF"/>
                </a:highlight>
              </a:rPr>
              <a:t>λ</a:t>
            </a:r>
            <a:r>
              <a:rPr lang="en-US" altLang="zh-CN" sz="3200" dirty="0">
                <a:highlight>
                  <a:srgbClr val="00FFFF"/>
                </a:highlight>
              </a:rPr>
              <a:t>3…</a:t>
            </a:r>
            <a:r>
              <a:rPr lang="zh-CN" altLang="zh-CN" sz="3200" dirty="0">
                <a:highlight>
                  <a:srgbClr val="00FFFF"/>
                </a:highlight>
              </a:rPr>
              <a:t>λ</a:t>
            </a:r>
            <a:r>
              <a:rPr lang="en-US" altLang="zh-CN" sz="3200" dirty="0">
                <a:highlight>
                  <a:srgbClr val="00FFFF"/>
                </a:highlight>
              </a:rPr>
              <a:t>n)</a:t>
            </a:r>
            <a:endParaRPr lang="zh-CN" altLang="zh-CN" sz="3200" dirty="0">
              <a:highlight>
                <a:srgbClr val="00FFFF"/>
              </a:highligh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73DA3C-2C69-40F7-8371-5991C11B965A}"/>
              </a:ext>
            </a:extLst>
          </p:cNvPr>
          <p:cNvSpPr txBox="1"/>
          <p:nvPr/>
        </p:nvSpPr>
        <p:spPr>
          <a:xfrm>
            <a:off x="4493172" y="4890077"/>
            <a:ext cx="635350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此时，求解面临的问题：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2n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</a:rPr>
              <a:t>个变量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			n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</a:rPr>
              <a:t>本身不固定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7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FA355B9-10DB-4E8C-BDE2-DB234A092782}"/>
              </a:ext>
            </a:extLst>
          </p:cNvPr>
          <p:cNvSpPr txBox="1"/>
          <p:nvPr/>
        </p:nvSpPr>
        <p:spPr>
          <a:xfrm>
            <a:off x="394217" y="1251879"/>
            <a:ext cx="688878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观测独立性假设：每个字的输出仅仅与当前字有关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C6191A-E538-45D8-B7A0-BEAA99FFB83D}"/>
              </a:ext>
            </a:extLst>
          </p:cNvPr>
          <p:cNvSpPr txBox="1"/>
          <p:nvPr/>
        </p:nvSpPr>
        <p:spPr>
          <a:xfrm>
            <a:off x="1070399" y="3302066"/>
            <a:ext cx="50099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相较于</a:t>
            </a:r>
            <a:r>
              <a:rPr lang="en-US" altLang="zh-CN" dirty="0"/>
              <a:t>2n </a:t>
            </a:r>
            <a:r>
              <a:rPr lang="zh-CN" altLang="en-US" dirty="0"/>
              <a:t>个变量，</a:t>
            </a:r>
            <a:r>
              <a:rPr lang="zh-CN" altLang="zh-CN" dirty="0"/>
              <a:t>计算单独的</a:t>
            </a:r>
            <a:r>
              <a:rPr lang="en-US" altLang="zh-CN" dirty="0"/>
              <a:t> P(ok |</a:t>
            </a:r>
            <a:r>
              <a:rPr lang="zh-CN" altLang="zh-CN" dirty="0"/>
              <a:t>λ</a:t>
            </a:r>
            <a:r>
              <a:rPr lang="en-US" altLang="zh-CN" dirty="0"/>
              <a:t>k) </a:t>
            </a:r>
            <a:r>
              <a:rPr lang="zh-CN" altLang="zh-CN" dirty="0"/>
              <a:t>要简单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8A9E8-C860-4FCB-A2BF-74FB5F9908F5}"/>
              </a:ext>
            </a:extLst>
          </p:cNvPr>
          <p:cNvSpPr txBox="1"/>
          <p:nvPr/>
        </p:nvSpPr>
        <p:spPr>
          <a:xfrm>
            <a:off x="394217" y="2187416"/>
            <a:ext cx="69021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得到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51AFB4-7EA9-4734-A426-34D25C3BE106}"/>
              </a:ext>
            </a:extLst>
          </p:cNvPr>
          <p:cNvSpPr txBox="1"/>
          <p:nvPr/>
        </p:nvSpPr>
        <p:spPr>
          <a:xfrm>
            <a:off x="1806175" y="2051480"/>
            <a:ext cx="828375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P(o1 o2 o3…on|</a:t>
            </a:r>
            <a:r>
              <a:rPr lang="zh-CN" altLang="zh-CN" sz="2400" dirty="0"/>
              <a:t>λ</a:t>
            </a:r>
            <a:r>
              <a:rPr lang="en-US" altLang="zh-CN" sz="2400" dirty="0"/>
              <a:t>1 </a:t>
            </a:r>
            <a:r>
              <a:rPr lang="zh-CN" altLang="zh-CN" sz="2400" dirty="0"/>
              <a:t>λ</a:t>
            </a:r>
            <a:r>
              <a:rPr lang="en-US" altLang="zh-CN" sz="2400" dirty="0"/>
              <a:t>2 </a:t>
            </a:r>
            <a:r>
              <a:rPr lang="zh-CN" altLang="zh-CN" sz="2400" dirty="0"/>
              <a:t>λ</a:t>
            </a:r>
            <a:r>
              <a:rPr lang="en-US" altLang="zh-CN" sz="2400" dirty="0"/>
              <a:t>3…</a:t>
            </a:r>
            <a:r>
              <a:rPr lang="zh-CN" altLang="zh-CN" sz="2400" dirty="0"/>
              <a:t>λ</a:t>
            </a:r>
            <a:r>
              <a:rPr lang="en-US" altLang="zh-CN" sz="2400" dirty="0"/>
              <a:t>n)= P(o1|</a:t>
            </a:r>
            <a:r>
              <a:rPr lang="zh-CN" altLang="zh-CN" sz="2400" dirty="0"/>
              <a:t>λ</a:t>
            </a:r>
            <a:r>
              <a:rPr lang="en-US" altLang="zh-CN" sz="2400" dirty="0"/>
              <a:t>1)P(o2|</a:t>
            </a:r>
            <a:r>
              <a:rPr lang="zh-CN" altLang="zh-CN" sz="2400" dirty="0"/>
              <a:t>λ</a:t>
            </a:r>
            <a:r>
              <a:rPr lang="en-US" altLang="zh-CN" sz="2400" dirty="0"/>
              <a:t>2)……P(on |</a:t>
            </a:r>
            <a:r>
              <a:rPr lang="zh-CN" altLang="zh-CN" sz="2400" dirty="0"/>
              <a:t>λ</a:t>
            </a:r>
            <a:r>
              <a:rPr lang="en-US" altLang="zh-CN" sz="2400" dirty="0"/>
              <a:t>n)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2FD507-E040-4485-99B1-CDF27D0396A7}"/>
              </a:ext>
            </a:extLst>
          </p:cNvPr>
          <p:cNvSpPr txBox="1"/>
          <p:nvPr/>
        </p:nvSpPr>
        <p:spPr>
          <a:xfrm>
            <a:off x="6705600" y="4237159"/>
            <a:ext cx="4519447" cy="533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不</a:t>
            </a:r>
            <a:r>
              <a:rPr lang="en-US" altLang="zh-CN" sz="2800" dirty="0"/>
              <a:t>/</a:t>
            </a:r>
            <a:r>
              <a:rPr lang="en-US" altLang="zh-CN" sz="2800" dirty="0">
                <a:solidFill>
                  <a:schemeClr val="accent2"/>
                </a:solidFill>
              </a:rPr>
              <a:t>B   </a:t>
            </a:r>
            <a:r>
              <a:rPr lang="zh-CN" altLang="zh-CN" sz="2800" dirty="0"/>
              <a:t>可</a:t>
            </a:r>
            <a:r>
              <a:rPr lang="en-US" altLang="zh-CN" sz="2800" dirty="0"/>
              <a:t>/</a:t>
            </a:r>
            <a:r>
              <a:rPr lang="en-US" altLang="zh-CN" sz="2800" dirty="0">
                <a:solidFill>
                  <a:schemeClr val="accent2"/>
                </a:solidFill>
              </a:rPr>
              <a:t>M     </a:t>
            </a:r>
            <a:r>
              <a:rPr lang="zh-CN" altLang="zh-CN" sz="2800" dirty="0"/>
              <a:t>缺</a:t>
            </a:r>
            <a:r>
              <a:rPr lang="en-US" altLang="zh-CN" sz="2800" dirty="0"/>
              <a:t>/</a:t>
            </a:r>
            <a:r>
              <a:rPr lang="en-US" altLang="zh-CN" sz="2800" dirty="0">
                <a:solidFill>
                  <a:schemeClr val="accent2"/>
                </a:solidFill>
              </a:rPr>
              <a:t>E     </a:t>
            </a:r>
            <a:r>
              <a:rPr lang="zh-CN" altLang="zh-CN" sz="2800" dirty="0"/>
              <a:t>或</a:t>
            </a:r>
            <a:r>
              <a:rPr lang="en-US" altLang="zh-CN" sz="2800" dirty="0"/>
              <a:t>/</a:t>
            </a:r>
            <a:r>
              <a:rPr lang="en-US" altLang="zh-CN" sz="2800" dirty="0">
                <a:solidFill>
                  <a:schemeClr val="accent2"/>
                </a:solidFill>
              </a:rPr>
              <a:t>M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164ECF-266B-419F-B2C3-79E87B2678BE}"/>
              </a:ext>
            </a:extLst>
          </p:cNvPr>
          <p:cNvSpPr txBox="1"/>
          <p:nvPr/>
        </p:nvSpPr>
        <p:spPr>
          <a:xfrm>
            <a:off x="7355126" y="1254257"/>
            <a:ext cx="468142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max = max P(o1 o2 o3…on|</a:t>
            </a:r>
            <a:r>
              <a:rPr lang="zh-CN" altLang="zh-CN" sz="2000" dirty="0"/>
              <a:t>λ</a:t>
            </a:r>
            <a:r>
              <a:rPr lang="en-US" altLang="zh-CN" sz="2000" dirty="0"/>
              <a:t>1 </a:t>
            </a:r>
            <a:r>
              <a:rPr lang="zh-CN" altLang="zh-CN" sz="2000" dirty="0"/>
              <a:t>λ</a:t>
            </a:r>
            <a:r>
              <a:rPr lang="en-US" altLang="zh-CN" sz="2000" dirty="0"/>
              <a:t>2 </a:t>
            </a:r>
            <a:r>
              <a:rPr lang="zh-CN" altLang="zh-CN" sz="2000" dirty="0"/>
              <a:t>λ</a:t>
            </a:r>
            <a:r>
              <a:rPr lang="en-US" altLang="zh-CN" sz="2000" dirty="0"/>
              <a:t>3…</a:t>
            </a:r>
            <a:r>
              <a:rPr lang="zh-CN" altLang="zh-CN" sz="2000" dirty="0"/>
              <a:t>λ</a:t>
            </a:r>
            <a:r>
              <a:rPr lang="en-US" altLang="zh-CN" sz="2000" dirty="0"/>
              <a:t>n)</a:t>
            </a:r>
            <a:endParaRPr lang="zh-CN" altLang="zh-CN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731841-7D61-4512-9770-E7722A220C17}"/>
              </a:ext>
            </a:extLst>
          </p:cNvPr>
          <p:cNvSpPr txBox="1"/>
          <p:nvPr/>
        </p:nvSpPr>
        <p:spPr>
          <a:xfrm>
            <a:off x="1054504" y="4179008"/>
            <a:ext cx="353936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但是并没有考虑上下文，而且会出现不合理的情况</a:t>
            </a:r>
            <a:r>
              <a:rPr lang="zh-CN" altLang="en-US" dirty="0"/>
              <a:t>。如出现 ：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360D68A-2F7F-4AF5-A13F-EC11D18E7AA9}"/>
              </a:ext>
            </a:extLst>
          </p:cNvPr>
          <p:cNvCxnSpPr>
            <a:endCxn id="12" idx="1"/>
          </p:cNvCxnSpPr>
          <p:nvPr/>
        </p:nvCxnSpPr>
        <p:spPr>
          <a:xfrm>
            <a:off x="4593866" y="4502173"/>
            <a:ext cx="2111734" cy="15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90B8634-8D37-4E5B-A6AC-E5944DA9332C}"/>
              </a:ext>
            </a:extLst>
          </p:cNvPr>
          <p:cNvSpPr txBox="1"/>
          <p:nvPr/>
        </p:nvSpPr>
        <p:spPr>
          <a:xfrm>
            <a:off x="6831054" y="5603743"/>
            <a:ext cx="64952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词首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373495-339D-4D1C-B24D-084F08577CE3}"/>
              </a:ext>
            </a:extLst>
          </p:cNvPr>
          <p:cNvCxnSpPr>
            <a:stCxn id="5" idx="0"/>
          </p:cNvCxnSpPr>
          <p:nvPr/>
        </p:nvCxnSpPr>
        <p:spPr>
          <a:xfrm flipV="1">
            <a:off x="7155817" y="4825339"/>
            <a:ext cx="0" cy="77840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D430026-8419-4751-8AEA-9C442AA12C6F}"/>
              </a:ext>
            </a:extLst>
          </p:cNvPr>
          <p:cNvSpPr txBox="1"/>
          <p:nvPr/>
        </p:nvSpPr>
        <p:spPr>
          <a:xfrm>
            <a:off x="7920409" y="5603743"/>
            <a:ext cx="64952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词中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169219F-D3A9-4123-893B-90E4A7020243}"/>
              </a:ext>
            </a:extLst>
          </p:cNvPr>
          <p:cNvCxnSpPr>
            <a:stCxn id="25" idx="0"/>
          </p:cNvCxnSpPr>
          <p:nvPr/>
        </p:nvCxnSpPr>
        <p:spPr>
          <a:xfrm flipV="1">
            <a:off x="8245172" y="4825339"/>
            <a:ext cx="0" cy="77840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B667F03-1EBD-48BC-9D70-F00F9CDA9C09}"/>
              </a:ext>
            </a:extLst>
          </p:cNvPr>
          <p:cNvSpPr txBox="1"/>
          <p:nvPr/>
        </p:nvSpPr>
        <p:spPr>
          <a:xfrm>
            <a:off x="9057079" y="5603743"/>
            <a:ext cx="64952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词尾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D8BFF0A-B8F3-4AD4-A441-FD864EF478AB}"/>
              </a:ext>
            </a:extLst>
          </p:cNvPr>
          <p:cNvCxnSpPr>
            <a:stCxn id="33" idx="0"/>
          </p:cNvCxnSpPr>
          <p:nvPr/>
        </p:nvCxnSpPr>
        <p:spPr>
          <a:xfrm flipV="1">
            <a:off x="9381842" y="4825339"/>
            <a:ext cx="0" cy="77840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7AD7690-625E-4BD1-BC6C-4862DBB87638}"/>
              </a:ext>
            </a:extLst>
          </p:cNvPr>
          <p:cNvSpPr txBox="1"/>
          <p:nvPr/>
        </p:nvSpPr>
        <p:spPr>
          <a:xfrm>
            <a:off x="10328780" y="5603743"/>
            <a:ext cx="64952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词中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D707981-D155-48B1-B350-5D6F136DB1A4}"/>
              </a:ext>
            </a:extLst>
          </p:cNvPr>
          <p:cNvCxnSpPr>
            <a:stCxn id="35" idx="0"/>
          </p:cNvCxnSpPr>
          <p:nvPr/>
        </p:nvCxnSpPr>
        <p:spPr>
          <a:xfrm flipV="1">
            <a:off x="10653543" y="4825339"/>
            <a:ext cx="0" cy="77840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2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FBBBC20-F889-45C1-8717-B02309FBDE6C}"/>
              </a:ext>
            </a:extLst>
          </p:cNvPr>
          <p:cNvSpPr txBox="1"/>
          <p:nvPr/>
        </p:nvSpPr>
        <p:spPr>
          <a:xfrm>
            <a:off x="1970390" y="620842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期望求解 ： </a:t>
            </a:r>
            <a:r>
              <a:rPr lang="en-US" altLang="zh-CN" dirty="0"/>
              <a:t>P(o |</a:t>
            </a:r>
            <a:r>
              <a:rPr lang="zh-CN" altLang="zh-CN" dirty="0"/>
              <a:t>λ）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B1E81B-D365-41F2-8258-F06514AE8589}"/>
              </a:ext>
            </a:extLst>
          </p:cNvPr>
          <p:cNvSpPr txBox="1"/>
          <p:nvPr/>
        </p:nvSpPr>
        <p:spPr>
          <a:xfrm>
            <a:off x="655292" y="1261915"/>
            <a:ext cx="38362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P(o|</a:t>
            </a:r>
            <a:r>
              <a:rPr lang="zh-CN" altLang="zh-CN" dirty="0"/>
              <a:t>λ</a:t>
            </a:r>
            <a:r>
              <a:rPr lang="en-US" altLang="zh-CN" dirty="0"/>
              <a:t>)= P(o,</a:t>
            </a:r>
            <a:r>
              <a:rPr lang="zh-CN" altLang="zh-CN" dirty="0"/>
              <a:t>λ</a:t>
            </a:r>
            <a:r>
              <a:rPr lang="en-US" altLang="zh-CN" dirty="0"/>
              <a:t>)/P(</a:t>
            </a:r>
            <a:r>
              <a:rPr lang="zh-CN" altLang="zh-CN" dirty="0"/>
              <a:t>λ）</a:t>
            </a:r>
            <a:r>
              <a:rPr lang="en-US" altLang="zh-CN" dirty="0"/>
              <a:t>= P(</a:t>
            </a:r>
            <a:r>
              <a:rPr lang="zh-CN" altLang="zh-CN" dirty="0"/>
              <a:t>λ</a:t>
            </a:r>
            <a:r>
              <a:rPr lang="en-US" altLang="zh-CN" dirty="0"/>
              <a:t>|o)P(o)/P(</a:t>
            </a:r>
            <a:r>
              <a:rPr lang="zh-CN" altLang="zh-CN" dirty="0"/>
              <a:t>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EED31C-8DF3-4879-A183-243191EA5735}"/>
              </a:ext>
            </a:extLst>
          </p:cNvPr>
          <p:cNvSpPr txBox="1"/>
          <p:nvPr/>
        </p:nvSpPr>
        <p:spPr>
          <a:xfrm>
            <a:off x="655292" y="2515472"/>
            <a:ext cx="108466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zh-CN" dirty="0"/>
              <a:t>λ</a:t>
            </a:r>
            <a:r>
              <a:rPr lang="en-US" altLang="zh-CN" dirty="0"/>
              <a:t>| o)= P(</a:t>
            </a:r>
            <a:r>
              <a:rPr lang="zh-CN" altLang="zh-CN" dirty="0"/>
              <a:t>λ</a:t>
            </a:r>
            <a:r>
              <a:rPr lang="en-US" altLang="zh-CN" dirty="0"/>
              <a:t>1| o1)P(</a:t>
            </a:r>
            <a:r>
              <a:rPr lang="zh-CN" altLang="zh-CN" dirty="0"/>
              <a:t>λ</a:t>
            </a:r>
            <a:r>
              <a:rPr lang="en-US" altLang="zh-CN" dirty="0"/>
              <a:t>2| o2)……P(</a:t>
            </a:r>
            <a:r>
              <a:rPr lang="zh-CN" altLang="zh-CN" dirty="0"/>
              <a:t>λ</a:t>
            </a:r>
            <a:r>
              <a:rPr lang="en-US" altLang="zh-CN" dirty="0"/>
              <a:t>n| on)	 P(o) = P(o1) P(o2| o1)P(o3| o1,o2)……P(on| o1,o2,o3,…on-1)</a:t>
            </a:r>
            <a:endParaRPr lang="zh-CN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1B1B8-E8F1-4D76-9689-7B7618FBF6D8}"/>
              </a:ext>
            </a:extLst>
          </p:cNvPr>
          <p:cNvSpPr txBox="1"/>
          <p:nvPr/>
        </p:nvSpPr>
        <p:spPr>
          <a:xfrm>
            <a:off x="3255581" y="1750194"/>
            <a:ext cx="40727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λ为给定的常数，</a:t>
            </a:r>
            <a:r>
              <a:rPr lang="en-US" altLang="zh-CN" dirty="0"/>
              <a:t>p(</a:t>
            </a:r>
            <a:r>
              <a:rPr lang="zh-CN" altLang="zh-CN" dirty="0"/>
              <a:t>λ</a:t>
            </a:r>
            <a:r>
              <a:rPr lang="en-US" altLang="zh-CN" dirty="0"/>
              <a:t>)</a:t>
            </a:r>
            <a:r>
              <a:rPr lang="zh-CN" altLang="zh-CN" dirty="0"/>
              <a:t>可以忽略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最大化</a:t>
            </a:r>
            <a:r>
              <a:rPr lang="en-US" altLang="zh-CN" dirty="0"/>
              <a:t> P(o|</a:t>
            </a:r>
            <a:r>
              <a:rPr lang="zh-CN" altLang="zh-CN" dirty="0"/>
              <a:t>λ</a:t>
            </a:r>
            <a:r>
              <a:rPr lang="en-US" altLang="zh-CN" dirty="0"/>
              <a:t>) </a:t>
            </a:r>
            <a:r>
              <a:rPr lang="zh-CN" altLang="zh-CN" dirty="0"/>
              <a:t>等价于最大化</a:t>
            </a:r>
            <a:r>
              <a:rPr lang="en-US" altLang="zh-CN" dirty="0"/>
              <a:t> P (</a:t>
            </a:r>
            <a:r>
              <a:rPr lang="zh-CN" altLang="zh-CN" dirty="0"/>
              <a:t>λ</a:t>
            </a:r>
            <a:r>
              <a:rPr lang="en-US" altLang="zh-CN" dirty="0"/>
              <a:t>| o)P(o)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570844-2BE9-4F8F-9960-AF23F8AE51F3}"/>
              </a:ext>
            </a:extLst>
          </p:cNvPr>
          <p:cNvSpPr txBox="1"/>
          <p:nvPr/>
        </p:nvSpPr>
        <p:spPr>
          <a:xfrm>
            <a:off x="6096000" y="3891366"/>
            <a:ext cx="471435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P(o) = P(o1) P(o2| o1)P(o3| o2)……P(on| on-1)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6C5F22-A8F7-450B-B535-7A48CF71A27E}"/>
              </a:ext>
            </a:extLst>
          </p:cNvPr>
          <p:cNvSpPr txBox="1"/>
          <p:nvPr/>
        </p:nvSpPr>
        <p:spPr>
          <a:xfrm>
            <a:off x="1970390" y="5226753"/>
            <a:ext cx="729185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zh-CN" dirty="0"/>
              <a:t>λ</a:t>
            </a:r>
            <a:r>
              <a:rPr lang="en-US" altLang="zh-CN" dirty="0"/>
              <a:t>| o)P(o) ~ P(</a:t>
            </a:r>
            <a:r>
              <a:rPr lang="zh-CN" altLang="zh-CN" dirty="0"/>
              <a:t>λ</a:t>
            </a:r>
            <a:r>
              <a:rPr lang="en-US" altLang="zh-CN" dirty="0"/>
              <a:t>1| o1)P(o1) P(</a:t>
            </a:r>
            <a:r>
              <a:rPr lang="zh-CN" altLang="zh-CN" dirty="0"/>
              <a:t>λ</a:t>
            </a:r>
            <a:r>
              <a:rPr lang="en-US" altLang="zh-CN" dirty="0"/>
              <a:t>2| o2)P(o2| o1)……P(</a:t>
            </a:r>
            <a:r>
              <a:rPr lang="zh-CN" altLang="zh-CN" dirty="0"/>
              <a:t>λ</a:t>
            </a:r>
            <a:r>
              <a:rPr lang="en-US" altLang="zh-CN" dirty="0"/>
              <a:t>n| on</a:t>
            </a:r>
            <a:r>
              <a:rPr lang="zh-CN" altLang="zh-CN" dirty="0"/>
              <a:t>）</a:t>
            </a:r>
            <a:r>
              <a:rPr lang="en-US" altLang="zh-CN" dirty="0"/>
              <a:t>P(on| on-1)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9EBA3D-F76C-494F-B510-02162CA3A1D3}"/>
              </a:ext>
            </a:extLst>
          </p:cNvPr>
          <p:cNvSpPr txBox="1"/>
          <p:nvPr/>
        </p:nvSpPr>
        <p:spPr>
          <a:xfrm>
            <a:off x="4275085" y="3065855"/>
            <a:ext cx="194873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通过齐次马儿可夫假设，得 </a:t>
            </a:r>
            <a:r>
              <a:rPr lang="en-US" altLang="zh-CN" dirty="0"/>
              <a:t>P(o)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32695F-21A2-4F07-81A8-7C5E0BB232B4}"/>
              </a:ext>
            </a:extLst>
          </p:cNvPr>
          <p:cNvSpPr txBox="1"/>
          <p:nvPr/>
        </p:nvSpPr>
        <p:spPr>
          <a:xfrm>
            <a:off x="4491219" y="619199"/>
            <a:ext cx="72558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齐次马儿可夫假设，每个输出仅仅与上一个输出有关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C1134E0-A690-4762-97C3-1DFFD7793846}"/>
              </a:ext>
            </a:extLst>
          </p:cNvPr>
          <p:cNvCxnSpPr/>
          <p:nvPr/>
        </p:nvCxnSpPr>
        <p:spPr>
          <a:xfrm>
            <a:off x="2573430" y="1750194"/>
            <a:ext cx="0" cy="6463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62DAAD-3A68-4503-AF7A-ACD761197702}"/>
              </a:ext>
            </a:extLst>
          </p:cNvPr>
          <p:cNvCxnSpPr/>
          <p:nvPr/>
        </p:nvCxnSpPr>
        <p:spPr>
          <a:xfrm>
            <a:off x="8338354" y="3065854"/>
            <a:ext cx="0" cy="6463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CCC482-E541-4E2D-9CEC-3DC6E4FFE737}"/>
              </a:ext>
            </a:extLst>
          </p:cNvPr>
          <p:cNvCxnSpPr>
            <a:cxnSpLocks/>
          </p:cNvCxnSpPr>
          <p:nvPr/>
        </p:nvCxnSpPr>
        <p:spPr>
          <a:xfrm flipH="1">
            <a:off x="2573430" y="2974082"/>
            <a:ext cx="14162" cy="225267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0158A09-EAA7-4601-9FC2-FD7271D93B66}"/>
              </a:ext>
            </a:extLst>
          </p:cNvPr>
          <p:cNvCxnSpPr>
            <a:cxnSpLocks/>
          </p:cNvCxnSpPr>
          <p:nvPr/>
        </p:nvCxnSpPr>
        <p:spPr>
          <a:xfrm>
            <a:off x="8338354" y="4260698"/>
            <a:ext cx="0" cy="96605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4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78019F6-18A4-4DC4-9304-B07CC71C8806}"/>
              </a:ext>
            </a:extLst>
          </p:cNvPr>
          <p:cNvSpPr txBox="1"/>
          <p:nvPr/>
        </p:nvSpPr>
        <p:spPr>
          <a:xfrm>
            <a:off x="2450074" y="1673174"/>
            <a:ext cx="729185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zh-CN" dirty="0"/>
              <a:t>λ</a:t>
            </a:r>
            <a:r>
              <a:rPr lang="en-US" altLang="zh-CN" dirty="0"/>
              <a:t>| o)P(o) ~ P(</a:t>
            </a:r>
            <a:r>
              <a:rPr lang="zh-CN" altLang="zh-CN" dirty="0"/>
              <a:t>λ</a:t>
            </a:r>
            <a:r>
              <a:rPr lang="en-US" altLang="zh-CN" dirty="0"/>
              <a:t>1| o1)P(o1) P(</a:t>
            </a:r>
            <a:r>
              <a:rPr lang="zh-CN" altLang="zh-CN" dirty="0"/>
              <a:t>λ</a:t>
            </a:r>
            <a:r>
              <a:rPr lang="en-US" altLang="zh-CN" dirty="0"/>
              <a:t>2| o2)P(o2| o1)……P(</a:t>
            </a:r>
            <a:r>
              <a:rPr lang="zh-CN" altLang="zh-CN" dirty="0"/>
              <a:t>λ</a:t>
            </a:r>
            <a:r>
              <a:rPr lang="en-US" altLang="zh-CN" dirty="0"/>
              <a:t>n| on</a:t>
            </a:r>
            <a:r>
              <a:rPr lang="zh-CN" altLang="zh-CN" dirty="0"/>
              <a:t>）</a:t>
            </a:r>
            <a:r>
              <a:rPr lang="en-US" altLang="zh-CN" dirty="0"/>
              <a:t>P(on| on-1)</a:t>
            </a:r>
            <a:endParaRPr lang="zh-C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24B9E-8044-499A-A46C-DC92C7F3DAC1}"/>
              </a:ext>
            </a:extLst>
          </p:cNvPr>
          <p:cNvSpPr txBox="1"/>
          <p:nvPr/>
        </p:nvSpPr>
        <p:spPr>
          <a:xfrm>
            <a:off x="2456792" y="2601800"/>
            <a:ext cx="696268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P(ok |</a:t>
            </a:r>
            <a:r>
              <a:rPr lang="zh-CN" altLang="zh-CN" dirty="0"/>
              <a:t>λ</a:t>
            </a:r>
            <a:r>
              <a:rPr lang="en-US" altLang="zh-CN" dirty="0"/>
              <a:t>k</a:t>
            </a:r>
            <a:r>
              <a:rPr lang="zh-CN" altLang="zh-CN" dirty="0"/>
              <a:t>）称为发射概率，</a:t>
            </a:r>
            <a:r>
              <a:rPr lang="en-US" altLang="zh-CN" dirty="0"/>
              <a:t>P(ok |ok-1)</a:t>
            </a:r>
            <a:r>
              <a:rPr lang="zh-CN" altLang="zh-CN" dirty="0"/>
              <a:t>称为转移概率。通过设置某些</a:t>
            </a:r>
          </a:p>
          <a:p>
            <a:r>
              <a:rPr lang="en-US" altLang="zh-CN" dirty="0"/>
              <a:t>P(ok |ok-1) = 0</a:t>
            </a:r>
            <a:r>
              <a:rPr lang="zh-CN" altLang="zh-CN" dirty="0"/>
              <a:t>，可以排除类似</a:t>
            </a:r>
            <a:r>
              <a:rPr lang="en-US" altLang="zh-CN" dirty="0"/>
              <a:t>BBB</a:t>
            </a:r>
            <a:r>
              <a:rPr lang="zh-CN" altLang="zh-CN" dirty="0"/>
              <a:t>、</a:t>
            </a:r>
            <a:r>
              <a:rPr lang="en-US" altLang="zh-CN" dirty="0"/>
              <a:t>EM</a:t>
            </a:r>
            <a:r>
              <a:rPr lang="zh-CN" altLang="zh-CN" dirty="0"/>
              <a:t>等不合理的组合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0243A-DCDF-47A8-B5DC-B8C9C9BC27EC}"/>
              </a:ext>
            </a:extLst>
          </p:cNvPr>
          <p:cNvSpPr txBox="1"/>
          <p:nvPr/>
        </p:nvSpPr>
        <p:spPr>
          <a:xfrm>
            <a:off x="5470963" y="4720498"/>
            <a:ext cx="261707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设置此转移概率为</a:t>
            </a:r>
            <a:r>
              <a:rPr lang="en-US" altLang="zh-CN" dirty="0"/>
              <a:t>0</a:t>
            </a:r>
            <a:r>
              <a:rPr lang="zh-CN" altLang="en-US" dirty="0"/>
              <a:t>，即可排除此不合理的组合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8F563A-9DFB-4D90-B12B-FB8C962B0FBB}"/>
              </a:ext>
            </a:extLst>
          </p:cNvPr>
          <p:cNvSpPr txBox="1"/>
          <p:nvPr/>
        </p:nvSpPr>
        <p:spPr>
          <a:xfrm>
            <a:off x="3511718" y="3706086"/>
            <a:ext cx="4519447" cy="533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不</a:t>
            </a:r>
            <a:r>
              <a:rPr lang="en-US" altLang="zh-CN" sz="2800" dirty="0"/>
              <a:t>/</a:t>
            </a:r>
            <a:r>
              <a:rPr lang="en-US" altLang="zh-CN" sz="2800" dirty="0">
                <a:solidFill>
                  <a:schemeClr val="accent2"/>
                </a:solidFill>
              </a:rPr>
              <a:t>B   </a:t>
            </a:r>
            <a:r>
              <a:rPr lang="zh-CN" altLang="zh-CN" sz="2800" dirty="0"/>
              <a:t>可</a:t>
            </a:r>
            <a:r>
              <a:rPr lang="en-US" altLang="zh-CN" sz="2800" dirty="0"/>
              <a:t>/</a:t>
            </a:r>
            <a:r>
              <a:rPr lang="en-US" altLang="zh-CN" sz="2800" dirty="0">
                <a:solidFill>
                  <a:schemeClr val="accent2"/>
                </a:solidFill>
              </a:rPr>
              <a:t>M     </a:t>
            </a:r>
            <a:r>
              <a:rPr lang="zh-CN" altLang="zh-CN" sz="2800" dirty="0"/>
              <a:t>缺</a:t>
            </a:r>
            <a:r>
              <a:rPr lang="en-US" altLang="zh-CN" sz="2800" dirty="0"/>
              <a:t>/</a:t>
            </a:r>
            <a:r>
              <a:rPr lang="en-US" altLang="zh-CN" sz="2800" dirty="0">
                <a:solidFill>
                  <a:schemeClr val="accent2"/>
                </a:solidFill>
              </a:rPr>
              <a:t>E     </a:t>
            </a:r>
            <a:r>
              <a:rPr lang="zh-CN" altLang="zh-CN" sz="2800" dirty="0"/>
              <a:t>或</a:t>
            </a:r>
            <a:r>
              <a:rPr lang="en-US" altLang="zh-CN" sz="2800" dirty="0"/>
              <a:t>/</a:t>
            </a:r>
            <a:r>
              <a:rPr lang="en-US" altLang="zh-CN" sz="2800" dirty="0">
                <a:solidFill>
                  <a:schemeClr val="accent2"/>
                </a:solidFill>
              </a:rPr>
              <a:t>M</a:t>
            </a:r>
            <a:endParaRPr lang="zh-CN" altLang="en-US" sz="2800" dirty="0"/>
          </a:p>
        </p:txBody>
      </p:sp>
      <p:sp>
        <p:nvSpPr>
          <p:cNvPr id="4" name="左中括号 3">
            <a:extLst>
              <a:ext uri="{FF2B5EF4-FFF2-40B4-BE49-F238E27FC236}">
                <a16:creationId xmlns:a16="http://schemas.microsoft.com/office/drawing/2014/main" id="{C1D52158-4E35-4472-92C8-6CF707DAE563}"/>
              </a:ext>
            </a:extLst>
          </p:cNvPr>
          <p:cNvSpPr/>
          <p:nvPr/>
        </p:nvSpPr>
        <p:spPr>
          <a:xfrm rot="16200000">
            <a:off x="6522812" y="3780306"/>
            <a:ext cx="513378" cy="136700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546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6C8BDC3-051A-4991-BDFC-ACA611B51B36}"/>
              </a:ext>
            </a:extLst>
          </p:cNvPr>
          <p:cNvSpPr txBox="1"/>
          <p:nvPr/>
        </p:nvSpPr>
        <p:spPr>
          <a:xfrm>
            <a:off x="2450074" y="631327"/>
            <a:ext cx="729185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zh-CN" dirty="0"/>
              <a:t>λ</a:t>
            </a:r>
            <a:r>
              <a:rPr lang="en-US" altLang="zh-CN" dirty="0"/>
              <a:t>| o)P(o) ~ P(</a:t>
            </a:r>
            <a:r>
              <a:rPr lang="zh-CN" altLang="zh-CN" dirty="0"/>
              <a:t>λ</a:t>
            </a:r>
            <a:r>
              <a:rPr lang="en-US" altLang="zh-CN" dirty="0"/>
              <a:t>1| o1)P(o1) P(</a:t>
            </a:r>
            <a:r>
              <a:rPr lang="zh-CN" altLang="zh-CN" dirty="0"/>
              <a:t>λ</a:t>
            </a:r>
            <a:r>
              <a:rPr lang="en-US" altLang="zh-CN" dirty="0"/>
              <a:t>2| o2)P(o2| o1)……P(</a:t>
            </a:r>
            <a:r>
              <a:rPr lang="zh-CN" altLang="zh-CN" dirty="0"/>
              <a:t>λ</a:t>
            </a:r>
            <a:r>
              <a:rPr lang="en-US" altLang="zh-CN" dirty="0"/>
              <a:t>n| on</a:t>
            </a:r>
            <a:r>
              <a:rPr lang="zh-CN" altLang="zh-CN" dirty="0"/>
              <a:t>）</a:t>
            </a:r>
            <a:r>
              <a:rPr lang="en-US" altLang="zh-CN" dirty="0"/>
              <a:t>P(on| on-1)</a:t>
            </a:r>
            <a:endParaRPr lang="zh-C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EAB7C8-BF52-458F-AE95-898D80DD52F0}"/>
              </a:ext>
            </a:extLst>
          </p:cNvPr>
          <p:cNvSpPr txBox="1"/>
          <p:nvPr/>
        </p:nvSpPr>
        <p:spPr>
          <a:xfrm>
            <a:off x="689272" y="1307785"/>
            <a:ext cx="238500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求解 </a:t>
            </a:r>
            <a:r>
              <a:rPr lang="en-US" altLang="zh-CN" dirty="0"/>
              <a:t>max P(</a:t>
            </a:r>
            <a:r>
              <a:rPr lang="zh-CN" altLang="zh-CN" dirty="0"/>
              <a:t>λ</a:t>
            </a:r>
            <a:r>
              <a:rPr lang="en-US" altLang="zh-CN" dirty="0"/>
              <a:t>| o)P(o)  </a:t>
            </a:r>
            <a:r>
              <a:rPr lang="zh-CN" altLang="en-US" dirty="0"/>
              <a:t>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49E4C8-E15C-469C-A923-0A3E12A10761}"/>
              </a:ext>
            </a:extLst>
          </p:cNvPr>
          <p:cNvSpPr txBox="1"/>
          <p:nvPr/>
        </p:nvSpPr>
        <p:spPr>
          <a:xfrm>
            <a:off x="4916931" y="1141781"/>
            <a:ext cx="6274676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Viterbi</a:t>
            </a:r>
            <a:r>
              <a:rPr lang="zh-CN" altLang="zh-CN" dirty="0"/>
              <a:t>算法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如果最终的最优路径进过某个</a:t>
            </a:r>
            <a:r>
              <a:rPr lang="en-US" altLang="zh-CN" dirty="0"/>
              <a:t> oi</a:t>
            </a:r>
            <a:r>
              <a:rPr lang="zh-CN" altLang="zh-CN" dirty="0"/>
              <a:t>，那么从初始节点到</a:t>
            </a:r>
            <a:r>
              <a:rPr lang="en-US" altLang="zh-CN" dirty="0"/>
              <a:t> oi-1 </a:t>
            </a:r>
            <a:r>
              <a:rPr lang="zh-CN" altLang="zh-CN" dirty="0"/>
              <a:t>点的路径必然也是一个最优路径——因为每一个节点只会影响前后两个</a:t>
            </a:r>
            <a:r>
              <a:rPr lang="en-US" altLang="zh-CN" dirty="0"/>
              <a:t> P(oi-1 |oi) </a:t>
            </a:r>
            <a:r>
              <a:rPr lang="zh-CN" altLang="zh-CN" dirty="0"/>
              <a:t>和</a:t>
            </a:r>
            <a:r>
              <a:rPr lang="en-US" altLang="zh-CN" dirty="0"/>
              <a:t> P(oi |oi+1)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         Viterbi</a:t>
            </a:r>
            <a:r>
              <a:rPr lang="zh-CN" altLang="zh-CN" dirty="0"/>
              <a:t>算法的效率是</a:t>
            </a:r>
            <a:r>
              <a:rPr lang="en-US" altLang="zh-CN" dirty="0"/>
              <a:t>O(n,K^2), K </a:t>
            </a:r>
            <a:r>
              <a:rPr lang="zh-CN" altLang="zh-CN" dirty="0"/>
              <a:t>是候选数目最多的节点</a:t>
            </a:r>
            <a:r>
              <a:rPr lang="en-US" altLang="zh-CN" dirty="0"/>
              <a:t>oi</a:t>
            </a:r>
            <a:r>
              <a:rPr lang="zh-CN" altLang="zh-CN" dirty="0"/>
              <a:t>的候选数目，它正比于</a:t>
            </a:r>
            <a:r>
              <a:rPr lang="en-US" altLang="zh-CN" dirty="0"/>
              <a:t>n</a:t>
            </a:r>
            <a:r>
              <a:rPr lang="zh-CN" altLang="zh-CN" dirty="0"/>
              <a:t>，效率很高。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CCC5C9-FBD5-4B64-BD0F-33F45D11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2921273"/>
            <a:ext cx="5560034" cy="3767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B039DD-07B0-49A6-A803-8CFC343C7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56" y="3037229"/>
            <a:ext cx="3300985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322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56968D-EEAF-40B5-984A-7F9134090415}"/>
              </a:ext>
            </a:extLst>
          </p:cNvPr>
          <p:cNvSpPr txBox="1"/>
          <p:nvPr/>
        </p:nvSpPr>
        <p:spPr>
          <a:xfrm>
            <a:off x="5236935" y="659095"/>
            <a:ext cx="126076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程序实现：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AFC652-A13B-4510-B358-1452BE3A73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6175" y="1403562"/>
            <a:ext cx="6960386" cy="26101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E6F554-741E-4754-998E-D84D437EE5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7452" y="4190885"/>
            <a:ext cx="7038110" cy="22878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8933F3-3F60-45AA-8E67-305581CAA77A}"/>
              </a:ext>
            </a:extLst>
          </p:cNvPr>
          <p:cNvSpPr txBox="1"/>
          <p:nvPr/>
        </p:nvSpPr>
        <p:spPr>
          <a:xfrm>
            <a:off x="9385348" y="4447408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__init__</a:t>
            </a:r>
            <a:r>
              <a:rPr lang="zh-CN" altLang="zh-CN" dirty="0"/>
              <a:t>主要是初始化一些全局信息，用于初始化一些成员变量。如状态集合</a:t>
            </a:r>
            <a:r>
              <a:rPr lang="en-US" altLang="zh-CN" dirty="0"/>
              <a:t>(</a:t>
            </a:r>
            <a:r>
              <a:rPr lang="zh-CN" altLang="zh-CN" dirty="0"/>
              <a:t>标记</a:t>
            </a:r>
            <a:r>
              <a:rPr lang="en-US" altLang="zh-CN" dirty="0"/>
              <a:t>S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zh-CN" altLang="zh-CN" dirty="0"/>
              <a:t>、</a:t>
            </a:r>
            <a:r>
              <a:rPr lang="en-US" altLang="zh-CN" dirty="0"/>
              <a:t>M)</a:t>
            </a:r>
            <a:r>
              <a:rPr lang="zh-CN" altLang="zh-CN" dirty="0"/>
              <a:t>，以及存取概率计算的中间文件。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88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EB2B086-0B86-4124-8E57-1818D70F26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456" y="1850470"/>
            <a:ext cx="7363806" cy="41590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B7AB35-9134-4902-BB73-0FAE21E929BA}"/>
              </a:ext>
            </a:extLst>
          </p:cNvPr>
          <p:cNvSpPr txBox="1"/>
          <p:nvPr/>
        </p:nvSpPr>
        <p:spPr>
          <a:xfrm>
            <a:off x="8520545" y="2396836"/>
            <a:ext cx="3077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Try_load_model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接受一个参数，用于判别是否加载中间文件结果。当直接加载中间结果时，可以不通过语料库训练，直接进行分词调用。否则，该函数用于初始化初始概率、转移概率以及发射概率等信息。这里初始概率是指，一句话第一个字被标记成“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”或“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”的概率。</a:t>
            </a:r>
          </a:p>
        </p:txBody>
      </p:sp>
    </p:spTree>
    <p:extLst>
      <p:ext uri="{BB962C8B-B14F-4D97-AF65-F5344CB8AC3E}">
        <p14:creationId xmlns:p14="http://schemas.microsoft.com/office/powerpoint/2010/main" val="104105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8955B11-7267-4FB4-957A-140DA59DC6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5732" y="587393"/>
            <a:ext cx="3230421" cy="61514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047FDB-491A-4BCC-99E8-C0E0831BAB0B}"/>
              </a:ext>
            </a:extLst>
          </p:cNvPr>
          <p:cNvSpPr txBox="1"/>
          <p:nvPr/>
        </p:nvSpPr>
        <p:spPr>
          <a:xfrm>
            <a:off x="444904" y="1790700"/>
            <a:ext cx="11720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train</a:t>
            </a:r>
            <a:r>
              <a:rPr lang="zh-CN" altLang="zh-CN" sz="1200" dirty="0"/>
              <a:t>函数主要用于通过给给定的分词语料库进行训练。语料库的格式为每一行一句话（逗号隔开算一句），每个词以空格分隔，示例中采用了人民日报的分词语料，该函数主要是通过对语料的统计，得到</a:t>
            </a:r>
            <a:r>
              <a:rPr lang="en-US" altLang="zh-CN" sz="1200" dirty="0"/>
              <a:t>HMM</a:t>
            </a:r>
            <a:r>
              <a:rPr lang="zh-CN" altLang="zh-CN" sz="1200" dirty="0"/>
              <a:t>所需的初始概率、转移概率以及发射概率。其代码如下：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534D55-BE4C-47BD-B7F0-F03AA413CA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9266" y="478877"/>
            <a:ext cx="4633278" cy="5705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8CA8D1-601B-477E-9655-B6861E570CAA}"/>
              </a:ext>
            </a:extLst>
          </p:cNvPr>
          <p:cNvSpPr txBox="1"/>
          <p:nvPr/>
        </p:nvSpPr>
        <p:spPr>
          <a:xfrm>
            <a:off x="5828985" y="1790699"/>
            <a:ext cx="11720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cut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函数用于切词，其通过加载中间文件，代用</a:t>
            </a:r>
            <a:r>
              <a:rPr lang="en-US" altLang="zh-CN" sz="12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veterbi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函数来完成。</a:t>
            </a:r>
            <a:r>
              <a:rPr lang="en-US" altLang="zh-CN" sz="12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Veterbi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函数即为</a:t>
            </a:r>
            <a:r>
              <a:rPr lang="en-US" altLang="zh-CN" sz="12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veterbi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算法的实现，是一种基于动态规划的一种实现，主要是求最大概率的路径。其输入参数为初始概率、转移概率及发射概率，加上需要切分的句子。</a:t>
            </a:r>
            <a:r>
              <a:rPr lang="en-US" altLang="zh-CN" sz="12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Veterbi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函数和</a:t>
            </a: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cut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函数代码如下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7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478877"/>
            <a:ext cx="12192000" cy="662904"/>
            <a:chOff x="0" y="478877"/>
            <a:chExt cx="12192000" cy="662904"/>
          </a:xfrm>
        </p:grpSpPr>
        <p:sp>
          <p:nvSpPr>
            <p:cNvPr id="27" name="矩形 26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444904" y="478877"/>
              <a:ext cx="136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HMM</a:t>
              </a:r>
              <a:r>
                <a:rPr lang="zh-CN" altLang="en-US" sz="2000" b="1" dirty="0"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4904" y="772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统计分词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10498F2-E8B2-4B16-BC26-8B8B8FBCEC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39" y="2476499"/>
            <a:ext cx="3357674" cy="15136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36334C-993C-4C13-8DC9-2D0C854414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8213" y="1044594"/>
            <a:ext cx="8448883" cy="47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9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rot="60000" flipH="1">
            <a:off x="3696804" y="-248955"/>
            <a:ext cx="1244600" cy="17031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60000" flipH="1">
            <a:off x="2001933" y="5288250"/>
            <a:ext cx="1244600" cy="170310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220000">
            <a:off x="4500329" y="-351401"/>
            <a:ext cx="297950" cy="19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2220000">
            <a:off x="2136209" y="5199803"/>
            <a:ext cx="297950" cy="19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359045" y="1238250"/>
            <a:ext cx="4381500" cy="438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717064" y="2378587"/>
            <a:ext cx="366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ritannic Bold" panose="020B0903060703020204" pitchFamily="34" charset="0"/>
              </a:rPr>
              <a:t>PART 3</a:t>
            </a:r>
            <a:endParaRPr lang="zh-CN" altLang="en-US" sz="7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83928" y="3996479"/>
            <a:ext cx="37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混合分词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C8E943-F566-4D14-8530-1974BABCF08B}"/>
              </a:ext>
            </a:extLst>
          </p:cNvPr>
          <p:cNvSpPr txBox="1"/>
          <p:nvPr/>
        </p:nvSpPr>
        <p:spPr>
          <a:xfrm>
            <a:off x="7416591" y="1536174"/>
            <a:ext cx="31833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事实上，在实际使用过程中，不同的算法差距并不明显。在应用时，多是</a:t>
            </a:r>
            <a:r>
              <a:rPr lang="zh-CN" altLang="zh-CN" sz="2000" dirty="0">
                <a:solidFill>
                  <a:srgbClr val="FF0000"/>
                </a:solidFill>
              </a:rPr>
              <a:t>基于一种分词算法，然后用其他分词算法加以辅助</a:t>
            </a:r>
            <a:r>
              <a:rPr lang="zh-CN" altLang="zh-CN" sz="2000" dirty="0"/>
              <a:t>。最常用的就是先基于字典的方式进行分词，然后再用统计分词进行辅助。在能保证词典分词准确率的基础上，对未登录词和骑一次有较好的识别，</a:t>
            </a:r>
            <a:r>
              <a:rPr lang="en-US" altLang="zh-CN" sz="2000" dirty="0"/>
              <a:t>jieba</a:t>
            </a:r>
            <a:r>
              <a:rPr lang="zh-CN" altLang="zh-CN" sz="2000" dirty="0"/>
              <a:t>便是如此。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752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537269" y="2048743"/>
            <a:ext cx="510540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英文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中，单词本身就是词，文章中有很多的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分隔符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中文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不同，句子中标记符的位置不同</a:t>
            </a:r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句子很大可能会出现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歧义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。目前对于中文分词提出了很多方法，主要归纳为“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规则分词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”、“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统计分词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”和“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混合分词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（规则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统计）”三个流派。规则分词是最早兴起的的方法，主要通过人工设立词库，按照一定方式进行匹配切分，其简单高效，但是对新词很难处理。统计分词在统计机器学习技术兴起之后出现，能够较好应对新词</a:t>
            </a:r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发现等特殊场景。在实践中，单纯依赖统计分词的缺陷是，十分依赖语料的质量。所以一般采用两种方法的集合，即混合分词。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0" y="587393"/>
            <a:ext cx="12192000" cy="554388"/>
            <a:chOff x="0" y="587393"/>
            <a:chExt cx="12192000" cy="554388"/>
          </a:xfrm>
        </p:grpSpPr>
        <p:sp>
          <p:nvSpPr>
            <p:cNvPr id="35" name="矩形 34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37" name="矩形 36"/>
            <p:cNvSpPr/>
            <p:nvPr/>
          </p:nvSpPr>
          <p:spPr>
            <a:xfrm>
              <a:off x="444904" y="610998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中文分词简介</a:t>
              </a: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444904" y="77244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569044-BB3F-43F4-AB8C-E90BBE5D31C7}"/>
              </a:ext>
            </a:extLst>
          </p:cNvPr>
          <p:cNvGrpSpPr/>
          <p:nvPr/>
        </p:nvGrpSpPr>
        <p:grpSpPr>
          <a:xfrm>
            <a:off x="7790278" y="2929307"/>
            <a:ext cx="3203085" cy="2840759"/>
            <a:chOff x="6784377" y="1141781"/>
            <a:chExt cx="3756433" cy="3364030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547E2EC1-0F04-4B09-9F82-ED6AE4320E2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67943" y="2032943"/>
              <a:ext cx="3364030" cy="1581705"/>
            </a:xfrm>
            <a:custGeom>
              <a:avLst/>
              <a:gdLst>
                <a:gd name="T0" fmla="*/ 2304 w 2304"/>
                <a:gd name="T1" fmla="*/ 792 h 1080"/>
                <a:gd name="T2" fmla="*/ 2302 w 2304"/>
                <a:gd name="T3" fmla="*/ 806 h 1080"/>
                <a:gd name="T4" fmla="*/ 2290 w 2304"/>
                <a:gd name="T5" fmla="*/ 836 h 1080"/>
                <a:gd name="T6" fmla="*/ 2268 w 2304"/>
                <a:gd name="T7" fmla="*/ 864 h 1080"/>
                <a:gd name="T8" fmla="*/ 2234 w 2304"/>
                <a:gd name="T9" fmla="*/ 892 h 1080"/>
                <a:gd name="T10" fmla="*/ 2190 w 2304"/>
                <a:gd name="T11" fmla="*/ 916 h 1080"/>
                <a:gd name="T12" fmla="*/ 2108 w 2304"/>
                <a:gd name="T13" fmla="*/ 954 h 1080"/>
                <a:gd name="T14" fmla="*/ 1966 w 2304"/>
                <a:gd name="T15" fmla="*/ 996 h 1080"/>
                <a:gd name="T16" fmla="*/ 1796 w 2304"/>
                <a:gd name="T17" fmla="*/ 1030 h 1080"/>
                <a:gd name="T18" fmla="*/ 1600 w 2304"/>
                <a:gd name="T19" fmla="*/ 1058 h 1080"/>
                <a:gd name="T20" fmla="*/ 1384 w 2304"/>
                <a:gd name="T21" fmla="*/ 1074 h 1080"/>
                <a:gd name="T22" fmla="*/ 1152 w 2304"/>
                <a:gd name="T23" fmla="*/ 1080 h 1080"/>
                <a:gd name="T24" fmla="*/ 1034 w 2304"/>
                <a:gd name="T25" fmla="*/ 1078 h 1080"/>
                <a:gd name="T26" fmla="*/ 810 w 2304"/>
                <a:gd name="T27" fmla="*/ 1068 h 1080"/>
                <a:gd name="T28" fmla="*/ 602 w 2304"/>
                <a:gd name="T29" fmla="*/ 1046 h 1080"/>
                <a:gd name="T30" fmla="*/ 420 w 2304"/>
                <a:gd name="T31" fmla="*/ 1014 h 1080"/>
                <a:gd name="T32" fmla="*/ 264 w 2304"/>
                <a:gd name="T33" fmla="*/ 976 h 1080"/>
                <a:gd name="T34" fmla="*/ 140 w 2304"/>
                <a:gd name="T35" fmla="*/ 930 h 1080"/>
                <a:gd name="T36" fmla="*/ 90 w 2304"/>
                <a:gd name="T37" fmla="*/ 904 h 1080"/>
                <a:gd name="T38" fmla="*/ 52 w 2304"/>
                <a:gd name="T39" fmla="*/ 878 h 1080"/>
                <a:gd name="T40" fmla="*/ 24 w 2304"/>
                <a:gd name="T41" fmla="*/ 850 h 1080"/>
                <a:gd name="T42" fmla="*/ 6 w 2304"/>
                <a:gd name="T43" fmla="*/ 822 h 1080"/>
                <a:gd name="T44" fmla="*/ 0 w 2304"/>
                <a:gd name="T45" fmla="*/ 792 h 1080"/>
                <a:gd name="T46" fmla="*/ 288 w 2304"/>
                <a:gd name="T47" fmla="*/ 216 h 1080"/>
                <a:gd name="T48" fmla="*/ 292 w 2304"/>
                <a:gd name="T49" fmla="*/ 194 h 1080"/>
                <a:gd name="T50" fmla="*/ 306 w 2304"/>
                <a:gd name="T51" fmla="*/ 172 h 1080"/>
                <a:gd name="T52" fmla="*/ 326 w 2304"/>
                <a:gd name="T53" fmla="*/ 152 h 1080"/>
                <a:gd name="T54" fmla="*/ 356 w 2304"/>
                <a:gd name="T55" fmla="*/ 132 h 1080"/>
                <a:gd name="T56" fmla="*/ 436 w 2304"/>
                <a:gd name="T57" fmla="*/ 96 h 1080"/>
                <a:gd name="T58" fmla="*/ 542 w 2304"/>
                <a:gd name="T59" fmla="*/ 64 h 1080"/>
                <a:gd name="T60" fmla="*/ 668 w 2304"/>
                <a:gd name="T61" fmla="*/ 36 h 1080"/>
                <a:gd name="T62" fmla="*/ 816 w 2304"/>
                <a:gd name="T63" fmla="*/ 16 h 1080"/>
                <a:gd name="T64" fmla="*/ 978 w 2304"/>
                <a:gd name="T65" fmla="*/ 4 h 1080"/>
                <a:gd name="T66" fmla="*/ 1152 w 2304"/>
                <a:gd name="T67" fmla="*/ 0 h 1080"/>
                <a:gd name="T68" fmla="*/ 1240 w 2304"/>
                <a:gd name="T69" fmla="*/ 2 h 1080"/>
                <a:gd name="T70" fmla="*/ 1408 w 2304"/>
                <a:gd name="T71" fmla="*/ 10 h 1080"/>
                <a:gd name="T72" fmla="*/ 1564 w 2304"/>
                <a:gd name="T73" fmla="*/ 26 h 1080"/>
                <a:gd name="T74" fmla="*/ 1702 w 2304"/>
                <a:gd name="T75" fmla="*/ 50 h 1080"/>
                <a:gd name="T76" fmla="*/ 1818 w 2304"/>
                <a:gd name="T77" fmla="*/ 78 h 1080"/>
                <a:gd name="T78" fmla="*/ 1912 w 2304"/>
                <a:gd name="T79" fmla="*/ 114 h 1080"/>
                <a:gd name="T80" fmla="*/ 1964 w 2304"/>
                <a:gd name="T81" fmla="*/ 142 h 1080"/>
                <a:gd name="T82" fmla="*/ 1988 w 2304"/>
                <a:gd name="T83" fmla="*/ 162 h 1080"/>
                <a:gd name="T84" fmla="*/ 2006 w 2304"/>
                <a:gd name="T85" fmla="*/ 184 h 1080"/>
                <a:gd name="T86" fmla="*/ 2014 w 2304"/>
                <a:gd name="T87" fmla="*/ 204 h 1080"/>
                <a:gd name="T88" fmla="*/ 2016 w 2304"/>
                <a:gd name="T89" fmla="*/ 216 h 10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04"/>
                <a:gd name="T136" fmla="*/ 0 h 1080"/>
                <a:gd name="T137" fmla="*/ 2304 w 2304"/>
                <a:gd name="T138" fmla="*/ 1080 h 10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04" h="1080">
                  <a:moveTo>
                    <a:pt x="2016" y="216"/>
                  </a:moveTo>
                  <a:lnTo>
                    <a:pt x="2304" y="792"/>
                  </a:lnTo>
                  <a:lnTo>
                    <a:pt x="2302" y="806"/>
                  </a:lnTo>
                  <a:lnTo>
                    <a:pt x="2298" y="822"/>
                  </a:lnTo>
                  <a:lnTo>
                    <a:pt x="2290" y="836"/>
                  </a:lnTo>
                  <a:lnTo>
                    <a:pt x="2280" y="850"/>
                  </a:lnTo>
                  <a:lnTo>
                    <a:pt x="2268" y="864"/>
                  </a:lnTo>
                  <a:lnTo>
                    <a:pt x="2252" y="878"/>
                  </a:lnTo>
                  <a:lnTo>
                    <a:pt x="2234" y="892"/>
                  </a:lnTo>
                  <a:lnTo>
                    <a:pt x="2214" y="904"/>
                  </a:lnTo>
                  <a:lnTo>
                    <a:pt x="2190" y="916"/>
                  </a:lnTo>
                  <a:lnTo>
                    <a:pt x="2164" y="930"/>
                  </a:lnTo>
                  <a:lnTo>
                    <a:pt x="2108" y="954"/>
                  </a:lnTo>
                  <a:lnTo>
                    <a:pt x="2040" y="976"/>
                  </a:lnTo>
                  <a:lnTo>
                    <a:pt x="1966" y="996"/>
                  </a:lnTo>
                  <a:lnTo>
                    <a:pt x="1884" y="1014"/>
                  </a:lnTo>
                  <a:lnTo>
                    <a:pt x="1796" y="1030"/>
                  </a:lnTo>
                  <a:lnTo>
                    <a:pt x="1702" y="1046"/>
                  </a:lnTo>
                  <a:lnTo>
                    <a:pt x="1600" y="1058"/>
                  </a:lnTo>
                  <a:lnTo>
                    <a:pt x="1494" y="1068"/>
                  </a:lnTo>
                  <a:lnTo>
                    <a:pt x="1384" y="1074"/>
                  </a:lnTo>
                  <a:lnTo>
                    <a:pt x="1270" y="1078"/>
                  </a:lnTo>
                  <a:lnTo>
                    <a:pt x="1152" y="1080"/>
                  </a:lnTo>
                  <a:lnTo>
                    <a:pt x="1034" y="1078"/>
                  </a:lnTo>
                  <a:lnTo>
                    <a:pt x="920" y="1074"/>
                  </a:lnTo>
                  <a:lnTo>
                    <a:pt x="810" y="1068"/>
                  </a:lnTo>
                  <a:lnTo>
                    <a:pt x="704" y="1058"/>
                  </a:lnTo>
                  <a:lnTo>
                    <a:pt x="602" y="1046"/>
                  </a:lnTo>
                  <a:lnTo>
                    <a:pt x="508" y="1030"/>
                  </a:lnTo>
                  <a:lnTo>
                    <a:pt x="420" y="1014"/>
                  </a:lnTo>
                  <a:lnTo>
                    <a:pt x="338" y="996"/>
                  </a:lnTo>
                  <a:lnTo>
                    <a:pt x="264" y="976"/>
                  </a:lnTo>
                  <a:lnTo>
                    <a:pt x="196" y="954"/>
                  </a:lnTo>
                  <a:lnTo>
                    <a:pt x="140" y="930"/>
                  </a:lnTo>
                  <a:lnTo>
                    <a:pt x="114" y="916"/>
                  </a:lnTo>
                  <a:lnTo>
                    <a:pt x="90" y="904"/>
                  </a:lnTo>
                  <a:lnTo>
                    <a:pt x="70" y="892"/>
                  </a:lnTo>
                  <a:lnTo>
                    <a:pt x="52" y="878"/>
                  </a:lnTo>
                  <a:lnTo>
                    <a:pt x="36" y="864"/>
                  </a:lnTo>
                  <a:lnTo>
                    <a:pt x="24" y="850"/>
                  </a:lnTo>
                  <a:lnTo>
                    <a:pt x="14" y="836"/>
                  </a:lnTo>
                  <a:lnTo>
                    <a:pt x="6" y="822"/>
                  </a:lnTo>
                  <a:lnTo>
                    <a:pt x="2" y="806"/>
                  </a:lnTo>
                  <a:lnTo>
                    <a:pt x="0" y="792"/>
                  </a:lnTo>
                  <a:lnTo>
                    <a:pt x="288" y="216"/>
                  </a:lnTo>
                  <a:lnTo>
                    <a:pt x="290" y="204"/>
                  </a:lnTo>
                  <a:lnTo>
                    <a:pt x="292" y="194"/>
                  </a:lnTo>
                  <a:lnTo>
                    <a:pt x="298" y="184"/>
                  </a:lnTo>
                  <a:lnTo>
                    <a:pt x="306" y="172"/>
                  </a:lnTo>
                  <a:lnTo>
                    <a:pt x="316" y="162"/>
                  </a:lnTo>
                  <a:lnTo>
                    <a:pt x="326" y="152"/>
                  </a:lnTo>
                  <a:lnTo>
                    <a:pt x="340" y="142"/>
                  </a:lnTo>
                  <a:lnTo>
                    <a:pt x="356" y="132"/>
                  </a:lnTo>
                  <a:lnTo>
                    <a:pt x="392" y="114"/>
                  </a:lnTo>
                  <a:lnTo>
                    <a:pt x="436" y="96"/>
                  </a:lnTo>
                  <a:lnTo>
                    <a:pt x="486" y="78"/>
                  </a:lnTo>
                  <a:lnTo>
                    <a:pt x="542" y="64"/>
                  </a:lnTo>
                  <a:lnTo>
                    <a:pt x="602" y="50"/>
                  </a:lnTo>
                  <a:lnTo>
                    <a:pt x="668" y="36"/>
                  </a:lnTo>
                  <a:lnTo>
                    <a:pt x="740" y="26"/>
                  </a:lnTo>
                  <a:lnTo>
                    <a:pt x="816" y="16"/>
                  </a:lnTo>
                  <a:lnTo>
                    <a:pt x="896" y="10"/>
                  </a:lnTo>
                  <a:lnTo>
                    <a:pt x="978" y="4"/>
                  </a:lnTo>
                  <a:lnTo>
                    <a:pt x="1064" y="2"/>
                  </a:lnTo>
                  <a:lnTo>
                    <a:pt x="1152" y="0"/>
                  </a:lnTo>
                  <a:lnTo>
                    <a:pt x="1240" y="2"/>
                  </a:lnTo>
                  <a:lnTo>
                    <a:pt x="1326" y="4"/>
                  </a:lnTo>
                  <a:lnTo>
                    <a:pt x="1408" y="10"/>
                  </a:lnTo>
                  <a:lnTo>
                    <a:pt x="1488" y="16"/>
                  </a:lnTo>
                  <a:lnTo>
                    <a:pt x="1564" y="26"/>
                  </a:lnTo>
                  <a:lnTo>
                    <a:pt x="1636" y="36"/>
                  </a:lnTo>
                  <a:lnTo>
                    <a:pt x="1702" y="50"/>
                  </a:lnTo>
                  <a:lnTo>
                    <a:pt x="1762" y="64"/>
                  </a:lnTo>
                  <a:lnTo>
                    <a:pt x="1818" y="78"/>
                  </a:lnTo>
                  <a:lnTo>
                    <a:pt x="1868" y="96"/>
                  </a:lnTo>
                  <a:lnTo>
                    <a:pt x="1912" y="114"/>
                  </a:lnTo>
                  <a:lnTo>
                    <a:pt x="1948" y="132"/>
                  </a:lnTo>
                  <a:lnTo>
                    <a:pt x="1964" y="142"/>
                  </a:lnTo>
                  <a:lnTo>
                    <a:pt x="1978" y="152"/>
                  </a:lnTo>
                  <a:lnTo>
                    <a:pt x="1988" y="162"/>
                  </a:lnTo>
                  <a:lnTo>
                    <a:pt x="1998" y="172"/>
                  </a:lnTo>
                  <a:lnTo>
                    <a:pt x="2006" y="184"/>
                  </a:lnTo>
                  <a:lnTo>
                    <a:pt x="2012" y="194"/>
                  </a:lnTo>
                  <a:lnTo>
                    <a:pt x="2014" y="204"/>
                  </a:lnTo>
                  <a:lnTo>
                    <a:pt x="2016" y="2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</a:pPr>
              <a:endParaRPr lang="zh-CN" altLang="en-US" sz="8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12917194-262A-4EB1-8505-C1732AA80DD4}"/>
                </a:ext>
              </a:extLst>
            </p:cNvPr>
            <p:cNvGrpSpPr/>
            <p:nvPr/>
          </p:nvGrpSpPr>
          <p:grpSpPr>
            <a:xfrm rot="16200000">
              <a:off x="7533885" y="2027818"/>
              <a:ext cx="2593530" cy="1625317"/>
              <a:chOff x="1068760" y="3280022"/>
              <a:chExt cx="2832100" cy="1774825"/>
            </a:xfrm>
            <a:effectLst/>
          </p:grpSpPr>
          <p:sp>
            <p:nvSpPr>
              <p:cNvPr id="42" name="Oval 7">
                <a:extLst>
                  <a:ext uri="{FF2B5EF4-FFF2-40B4-BE49-F238E27FC236}">
                    <a16:creationId xmlns:a16="http://schemas.microsoft.com/office/drawing/2014/main" id="{8BD0E029-A1BA-4CB9-A654-C7D263E70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760" y="4134097"/>
                <a:ext cx="2832100" cy="920750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6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4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algn="just" defTabSz="837391" eaLnBrk="1" fontAlgn="base" hangingPunct="1">
                  <a:spcBef>
                    <a:spcPts val="0"/>
                  </a:spcBef>
                  <a:buClrTx/>
                  <a:buSzTx/>
                  <a:buNone/>
                  <a:defRPr/>
                </a:pPr>
                <a:endParaRPr lang="zh-CN" altLang="en-US" sz="800" b="0" kern="0">
                  <a:solidFill>
                    <a:srgbClr val="000000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062C367A-9487-44A7-8057-E6A4CF525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0848" y="3280022"/>
                <a:ext cx="2484437" cy="1373187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80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4" name="Group 10">
              <a:extLst>
                <a:ext uri="{FF2B5EF4-FFF2-40B4-BE49-F238E27FC236}">
                  <a16:creationId xmlns:a16="http://schemas.microsoft.com/office/drawing/2014/main" id="{0217DEF4-E8DF-4586-9C90-729F51225759}"/>
                </a:ext>
              </a:extLst>
            </p:cNvPr>
            <p:cNvGrpSpPr/>
            <p:nvPr/>
          </p:nvGrpSpPr>
          <p:grpSpPr>
            <a:xfrm rot="16200000">
              <a:off x="6680300" y="2072133"/>
              <a:ext cx="1738044" cy="1529890"/>
              <a:chOff x="1529135" y="2104362"/>
              <a:chExt cx="1911350" cy="1629685"/>
            </a:xfrm>
          </p:grpSpPr>
          <p:sp>
            <p:nvSpPr>
              <p:cNvPr id="45" name="Oval 11">
                <a:extLst>
                  <a:ext uri="{FF2B5EF4-FFF2-40B4-BE49-F238E27FC236}">
                    <a16:creationId xmlns:a16="http://schemas.microsoft.com/office/drawing/2014/main" id="{8211109E-CF39-45D5-A137-73ABDF1FC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135" y="3111747"/>
                <a:ext cx="1911350" cy="622300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6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4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algn="just" defTabSz="837391" eaLnBrk="1" fontAlgn="base" hangingPunct="1">
                  <a:spcBef>
                    <a:spcPts val="0"/>
                  </a:spcBef>
                  <a:buClrTx/>
                  <a:buSzTx/>
                  <a:buNone/>
                  <a:defRPr/>
                </a:pPr>
                <a:endParaRPr lang="zh-CN" altLang="en-US" sz="800" b="0" kern="0">
                  <a:solidFill>
                    <a:srgbClr val="000000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8DA640F5-496C-42B8-A50C-3B8679661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898" y="2104362"/>
                <a:ext cx="1430337" cy="1466850"/>
              </a:xfrm>
              <a:custGeom>
                <a:avLst/>
                <a:gdLst>
                  <a:gd name="T0" fmla="*/ 2147483647 w 576"/>
                  <a:gd name="T1" fmla="*/ 2147483647 h 648"/>
                  <a:gd name="T2" fmla="*/ 2147483647 w 576"/>
                  <a:gd name="T3" fmla="*/ 2147483647 h 648"/>
                  <a:gd name="T4" fmla="*/ 2147483647 w 576"/>
                  <a:gd name="T5" fmla="*/ 2147483647 h 648"/>
                  <a:gd name="T6" fmla="*/ 2147483647 w 576"/>
                  <a:gd name="T7" fmla="*/ 2147483647 h 648"/>
                  <a:gd name="T8" fmla="*/ 2147483647 w 576"/>
                  <a:gd name="T9" fmla="*/ 2147483647 h 648"/>
                  <a:gd name="T10" fmla="*/ 2147483647 w 576"/>
                  <a:gd name="T11" fmla="*/ 2147483647 h 648"/>
                  <a:gd name="T12" fmla="*/ 2147483647 w 576"/>
                  <a:gd name="T13" fmla="*/ 2147483647 h 648"/>
                  <a:gd name="T14" fmla="*/ 2147483647 w 576"/>
                  <a:gd name="T15" fmla="*/ 2147483647 h 648"/>
                  <a:gd name="T16" fmla="*/ 2147483647 w 576"/>
                  <a:gd name="T17" fmla="*/ 2147483647 h 648"/>
                  <a:gd name="T18" fmla="*/ 2147483647 w 576"/>
                  <a:gd name="T19" fmla="*/ 2147483647 h 648"/>
                  <a:gd name="T20" fmla="*/ 2147483647 w 576"/>
                  <a:gd name="T21" fmla="*/ 2147483647 h 648"/>
                  <a:gd name="T22" fmla="*/ 2133573609 w 576"/>
                  <a:gd name="T23" fmla="*/ 2147483647 h 648"/>
                  <a:gd name="T24" fmla="*/ 1775924795 w 576"/>
                  <a:gd name="T25" fmla="*/ 2147483647 h 648"/>
                  <a:gd name="T26" fmla="*/ 1775924795 w 576"/>
                  <a:gd name="T27" fmla="*/ 2147483647 h 648"/>
                  <a:gd name="T28" fmla="*/ 1418273498 w 576"/>
                  <a:gd name="T29" fmla="*/ 2147483647 h 648"/>
                  <a:gd name="T30" fmla="*/ 1085285581 w 576"/>
                  <a:gd name="T31" fmla="*/ 2147483647 h 648"/>
                  <a:gd name="T32" fmla="*/ 776966011 w 576"/>
                  <a:gd name="T33" fmla="*/ 2147483647 h 648"/>
                  <a:gd name="T34" fmla="*/ 517978169 w 576"/>
                  <a:gd name="T35" fmla="*/ 2147483647 h 648"/>
                  <a:gd name="T36" fmla="*/ 308319570 w 576"/>
                  <a:gd name="T37" fmla="*/ 2147483647 h 648"/>
                  <a:gd name="T38" fmla="*/ 209658599 w 576"/>
                  <a:gd name="T39" fmla="*/ 2147483647 h 648"/>
                  <a:gd name="T40" fmla="*/ 135661008 w 576"/>
                  <a:gd name="T41" fmla="*/ 2147483647 h 648"/>
                  <a:gd name="T42" fmla="*/ 73997591 w 576"/>
                  <a:gd name="T43" fmla="*/ 2147483647 h 648"/>
                  <a:gd name="T44" fmla="*/ 36997554 w 576"/>
                  <a:gd name="T45" fmla="*/ 2147483647 h 648"/>
                  <a:gd name="T46" fmla="*/ 12331690 w 576"/>
                  <a:gd name="T47" fmla="*/ 2147483647 h 648"/>
                  <a:gd name="T48" fmla="*/ 0 w 576"/>
                  <a:gd name="T49" fmla="*/ 2147483647 h 648"/>
                  <a:gd name="T50" fmla="*/ 1775924795 w 576"/>
                  <a:gd name="T51" fmla="*/ 0 h 648"/>
                  <a:gd name="T52" fmla="*/ 2147483647 w 576"/>
                  <a:gd name="T53" fmla="*/ 2147483647 h 64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76"/>
                  <a:gd name="T82" fmla="*/ 0 h 648"/>
                  <a:gd name="T83" fmla="*/ 576 w 576"/>
                  <a:gd name="T84" fmla="*/ 648 h 64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76" h="648">
                    <a:moveTo>
                      <a:pt x="576" y="576"/>
                    </a:moveTo>
                    <a:lnTo>
                      <a:pt x="576" y="576"/>
                    </a:lnTo>
                    <a:lnTo>
                      <a:pt x="574" y="584"/>
                    </a:lnTo>
                    <a:lnTo>
                      <a:pt x="570" y="590"/>
                    </a:lnTo>
                    <a:lnTo>
                      <a:pt x="564" y="598"/>
                    </a:lnTo>
                    <a:lnTo>
                      <a:pt x="554" y="604"/>
                    </a:lnTo>
                    <a:lnTo>
                      <a:pt x="542" y="610"/>
                    </a:lnTo>
                    <a:lnTo>
                      <a:pt x="526" y="616"/>
                    </a:lnTo>
                    <a:lnTo>
                      <a:pt x="492" y="626"/>
                    </a:lnTo>
                    <a:lnTo>
                      <a:pt x="450" y="636"/>
                    </a:lnTo>
                    <a:lnTo>
                      <a:pt x="400" y="642"/>
                    </a:lnTo>
                    <a:lnTo>
                      <a:pt x="346" y="646"/>
                    </a:lnTo>
                    <a:lnTo>
                      <a:pt x="288" y="648"/>
                    </a:lnTo>
                    <a:lnTo>
                      <a:pt x="230" y="646"/>
                    </a:lnTo>
                    <a:lnTo>
                      <a:pt x="176" y="642"/>
                    </a:lnTo>
                    <a:lnTo>
                      <a:pt x="126" y="636"/>
                    </a:lnTo>
                    <a:lnTo>
                      <a:pt x="84" y="626"/>
                    </a:lnTo>
                    <a:lnTo>
                      <a:pt x="50" y="616"/>
                    </a:lnTo>
                    <a:lnTo>
                      <a:pt x="34" y="610"/>
                    </a:lnTo>
                    <a:lnTo>
                      <a:pt x="22" y="604"/>
                    </a:lnTo>
                    <a:lnTo>
                      <a:pt x="12" y="598"/>
                    </a:lnTo>
                    <a:lnTo>
                      <a:pt x="6" y="590"/>
                    </a:lnTo>
                    <a:lnTo>
                      <a:pt x="2" y="584"/>
                    </a:lnTo>
                    <a:lnTo>
                      <a:pt x="0" y="576"/>
                    </a:lnTo>
                    <a:lnTo>
                      <a:pt x="288" y="0"/>
                    </a:lnTo>
                    <a:lnTo>
                      <a:pt x="576" y="5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algn="just" defTabSz="837391">
                  <a:lnSpc>
                    <a:spcPct val="120000"/>
                  </a:lnSpc>
                  <a:defRPr/>
                </a:pPr>
                <a:endParaRPr lang="zh-CN" altLang="en-US" sz="8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04F49D5-1361-4DA2-A9DF-69B96D3E239C}"/>
              </a:ext>
            </a:extLst>
          </p:cNvPr>
          <p:cNvSpPr txBox="1"/>
          <p:nvPr/>
        </p:nvSpPr>
        <p:spPr>
          <a:xfrm>
            <a:off x="6691920" y="1141781"/>
            <a:ext cx="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英文</a:t>
            </a:r>
            <a:endParaRPr lang="zh-CN" altLang="en-US" sz="16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2935FD-1A4E-48BF-8BB5-43610D574AAD}"/>
              </a:ext>
            </a:extLst>
          </p:cNvPr>
          <p:cNvCxnSpPr/>
          <p:nvPr/>
        </p:nvCxnSpPr>
        <p:spPr>
          <a:xfrm>
            <a:off x="7738533" y="1295400"/>
            <a:ext cx="115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1ED97053-74B3-45BA-9144-8BCF39465322}"/>
              </a:ext>
            </a:extLst>
          </p:cNvPr>
          <p:cNvSpPr txBox="1"/>
          <p:nvPr/>
        </p:nvSpPr>
        <p:spPr>
          <a:xfrm>
            <a:off x="9042400" y="1149063"/>
            <a:ext cx="8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分隔符</a:t>
            </a:r>
            <a:endParaRPr lang="zh-CN" altLang="en-US" sz="16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33A7D70-8A5D-4BBE-95CA-8CAA57882D01}"/>
              </a:ext>
            </a:extLst>
          </p:cNvPr>
          <p:cNvSpPr txBox="1"/>
          <p:nvPr/>
        </p:nvSpPr>
        <p:spPr>
          <a:xfrm>
            <a:off x="6833102" y="4180410"/>
            <a:ext cx="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中文</a:t>
            </a:r>
            <a:endParaRPr lang="zh-CN" altLang="en-US" sz="16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0FED00-668E-4947-A018-BFD828717D1B}"/>
              </a:ext>
            </a:extLst>
          </p:cNvPr>
          <p:cNvCxnSpPr>
            <a:cxnSpLocks/>
          </p:cNvCxnSpPr>
          <p:nvPr/>
        </p:nvCxnSpPr>
        <p:spPr>
          <a:xfrm flipV="1">
            <a:off x="7143336" y="3193903"/>
            <a:ext cx="0" cy="98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000D106-0978-4D62-B937-6F1BA869ADBB}"/>
              </a:ext>
            </a:extLst>
          </p:cNvPr>
          <p:cNvSpPr txBox="1"/>
          <p:nvPr/>
        </p:nvSpPr>
        <p:spPr>
          <a:xfrm>
            <a:off x="6653784" y="2820130"/>
            <a:ext cx="1017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断句歧义</a:t>
            </a:r>
            <a:endParaRPr lang="zh-CN" altLang="en-US" sz="16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40BC74C-C243-424E-B60C-2112A68B9994}"/>
              </a:ext>
            </a:extLst>
          </p:cNvPr>
          <p:cNvSpPr txBox="1"/>
          <p:nvPr/>
        </p:nvSpPr>
        <p:spPr>
          <a:xfrm>
            <a:off x="10177846" y="4078355"/>
            <a:ext cx="64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混合分词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088A309-846A-438D-8FFB-60FDF110828F}"/>
              </a:ext>
            </a:extLst>
          </p:cNvPr>
          <p:cNvSpPr txBox="1"/>
          <p:nvPr/>
        </p:nvSpPr>
        <p:spPr>
          <a:xfrm>
            <a:off x="9087935" y="4068514"/>
            <a:ext cx="64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统计分词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6A20A4E-6EC1-4837-847F-7CF92FEAD56F}"/>
              </a:ext>
            </a:extLst>
          </p:cNvPr>
          <p:cNvSpPr txBox="1"/>
          <p:nvPr/>
        </p:nvSpPr>
        <p:spPr>
          <a:xfrm>
            <a:off x="8270208" y="4054495"/>
            <a:ext cx="63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规则分词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5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rot="60000" flipH="1">
            <a:off x="3388973" y="-132923"/>
            <a:ext cx="1244600" cy="17031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60000" flipH="1">
            <a:off x="1627142" y="5507179"/>
            <a:ext cx="1244600" cy="170310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220000">
            <a:off x="4192498" y="-235369"/>
            <a:ext cx="297950" cy="19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2220000">
            <a:off x="1828378" y="5315835"/>
            <a:ext cx="297950" cy="19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51214" y="1354282"/>
            <a:ext cx="4381500" cy="438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09233" y="2494619"/>
            <a:ext cx="366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ritannic Bold" panose="020B0903060703020204" pitchFamily="34" charset="0"/>
              </a:rPr>
              <a:t>PART 4</a:t>
            </a:r>
            <a:endParaRPr lang="zh-CN" altLang="en-US" sz="7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76097" y="4112511"/>
            <a:ext cx="37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jieba</a:t>
            </a:r>
            <a:endParaRPr lang="zh-CN" alt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1BC087-2BF8-47C3-9197-CC713702FAE5}"/>
              </a:ext>
            </a:extLst>
          </p:cNvPr>
          <p:cNvSpPr txBox="1"/>
          <p:nvPr/>
        </p:nvSpPr>
        <p:spPr>
          <a:xfrm>
            <a:off x="7162801" y="1859339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近年来，随着</a:t>
            </a:r>
            <a:r>
              <a:rPr lang="en-US" altLang="zh-CN" dirty="0"/>
              <a:t>NLP</a:t>
            </a:r>
            <a:r>
              <a:rPr lang="zh-CN" altLang="zh-CN" dirty="0"/>
              <a:t>技术越来越成熟，开源的分词工具越来越多，不开源的也有，大家可以去国家语料库网站去体验，直接百度搜索国家语料库即可。我在这里给大家介绍的我们比较熟悉，也是毕达宇老师曾给我介绍过的用于分词等用途的第三方包</a:t>
            </a:r>
            <a:r>
              <a:rPr lang="en-US" altLang="zh-CN" dirty="0"/>
              <a:t>jieba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27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44904" y="1661620"/>
            <a:ext cx="251788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精确模式</a:t>
            </a:r>
            <a:r>
              <a:rPr lang="zh-CN" altLang="zh-CN" dirty="0"/>
              <a:t>：试图将句子最精确的分开，适合于文本分析。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全模式</a:t>
            </a:r>
            <a:r>
              <a:rPr lang="zh-CN" altLang="zh-CN" dirty="0"/>
              <a:t>：把句子中所有可以成词的词语都扫描出来，速度非常快，但是不能够解决歧义。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搜索引擎模式</a:t>
            </a:r>
            <a:r>
              <a:rPr lang="zh-CN" altLang="zh-CN" dirty="0"/>
              <a:t>：在精确模式的基础上，对长词再进行切分，提高召回率，适合用于搜索引擎分词。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0" y="448414"/>
            <a:ext cx="12192000" cy="684808"/>
            <a:chOff x="0" y="448414"/>
            <a:chExt cx="12192000" cy="684808"/>
          </a:xfrm>
        </p:grpSpPr>
        <p:sp>
          <p:nvSpPr>
            <p:cNvPr id="35" name="矩形 34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37" name="矩形 36"/>
            <p:cNvSpPr/>
            <p:nvPr/>
          </p:nvSpPr>
          <p:spPr>
            <a:xfrm>
              <a:off x="444904" y="448414"/>
              <a:ext cx="744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jieba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444904" y="7638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中文分词工具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7BFAB367-F0D9-4E3E-9AF3-A9C243ECC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5993" y="1044593"/>
            <a:ext cx="8494849" cy="52043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75B2D47-C0A5-4C99-8ACD-7CDEBAD73846}"/>
              </a:ext>
            </a:extLst>
          </p:cNvPr>
          <p:cNvSpPr/>
          <p:nvPr/>
        </p:nvSpPr>
        <p:spPr>
          <a:xfrm>
            <a:off x="3085993" y="848524"/>
            <a:ext cx="8886551" cy="57323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CF54B08-B877-4D46-8A03-3517280223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67745" y="2124170"/>
            <a:ext cx="5705475" cy="31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448414"/>
            <a:ext cx="12192000" cy="684808"/>
            <a:chOff x="0" y="448414"/>
            <a:chExt cx="12192000" cy="684808"/>
          </a:xfrm>
        </p:grpSpPr>
        <p:sp>
          <p:nvSpPr>
            <p:cNvPr id="35" name="矩形 34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37" name="矩形 36"/>
            <p:cNvSpPr/>
            <p:nvPr/>
          </p:nvSpPr>
          <p:spPr>
            <a:xfrm>
              <a:off x="444904" y="448414"/>
              <a:ext cx="744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jieba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444904" y="7638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中文分词工具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5E518C1-A554-4999-B2F5-4C41AEF90D6C}"/>
              </a:ext>
            </a:extLst>
          </p:cNvPr>
          <p:cNvSpPr txBox="1"/>
          <p:nvPr/>
        </p:nvSpPr>
        <p:spPr>
          <a:xfrm>
            <a:off x="5403273" y="495046"/>
            <a:ext cx="138545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高频词提取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ED79C5-2B9D-4FD1-97B5-031A8596AE92}"/>
              </a:ext>
            </a:extLst>
          </p:cNvPr>
          <p:cNvSpPr txBox="1"/>
          <p:nvPr/>
        </p:nvSpPr>
        <p:spPr>
          <a:xfrm>
            <a:off x="816961" y="1717964"/>
            <a:ext cx="335325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高频词一般指文章中出现频率较高的词。其一定程度上代表了文章的焦点。针对于单篇文章来说，高频词可以作为关键词来看。对于新闻这样的文档，可以作为热词或舆论焦点。</a:t>
            </a:r>
          </a:p>
          <a:p>
            <a:r>
              <a:rPr lang="zh-CN" altLang="zh-CN" dirty="0"/>
              <a:t>此外，我们在提取高频词的过程中，还需要取出一些干扰项，如标点符号，一般无价值，需要去除。还有停用词，如的，了等等。下面采用</a:t>
            </a:r>
            <a:r>
              <a:rPr lang="en-US" altLang="zh-CN" dirty="0"/>
              <a:t>jieba</a:t>
            </a:r>
            <a:r>
              <a:rPr lang="zh-CN" altLang="zh-CN" dirty="0"/>
              <a:t>分词，如下：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4462B-90E5-4B0F-8509-AEF257446AA8}"/>
              </a:ext>
            </a:extLst>
          </p:cNvPr>
          <p:cNvSpPr txBox="1"/>
          <p:nvPr/>
        </p:nvSpPr>
        <p:spPr>
          <a:xfrm>
            <a:off x="4407046" y="1133222"/>
            <a:ext cx="2618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首先，进行数据的读取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A0E6F6-04FD-4E40-A23A-D2B941AD47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6354" y="1512213"/>
            <a:ext cx="6293427" cy="19139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AA2E15-C175-48B6-8BB1-D83019443D68}"/>
              </a:ext>
            </a:extLst>
          </p:cNvPr>
          <p:cNvSpPr txBox="1"/>
          <p:nvPr/>
        </p:nvSpPr>
        <p:spPr>
          <a:xfrm>
            <a:off x="4407046" y="3603744"/>
            <a:ext cx="65103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该函数用于加载指定路径下的数据。然后定义高频词统计函数：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1BFE1F-D0EB-407C-B1A6-7A4F591FC9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5129" y="4315020"/>
            <a:ext cx="7087380" cy="15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4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448414"/>
            <a:ext cx="12192000" cy="684808"/>
            <a:chOff x="0" y="448414"/>
            <a:chExt cx="12192000" cy="684808"/>
          </a:xfrm>
        </p:grpSpPr>
        <p:sp>
          <p:nvSpPr>
            <p:cNvPr id="35" name="矩形 34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37" name="矩形 36"/>
            <p:cNvSpPr/>
            <p:nvPr/>
          </p:nvSpPr>
          <p:spPr>
            <a:xfrm>
              <a:off x="444904" y="448414"/>
              <a:ext cx="744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jieba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444904" y="7638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中文分词工具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F713DD6-5D18-46C5-B3FF-67739B7A6F17}"/>
              </a:ext>
            </a:extLst>
          </p:cNvPr>
          <p:cNvSpPr txBox="1"/>
          <p:nvPr/>
        </p:nvSpPr>
        <p:spPr>
          <a:xfrm>
            <a:off x="788795" y="1451597"/>
            <a:ext cx="400223" cy="464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最后是主函数，输出高频词前十个：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31BACD-3AE3-47E9-B995-B4F1986F98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3049" y="1133222"/>
            <a:ext cx="9020156" cy="51129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80C1730-E2BE-470C-B790-297BE053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7" y="6342017"/>
            <a:ext cx="10980984" cy="2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448414"/>
            <a:ext cx="12192000" cy="684808"/>
            <a:chOff x="0" y="448414"/>
            <a:chExt cx="12192000" cy="684808"/>
          </a:xfrm>
        </p:grpSpPr>
        <p:sp>
          <p:nvSpPr>
            <p:cNvPr id="35" name="矩形 34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37" name="矩形 36"/>
            <p:cNvSpPr/>
            <p:nvPr/>
          </p:nvSpPr>
          <p:spPr>
            <a:xfrm>
              <a:off x="444904" y="448414"/>
              <a:ext cx="744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jieba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444904" y="7638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中文分词工具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AE7BE45-3A48-456C-97E4-9EBBBD488D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425" y="1448697"/>
            <a:ext cx="8515351" cy="49608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EB438A-BB38-4B9C-9AC1-2AED4BF377CF}"/>
              </a:ext>
            </a:extLst>
          </p:cNvPr>
          <p:cNvSpPr txBox="1"/>
          <p:nvPr/>
        </p:nvSpPr>
        <p:spPr>
          <a:xfrm>
            <a:off x="8867776" y="2580029"/>
            <a:ext cx="253365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上部分函数不变，下部分定义了一个停用词函数，结果显然更好。停用词词典需要我们自己不断去维护和补充，不同场景可能有差别。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A54781-8831-4237-95B2-14CB0A4B468B}"/>
              </a:ext>
            </a:extLst>
          </p:cNvPr>
          <p:cNvSpPr txBox="1"/>
          <p:nvPr/>
        </p:nvSpPr>
        <p:spPr>
          <a:xfrm>
            <a:off x="4503940" y="1903274"/>
            <a:ext cx="3478010" cy="923330"/>
          </a:xfrm>
          <a:prstGeom prst="rect">
            <a:avLst/>
          </a:prstGeom>
          <a:solidFill>
            <a:srgbClr val="FCF1F0"/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常用的办法是，定义一个停用词典，类似于这样的词典。分词过程中遇到这些词时直接过滤掉。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76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643386" y="557346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19359" y="2934909"/>
            <a:ext cx="5955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200" dirty="0">
                <a:solidFill>
                  <a:schemeClr val="bg1"/>
                </a:solidFill>
                <a:latin typeface="Britannic Bold" panose="020B0903060703020204" pitchFamily="34" charset="0"/>
                <a:cs typeface="Calibri" panose="020F0502020204030204" pitchFamily="34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6095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>
            <a:spLocks noChangeAspect="1"/>
          </p:cNvSpPr>
          <p:nvPr/>
        </p:nvSpPr>
        <p:spPr>
          <a:xfrm rot="2700000">
            <a:off x="1453680" y="1734832"/>
            <a:ext cx="3457912" cy="3457912"/>
          </a:xfrm>
          <a:custGeom>
            <a:avLst/>
            <a:gdLst>
              <a:gd name="connsiteX0" fmla="*/ 450956 w 3457912"/>
              <a:gd name="connsiteY0" fmla="*/ 450956 h 3457912"/>
              <a:gd name="connsiteX1" fmla="*/ 450956 w 3457912"/>
              <a:gd name="connsiteY1" fmla="*/ 3006956 h 3457912"/>
              <a:gd name="connsiteX2" fmla="*/ 3006956 w 3457912"/>
              <a:gd name="connsiteY2" fmla="*/ 3006956 h 3457912"/>
              <a:gd name="connsiteX3" fmla="*/ 3006956 w 3457912"/>
              <a:gd name="connsiteY3" fmla="*/ 450956 h 3457912"/>
              <a:gd name="connsiteX4" fmla="*/ 0 w 3457912"/>
              <a:gd name="connsiteY4" fmla="*/ 0 h 3457912"/>
              <a:gd name="connsiteX5" fmla="*/ 3457912 w 3457912"/>
              <a:gd name="connsiteY5" fmla="*/ 0 h 3457912"/>
              <a:gd name="connsiteX6" fmla="*/ 3457912 w 3457912"/>
              <a:gd name="connsiteY6" fmla="*/ 3457912 h 3457912"/>
              <a:gd name="connsiteX7" fmla="*/ 0 w 3457912"/>
              <a:gd name="connsiteY7" fmla="*/ 3457912 h 34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7912" h="3457912">
                <a:moveTo>
                  <a:pt x="450956" y="450956"/>
                </a:moveTo>
                <a:lnTo>
                  <a:pt x="450956" y="3006956"/>
                </a:lnTo>
                <a:lnTo>
                  <a:pt x="3006956" y="3006956"/>
                </a:lnTo>
                <a:lnTo>
                  <a:pt x="3006956" y="450956"/>
                </a:lnTo>
                <a:close/>
                <a:moveTo>
                  <a:pt x="0" y="0"/>
                </a:moveTo>
                <a:lnTo>
                  <a:pt x="3457912" y="0"/>
                </a:lnTo>
                <a:lnTo>
                  <a:pt x="3457912" y="3457912"/>
                </a:lnTo>
                <a:lnTo>
                  <a:pt x="0" y="34579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793088" y="4755688"/>
            <a:ext cx="4430099" cy="624349"/>
            <a:chOff x="6281459" y="4150611"/>
            <a:chExt cx="4430099" cy="624349"/>
          </a:xfrm>
        </p:grpSpPr>
        <p:sp>
          <p:nvSpPr>
            <p:cNvPr id="9" name="Diamond 26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0" name="Group 27"/>
            <p:cNvGrpSpPr/>
            <p:nvPr/>
          </p:nvGrpSpPr>
          <p:grpSpPr>
            <a:xfrm>
              <a:off x="6748984" y="4181169"/>
              <a:ext cx="3962574" cy="563232"/>
              <a:chOff x="6444107" y="1469392"/>
              <a:chExt cx="4232109" cy="563232"/>
            </a:xfrm>
          </p:grpSpPr>
          <p:sp>
            <p:nvSpPr>
              <p:cNvPr id="23" name="TextBox 4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en-US" altLang="zh-CN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jieba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TextBox 4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中文分词工具</a:t>
                </a: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793088" y="3611275"/>
            <a:ext cx="4430099" cy="624349"/>
            <a:chOff x="6281459" y="3272035"/>
            <a:chExt cx="4430099" cy="624349"/>
          </a:xfrm>
        </p:grpSpPr>
        <p:sp>
          <p:nvSpPr>
            <p:cNvPr id="11" name="Diamond 28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2" name="Group 29"/>
            <p:cNvGrpSpPr/>
            <p:nvPr/>
          </p:nvGrpSpPr>
          <p:grpSpPr>
            <a:xfrm>
              <a:off x="6748984" y="3302593"/>
              <a:ext cx="3962574" cy="563232"/>
              <a:chOff x="6444107" y="1469392"/>
              <a:chExt cx="4232109" cy="563232"/>
            </a:xfrm>
          </p:grpSpPr>
          <p:sp>
            <p:nvSpPr>
              <p:cNvPr id="21" name="TextBox 3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混合分词</a:t>
                </a:r>
              </a:p>
            </p:txBody>
          </p:sp>
          <p:sp>
            <p:nvSpPr>
              <p:cNvPr id="22" name="TextBox 4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规则 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+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统计</a:t>
                </a: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793088" y="2466863"/>
            <a:ext cx="4430099" cy="624349"/>
            <a:chOff x="6281459" y="2393459"/>
            <a:chExt cx="4430099" cy="624349"/>
          </a:xfrm>
        </p:grpSpPr>
        <p:sp>
          <p:nvSpPr>
            <p:cNvPr id="13" name="Diamond 30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4" name="Group 31"/>
            <p:cNvGrpSpPr/>
            <p:nvPr/>
          </p:nvGrpSpPr>
          <p:grpSpPr>
            <a:xfrm>
              <a:off x="6748984" y="2424017"/>
              <a:ext cx="3962574" cy="563232"/>
              <a:chOff x="6444107" y="1469392"/>
              <a:chExt cx="4232109" cy="563232"/>
            </a:xfrm>
          </p:grpSpPr>
          <p:sp>
            <p:nvSpPr>
              <p:cNvPr id="19" name="TextBox 3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统计分词</a:t>
                </a:r>
              </a:p>
            </p:txBody>
          </p:sp>
          <p:sp>
            <p:nvSpPr>
              <p:cNvPr id="20" name="TextBox 38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较好的应对新词，发现场景。依赖语料质量</a:t>
                </a: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793088" y="1322451"/>
            <a:ext cx="4430097" cy="624349"/>
            <a:chOff x="6281461" y="1514883"/>
            <a:chExt cx="4430097" cy="624349"/>
          </a:xfrm>
        </p:grpSpPr>
        <p:sp>
          <p:nvSpPr>
            <p:cNvPr id="15" name="Diamond 32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6" name="Group 33"/>
            <p:cNvGrpSpPr/>
            <p:nvPr/>
          </p:nvGrpSpPr>
          <p:grpSpPr>
            <a:xfrm>
              <a:off x="6748984" y="1545441"/>
              <a:ext cx="3962574" cy="563232"/>
              <a:chOff x="6444107" y="1469392"/>
              <a:chExt cx="4232109" cy="563232"/>
            </a:xfrm>
          </p:grpSpPr>
          <p:sp>
            <p:nvSpPr>
              <p:cNvPr id="17" name="TextBox 3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规则分词</a:t>
                </a:r>
              </a:p>
            </p:txBody>
          </p:sp>
          <p:sp>
            <p:nvSpPr>
              <p:cNvPr id="18" name="TextBox 36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简单高效，较难应对新词</a:t>
                </a:r>
              </a:p>
            </p:txBody>
          </p:sp>
        </p:grpSp>
      </p:grpSp>
      <p:sp>
        <p:nvSpPr>
          <p:cNvPr id="4" name="Rectangle 4"/>
          <p:cNvSpPr/>
          <p:nvPr/>
        </p:nvSpPr>
        <p:spPr>
          <a:xfrm>
            <a:off x="2039223" y="3163605"/>
            <a:ext cx="2286826" cy="60036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zh-CN" altLang="en-US" sz="3600" b="1" spc="300" dirty="0">
                <a:solidFill>
                  <a:schemeClr val="accent6"/>
                </a:solidFill>
                <a:latin typeface="Britannic Bold" panose="020B0903060703020204" pitchFamily="34" charset="0"/>
              </a:rPr>
              <a:t>主要内容</a:t>
            </a:r>
            <a:endParaRPr lang="en-US" altLang="zh-CN" sz="3600" b="1" spc="300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1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rot="60000" flipH="1">
            <a:off x="3429856" y="-336467"/>
            <a:ext cx="1244600" cy="17031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60000" flipH="1">
            <a:off x="2266948" y="5375088"/>
            <a:ext cx="1244600" cy="170310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220000">
            <a:off x="4233381" y="-438913"/>
            <a:ext cx="297950" cy="19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2220000">
            <a:off x="2468184" y="5183744"/>
            <a:ext cx="297950" cy="19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87450" y="1130300"/>
            <a:ext cx="4381500" cy="438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10002" y="2448437"/>
            <a:ext cx="366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ritannic Bold" panose="020B0903060703020204" pitchFamily="34" charset="0"/>
              </a:rPr>
              <a:t>PART 1</a:t>
            </a:r>
            <a:endParaRPr lang="zh-CN" altLang="en-US" sz="7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76866" y="4066329"/>
            <a:ext cx="37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规则分词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B526F4-7FFE-4662-A627-4D758175C77F}"/>
              </a:ext>
            </a:extLst>
          </p:cNvPr>
          <p:cNvSpPr txBox="1"/>
          <p:nvPr/>
        </p:nvSpPr>
        <p:spPr>
          <a:xfrm>
            <a:off x="6731001" y="2013228"/>
            <a:ext cx="36406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基于规则的分词十分机械，主要是通过</a:t>
            </a:r>
            <a:r>
              <a:rPr lang="zh-CN" altLang="zh-CN" sz="2000" kern="100" dirty="0">
                <a:solidFill>
                  <a:schemeClr val="accent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维护字典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，在切分语句时，</a:t>
            </a:r>
            <a:r>
              <a:rPr lang="zh-CN" altLang="zh-CN" sz="2000" kern="100" dirty="0">
                <a:solidFill>
                  <a:schemeClr val="accent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将语句中的每个字符与此</a:t>
            </a:r>
            <a:r>
              <a:rPr lang="zh-CN" altLang="en-US" sz="2000" kern="100" dirty="0">
                <a:solidFill>
                  <a:schemeClr val="accent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字典</a:t>
            </a:r>
            <a:r>
              <a:rPr lang="zh-CN" altLang="zh-CN" sz="2000" kern="100" dirty="0">
                <a:solidFill>
                  <a:schemeClr val="accent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中的词进行逐一匹配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，找到则切分否则不予切分，切分方式主要有</a:t>
            </a:r>
            <a:r>
              <a:rPr lang="zh-CN" altLang="zh-CN" sz="2000" kern="100" dirty="0">
                <a:solidFill>
                  <a:schemeClr val="accent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正向最大匹配法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chemeClr val="accent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逆向最大匹配法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zh-CN" altLang="zh-CN" sz="2000" kern="100" dirty="0">
                <a:solidFill>
                  <a:schemeClr val="accent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双向最大匹配法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三种方法。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99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086EE47E-4796-42AD-8918-6FFBA12E5FBE}"/>
              </a:ext>
            </a:extLst>
          </p:cNvPr>
          <p:cNvSpPr/>
          <p:nvPr/>
        </p:nvSpPr>
        <p:spPr>
          <a:xfrm>
            <a:off x="196156" y="1581928"/>
            <a:ext cx="11224964" cy="292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FDA46C4-4525-4522-A361-BE12C5539829}"/>
              </a:ext>
            </a:extLst>
          </p:cNvPr>
          <p:cNvSpPr/>
          <p:nvPr/>
        </p:nvSpPr>
        <p:spPr>
          <a:xfrm>
            <a:off x="1402321" y="1844648"/>
            <a:ext cx="4004969" cy="47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1C33D5-72B3-437B-AA98-F86E39206A34}"/>
              </a:ext>
            </a:extLst>
          </p:cNvPr>
          <p:cNvSpPr/>
          <p:nvPr/>
        </p:nvSpPr>
        <p:spPr>
          <a:xfrm>
            <a:off x="6556053" y="1882822"/>
            <a:ext cx="4865073" cy="4722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BCEB7B-F286-445A-875F-600AE5B915FB}"/>
              </a:ext>
            </a:extLst>
          </p:cNvPr>
          <p:cNvSpPr/>
          <p:nvPr/>
        </p:nvSpPr>
        <p:spPr>
          <a:xfrm>
            <a:off x="5259289" y="496999"/>
            <a:ext cx="6359897" cy="874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0" y="477439"/>
            <a:ext cx="12192000" cy="567154"/>
            <a:chOff x="0" y="477439"/>
            <a:chExt cx="12192000" cy="567154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314844" y="477439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规则分词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TextBox 9">
            <a:extLst>
              <a:ext uri="{FF2B5EF4-FFF2-40B4-BE49-F238E27FC236}">
                <a16:creationId xmlns:a16="http://schemas.microsoft.com/office/drawing/2014/main" id="{F205EB4B-FA0E-4CE9-A41B-E09EAB98E23D}"/>
              </a:ext>
            </a:extLst>
          </p:cNvPr>
          <p:cNvSpPr txBox="1"/>
          <p:nvPr/>
        </p:nvSpPr>
        <p:spPr>
          <a:xfrm>
            <a:off x="283465" y="709062"/>
            <a:ext cx="203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正向最大匹配法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77040-ACD7-428A-B0CC-C1576555DD48}"/>
              </a:ext>
            </a:extLst>
          </p:cNvPr>
          <p:cNvSpPr txBox="1"/>
          <p:nvPr/>
        </p:nvSpPr>
        <p:spPr>
          <a:xfrm>
            <a:off x="283465" y="1513490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基本思想：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644194-9C0D-4B26-BC91-554A38891985}"/>
              </a:ext>
            </a:extLst>
          </p:cNvPr>
          <p:cNvSpPr txBox="1"/>
          <p:nvPr/>
        </p:nvSpPr>
        <p:spPr>
          <a:xfrm>
            <a:off x="6542973" y="3682488"/>
            <a:ext cx="487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取句子前三个字，“</a:t>
            </a:r>
            <a:r>
              <a:rPr lang="zh-CN" altLang="en-US" dirty="0">
                <a:solidFill>
                  <a:schemeClr val="accent2"/>
                </a:solidFill>
              </a:rPr>
              <a:t>命的起</a:t>
            </a:r>
            <a:r>
              <a:rPr lang="zh-CN" altLang="en-US" dirty="0"/>
              <a:t>”进行匹配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53B523-B27C-4B57-9F58-E339AC5155F4}"/>
              </a:ext>
            </a:extLst>
          </p:cNvPr>
          <p:cNvSpPr txBox="1"/>
          <p:nvPr/>
        </p:nvSpPr>
        <p:spPr>
          <a:xfrm>
            <a:off x="6520316" y="1970351"/>
            <a:ext cx="18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‘研究生’    </a:t>
            </a:r>
            <a:r>
              <a:rPr lang="en-US" altLang="zh-CN" dirty="0"/>
              <a:t>a = 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EF4F70-4D21-43E9-A3DD-C7697AB611EA}"/>
              </a:ext>
            </a:extLst>
          </p:cNvPr>
          <p:cNvSpPr txBox="1"/>
          <p:nvPr/>
        </p:nvSpPr>
        <p:spPr>
          <a:xfrm>
            <a:off x="6542973" y="2913159"/>
            <a:ext cx="474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匹配成功，“研究生”被作为词单独切分出来，</a:t>
            </a:r>
            <a:endParaRPr lang="en-US" altLang="zh-CN" dirty="0"/>
          </a:p>
          <a:p>
            <a:r>
              <a:rPr lang="zh-CN" altLang="en-US" dirty="0"/>
              <a:t>剩余的句子为“</a:t>
            </a:r>
            <a:r>
              <a:rPr lang="zh-CN" altLang="en-US" dirty="0">
                <a:solidFill>
                  <a:schemeClr val="accent2"/>
                </a:solidFill>
              </a:rPr>
              <a:t>命的起源</a:t>
            </a:r>
            <a:r>
              <a:rPr lang="zh-CN" altLang="en-US" dirty="0"/>
              <a:t>”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6323C2-68D1-4421-B53E-BED48D99F2B2}"/>
              </a:ext>
            </a:extLst>
          </p:cNvPr>
          <p:cNvSpPr txBox="1"/>
          <p:nvPr/>
        </p:nvSpPr>
        <p:spPr>
          <a:xfrm>
            <a:off x="1498773" y="2896448"/>
            <a:ext cx="422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匹配成功，则作为一个词被切分出来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9C088B1-DA88-4330-8A21-422773CD26CE}"/>
              </a:ext>
            </a:extLst>
          </p:cNvPr>
          <p:cNvSpPr txBox="1"/>
          <p:nvPr/>
        </p:nvSpPr>
        <p:spPr>
          <a:xfrm>
            <a:off x="6547268" y="2441755"/>
            <a:ext cx="442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取句子前三个字，“</a:t>
            </a:r>
            <a:r>
              <a:rPr lang="zh-CN" altLang="en-US" dirty="0">
                <a:solidFill>
                  <a:schemeClr val="accent2"/>
                </a:solidFill>
              </a:rPr>
              <a:t>研究生</a:t>
            </a:r>
            <a:r>
              <a:rPr lang="zh-CN" altLang="en-US" dirty="0"/>
              <a:t>”进行匹配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9733F8-0B9D-4E89-A05F-779877672EA5}"/>
              </a:ext>
            </a:extLst>
          </p:cNvPr>
          <p:cNvSpPr txBox="1"/>
          <p:nvPr/>
        </p:nvSpPr>
        <p:spPr>
          <a:xfrm>
            <a:off x="1498773" y="2441755"/>
            <a:ext cx="34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取文档前 </a:t>
            </a:r>
            <a:r>
              <a:rPr lang="en-US" altLang="zh-CN" dirty="0"/>
              <a:t>a </a:t>
            </a:r>
            <a:r>
              <a:rPr lang="zh-CN" altLang="en-US" dirty="0"/>
              <a:t>个字作为匹配字段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31F5DE-2001-4E90-8DB4-F03F9C33B26C}"/>
              </a:ext>
            </a:extLst>
          </p:cNvPr>
          <p:cNvSpPr txBox="1"/>
          <p:nvPr/>
        </p:nvSpPr>
        <p:spPr>
          <a:xfrm>
            <a:off x="5366749" y="1497725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实现步骤：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0ECBD1D-641C-4657-896E-AD4563B189F7}"/>
              </a:ext>
            </a:extLst>
          </p:cNvPr>
          <p:cNvSpPr txBox="1"/>
          <p:nvPr/>
        </p:nvSpPr>
        <p:spPr>
          <a:xfrm>
            <a:off x="1498773" y="1970351"/>
            <a:ext cx="34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找到字典中最长字符，长度为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45953B-7998-4D90-AFA3-43FEF4FBCC5E}"/>
              </a:ext>
            </a:extLst>
          </p:cNvPr>
          <p:cNvSpPr txBox="1"/>
          <p:nvPr/>
        </p:nvSpPr>
        <p:spPr>
          <a:xfrm>
            <a:off x="5259289" y="496999"/>
            <a:ext cx="661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字典包含的词有：‘研究生’，‘研究’，‘生命’，‘命’，‘的’，‘起源’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93748D-A045-4E86-907F-05EBC9045B22}"/>
              </a:ext>
            </a:extLst>
          </p:cNvPr>
          <p:cNvSpPr txBox="1"/>
          <p:nvPr/>
        </p:nvSpPr>
        <p:spPr>
          <a:xfrm>
            <a:off x="5259289" y="994312"/>
            <a:ext cx="25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切分：“</a:t>
            </a:r>
            <a:r>
              <a:rPr lang="zh-CN" altLang="en-US" dirty="0">
                <a:solidFill>
                  <a:schemeClr val="accent2"/>
                </a:solidFill>
              </a:rPr>
              <a:t>研究生命的起源</a:t>
            </a:r>
            <a:r>
              <a:rPr lang="zh-CN" altLang="en-US" dirty="0"/>
              <a:t>”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A2041F-1D1D-4446-BC20-F815A78F4D2D}"/>
              </a:ext>
            </a:extLst>
          </p:cNvPr>
          <p:cNvSpPr txBox="1"/>
          <p:nvPr/>
        </p:nvSpPr>
        <p:spPr>
          <a:xfrm>
            <a:off x="6530139" y="4201845"/>
            <a:ext cx="442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“命的起”  变为  “</a:t>
            </a:r>
            <a:r>
              <a:rPr lang="zh-CN" altLang="en-US" dirty="0">
                <a:solidFill>
                  <a:schemeClr val="accent2"/>
                </a:solidFill>
              </a:rPr>
              <a:t>命的</a:t>
            </a:r>
            <a:r>
              <a:rPr lang="zh-CN" altLang="en-US" dirty="0"/>
              <a:t>”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297F7A7-AC5D-4593-BC40-77F2F6B57093}"/>
              </a:ext>
            </a:extLst>
          </p:cNvPr>
          <p:cNvSpPr txBox="1"/>
          <p:nvPr/>
        </p:nvSpPr>
        <p:spPr>
          <a:xfrm>
            <a:off x="1498772" y="4089654"/>
            <a:ext cx="346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匹配失败，去掉匹配字段最后一个字，重新匹配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4D71F9-46D2-46CE-9A52-E91FD4E58BB9}"/>
              </a:ext>
            </a:extLst>
          </p:cNvPr>
          <p:cNvSpPr txBox="1"/>
          <p:nvPr/>
        </p:nvSpPr>
        <p:spPr>
          <a:xfrm>
            <a:off x="6520316" y="4721202"/>
            <a:ext cx="442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“命的” 变为 “</a:t>
            </a:r>
            <a:r>
              <a:rPr lang="zh-CN" altLang="en-US" dirty="0">
                <a:solidFill>
                  <a:schemeClr val="accent2"/>
                </a:solidFill>
              </a:rPr>
              <a:t>命</a:t>
            </a:r>
            <a:r>
              <a:rPr lang="zh-CN" altLang="en-US" dirty="0"/>
              <a:t>”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4D68A-9F27-4BB1-AE90-2458989176EA}"/>
              </a:ext>
            </a:extLst>
          </p:cNvPr>
          <p:cNvSpPr txBox="1"/>
          <p:nvPr/>
        </p:nvSpPr>
        <p:spPr>
          <a:xfrm>
            <a:off x="6578710" y="5276072"/>
            <a:ext cx="399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匹配成功，“命”被作为单独的词切分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60E5B8-ABB8-4314-AF0C-4F02ECCC202A}"/>
              </a:ext>
            </a:extLst>
          </p:cNvPr>
          <p:cNvSpPr txBox="1"/>
          <p:nvPr/>
        </p:nvSpPr>
        <p:spPr>
          <a:xfrm>
            <a:off x="4341892" y="6113249"/>
            <a:ext cx="3467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重复进行，直到文档扫描完成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4B2E83D-5559-4A18-954E-9481B6957A90}"/>
              </a:ext>
            </a:extLst>
          </p:cNvPr>
          <p:cNvCxnSpPr>
            <a:endCxn id="32" idx="1"/>
          </p:cNvCxnSpPr>
          <p:nvPr/>
        </p:nvCxnSpPr>
        <p:spPr>
          <a:xfrm flipV="1">
            <a:off x="693683" y="3867154"/>
            <a:ext cx="5849290" cy="269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73DBC505-5580-40D9-9CF7-E2EF721F678F}"/>
              </a:ext>
            </a:extLst>
          </p:cNvPr>
          <p:cNvCxnSpPr>
            <a:stCxn id="37" idx="1"/>
          </p:cNvCxnSpPr>
          <p:nvPr/>
        </p:nvCxnSpPr>
        <p:spPr>
          <a:xfrm rot="10800000" flipV="1">
            <a:off x="693683" y="2626421"/>
            <a:ext cx="805090" cy="126766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D1AD5A70-1C83-4240-B517-B23C78A600E4}"/>
              </a:ext>
            </a:extLst>
          </p:cNvPr>
          <p:cNvCxnSpPr>
            <a:cxnSpLocks/>
            <a:stCxn id="43" idx="1"/>
            <a:endCxn id="44" idx="1"/>
          </p:cNvCxnSpPr>
          <p:nvPr/>
        </p:nvCxnSpPr>
        <p:spPr>
          <a:xfrm rot="10800000" flipH="1" flipV="1">
            <a:off x="1498772" y="4412820"/>
            <a:ext cx="5021544" cy="493048"/>
          </a:xfrm>
          <a:prstGeom prst="bentConnector3">
            <a:avLst>
              <a:gd name="adj1" fmla="val -4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06B343BC-21BC-4040-B395-8D81EE78A9DD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27043" y="3081113"/>
            <a:ext cx="571730" cy="240959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4AEA5D3-18B0-4B69-BCA7-3F0D8A71268C}"/>
              </a:ext>
            </a:extLst>
          </p:cNvPr>
          <p:cNvCxnSpPr/>
          <p:nvPr/>
        </p:nvCxnSpPr>
        <p:spPr>
          <a:xfrm>
            <a:off x="936866" y="5490709"/>
            <a:ext cx="56061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3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477439"/>
            <a:ext cx="12192000" cy="567154"/>
            <a:chOff x="0" y="477439"/>
            <a:chExt cx="12192000" cy="567154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314844" y="477439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规则分词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TextBox 9">
            <a:extLst>
              <a:ext uri="{FF2B5EF4-FFF2-40B4-BE49-F238E27FC236}">
                <a16:creationId xmlns:a16="http://schemas.microsoft.com/office/drawing/2014/main" id="{F205EB4B-FA0E-4CE9-A41B-E09EAB98E23D}"/>
              </a:ext>
            </a:extLst>
          </p:cNvPr>
          <p:cNvSpPr txBox="1"/>
          <p:nvPr/>
        </p:nvSpPr>
        <p:spPr>
          <a:xfrm>
            <a:off x="283465" y="709062"/>
            <a:ext cx="203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正向最大匹配法</a:t>
            </a:r>
            <a:endParaRPr lang="en-US" altLang="zh-CN" sz="2000" b="1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EA8D81-9D98-4D74-BB7B-2CD52DAA9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3382" y="1046836"/>
            <a:ext cx="8529611" cy="55754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523D8B-7122-4A55-A936-BA369484CD7C}"/>
              </a:ext>
            </a:extLst>
          </p:cNvPr>
          <p:cNvSpPr txBox="1"/>
          <p:nvPr/>
        </p:nvSpPr>
        <p:spPr>
          <a:xfrm>
            <a:off x="10568619" y="1403131"/>
            <a:ext cx="467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结果并不能让人满意</a:t>
            </a:r>
          </a:p>
        </p:txBody>
      </p:sp>
    </p:spTree>
    <p:extLst>
      <p:ext uri="{BB962C8B-B14F-4D97-AF65-F5344CB8AC3E}">
        <p14:creationId xmlns:p14="http://schemas.microsoft.com/office/powerpoint/2010/main" val="16470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477439"/>
            <a:ext cx="12192000" cy="567154"/>
            <a:chOff x="0" y="477439"/>
            <a:chExt cx="12192000" cy="567154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314844" y="477439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规则分词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TextBox 9">
            <a:extLst>
              <a:ext uri="{FF2B5EF4-FFF2-40B4-BE49-F238E27FC236}">
                <a16:creationId xmlns:a16="http://schemas.microsoft.com/office/drawing/2014/main" id="{F205EB4B-FA0E-4CE9-A41B-E09EAB98E23D}"/>
              </a:ext>
            </a:extLst>
          </p:cNvPr>
          <p:cNvSpPr txBox="1"/>
          <p:nvPr/>
        </p:nvSpPr>
        <p:spPr>
          <a:xfrm>
            <a:off x="283465" y="709062"/>
            <a:ext cx="203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逆向最大匹配法</a:t>
            </a:r>
            <a:endParaRPr lang="en-US" altLang="zh-CN" sz="2000" b="1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7A5315-A217-4778-9596-B51CB89492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09172"/>
            <a:ext cx="7506272" cy="57488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24157A1-F95C-4B41-9BA8-DD500B500F8E}"/>
              </a:ext>
            </a:extLst>
          </p:cNvPr>
          <p:cNvSpPr txBox="1"/>
          <p:nvPr/>
        </p:nvSpPr>
        <p:spPr>
          <a:xfrm>
            <a:off x="8339959" y="709062"/>
            <a:ext cx="332652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原理与正向最大匹配法相同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440E11-F9A1-4958-812F-8985422347BF}"/>
              </a:ext>
            </a:extLst>
          </p:cNvPr>
          <p:cNvSpPr txBox="1"/>
          <p:nvPr/>
        </p:nvSpPr>
        <p:spPr>
          <a:xfrm>
            <a:off x="8972993" y="1299891"/>
            <a:ext cx="18393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从文档最末处理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E854B7-405F-40AD-BCD6-454AC3B0CF57}"/>
              </a:ext>
            </a:extLst>
          </p:cNvPr>
          <p:cNvSpPr txBox="1"/>
          <p:nvPr/>
        </p:nvSpPr>
        <p:spPr>
          <a:xfrm>
            <a:off x="8599445" y="1924521"/>
            <a:ext cx="26041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分词词典是逆序词典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87F1F3-EC85-4F6B-8F74-8D09FCA4C144}"/>
              </a:ext>
            </a:extLst>
          </p:cNvPr>
          <p:cNvSpPr txBox="1"/>
          <p:nvPr/>
        </p:nvSpPr>
        <p:spPr>
          <a:xfrm>
            <a:off x="7908604" y="6298656"/>
            <a:ext cx="396282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逆向最大匹配法一般可以提高精确度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0C7047-A28C-44C2-9E51-F8E154D264EA}"/>
              </a:ext>
            </a:extLst>
          </p:cNvPr>
          <p:cNvSpPr txBox="1"/>
          <p:nvPr/>
        </p:nvSpPr>
        <p:spPr>
          <a:xfrm>
            <a:off x="8112565" y="3668752"/>
            <a:ext cx="33265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根据逆序词典，对逆序文档进行正向最大匹配法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889340-94F8-449E-B000-91449B150147}"/>
              </a:ext>
            </a:extLst>
          </p:cNvPr>
          <p:cNvSpPr txBox="1"/>
          <p:nvPr/>
        </p:nvSpPr>
        <p:spPr>
          <a:xfrm>
            <a:off x="7744058" y="2649264"/>
            <a:ext cx="431492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实际处理过程中，现将文档进行倒排处理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9BD637-F096-4419-B1D5-FBB451ED5981}"/>
              </a:ext>
            </a:extLst>
          </p:cNvPr>
          <p:cNvSpPr txBox="1"/>
          <p:nvPr/>
        </p:nvSpPr>
        <p:spPr>
          <a:xfrm>
            <a:off x="8972993" y="2955314"/>
            <a:ext cx="160566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生成逆序文档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011D9E4-FC7B-4882-938A-4E9649910E29}"/>
              </a:ext>
            </a:extLst>
          </p:cNvPr>
          <p:cNvCxnSpPr>
            <a:stCxn id="12" idx="1"/>
          </p:cNvCxnSpPr>
          <p:nvPr/>
        </p:nvCxnSpPr>
        <p:spPr>
          <a:xfrm flipH="1">
            <a:off x="5880538" y="6483322"/>
            <a:ext cx="20280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3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477439"/>
            <a:ext cx="12192000" cy="567154"/>
            <a:chOff x="0" y="477439"/>
            <a:chExt cx="12192000" cy="567154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314844" y="477439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规则分词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TextBox 9">
            <a:extLst>
              <a:ext uri="{FF2B5EF4-FFF2-40B4-BE49-F238E27FC236}">
                <a16:creationId xmlns:a16="http://schemas.microsoft.com/office/drawing/2014/main" id="{F205EB4B-FA0E-4CE9-A41B-E09EAB98E23D}"/>
              </a:ext>
            </a:extLst>
          </p:cNvPr>
          <p:cNvSpPr txBox="1"/>
          <p:nvPr/>
        </p:nvSpPr>
        <p:spPr>
          <a:xfrm>
            <a:off x="283465" y="709062"/>
            <a:ext cx="203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双向最大匹配法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E2FBB9-DA7F-4523-A5AB-6F04FF7DAA75}"/>
              </a:ext>
            </a:extLst>
          </p:cNvPr>
          <p:cNvSpPr txBox="1"/>
          <p:nvPr/>
        </p:nvSpPr>
        <p:spPr>
          <a:xfrm>
            <a:off x="3432825" y="1876096"/>
            <a:ext cx="4639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将两种匹配法得到的结果进行比较，按照最大匹配原则，选取词数切分最少的作为结果。如果分词结果次数相同时，结果相同，没有歧义，返回任意一个。结果不同，返回其中单字较少的那个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90ABEB-D19E-416C-BCCB-FD550DFA4C46}"/>
              </a:ext>
            </a:extLst>
          </p:cNvPr>
          <p:cNvSpPr txBox="1"/>
          <p:nvPr/>
        </p:nvSpPr>
        <p:spPr>
          <a:xfrm>
            <a:off x="815750" y="5013433"/>
            <a:ext cx="261707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正向最大匹配法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3D087F-8CB3-49A1-820F-1471019D3AEC}"/>
              </a:ext>
            </a:extLst>
          </p:cNvPr>
          <p:cNvSpPr txBox="1"/>
          <p:nvPr/>
        </p:nvSpPr>
        <p:spPr>
          <a:xfrm>
            <a:off x="8460828" y="5013433"/>
            <a:ext cx="261707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逆向最大匹配法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8EAA14-33D3-48E1-8384-C245C99AEA08}"/>
              </a:ext>
            </a:extLst>
          </p:cNvPr>
          <p:cNvCxnSpPr/>
          <p:nvPr/>
        </p:nvCxnSpPr>
        <p:spPr>
          <a:xfrm>
            <a:off x="3831021" y="5475098"/>
            <a:ext cx="4067503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CFF74C1-1DA3-422A-936A-20FFDD044E70}"/>
              </a:ext>
            </a:extLst>
          </p:cNvPr>
          <p:cNvSpPr txBox="1"/>
          <p:nvPr/>
        </p:nvSpPr>
        <p:spPr>
          <a:xfrm>
            <a:off x="5481146" y="5080637"/>
            <a:ext cx="82506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比较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A7285421-895C-4C27-8624-429B404B6A6D}"/>
              </a:ext>
            </a:extLst>
          </p:cNvPr>
          <p:cNvSpPr txBox="1"/>
          <p:nvPr/>
        </p:nvSpPr>
        <p:spPr>
          <a:xfrm>
            <a:off x="4846858" y="4674879"/>
            <a:ext cx="203582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双向最大匹配法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9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rot="60000" flipH="1">
            <a:off x="3941243" y="-229905"/>
            <a:ext cx="1244600" cy="17031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60000" flipH="1">
            <a:off x="2179412" y="5410197"/>
            <a:ext cx="1244600" cy="170310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220000">
            <a:off x="4744768" y="-332351"/>
            <a:ext cx="297950" cy="19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2220000">
            <a:off x="2380648" y="5218853"/>
            <a:ext cx="297950" cy="19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03484" y="1238250"/>
            <a:ext cx="4381500" cy="438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61503" y="2378587"/>
            <a:ext cx="366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Britannic Bold" panose="020B0903060703020204" pitchFamily="34" charset="0"/>
              </a:rPr>
              <a:t>PART 2</a:t>
            </a:r>
            <a:endParaRPr lang="zh-CN" altLang="en-US" sz="7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28367" y="3996479"/>
            <a:ext cx="373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统计分词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FADB2E-CD57-4470-9A1F-31D6A2870946}"/>
              </a:ext>
            </a:extLst>
          </p:cNvPr>
          <p:cNvSpPr txBox="1"/>
          <p:nvPr/>
        </p:nvSpPr>
        <p:spPr>
          <a:xfrm>
            <a:off x="7330966" y="1085926"/>
            <a:ext cx="35945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随着大规模</a:t>
            </a:r>
            <a:r>
              <a:rPr lang="zh-CN" altLang="zh-CN" sz="2000" dirty="0">
                <a:solidFill>
                  <a:schemeClr val="accent2">
                    <a:lumMod val="75000"/>
                  </a:schemeClr>
                </a:solidFill>
              </a:rPr>
              <a:t>语料库</a:t>
            </a:r>
            <a:r>
              <a:rPr lang="zh-CN" altLang="zh-CN" sz="2000" dirty="0"/>
              <a:t>的建立，统计机器学习的研究和发展，基于</a:t>
            </a:r>
            <a:r>
              <a:rPr lang="zh-CN" altLang="zh-CN" sz="2000" dirty="0">
                <a:solidFill>
                  <a:schemeClr val="accent2">
                    <a:lumMod val="75000"/>
                  </a:schemeClr>
                </a:solidFill>
              </a:rPr>
              <a:t>统计</a:t>
            </a:r>
            <a:r>
              <a:rPr lang="zh-CN" altLang="zh-CN" sz="2000" dirty="0"/>
              <a:t>的中文分词算法渐渐成为主流。其主要思想是把每个词看作是由词的最小单位的格子组成的，如果</a:t>
            </a:r>
            <a:r>
              <a:rPr lang="zh-CN" altLang="zh-CN" sz="2000" dirty="0">
                <a:solidFill>
                  <a:schemeClr val="accent2">
                    <a:lumMod val="75000"/>
                  </a:schemeClr>
                </a:solidFill>
              </a:rPr>
              <a:t>相连的字</a:t>
            </a:r>
            <a:r>
              <a:rPr lang="zh-CN" altLang="zh-CN" sz="2000" dirty="0"/>
              <a:t>在不同的文本中出现的次数越多，就证明这相连的字就很可能是一个词。因此我们就可以利用字与字相邻出现的</a:t>
            </a:r>
            <a:r>
              <a:rPr lang="zh-CN" altLang="zh-CN" sz="2000" dirty="0">
                <a:solidFill>
                  <a:schemeClr val="accent2">
                    <a:lumMod val="75000"/>
                  </a:schemeClr>
                </a:solidFill>
              </a:rPr>
              <a:t>频率</a:t>
            </a:r>
            <a:r>
              <a:rPr lang="zh-CN" altLang="zh-CN" sz="2000" dirty="0"/>
              <a:t>来反映成词的可靠度，统计</a:t>
            </a:r>
            <a:r>
              <a:rPr lang="zh-CN" altLang="en-US" sz="2000" dirty="0"/>
              <a:t>语</a:t>
            </a:r>
            <a:r>
              <a:rPr lang="zh-CN" altLang="zh-CN" sz="2000" dirty="0"/>
              <a:t>料中相邻共现的各个字的组合的</a:t>
            </a:r>
            <a:r>
              <a:rPr lang="zh-CN" altLang="zh-CN" sz="2000" dirty="0">
                <a:solidFill>
                  <a:schemeClr val="accent2">
                    <a:lumMod val="75000"/>
                  </a:schemeClr>
                </a:solidFill>
              </a:rPr>
              <a:t>频度</a:t>
            </a:r>
            <a:r>
              <a:rPr lang="zh-CN" altLang="zh-CN" sz="2000" dirty="0"/>
              <a:t>，当组合频度高于某一个临界值时，我们便可认为此字组可能会构成一个词语。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28327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6A1C6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2447</Words>
  <Application>Microsoft Office PowerPoint</Application>
  <PresentationFormat>宽屏</PresentationFormat>
  <Paragraphs>173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Arial</vt:lpstr>
      <vt:lpstr>Britannic Bold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家园 凌</cp:lastModifiedBy>
  <cp:revision>48</cp:revision>
  <dcterms:created xsi:type="dcterms:W3CDTF">2017-04-14T10:22:28Z</dcterms:created>
  <dcterms:modified xsi:type="dcterms:W3CDTF">2019-03-07T10:52:33Z</dcterms:modified>
</cp:coreProperties>
</file>