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9" r:id="rId3"/>
  </p:sldMasterIdLst>
  <p:notesMasterIdLst>
    <p:notesMasterId r:id="rId13"/>
  </p:notesMasterIdLst>
  <p:sldIdLst>
    <p:sldId id="267" r:id="rId4"/>
    <p:sldId id="269" r:id="rId5"/>
    <p:sldId id="298" r:id="rId6"/>
    <p:sldId id="295" r:id="rId7"/>
    <p:sldId id="286" r:id="rId8"/>
    <p:sldId id="296" r:id="rId9"/>
    <p:sldId id="302" r:id="rId10"/>
    <p:sldId id="300" r:id="rId11"/>
    <p:sldId id="30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33CCCC"/>
    <a:srgbClr val="CCFFFF"/>
    <a:srgbClr val="F6F6F6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>
      <p:cViewPr varScale="1">
        <p:scale>
          <a:sx n="109" d="100"/>
          <a:sy n="109" d="100"/>
        </p:scale>
        <p:origin x="682" y="58"/>
      </p:cViewPr>
      <p:guideLst>
        <p:guide orient="horz" pos="184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4263879301844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9E0-4AD7-B0C8-AD906E1421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9E0-4AD7-B0C8-AD906E1421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9E0-4AD7-B0C8-AD906E142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735546"/>
            <a:ext cx="8340725" cy="38344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667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0"/>
            <a:ext cx="9111996" cy="51435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814138" y="4677984"/>
            <a:ext cx="2999365" cy="20540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5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342892" indent="0">
              <a:buNone/>
              <a:defRPr sz="900" b="0">
                <a:latin typeface="Arial"/>
                <a:cs typeface="Arial"/>
              </a:defRPr>
            </a:lvl2pPr>
            <a:lvl3pPr marL="685783" indent="0">
              <a:buNone/>
              <a:defRPr sz="900" b="0">
                <a:latin typeface="Arial"/>
                <a:cs typeface="Arial"/>
              </a:defRPr>
            </a:lvl3pPr>
            <a:lvl4pPr marL="1028675" indent="0">
              <a:buNone/>
              <a:defRPr sz="900" b="0">
                <a:latin typeface="Arial"/>
                <a:cs typeface="Arial"/>
              </a:defRPr>
            </a:lvl4pPr>
            <a:lvl5pPr marL="1371566" indent="0">
              <a:buNone/>
              <a:defRPr sz="900" b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740352" y="4937400"/>
            <a:ext cx="1073150" cy="14808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05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342892" indent="0">
              <a:buNone/>
              <a:defRPr sz="900" b="0">
                <a:latin typeface="Arial"/>
                <a:cs typeface="Arial"/>
              </a:defRPr>
            </a:lvl2pPr>
            <a:lvl3pPr marL="685783" indent="0">
              <a:buNone/>
              <a:defRPr sz="900" b="0">
                <a:latin typeface="Arial"/>
                <a:cs typeface="Arial"/>
              </a:defRPr>
            </a:lvl3pPr>
            <a:lvl4pPr marL="1028675" indent="0">
              <a:buNone/>
              <a:defRPr sz="900" b="0">
                <a:latin typeface="Arial"/>
                <a:cs typeface="Arial"/>
              </a:defRPr>
            </a:lvl4pPr>
            <a:lvl5pPr marL="1371566" indent="0">
              <a:buNone/>
              <a:defRPr sz="900" b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1835" y="4993007"/>
            <a:ext cx="3840120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baseline="0" dirty="0" smtClean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525" spc="38" baseline="0" dirty="0" smtClean="0">
                <a:solidFill>
                  <a:srgbClr val="002060"/>
                </a:solidFill>
              </a:rPr>
              <a:t>.</a:t>
            </a:r>
            <a:endParaRPr lang="en-US" sz="525" spc="38" baseline="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3386" y="4785997"/>
            <a:ext cx="291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200" b="1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3386" y="3759888"/>
            <a:ext cx="8953112" cy="414503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52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735546"/>
            <a:ext cx="8340725" cy="38344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35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300192" y="735546"/>
            <a:ext cx="2489459" cy="3888432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95539" y="735546"/>
            <a:ext cx="5796641" cy="38884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890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3933066"/>
            <a:ext cx="8340725" cy="744918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156884" y="681540"/>
            <a:ext cx="5655477" cy="30783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494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" y="-2779"/>
            <a:ext cx="9111996" cy="51435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5151340" y="4970827"/>
            <a:ext cx="4335206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50" spc="38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9592" y="1631435"/>
            <a:ext cx="73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9" y="465516"/>
            <a:ext cx="1667345" cy="9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940154" y="4748006"/>
            <a:ext cx="4528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3" y="317719"/>
            <a:ext cx="2076867" cy="120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349209"/>
            <a:ext cx="1044094" cy="10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0"/>
            <a:ext cx="9111996" cy="51435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5151340" y="4970827"/>
            <a:ext cx="4335206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50" spc="38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9592" y="1631435"/>
            <a:ext cx="73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9" y="465516"/>
            <a:ext cx="1667345" cy="9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940154" y="4748006"/>
            <a:ext cx="4528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3" y="317719"/>
            <a:ext cx="2076867" cy="120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349209"/>
            <a:ext cx="1044094" cy="10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4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70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1/17/2020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44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PTTPLC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PJR-PTT-Pre-registration Excellence </a:t>
            </a:r>
            <a:r>
              <a:rPr lang="en-US" dirty="0" err="1"/>
              <a:t>Xystem</a:t>
            </a:r>
            <a:r>
              <a:rPr lang="en-US" dirty="0"/>
              <a:t> (P-REX)</a:t>
            </a:r>
            <a:endParaRPr lang="en-US" dirty="0" smtClean="0"/>
          </a:p>
          <a:p>
            <a:r>
              <a:rPr lang="en-US" dirty="0" smtClean="0"/>
              <a:t>Weekly report 15/01/2020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13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7" y="1253304"/>
            <a:ext cx="9043929" cy="27794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PJR-PTT-Pre-registration Excellence </a:t>
            </a:r>
            <a:r>
              <a:rPr lang="en-US" dirty="0" err="1"/>
              <a:t>Xystem</a:t>
            </a:r>
            <a:r>
              <a:rPr lang="en-US" dirty="0"/>
              <a:t> (P-REX) Project Timeline</a:t>
            </a:r>
            <a:endParaRPr lang="th-TH" dirty="0"/>
          </a:p>
        </p:txBody>
      </p:sp>
      <p:sp>
        <p:nvSpPr>
          <p:cNvPr id="11" name="Rounded Rectangle 10"/>
          <p:cNvSpPr/>
          <p:nvPr/>
        </p:nvSpPr>
        <p:spPr>
          <a:xfrm>
            <a:off x="7975807" y="915566"/>
            <a:ext cx="663479" cy="21591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We are here</a:t>
            </a:r>
            <a:endParaRPr lang="th-TH" sz="900" dirty="0"/>
          </a:p>
        </p:txBody>
      </p:sp>
      <p:cxnSp>
        <p:nvCxnSpPr>
          <p:cNvPr id="12" name="Straight Connector 11"/>
          <p:cNvCxnSpPr>
            <a:cxnSpLocks/>
            <a:stCxn id="11" idx="2"/>
          </p:cNvCxnSpPr>
          <p:nvPr/>
        </p:nvCxnSpPr>
        <p:spPr>
          <a:xfrm flipH="1">
            <a:off x="8305179" y="1131476"/>
            <a:ext cx="2367" cy="2904335"/>
          </a:xfrm>
          <a:prstGeom prst="line">
            <a:avLst/>
          </a:prstGeom>
          <a:ln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PTT-P-REX : Production Transaction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15349"/>
              </p:ext>
            </p:extLst>
          </p:nvPr>
        </p:nvGraphicFramePr>
        <p:xfrm>
          <a:off x="775586" y="843558"/>
          <a:ext cx="7857430" cy="2775420"/>
        </p:xfrm>
        <a:graphic>
          <a:graphicData uri="http://schemas.openxmlformats.org/drawingml/2006/table">
            <a:tbl>
              <a:tblPr/>
              <a:tblGrid>
                <a:gridCol w="2384822">
                  <a:extLst>
                    <a:ext uri="{9D8B030D-6E8A-4147-A177-3AD203B41FA5}">
                      <a16:colId xmlns:a16="http://schemas.microsoft.com/office/drawing/2014/main" xmlns="" val="311059776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88944413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999067491"/>
                    </a:ext>
                  </a:extLst>
                </a:gridCol>
              </a:tblGrid>
              <a:tr h="277542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หน่วยงาน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จำนวนเอกสาร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5389659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Scanning Center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Enco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F 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ชั้น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174530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80000402 - ส่วนบริหารสัญญา(หส.สบท.)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806069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80000656 - ส่วนสนับสนุนการขาย(สส.ตกก.)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9046344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80000654 - ส่วนขายและบริหารสถานี(ขห.ตกก.)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9091151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80001564 - แผนกบริหารระบบงานเอกสารบัญชีการเงิน(ผ.อส.บนญ.)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7869026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ปตท.น้ำมันและการค้าปลีก จำกัด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31300014 - ฝ่าย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ควบคุมทางการเงินบัญชี(คงญ.)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4974144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พีทีที แอนเอ็นจี จำกัด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28000016 - ส่วน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การเงินและบัญชี(งช.)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191272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บริษัท/หน่วยงานภายนอก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2060685"/>
                  </a:ext>
                </a:extLst>
              </a:tr>
              <a:tr h="2775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รวม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331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38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817" y="86547"/>
            <a:ext cx="2134495" cy="576064"/>
          </a:xfrm>
        </p:spPr>
        <p:txBody>
          <a:bodyPr/>
          <a:lstStyle/>
          <a:p>
            <a:r>
              <a:rPr lang="en-US" altLang="ko-KR" sz="1200" dirty="0">
                <a:highlight>
                  <a:srgbClr val="9AD3E9"/>
                </a:highlight>
              </a:rPr>
              <a:t>PTT Pre-registration Excellence Xystem (P-REX)</a:t>
            </a:r>
            <a:endParaRPr lang="ko-KR" altLang="en-US" sz="1200" dirty="0">
              <a:highlight>
                <a:srgbClr val="9AD3E9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4115" y="615129"/>
            <a:ext cx="1994487" cy="320155"/>
          </a:xfrm>
        </p:spPr>
        <p:txBody>
          <a:bodyPr/>
          <a:lstStyle/>
          <a:p>
            <a:pPr lvl="0" algn="l"/>
            <a:r>
              <a:rPr lang="en-US" altLang="ko-KR" sz="1200" dirty="0"/>
              <a:t>Report Date </a:t>
            </a:r>
            <a:r>
              <a:rPr lang="en-US" altLang="ko-KR" sz="1200" dirty="0" smtClean="0"/>
              <a:t>15/01/20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900" dirty="0"/>
              <a:t>By Sasiwan Gritsanasap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306" y="1525685"/>
            <a:ext cx="833316" cy="1660749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29922" y="1568495"/>
            <a:ext cx="2962993" cy="830997"/>
            <a:chOff x="496119" y="2434645"/>
            <a:chExt cx="1848701" cy="59450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34645"/>
              <a:ext cx="1848701" cy="59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Security </a:t>
              </a: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Test – </a:t>
              </a: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Done</a:t>
              </a:r>
              <a:endPara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Performance Test – </a:t>
              </a: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Done</a:t>
              </a:r>
              <a:endPara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Go-Live #2 </a:t>
              </a: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– </a:t>
              </a: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06/01/2020</a:t>
              </a:r>
              <a:endParaRPr lang="th-TH" altLang="ko-KR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4238" y="1795742"/>
            <a:ext cx="74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Task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63177" y="1525685"/>
            <a:ext cx="910804" cy="1660716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0931" y="1626473"/>
            <a:ext cx="3489620" cy="623866"/>
            <a:chOff x="496119" y="2476491"/>
            <a:chExt cx="2177278" cy="446317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934" y="2476491"/>
              <a:ext cx="2150463" cy="41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9AD3E9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Fix Go-Live Issue Log</a:t>
              </a:r>
            </a:p>
            <a:p>
              <a:pPr marL="268288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9AD3E9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Support After Go-Live</a:t>
              </a:r>
              <a:endParaRPr lang="en-US" altLang="ko-KR" sz="1600" b="1" dirty="0">
                <a:solidFill>
                  <a:srgbClr val="9AD3E9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3818" y="3217895"/>
            <a:ext cx="910804" cy="1660716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8846" y="3235648"/>
            <a:ext cx="2833374" cy="692534"/>
            <a:chOff x="496119" y="2427365"/>
            <a:chExt cx="1767827" cy="495443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756" y="2427365"/>
              <a:ext cx="1752190" cy="3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1125" y="3585475"/>
            <a:ext cx="129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Risk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63177" y="3217862"/>
            <a:ext cx="910804" cy="1645836"/>
            <a:chOff x="2391994" y="1635646"/>
            <a:chExt cx="805454" cy="1569895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13541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5BE5DEA-41C8-4F56-886E-BEB2376BA33E}"/>
              </a:ext>
            </a:extLst>
          </p:cNvPr>
          <p:cNvSpPr txBox="1"/>
          <p:nvPr/>
        </p:nvSpPr>
        <p:spPr>
          <a:xfrm>
            <a:off x="3950658" y="1811858"/>
            <a:ext cx="1299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Week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EA46116-5A48-433D-94BD-93CEF0B4A949}"/>
              </a:ext>
            </a:extLst>
          </p:cNvPr>
          <p:cNvSpPr txBox="1"/>
          <p:nvPr/>
        </p:nvSpPr>
        <p:spPr>
          <a:xfrm>
            <a:off x="3922146" y="3586771"/>
            <a:ext cx="129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Issue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DCBF0A4-DCBC-4816-813B-7416BF8EA228}"/>
              </a:ext>
            </a:extLst>
          </p:cNvPr>
          <p:cNvSpPr txBox="1"/>
          <p:nvPr/>
        </p:nvSpPr>
        <p:spPr>
          <a:xfrm>
            <a:off x="2843808" y="17574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 Meeting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8B2A3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5F795DB-22F3-46C7-A544-156C4F03C86B}"/>
              </a:ext>
            </a:extLst>
          </p:cNvPr>
          <p:cNvSpPr txBox="1"/>
          <p:nvPr/>
        </p:nvSpPr>
        <p:spPr>
          <a:xfrm>
            <a:off x="2912951" y="490280"/>
            <a:ext cx="316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N/A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81C9C38-2B6E-40C0-B35B-40A124A1560E}"/>
              </a:ext>
            </a:extLst>
          </p:cNvPr>
          <p:cNvCxnSpPr/>
          <p:nvPr/>
        </p:nvCxnSpPr>
        <p:spPr>
          <a:xfrm>
            <a:off x="2555776" y="87646"/>
            <a:ext cx="0" cy="11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21">
            <a:extLst>
              <a:ext uri="{FF2B5EF4-FFF2-40B4-BE49-F238E27FC236}">
                <a16:creationId xmlns:a16="http://schemas.microsoft.com/office/drawing/2014/main" xmlns="" id="{D62E587D-D430-4546-B03A-CE64479FCF32}"/>
              </a:ext>
            </a:extLst>
          </p:cNvPr>
          <p:cNvGrpSpPr/>
          <p:nvPr/>
        </p:nvGrpSpPr>
        <p:grpSpPr>
          <a:xfrm>
            <a:off x="1264978" y="3386718"/>
            <a:ext cx="2833374" cy="692534"/>
            <a:chOff x="496119" y="2427365"/>
            <a:chExt cx="1767827" cy="495443"/>
          </a:xfrm>
          <a:noFill/>
        </p:grpSpPr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xmlns="" id="{954DA821-D99A-41FC-9FEC-93CA52C2E559}"/>
                </a:ext>
              </a:extLst>
            </p:cNvPr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9" name="TextBox 23">
              <a:extLst>
                <a:ext uri="{FF2B5EF4-FFF2-40B4-BE49-F238E27FC236}">
                  <a16:creationId xmlns:a16="http://schemas.microsoft.com/office/drawing/2014/main" xmlns="" id="{F5293E7E-B2C6-478C-8076-B2E4F78F0ACF}"/>
                </a:ext>
              </a:extLst>
            </p:cNvPr>
            <p:cNvSpPr txBox="1"/>
            <p:nvPr/>
          </p:nvSpPr>
          <p:spPr>
            <a:xfrm>
              <a:off x="511756" y="2427365"/>
              <a:ext cx="1752190" cy="3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13908" y="3235646"/>
            <a:ext cx="3446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มี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 Requirement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Out of Scope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สำหรับ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โดยงานในส่วนนี้ทีมงานรับทราบ และจะดำเนินการใน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Phase 2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ตาม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Slide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หน้า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Budget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สำหรับ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 Requirement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ของ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ทาง ปตท. ต้องตกลงกับ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ก่อนเริ่ม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Phase 2</a:t>
            </a:r>
            <a:endParaRPr lang="en-US" altLang="ko-KR" sz="1400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xmlns="" id="{72BF8040-5AA4-4E40-8DBB-60C53805B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702478"/>
              </p:ext>
            </p:extLst>
          </p:nvPr>
        </p:nvGraphicFramePr>
        <p:xfrm>
          <a:off x="6936163" y="47346"/>
          <a:ext cx="1389171" cy="152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F6F1EE0-172B-43BF-BF8F-016FA6ACD1ED}"/>
              </a:ext>
            </a:extLst>
          </p:cNvPr>
          <p:cNvSpPr txBox="1"/>
          <p:nvPr/>
        </p:nvSpPr>
        <p:spPr>
          <a:xfrm>
            <a:off x="7234537" y="628694"/>
            <a:ext cx="8658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97%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6F1C1DA5-5F9A-4C73-9FBC-96009C00E5C0}"/>
              </a:ext>
            </a:extLst>
          </p:cNvPr>
          <p:cNvSpPr/>
          <p:nvPr/>
        </p:nvSpPr>
        <p:spPr>
          <a:xfrm>
            <a:off x="8132536" y="1478800"/>
            <a:ext cx="303912" cy="303912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286B9605-D36D-4240-8C2C-650A9E3C1905}"/>
              </a:ext>
            </a:extLst>
          </p:cNvPr>
          <p:cNvSpPr/>
          <p:nvPr/>
        </p:nvSpPr>
        <p:spPr>
          <a:xfrm rot="10800000">
            <a:off x="6553574" y="87646"/>
            <a:ext cx="322682" cy="307777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PDMS Interface </a:t>
            </a:r>
            <a:r>
              <a:rPr lang="en-US" dirty="0" smtClean="0"/>
              <a:t>Plan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06971"/>
              </p:ext>
            </p:extLst>
          </p:nvPr>
        </p:nvGraphicFramePr>
        <p:xfrm>
          <a:off x="683568" y="699542"/>
          <a:ext cx="7920878" cy="3837024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xmlns="" val="8952638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72329567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8043404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7282743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xmlns="" val="577384555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PDMS Interface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Date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Response by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Status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Remark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627633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 gathering#1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4005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gathering#2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524273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SRS submit to user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31455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confirm SRS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sign off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07.08.2019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65914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Final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design and submit to </a:t>
                      </a:r>
                      <a:r>
                        <a:rPr lang="en-US" sz="13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SoftThai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519383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Build PDMS master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database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24429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Session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191818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 &amp; Confirm by Email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37435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UAT Session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18.11.2019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495669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UAT Result &amp; Confirm by Email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799487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Go-live Sign Off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02.12.2019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37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8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Go-Live Issue Log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4448"/>
              </p:ext>
            </p:extLst>
          </p:nvPr>
        </p:nvGraphicFramePr>
        <p:xfrm>
          <a:off x="107505" y="627534"/>
          <a:ext cx="8965774" cy="4236480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xmlns="" val="1407348279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xmlns="" val="2369739126"/>
                    </a:ext>
                  </a:extLst>
                </a:gridCol>
                <a:gridCol w="2396027">
                  <a:extLst>
                    <a:ext uri="{9D8B030D-6E8A-4147-A177-3AD203B41FA5}">
                      <a16:colId xmlns:a16="http://schemas.microsoft.com/office/drawing/2014/main" xmlns="" val="4277131010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xmlns="" val="1316770502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xmlns="" val="3836447888"/>
                    </a:ext>
                  </a:extLst>
                </a:gridCol>
                <a:gridCol w="660379">
                  <a:extLst>
                    <a:ext uri="{9D8B030D-6E8A-4147-A177-3AD203B41FA5}">
                      <a16:colId xmlns:a16="http://schemas.microsoft.com/office/drawing/2014/main" xmlns="" val="3362121626"/>
                    </a:ext>
                  </a:extLst>
                </a:gridCol>
                <a:gridCol w="2353978">
                  <a:extLst>
                    <a:ext uri="{9D8B030D-6E8A-4147-A177-3AD203B41FA5}">
                      <a16:colId xmlns:a16="http://schemas.microsoft.com/office/drawing/2014/main" xmlns="" val="730205185"/>
                    </a:ext>
                  </a:extLst>
                </a:gridCol>
                <a:gridCol w="618329">
                  <a:extLst>
                    <a:ext uri="{9D8B030D-6E8A-4147-A177-3AD203B41FA5}">
                      <a16:colId xmlns:a16="http://schemas.microsoft.com/office/drawing/2014/main" xmlns="" val="3387411434"/>
                    </a:ext>
                  </a:extLst>
                </a:gridCol>
                <a:gridCol w="695618">
                  <a:extLst>
                    <a:ext uri="{9D8B030D-6E8A-4147-A177-3AD203B41FA5}">
                      <a16:colId xmlns:a16="http://schemas.microsoft.com/office/drawing/2014/main" xmlns="" val="3273323538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 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(Team)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4240785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th-TH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Upload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Manual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Material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ในระบบ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P=REX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Sasiwan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Upload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เอกสารขึ้นระบบ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P-REX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แต่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มีให้แก้ไข ดังนี้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buAutoNum type="arabicPeriod"/>
                      </a:pP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ลบเอกสาร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Material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ออกจากระบบ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แยกเมนูตามเอกสารการใช้งานระบบ</a:t>
                      </a:r>
                      <a:endParaRPr lang="th-TH" sz="900" dirty="0" smtClean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844311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พนักงาน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Center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ไม่มีสิทธิ์เข้าระบบ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เพิ่มสิทธิ์ให้พนักงาน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0107339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การค้นหาข้อมูล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ฝั่ง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ช้ามาก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Yanata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IAM : Tuning SQL statement</a:t>
                      </a:r>
                    </a:p>
                    <a:p>
                      <a:pPr algn="l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ปรับ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Query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ให้เรียกใช้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ฝั่ง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ให้น้อยที่สุด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036489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ไม่สามารถค้นหา และ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ข้อมูลเอกสารที่ลงทะเบียนด้วย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doc.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ไม่สามารถใส่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สตางค์ได้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ในหน้าลงทะเบียน และหน้าค้นหา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ต้องการให้แก้ไข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สิทธิ์การใช้งานระบบ ดังนี้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แก้ไขสิทธิ์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Admin (Is Scanning)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ให้สามารถ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การพิมพ์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Code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แก้ไขสิทธิ์รายงาน เอกสารส่งออกรายหน่วยงาน ให้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ทั่วไปสามารถเห็นได้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แก้ไขเรื่องการส่งเอกสารของ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และนน.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ไม่สามารถค้นหาข้อมูลด้วย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FI doc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ต้องไม่สามารถ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FI doc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ได้แล้วหลังจาก หส. ส่งเอกสารให้ นน. (ยังสามารถทำได้ถ้าอ่าน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Barcode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จากเครื่อง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Reader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276703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ไม่สามารถบันทึก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Char.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พิมพ์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Barcode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ไม่ลงตาม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Sticker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รายงานต่าง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ๆ ยังแสดงไม่ถูกต้อง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719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Go-Live Issue Log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44439"/>
              </p:ext>
            </p:extLst>
          </p:nvPr>
        </p:nvGraphicFramePr>
        <p:xfrm>
          <a:off x="107505" y="627534"/>
          <a:ext cx="8965774" cy="2381400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xmlns="" val="1407348279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xmlns="" val="2369739126"/>
                    </a:ext>
                  </a:extLst>
                </a:gridCol>
                <a:gridCol w="2396027">
                  <a:extLst>
                    <a:ext uri="{9D8B030D-6E8A-4147-A177-3AD203B41FA5}">
                      <a16:colId xmlns:a16="http://schemas.microsoft.com/office/drawing/2014/main" xmlns="" val="4277131010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xmlns="" val="1316770502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xmlns="" val="3836447888"/>
                    </a:ext>
                  </a:extLst>
                </a:gridCol>
                <a:gridCol w="660379">
                  <a:extLst>
                    <a:ext uri="{9D8B030D-6E8A-4147-A177-3AD203B41FA5}">
                      <a16:colId xmlns:a16="http://schemas.microsoft.com/office/drawing/2014/main" xmlns="" val="3362121626"/>
                    </a:ext>
                  </a:extLst>
                </a:gridCol>
                <a:gridCol w="2353978">
                  <a:extLst>
                    <a:ext uri="{9D8B030D-6E8A-4147-A177-3AD203B41FA5}">
                      <a16:colId xmlns:a16="http://schemas.microsoft.com/office/drawing/2014/main" xmlns="" val="730205185"/>
                    </a:ext>
                  </a:extLst>
                </a:gridCol>
                <a:gridCol w="618329">
                  <a:extLst>
                    <a:ext uri="{9D8B030D-6E8A-4147-A177-3AD203B41FA5}">
                      <a16:colId xmlns:a16="http://schemas.microsoft.com/office/drawing/2014/main" xmlns="" val="3387411434"/>
                    </a:ext>
                  </a:extLst>
                </a:gridCol>
                <a:gridCol w="695618">
                  <a:extLst>
                    <a:ext uri="{9D8B030D-6E8A-4147-A177-3AD203B41FA5}">
                      <a16:colId xmlns:a16="http://schemas.microsoft.com/office/drawing/2014/main" xmlns="" val="3273323538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 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(Team)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4240785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ปรับ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Batch Alert Email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ทุก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ชม.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900" dirty="0" smtClean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844311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ปืนยิง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Code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ที่หน่วยงาน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อ่าน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 Code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สำหรับส่งเอกสารที่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0107339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ไม่สามารถส่งออกเอกสาร ที่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ทำ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 Rejected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แล้วใน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036489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ลงทะเบียน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รายการที่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แล้วหน้าจอ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เหมือนไม่ได้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Clear event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เพื่อลงทะเบียนใหม่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Running No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ไม่เรียงกันใน </a:t>
                      </a:r>
                      <a:endParaRPr lang="en-US" sz="9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file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276703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112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 be defined – CR or Not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15631"/>
              </p:ext>
            </p:extLst>
          </p:nvPr>
        </p:nvGraphicFramePr>
        <p:xfrm>
          <a:off x="107502" y="627534"/>
          <a:ext cx="8965777" cy="4135320"/>
        </p:xfrm>
        <a:graphic>
          <a:graphicData uri="http://schemas.openxmlformats.org/drawingml/2006/table">
            <a:tbl>
              <a:tblPr/>
              <a:tblGrid>
                <a:gridCol w="233745">
                  <a:extLst>
                    <a:ext uri="{9D8B030D-6E8A-4147-A177-3AD203B41FA5}">
                      <a16:colId xmlns:a16="http://schemas.microsoft.com/office/drawing/2014/main" xmlns="" val="140734827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xmlns="" val="236973912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xmlns="" val="2439121877"/>
                    </a:ext>
                  </a:extLst>
                </a:gridCol>
                <a:gridCol w="3866451">
                  <a:extLst>
                    <a:ext uri="{9D8B030D-6E8A-4147-A177-3AD203B41FA5}">
                      <a16:colId xmlns:a16="http://schemas.microsoft.com/office/drawing/2014/main" xmlns="" val="4277131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1316770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8364478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362121626"/>
                    </a:ext>
                  </a:extLst>
                </a:gridCol>
                <a:gridCol w="1476943">
                  <a:extLst>
                    <a:ext uri="{9D8B030D-6E8A-4147-A177-3AD203B41FA5}">
                      <a16:colId xmlns:a16="http://schemas.microsoft.com/office/drawing/2014/main" xmlns="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(Yes/No)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Deploy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เปลี่ยน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Shipping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Point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Smart Search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Vendor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Admin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 เพิ่ม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ลบ ข้อมูล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Shipping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Point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และชื่อสถานี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GAS</a:t>
                      </a:r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Column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ในรายงาน 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Excel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Register By, Location, Physical ID, Is Copy, Last Action 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email 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ถ้าเอกสาร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(Physical ID)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ถูกส่งถึง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รับเอกสารเข้าระบบ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ให้ตัดรายการเหล่านี้ออกจาก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หน้าส่งออกเอกสารบันทึกร่าง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แก้ไขให้โปรแกรมสามารถเพิ่มเอกสาร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(Physical ID)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เข้าซองเอกสารที่บันทึก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ไว้ได้ (การ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เป็นได้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กรณี คือ เอกสารที่บันทึกแล้วยังไม่ได้ส่งออก และเอกสารที่ส่งออกแล้วทำดึงเอกสารกลับ)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ต้องสอบถามพี่เปี๊ยกเรื่อง ถ้าปิดซองเอกสารแล้ว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ไม่อนุญาติให้แก้ไขเอกสารในซองได้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tab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ส่งกลับเอกสาร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 field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หมายเลขโทรศัพท์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”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 (ผู้ส่งกลับ)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ยกเลิกการเช็ค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เบอร์โทรศัพท์ โดยเป็นเป็น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Text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719833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ยกเลิกการเช็ค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เบอร์โทรศัพท์ โดยเป็นเป็น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Text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ทั้งระบบ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57124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เพิ่มเบอร์โทรศัพท์ของผู้ดำเนินการ ในหน้ารายละเอียดเอกสาร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แก้ไขหน้า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Home, Home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สส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, Home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หส และ หน้าค้นหา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11909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Email 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ให้โปรแกรมดึงรายการเอกสาร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ที่ถูก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ส่งกลับจาก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เข้าใน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ด้วย โดยจะ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จนกว่าผู้รับเอกสารทำรับ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เอกสารที่ยังไม่ถูกคืนชีพ จะไม่รวมอยู่ใน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473367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Flag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Flag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ได้ว่าเอกสารนี้เป็นเอกสาร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ที่ต้องส่งหน่วยงานบัญชีหรือไม่ ถ้าไม่ใช่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ให้ระบบ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เอกสารนี้เหมือนเอกสารชุด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Copy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เช่น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ถ้ามีผู้รับเอกสารแล้ว ให้เอกสารหายจากหน้า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87901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หน่วยงานที่จะส่งไป เพื่อเป็นค่า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Default field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หน่วยงานที่จะส่งเอกสารไป ในหน้าส่งออกเอกสาร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tab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ส่งเอกสาร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 Group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399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4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New Requirements (Phase 2)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49863"/>
              </p:ext>
            </p:extLst>
          </p:nvPr>
        </p:nvGraphicFramePr>
        <p:xfrm>
          <a:off x="107502" y="627534"/>
          <a:ext cx="8965779" cy="4236480"/>
        </p:xfrm>
        <a:graphic>
          <a:graphicData uri="http://schemas.openxmlformats.org/drawingml/2006/table">
            <a:tbl>
              <a:tblPr/>
              <a:tblGrid>
                <a:gridCol w="275837">
                  <a:extLst>
                    <a:ext uri="{9D8B030D-6E8A-4147-A177-3AD203B41FA5}">
                      <a16:colId xmlns:a16="http://schemas.microsoft.com/office/drawing/2014/main" xmlns="" val="1407348279"/>
                    </a:ext>
                  </a:extLst>
                </a:gridCol>
                <a:gridCol w="809777">
                  <a:extLst>
                    <a:ext uri="{9D8B030D-6E8A-4147-A177-3AD203B41FA5}">
                      <a16:colId xmlns:a16="http://schemas.microsoft.com/office/drawing/2014/main" xmlns="" val="2369739126"/>
                    </a:ext>
                  </a:extLst>
                </a:gridCol>
                <a:gridCol w="809777">
                  <a:extLst>
                    <a:ext uri="{9D8B030D-6E8A-4147-A177-3AD203B41FA5}">
                      <a16:colId xmlns:a16="http://schemas.microsoft.com/office/drawing/2014/main" xmlns="" val="2439121877"/>
                    </a:ext>
                  </a:extLst>
                </a:gridCol>
                <a:gridCol w="3865251">
                  <a:extLst>
                    <a:ext uri="{9D8B030D-6E8A-4147-A177-3AD203B41FA5}">
                      <a16:colId xmlns:a16="http://schemas.microsoft.com/office/drawing/2014/main" xmlns="" val="42771310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1316770502"/>
                    </a:ext>
                  </a:extLst>
                </a:gridCol>
                <a:gridCol w="2341041">
                  <a:extLst>
                    <a:ext uri="{9D8B030D-6E8A-4147-A177-3AD203B41FA5}">
                      <a16:colId xmlns:a16="http://schemas.microsoft.com/office/drawing/2014/main" xmlns="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LNG</a:t>
                      </a:r>
                      <a:endParaRPr lang="th-TH" sz="9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endParaRPr lang="th-TH" sz="9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Time</a:t>
                      </a:r>
                      <a:endParaRPr kumimoji="0" lang="th-TH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 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Urgent Flag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กระทบการลงทะเบียนเอกสารทุกหน่วยงาน</a:t>
                      </a:r>
                    </a:p>
                    <a:p>
                      <a:pPr algn="l" fontAlgn="t"/>
                      <a:r>
                        <a:rPr 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Alternative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เพิ่มหน้าลงทะเบียน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Time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ในส่วนค้นหา และ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ในส่วนค้นหา และ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Urgent Flag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809517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หน้าส่งออกเอกสารบันทึกร่าง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endParaRPr lang="th-TH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แก้ไขการแสดงผล จากการแสดงผล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รายการเป็นการแสดงผลแบบ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เหมือนหน้า ส่งออกเอกสาร</a:t>
                      </a:r>
                    </a:p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เพิ่มปุ่ม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 All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เพื่อส่งเอกสาร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ทั้งหมดไปที่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กระทบกับการส่งออกเอกสารทุกหน่วยงาน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Tracking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เอกสารแยกตามส่วนงาน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เพิ่มปุ่ม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PDF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และสามารถ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Export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PDF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หน้าค้นหาเอกสาร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Vendor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สามารถค้นหาข้อมูล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Time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document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mapping 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แก้ไขให้สามารถ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Barcode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ระหว่าง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Legacy Ref. Key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Request No.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กับ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document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Concern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Effort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ในการ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เช่น ระบบ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Amazon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แต่ระบบจะมีการดึงข้อมูล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document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ทั้งหมด จากระบบ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ไปที่ระบบ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P-REX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โดยอัตโนมัติอยู่แล้วหลังจากบัญชีแนบเอกสารใน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OpenText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57124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ต้องการเพิ่มรายงานใหม่ โดยรายละเอียดรายงาน ทาง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จะส่งข้อมูลให้ วันที่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16/01/2019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ยังไม่ได้รับข้อมูลรายละเอียดรายงาน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11909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473367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487901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399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1546</Words>
  <Application>Microsoft Office PowerPoint</Application>
  <PresentationFormat>On-screen Show (16:9)</PresentationFormat>
  <Paragraphs>418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맑은 고딕</vt:lpstr>
      <vt:lpstr>AngsanaUPC</vt:lpstr>
      <vt:lpstr>Arial</vt:lpstr>
      <vt:lpstr>Cordia New</vt:lpstr>
      <vt:lpstr>Tahoma</vt:lpstr>
      <vt:lpstr>Contents Slide Master</vt:lpstr>
      <vt:lpstr>Section Break Slide Master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Wigrom Wanaro</cp:lastModifiedBy>
  <cp:revision>343</cp:revision>
  <dcterms:created xsi:type="dcterms:W3CDTF">2016-12-05T23:26:54Z</dcterms:created>
  <dcterms:modified xsi:type="dcterms:W3CDTF">2020-01-17T10:09:04Z</dcterms:modified>
</cp:coreProperties>
</file>