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6" r:id="rId5"/>
    <p:sldId id="346" r:id="rId6"/>
    <p:sldId id="460" r:id="rId7"/>
    <p:sldId id="461" r:id="rId8"/>
    <p:sldId id="462" r:id="rId9"/>
    <p:sldId id="463" r:id="rId10"/>
    <p:sldId id="464" r:id="rId11"/>
    <p:sldId id="456" r:id="rId12"/>
    <p:sldId id="441" r:id="rId13"/>
    <p:sldId id="443" r:id="rId14"/>
    <p:sldId id="444" r:id="rId15"/>
    <p:sldId id="445" r:id="rId16"/>
    <p:sldId id="446" r:id="rId17"/>
    <p:sldId id="448" r:id="rId18"/>
    <p:sldId id="447" r:id="rId19"/>
    <p:sldId id="449" r:id="rId20"/>
    <p:sldId id="450" r:id="rId21"/>
    <p:sldId id="453" r:id="rId22"/>
    <p:sldId id="459" r:id="rId23"/>
    <p:sldId id="259" r:id="rId24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BBEE"/>
    <a:srgbClr val="CCECFF"/>
    <a:srgbClr val="99FF99"/>
    <a:srgbClr val="CCFF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5411" autoAdjust="0"/>
  </p:normalViewPr>
  <p:slideViewPr>
    <p:cSldViewPr snapToGrid="0">
      <p:cViewPr varScale="1">
        <p:scale>
          <a:sx n="84" d="100"/>
          <a:sy n="84" d="100"/>
        </p:scale>
        <p:origin x="1622" y="101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10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ttichoke Worapaisarnskun" userId="S::sittichoke.w@pttdigital.com::4c4be178-dd99-419b-a2e8-2f19c4ae7ea5" providerId="AD" clId="Web-{3B1ED12D-5E96-4BDA-A17A-7EC2D5A716BD}"/>
    <pc:docChg chg="modSld">
      <pc:chgData name="Sittichoke Worapaisarnskun" userId="S::sittichoke.w@pttdigital.com::4c4be178-dd99-419b-a2e8-2f19c4ae7ea5" providerId="AD" clId="Web-{3B1ED12D-5E96-4BDA-A17A-7EC2D5A716BD}" dt="2018-07-24T09:37:29.491" v="19" actId="20577"/>
      <pc:docMkLst>
        <pc:docMk/>
      </pc:docMkLst>
      <pc:sldChg chg="modSp">
        <pc:chgData name="Sittichoke Worapaisarnskun" userId="S::sittichoke.w@pttdigital.com::4c4be178-dd99-419b-a2e8-2f19c4ae7ea5" providerId="AD" clId="Web-{3B1ED12D-5E96-4BDA-A17A-7EC2D5A716BD}" dt="2018-07-24T09:37:29.475" v="18" actId="20577"/>
        <pc:sldMkLst>
          <pc:docMk/>
          <pc:sldMk cId="4163695512" sldId="266"/>
        </pc:sldMkLst>
        <pc:spChg chg="mod">
          <ac:chgData name="Sittichoke Worapaisarnskun" userId="S::sittichoke.w@pttdigital.com::4c4be178-dd99-419b-a2e8-2f19c4ae7ea5" providerId="AD" clId="Web-{3B1ED12D-5E96-4BDA-A17A-7EC2D5A716BD}" dt="2018-07-24T09:37:29.475" v="18" actId="20577"/>
          <ac:spMkLst>
            <pc:docMk/>
            <pc:sldMk cId="4163695512" sldId="266"/>
            <ac:spMk id="6" creationId="{00000000-0000-0000-0000-000000000000}"/>
          </ac:spMkLst>
        </pc:spChg>
      </pc:sldChg>
      <pc:sldChg chg="modSp">
        <pc:chgData name="Sittichoke Worapaisarnskun" userId="S::sittichoke.w@pttdigital.com::4c4be178-dd99-419b-a2e8-2f19c4ae7ea5" providerId="AD" clId="Web-{3B1ED12D-5E96-4BDA-A17A-7EC2D5A716BD}" dt="2018-07-24T09:36:15.175" v="7" actId="20577"/>
        <pc:sldMkLst>
          <pc:docMk/>
          <pc:sldMk cId="2321593313" sldId="267"/>
        </pc:sldMkLst>
        <pc:spChg chg="mod">
          <ac:chgData name="Sittichoke Worapaisarnskun" userId="S::sittichoke.w@pttdigital.com::4c4be178-dd99-419b-a2e8-2f19c4ae7ea5" providerId="AD" clId="Web-{3B1ED12D-5E96-4BDA-A17A-7EC2D5A716BD}" dt="2018-07-24T09:36:15.175" v="7" actId="20577"/>
          <ac:spMkLst>
            <pc:docMk/>
            <pc:sldMk cId="2321593313" sldId="267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D1576-CDA7-481F-ADB5-874ABD7424AD}" type="datetimeFigureOut">
              <a:rPr lang="th-TH" smtClean="0"/>
              <a:t>25/11/62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B8E2C-540B-4757-BCC7-DEC12F10863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6876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Pag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884368" y="5027328"/>
            <a:ext cx="1073150" cy="26279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buNone/>
              <a:defRPr sz="1100" b="1" baseline="0">
                <a:solidFill>
                  <a:schemeClr val="bg1"/>
                </a:solidFill>
                <a:latin typeface="+mj-lt"/>
                <a:cs typeface="Arial"/>
              </a:defRPr>
            </a:lvl1pPr>
            <a:lvl2pPr marL="457200" indent="0">
              <a:buNone/>
              <a:defRPr sz="1200" b="0">
                <a:latin typeface="Arial"/>
                <a:cs typeface="Arial"/>
              </a:defRPr>
            </a:lvl2pPr>
            <a:lvl3pPr marL="914400" indent="0">
              <a:buNone/>
              <a:defRPr sz="1200" b="0">
                <a:latin typeface="Arial"/>
                <a:cs typeface="Arial"/>
              </a:defRPr>
            </a:lvl3pPr>
            <a:lvl4pPr marL="1371600" indent="0">
              <a:buNone/>
              <a:defRPr sz="1200" b="0">
                <a:latin typeface="Arial"/>
                <a:cs typeface="Arial"/>
              </a:defRPr>
            </a:lvl4pPr>
            <a:lvl5pPr marL="1828800" indent="0">
              <a:buNone/>
              <a:defRPr sz="1200" b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Client Name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7884368" y="5301208"/>
            <a:ext cx="1073150" cy="19744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buNone/>
              <a:defRPr sz="1000" b="1" baseline="0">
                <a:solidFill>
                  <a:schemeClr val="bg1"/>
                </a:solidFill>
                <a:latin typeface="+mn-lt"/>
                <a:cs typeface="Arial"/>
              </a:defRPr>
            </a:lvl1pPr>
            <a:lvl2pPr marL="457200" indent="0">
              <a:buNone/>
              <a:defRPr sz="1200" b="0">
                <a:latin typeface="Arial"/>
                <a:cs typeface="Arial"/>
              </a:defRPr>
            </a:lvl2pPr>
            <a:lvl3pPr marL="914400" indent="0">
              <a:buNone/>
              <a:defRPr sz="1200" b="0">
                <a:latin typeface="Arial"/>
                <a:cs typeface="Arial"/>
              </a:defRPr>
            </a:lvl3pPr>
            <a:lvl4pPr marL="1371600" indent="0">
              <a:buNone/>
              <a:defRPr sz="1200" b="0">
                <a:latin typeface="Arial"/>
                <a:cs typeface="Arial"/>
              </a:defRPr>
            </a:lvl4pPr>
            <a:lvl5pPr marL="1828800" indent="0">
              <a:buNone/>
              <a:defRPr sz="1200" b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DD.MM.YYYY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2604088" y="6597352"/>
            <a:ext cx="384012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>
                <a:solidFill>
                  <a:schemeClr val="bg1"/>
                </a:solidFill>
              </a:rPr>
              <a:t>Copyright© 2018 by PTT Digital  Solutions Company Limited. All rights reserved</a:t>
            </a:r>
            <a:r>
              <a:rPr lang="en-US" sz="7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2771800" y="6274767"/>
            <a:ext cx="29158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US" sz="16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ACCELERATOR</a:t>
            </a:r>
            <a:endParaRPr lang="en-US" sz="1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517768" y="2753989"/>
            <a:ext cx="6150576" cy="55267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1571667" cy="9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2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29"/>
          <a:stretch/>
        </p:blipFill>
        <p:spPr>
          <a:xfrm>
            <a:off x="0" y="1160980"/>
            <a:ext cx="9144000" cy="56970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59"/>
          <a:stretch/>
        </p:blipFill>
        <p:spPr>
          <a:xfrm>
            <a:off x="0" y="0"/>
            <a:ext cx="9144000" cy="448607"/>
          </a:xfrm>
          <a:prstGeom prst="rect">
            <a:avLst/>
          </a:prstGeom>
        </p:spPr>
      </p:pic>
      <p:sp>
        <p:nvSpPr>
          <p:cNvPr id="18" name="Date Placeholder 7"/>
          <p:cNvSpPr>
            <a:spLocks noGrp="1"/>
          </p:cNvSpPr>
          <p:nvPr>
            <p:ph type="dt" sz="half" idx="12"/>
          </p:nvPr>
        </p:nvSpPr>
        <p:spPr>
          <a:xfrm>
            <a:off x="7791511" y="6554708"/>
            <a:ext cx="756909" cy="258668"/>
          </a:xfrm>
        </p:spPr>
        <p:txBody>
          <a:bodyPr/>
          <a:lstStyle>
            <a:lvl1pPr algn="ctr">
              <a:defRPr sz="7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/>
              </a:defRPr>
            </a:lvl1pPr>
          </a:lstStyle>
          <a:p>
            <a:fld id="{F3FEA8AB-03E6-402E-820E-A07C615A084A}" type="datetime1">
              <a:rPr lang="en-US" smtClean="0"/>
              <a:pPr/>
              <a:t>11/25/2019</a:t>
            </a:fld>
            <a:endParaRPr lang="en-US"/>
          </a:p>
        </p:txBody>
      </p:sp>
      <p:sp>
        <p:nvSpPr>
          <p:cNvPr id="19" name="Footer Placeholder 10"/>
          <p:cNvSpPr>
            <a:spLocks noGrp="1"/>
          </p:cNvSpPr>
          <p:nvPr>
            <p:ph type="ftr" sz="quarter" idx="13"/>
          </p:nvPr>
        </p:nvSpPr>
        <p:spPr>
          <a:xfrm>
            <a:off x="6660232" y="6554708"/>
            <a:ext cx="1131279" cy="258668"/>
          </a:xfrm>
        </p:spPr>
        <p:txBody>
          <a:bodyPr/>
          <a:lstStyle>
            <a:lvl1pPr>
              <a:defRPr sz="9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20" name="Slide Number Placeholder 11"/>
          <p:cNvSpPr>
            <a:spLocks noGrp="1"/>
          </p:cNvSpPr>
          <p:nvPr>
            <p:ph type="sldNum" sz="quarter" idx="14"/>
          </p:nvPr>
        </p:nvSpPr>
        <p:spPr>
          <a:xfrm>
            <a:off x="8604979" y="6554708"/>
            <a:ext cx="425231" cy="258668"/>
          </a:xfrm>
        </p:spPr>
        <p:txBody>
          <a:bodyPr/>
          <a:lstStyle>
            <a:lvl1pPr>
              <a:defRPr sz="8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/>
              </a:defRPr>
            </a:lvl1pPr>
          </a:lstStyle>
          <a:p>
            <a:fld id="{EDC54333-E550-894E-B2F1-12B36A76FE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5496" y="6613321"/>
            <a:ext cx="395474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>
                <a:solidFill>
                  <a:schemeClr val="tx1">
                    <a:lumMod val="85000"/>
                    <a:lumOff val="15000"/>
                  </a:schemeClr>
                </a:solidFill>
              </a:rPr>
              <a:t>Copyright©</a:t>
            </a:r>
            <a:r>
              <a:rPr lang="en-US" sz="700" b="1" baseline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700" b="1">
                <a:solidFill>
                  <a:schemeClr val="tx1">
                    <a:lumMod val="85000"/>
                    <a:lumOff val="15000"/>
                  </a:schemeClr>
                </a:solidFill>
              </a:rPr>
              <a:t>2018 by PTT Digital Solutions Company Limited. All rights reserved</a:t>
            </a:r>
            <a:r>
              <a:rPr lang="en-US" sz="60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22288" y="620688"/>
            <a:ext cx="8340725" cy="360040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Header </a:t>
            </a:r>
            <a:endParaRPr lang="th-TH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07739" y="1052736"/>
            <a:ext cx="8340725" cy="532859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-27384"/>
            <a:ext cx="793319" cy="47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4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85734" cy="7414301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4485266" y="4669105"/>
            <a:ext cx="433520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</a:rPr>
              <a:t>Copyright©</a:t>
            </a:r>
            <a:r>
              <a:rPr lang="en-US" sz="800" b="1" baseline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</a:rPr>
              <a:t>2018 by PTT Digital Solutions Company Limited. All rights reserved</a:t>
            </a:r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3203848" y="2636912"/>
            <a:ext cx="6472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“To be trusted digital solutions partner”</a:t>
            </a:r>
          </a:p>
        </p:txBody>
      </p:sp>
      <p:pic>
        <p:nvPicPr>
          <p:cNvPr id="3075" name="Picture 3" descr="D:\zjaturapat.k(ห้ามลบ)\Desktop\Left\G4D\G4D_N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982" y="3068960"/>
            <a:ext cx="2695522" cy="158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zjaturapat.k(ห้ามลบ)\Desktop\Left\logo_ptt\SPIRIT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567" y="3140968"/>
            <a:ext cx="2151998" cy="130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195726" y="3573016"/>
            <a:ext cx="464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>
                <a:solidFill>
                  <a:srgbClr val="002060"/>
                </a:solidFill>
                <a:latin typeface="Keep Calm Med" pitchFamily="2" charset="0"/>
                <a:cs typeface="+mj-cs"/>
              </a:rPr>
              <a:t>By</a:t>
            </a:r>
            <a:endParaRPr lang="th-TH" sz="1600" b="0">
              <a:solidFill>
                <a:srgbClr val="002060"/>
              </a:solidFill>
              <a:latin typeface="Keep Calm Med" pitchFamily="2" charset="0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24" y="869879"/>
            <a:ext cx="1813942" cy="367808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5496" y="190381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YOU </a:t>
            </a:r>
            <a:endParaRPr lang="th-TH" sz="3600" b="1" i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681" y="1475068"/>
            <a:ext cx="2023138" cy="121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8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93124-8EA5-4C32-9A66-4E6C3B3195D5}" type="datetime1">
              <a:rPr lang="en-US" smtClean="0"/>
              <a:t>11/25/2019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84E93-C594-470D-AADA-3791C0B401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199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7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7153029" y="5027328"/>
            <a:ext cx="1649214" cy="273880"/>
          </a:xfrm>
        </p:spPr>
        <p:txBody>
          <a:bodyPr>
            <a:noAutofit/>
          </a:bodyPr>
          <a:lstStyle/>
          <a:p>
            <a:pPr algn="r"/>
            <a:r>
              <a:rPr lang="en-US" sz="1000" dirty="0"/>
              <a:t>Report to </a:t>
            </a:r>
            <a:r>
              <a:rPr lang="en-US" sz="1000" dirty="0" smtClean="0"/>
              <a:t>&lt;PTT&gt;</a:t>
            </a:r>
            <a:endParaRPr lang="en-US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77459" y="2112881"/>
            <a:ext cx="7155452" cy="1107059"/>
          </a:xfrm>
        </p:spPr>
        <p:txBody>
          <a:bodyPr>
            <a:noAutofit/>
          </a:bodyPr>
          <a:lstStyle/>
          <a:p>
            <a:r>
              <a:rPr lang="en-US" dirty="0"/>
              <a:t>PTT-Pre-registration </a:t>
            </a:r>
            <a:endParaRPr lang="en-US" dirty="0" smtClean="0"/>
          </a:p>
          <a:p>
            <a:r>
              <a:rPr lang="en-US" dirty="0" smtClean="0"/>
              <a:t>Excellence </a:t>
            </a:r>
            <a:r>
              <a:rPr lang="en-US" dirty="0" err="1"/>
              <a:t>Xystem</a:t>
            </a:r>
            <a:r>
              <a:rPr lang="en-US" dirty="0"/>
              <a:t> (P-REX</a:t>
            </a:r>
            <a:r>
              <a:rPr lang="en-US" dirty="0" smtClean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th-TH" dirty="0" smtClean="0"/>
              <a:t>หน่วยงาน สส.ตตก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884368" y="5301208"/>
            <a:ext cx="1073150" cy="197442"/>
          </a:xfrm>
        </p:spPr>
        <p:txBody>
          <a:bodyPr/>
          <a:lstStyle/>
          <a:p>
            <a:r>
              <a:rPr lang="en-US" dirty="0" smtClean="0"/>
              <a:t>25.11.2019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9020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ท้ายกระดาษ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4221" y="-99245"/>
            <a:ext cx="894598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/>
              <a:t>4</a:t>
            </a:r>
            <a:r>
              <a:rPr lang="en-US" sz="2000" dirty="0" smtClean="0"/>
              <a:t>. </a:t>
            </a:r>
            <a:r>
              <a:rPr lang="th-TH" sz="2000" dirty="0"/>
              <a:t>เมนู </a:t>
            </a:r>
            <a:r>
              <a:rPr lang="th-TH" sz="2000" dirty="0" smtClean="0"/>
              <a:t>: รับเข้าเอกสาร</a:t>
            </a:r>
            <a:endParaRPr lang="th-TH" sz="2000" dirty="0"/>
          </a:p>
        </p:txBody>
      </p:sp>
      <p:sp>
        <p:nvSpPr>
          <p:cNvPr id="26" name="ตัวแทนวันที่ 1"/>
          <p:cNvSpPr>
            <a:spLocks noGrp="1"/>
          </p:cNvSpPr>
          <p:nvPr>
            <p:ph type="dt" sz="half" idx="12"/>
          </p:nvPr>
        </p:nvSpPr>
        <p:spPr>
          <a:xfrm>
            <a:off x="7791511" y="6554708"/>
            <a:ext cx="756909" cy="258668"/>
          </a:xfrm>
        </p:spPr>
        <p:txBody>
          <a:bodyPr/>
          <a:lstStyle/>
          <a:p>
            <a:r>
              <a:rPr lang="en-US" dirty="0" smtClean="0"/>
              <a:t>25/11/2019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242" y="2296421"/>
            <a:ext cx="7064352" cy="23014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2888081" y="1831522"/>
            <a:ext cx="1804689" cy="610457"/>
          </a:xfrm>
          <a:prstGeom prst="wedgeRoundRectCallout">
            <a:avLst>
              <a:gd name="adj1" fmla="val 23916"/>
              <a:gd name="adj2" fmla="val 91505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1. ระบุหรือสแกน </a:t>
            </a:r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Barcode/QR Code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6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2051318" y="4757530"/>
            <a:ext cx="1804689" cy="610457"/>
          </a:xfrm>
          <a:prstGeom prst="wedgeRoundRectCallout">
            <a:avLst>
              <a:gd name="adj1" fmla="val 48294"/>
              <a:gd name="adj2" fmla="val -140244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ระบบแสดงข้อมูลเอกสารลงในตาราง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7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3969005" y="4796979"/>
            <a:ext cx="1804689" cy="531558"/>
          </a:xfrm>
          <a:prstGeom prst="wedgeRoundRectCallout">
            <a:avLst>
              <a:gd name="adj1" fmla="val -5242"/>
              <a:gd name="adj2" fmla="val -103294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3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คลิกปุ่มบันทึกเพื่อรับเข้า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9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4871349" y="5441392"/>
            <a:ext cx="1700023" cy="682662"/>
          </a:xfrm>
          <a:prstGeom prst="wedgeRoundRectCallout">
            <a:avLst>
              <a:gd name="adj1" fmla="val 7829"/>
              <a:gd name="adj2" fmla="val -183000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คลิกปุ่มนี้กรณีต้องการเคลียร์ข้อมูลในฟิลด์</a:t>
            </a:r>
            <a:endParaRPr lang="en-US" sz="1600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0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6220583" y="4278672"/>
            <a:ext cx="1700023" cy="672890"/>
          </a:xfrm>
          <a:prstGeom prst="wedgeRoundRectCallout">
            <a:avLst>
              <a:gd name="adj1" fmla="val 42334"/>
              <a:gd name="adj2" fmla="val -95165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คลิกปุ่มนี้กรณีต้องการซ่อนรายการนั้นๆ</a:t>
            </a:r>
            <a:endParaRPr lang="en-US" sz="1600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1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7115283" y="5104947"/>
            <a:ext cx="1700023" cy="672890"/>
          </a:xfrm>
          <a:prstGeom prst="wedgeRoundRectCallout">
            <a:avLst>
              <a:gd name="adj1" fmla="val 25589"/>
              <a:gd name="adj2" fmla="val -186187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คลิกปุ่มนี้กรณีต้องการไม่รับเอกสารฉบับนั้นๆ</a:t>
            </a:r>
            <a:endParaRPr lang="en-US" sz="1600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2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7037474" y="915920"/>
            <a:ext cx="1766263" cy="672890"/>
          </a:xfrm>
          <a:prstGeom prst="wedgeRoundRectCallout">
            <a:avLst>
              <a:gd name="adj1" fmla="val 12132"/>
              <a:gd name="adj2" fmla="val 154824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คลิกปุ่มนี้กรณีต้องการดึงเอกสารกลับมาแก้ไขข้อมูล</a:t>
            </a:r>
            <a:endParaRPr lang="en-US" sz="1600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3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5638621" y="1745574"/>
            <a:ext cx="2043221" cy="635964"/>
          </a:xfrm>
          <a:prstGeom prst="wedgeRoundRectCallout">
            <a:avLst>
              <a:gd name="adj1" fmla="val 45211"/>
              <a:gd name="adj2" fmla="val 99830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คลิกปุ่มนี้กรณีต้องการดาวน์โหลดเอกสารที่รอรับทั้งหมด</a:t>
            </a:r>
            <a:endParaRPr lang="en-US" sz="1600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72" y="598310"/>
            <a:ext cx="1006341" cy="56976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607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ท้ายกระดาษ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4221" y="-99245"/>
            <a:ext cx="894598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/>
              <a:t>5</a:t>
            </a:r>
            <a:r>
              <a:rPr lang="en-US" sz="2000" dirty="0" smtClean="0"/>
              <a:t>. </a:t>
            </a:r>
            <a:r>
              <a:rPr lang="th-TH" sz="2000" dirty="0"/>
              <a:t>เมนู </a:t>
            </a:r>
            <a:r>
              <a:rPr lang="th-TH" sz="2000" dirty="0" smtClean="0"/>
              <a:t>: ส่งออกเอกสาร (</a:t>
            </a:r>
            <a:r>
              <a:rPr lang="en-US" sz="2000" dirty="0" smtClean="0"/>
              <a:t>Scanning Center</a:t>
            </a:r>
            <a:r>
              <a:rPr lang="th-TH" sz="2000" dirty="0" smtClean="0"/>
              <a:t>)</a:t>
            </a:r>
            <a:endParaRPr lang="th-TH" sz="2000" dirty="0"/>
          </a:p>
        </p:txBody>
      </p:sp>
      <p:sp>
        <p:nvSpPr>
          <p:cNvPr id="26" name="ตัวแทนวันที่ 1"/>
          <p:cNvSpPr>
            <a:spLocks noGrp="1"/>
          </p:cNvSpPr>
          <p:nvPr>
            <p:ph type="dt" sz="half" idx="12"/>
          </p:nvPr>
        </p:nvSpPr>
        <p:spPr>
          <a:xfrm>
            <a:off x="7791511" y="6554708"/>
            <a:ext cx="756909" cy="258668"/>
          </a:xfrm>
        </p:spPr>
        <p:txBody>
          <a:bodyPr/>
          <a:lstStyle/>
          <a:p>
            <a:r>
              <a:rPr lang="en-US" dirty="0" smtClean="0"/>
              <a:t>25/11/2019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067" y="1515301"/>
            <a:ext cx="7049111" cy="3863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2704237" y="1048417"/>
            <a:ext cx="1804689" cy="610457"/>
          </a:xfrm>
          <a:prstGeom prst="wedgeRoundRectCallout">
            <a:avLst>
              <a:gd name="adj1" fmla="val 23916"/>
              <a:gd name="adj2" fmla="val 91505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1. ระบุหรือสแกน </a:t>
            </a:r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Barcode/QR Code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5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5350283" y="3911610"/>
            <a:ext cx="1804689" cy="610457"/>
          </a:xfrm>
          <a:prstGeom prst="wedgeRoundRectCallout">
            <a:avLst>
              <a:gd name="adj1" fmla="val 19614"/>
              <a:gd name="adj2" fmla="val -151549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ระบบแสดงข้อมูลเอกสารลงในตาราง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7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3062376" y="5548138"/>
            <a:ext cx="1984076" cy="595444"/>
          </a:xfrm>
          <a:prstGeom prst="wedgeRoundRectCallout">
            <a:avLst>
              <a:gd name="adj1" fmla="val -12585"/>
              <a:gd name="adj2" fmla="val -108163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4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คลิกปุ่มยืนยันการส่งเอกสาร(</a:t>
            </a:r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Scan QR Code Mobile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)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8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7117571" y="5563595"/>
            <a:ext cx="1700023" cy="682662"/>
          </a:xfrm>
          <a:prstGeom prst="wedgeRoundRectCallout">
            <a:avLst>
              <a:gd name="adj1" fmla="val 12396"/>
              <a:gd name="adj2" fmla="val -105918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คลิกปุ่มนี้กรณีต้องการยกเลิกการส่งออก</a:t>
            </a:r>
            <a:endParaRPr lang="en-US" sz="1600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9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4692396" y="864138"/>
            <a:ext cx="2365463" cy="790189"/>
          </a:xfrm>
          <a:prstGeom prst="wedgeRoundRectCallout">
            <a:avLst>
              <a:gd name="adj1" fmla="val 45211"/>
              <a:gd name="adj2" fmla="val 83455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คลิกปุ่มนี้กรณีต้องการดาวน์โหลดเอกสารลงทะเบียน</a:t>
            </a:r>
            <a:r>
              <a:rPr lang="en-US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/</a:t>
            </a:r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รับเข้า</a:t>
            </a:r>
            <a:endParaRPr lang="en-US" sz="1600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1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5139226" y="5512759"/>
            <a:ext cx="1885571" cy="682662"/>
          </a:xfrm>
          <a:prstGeom prst="wedgeRoundRectCallout">
            <a:avLst>
              <a:gd name="adj1" fmla="val 22544"/>
              <a:gd name="adj2" fmla="val -98336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คลิกปุ่มนี้กรณีต้องการยืนยันการส่งเอกสารแบบ </a:t>
            </a:r>
            <a:r>
              <a:rPr lang="en-US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PC</a:t>
            </a:r>
            <a:endParaRPr lang="en-US" sz="1600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2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7225871" y="3543948"/>
            <a:ext cx="1700023" cy="672890"/>
          </a:xfrm>
          <a:prstGeom prst="wedgeRoundRectCallout">
            <a:avLst>
              <a:gd name="adj1" fmla="val 16962"/>
              <a:gd name="adj2" fmla="val -100294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คลิกปุ่มนี้กรณีต้องการยกเลิกเอกสารฉบับนั้นๆ</a:t>
            </a:r>
            <a:endParaRPr lang="en-US" sz="1600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79" y="598308"/>
            <a:ext cx="1043338" cy="56976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1050878" y="4084138"/>
            <a:ext cx="1804689" cy="610457"/>
          </a:xfrm>
          <a:prstGeom prst="wedgeRoundRectCallout">
            <a:avLst>
              <a:gd name="adj1" fmla="val 94182"/>
              <a:gd name="adj2" fmla="val -37087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3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เลือกรูปแบบการส่งและการนำส่ง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9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1241966" y="5522531"/>
            <a:ext cx="1700023" cy="672890"/>
          </a:xfrm>
          <a:prstGeom prst="wedgeRoundRectCallout">
            <a:avLst>
              <a:gd name="adj1" fmla="val 23052"/>
              <a:gd name="adj2" fmla="val -97729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คลิกปุ่มนี้กรณีต้องการบันทึก(ร่าง)ส่งออก</a:t>
            </a:r>
            <a:endParaRPr lang="en-US" sz="1600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613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ท้ายกระดาษ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4221" y="-99245"/>
            <a:ext cx="894598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/>
              <a:t>5</a:t>
            </a:r>
            <a:r>
              <a:rPr lang="en-US" sz="2000" dirty="0" smtClean="0"/>
              <a:t>. </a:t>
            </a:r>
            <a:r>
              <a:rPr lang="th-TH" sz="2000" dirty="0"/>
              <a:t>เมนู </a:t>
            </a:r>
            <a:r>
              <a:rPr lang="th-TH" sz="2000" dirty="0" smtClean="0"/>
              <a:t>: ส่งออกเอกสาร (หน่วยงานภายใน </a:t>
            </a:r>
            <a:r>
              <a:rPr lang="en-US" sz="2000" dirty="0" smtClean="0"/>
              <a:t>PTT Group</a:t>
            </a:r>
            <a:r>
              <a:rPr lang="th-TH" sz="2000" dirty="0" smtClean="0"/>
              <a:t>)</a:t>
            </a:r>
            <a:endParaRPr lang="th-TH" sz="2000" dirty="0"/>
          </a:p>
        </p:txBody>
      </p:sp>
      <p:sp>
        <p:nvSpPr>
          <p:cNvPr id="26" name="ตัวแทนวันที่ 1"/>
          <p:cNvSpPr>
            <a:spLocks noGrp="1"/>
          </p:cNvSpPr>
          <p:nvPr>
            <p:ph type="dt" sz="half" idx="12"/>
          </p:nvPr>
        </p:nvSpPr>
        <p:spPr>
          <a:xfrm>
            <a:off x="7791511" y="6554708"/>
            <a:ext cx="756909" cy="258668"/>
          </a:xfrm>
        </p:spPr>
        <p:txBody>
          <a:bodyPr/>
          <a:lstStyle/>
          <a:p>
            <a:r>
              <a:rPr lang="en-US" dirty="0" smtClean="0"/>
              <a:t>25/11/2019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186" y="1031196"/>
            <a:ext cx="7079593" cy="46714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4676156" y="5830962"/>
            <a:ext cx="2639044" cy="465009"/>
          </a:xfrm>
          <a:prstGeom prst="wedgeRoundRectCallout">
            <a:avLst>
              <a:gd name="adj1" fmla="val -12908"/>
              <a:gd name="adj2" fmla="val -119470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คลิกปุ่มบันทึกส่งออกเพื่อส่งออกเอกสาร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79" y="598308"/>
            <a:ext cx="1043338" cy="56976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1050598" y="3808379"/>
            <a:ext cx="1702545" cy="381071"/>
          </a:xfrm>
          <a:prstGeom prst="wedgeRoundRectCallout">
            <a:avLst>
              <a:gd name="adj1" fmla="val 89383"/>
              <a:gd name="adj2" fmla="val 26804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ระบุข้อมูลที่มี (</a:t>
            </a:r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*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)</a:t>
            </a:r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ให้ครบ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0414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ท้ายกระดาษ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4221" y="-99245"/>
            <a:ext cx="894598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/>
              <a:t>5</a:t>
            </a:r>
            <a:r>
              <a:rPr lang="en-US" sz="2000" dirty="0" smtClean="0"/>
              <a:t>. </a:t>
            </a:r>
            <a:r>
              <a:rPr lang="th-TH" sz="2000" dirty="0"/>
              <a:t>เมนู </a:t>
            </a:r>
            <a:r>
              <a:rPr lang="th-TH" sz="2000" dirty="0" smtClean="0"/>
              <a:t>: ส่งออกเอกสาร (ส่งกลับเอกสาร</a:t>
            </a:r>
            <a:r>
              <a:rPr lang="en-US" sz="2000" dirty="0" smtClean="0"/>
              <a:t>/Reject</a:t>
            </a:r>
            <a:r>
              <a:rPr lang="th-TH" sz="2000" dirty="0" smtClean="0"/>
              <a:t>)</a:t>
            </a:r>
            <a:endParaRPr lang="th-TH" sz="2000" dirty="0"/>
          </a:p>
        </p:txBody>
      </p:sp>
      <p:sp>
        <p:nvSpPr>
          <p:cNvPr id="26" name="ตัวแทนวันที่ 1"/>
          <p:cNvSpPr>
            <a:spLocks noGrp="1"/>
          </p:cNvSpPr>
          <p:nvPr>
            <p:ph type="dt" sz="half" idx="12"/>
          </p:nvPr>
        </p:nvSpPr>
        <p:spPr>
          <a:xfrm>
            <a:off x="7791511" y="6554708"/>
            <a:ext cx="756909" cy="258668"/>
          </a:xfrm>
        </p:spPr>
        <p:txBody>
          <a:bodyPr/>
          <a:lstStyle/>
          <a:p>
            <a:r>
              <a:rPr lang="en-US" dirty="0" smtClean="0"/>
              <a:t>25/11/2019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803" y="1016086"/>
            <a:ext cx="6232092" cy="48621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4586827" y="5938026"/>
            <a:ext cx="2639044" cy="465009"/>
          </a:xfrm>
          <a:prstGeom prst="wedgeRoundRectCallout">
            <a:avLst>
              <a:gd name="adj1" fmla="val -17157"/>
              <a:gd name="adj2" fmla="val -91643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คลิกปุ่มบันทึกส่งออกเพื่อส่งออกเอกสาร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2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1704004" y="3817005"/>
            <a:ext cx="1702545" cy="381071"/>
          </a:xfrm>
          <a:prstGeom prst="wedgeRoundRectCallout">
            <a:avLst>
              <a:gd name="adj1" fmla="val 63036"/>
              <a:gd name="adj2" fmla="val -20734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ระบุข้อมูลที่มี (</a:t>
            </a:r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*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)</a:t>
            </a:r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ให้ครบ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79" y="598308"/>
            <a:ext cx="1043338" cy="56976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378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ท้ายกระดาษ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4221" y="-99245"/>
            <a:ext cx="894598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/>
              <a:t>6</a:t>
            </a:r>
            <a:r>
              <a:rPr lang="en-US" sz="2000" dirty="0" smtClean="0"/>
              <a:t>. </a:t>
            </a:r>
            <a:r>
              <a:rPr lang="th-TH" sz="2000" dirty="0"/>
              <a:t>เมนู </a:t>
            </a:r>
            <a:r>
              <a:rPr lang="th-TH" sz="2000" dirty="0" smtClean="0"/>
              <a:t>: ส่งออกเอกสารบันทึกร่าง</a:t>
            </a:r>
            <a:endParaRPr lang="th-TH" sz="2000" dirty="0"/>
          </a:p>
        </p:txBody>
      </p:sp>
      <p:sp>
        <p:nvSpPr>
          <p:cNvPr id="26" name="ตัวแทนวันที่ 1"/>
          <p:cNvSpPr>
            <a:spLocks noGrp="1"/>
          </p:cNvSpPr>
          <p:nvPr>
            <p:ph type="dt" sz="half" idx="12"/>
          </p:nvPr>
        </p:nvSpPr>
        <p:spPr>
          <a:xfrm>
            <a:off x="7791511" y="6554708"/>
            <a:ext cx="756909" cy="258668"/>
          </a:xfrm>
        </p:spPr>
        <p:txBody>
          <a:bodyPr/>
          <a:lstStyle/>
          <a:p>
            <a:r>
              <a:rPr lang="en-US" dirty="0" smtClean="0"/>
              <a:t>25/11/2019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001" y="2330712"/>
            <a:ext cx="7079593" cy="22328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5375694" y="4786103"/>
            <a:ext cx="1608893" cy="682662"/>
          </a:xfrm>
          <a:prstGeom prst="wedgeRoundRectCallout">
            <a:avLst>
              <a:gd name="adj1" fmla="val 14426"/>
              <a:gd name="adj2" fmla="val -92018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คลิกปุ่มนี้กรณีต้องการยกเลิกการส่งออก</a:t>
            </a:r>
            <a:endParaRPr lang="en-US" sz="1600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5" name="Rounded Rectangular Callout 24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4473349" y="1802945"/>
            <a:ext cx="1804689" cy="610457"/>
          </a:xfrm>
          <a:prstGeom prst="wedgeRoundRectCallout">
            <a:avLst>
              <a:gd name="adj1" fmla="val 23916"/>
              <a:gd name="adj2" fmla="val 91505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1. ระบุหรือสแกน </a:t>
            </a:r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Barcode/QR Code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6889166" y="4133850"/>
            <a:ext cx="1804689" cy="610457"/>
          </a:xfrm>
          <a:prstGeom prst="wedgeRoundRectCallout">
            <a:avLst>
              <a:gd name="adj1" fmla="val 19136"/>
              <a:gd name="adj2" fmla="val -80894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ระบบแสดงข้อมูลเอกสารลงในตาราง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8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3293720" y="4873448"/>
            <a:ext cx="1984076" cy="595444"/>
          </a:xfrm>
          <a:prstGeom prst="wedgeRoundRectCallout">
            <a:avLst>
              <a:gd name="adj1" fmla="val -12585"/>
              <a:gd name="adj2" fmla="val -108163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3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คลิกปุ่มยืนยันการส่งเอกสาร(</a:t>
            </a:r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Scan QR Code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)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34" y="598306"/>
            <a:ext cx="1028539" cy="56976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006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ท้ายกระดาษ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4221" y="-99245"/>
            <a:ext cx="894598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/>
              <a:t>7</a:t>
            </a:r>
            <a:r>
              <a:rPr lang="en-US" sz="2000" dirty="0" smtClean="0"/>
              <a:t>. </a:t>
            </a:r>
            <a:r>
              <a:rPr lang="th-TH" sz="2000" dirty="0"/>
              <a:t>เมนู </a:t>
            </a:r>
            <a:r>
              <a:rPr lang="th-TH" sz="2000" dirty="0" smtClean="0"/>
              <a:t>: </a:t>
            </a:r>
            <a:r>
              <a:rPr lang="en-US" sz="2000" dirty="0"/>
              <a:t>FI DOCUMENT MATCHING</a:t>
            </a:r>
            <a:endParaRPr lang="th-TH" sz="2000" dirty="0"/>
          </a:p>
        </p:txBody>
      </p:sp>
      <p:sp>
        <p:nvSpPr>
          <p:cNvPr id="26" name="ตัวแทนวันที่ 1"/>
          <p:cNvSpPr>
            <a:spLocks noGrp="1"/>
          </p:cNvSpPr>
          <p:nvPr>
            <p:ph type="dt" sz="half" idx="12"/>
          </p:nvPr>
        </p:nvSpPr>
        <p:spPr>
          <a:xfrm>
            <a:off x="7791511" y="6554708"/>
            <a:ext cx="756909" cy="258668"/>
          </a:xfrm>
        </p:spPr>
        <p:txBody>
          <a:bodyPr/>
          <a:lstStyle/>
          <a:p>
            <a:r>
              <a:rPr lang="en-US" dirty="0" smtClean="0"/>
              <a:t>25/11/2019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862" y="2239262"/>
            <a:ext cx="7056732" cy="24157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6918386" y="1647645"/>
            <a:ext cx="1990710" cy="706803"/>
          </a:xfrm>
          <a:prstGeom prst="wedgeRoundRectCallout">
            <a:avLst>
              <a:gd name="adj1" fmla="val 29116"/>
              <a:gd name="adj2" fmla="val 98828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1. ระบุหรือสแกน </a:t>
            </a:r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Physical Barcode 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และคลิกปุ่ม </a:t>
            </a:r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Load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1669361" y="3535410"/>
            <a:ext cx="1804689" cy="610457"/>
          </a:xfrm>
          <a:prstGeom prst="wedgeRoundRectCallout">
            <a:avLst>
              <a:gd name="adj1" fmla="val 53074"/>
              <a:gd name="adj2" fmla="val -80894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ระบุ </a:t>
            </a:r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FI Document 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ที่ต้องการผูกและคลิกปุ่ม </a:t>
            </a:r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add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2061714" y="4498693"/>
            <a:ext cx="2116828" cy="747935"/>
          </a:xfrm>
          <a:prstGeom prst="wedgeRoundRectCallout">
            <a:avLst>
              <a:gd name="adj1" fmla="val 38326"/>
              <a:gd name="adj2" fmla="val -88624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3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ระบบแสดงรายการ </a:t>
            </a:r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Fi Document 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ที่เพิ่มเข้ามาในตาราง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4393130" y="4894999"/>
            <a:ext cx="1812389" cy="703258"/>
          </a:xfrm>
          <a:prstGeom prst="wedgeRoundRectCallout">
            <a:avLst>
              <a:gd name="adj1" fmla="val -24839"/>
              <a:gd name="adj2" fmla="val -89777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4. 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คลิกปุ่มบันทึกเมื่อต้องการผูกความสัมพันธ์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7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6304848" y="4313679"/>
            <a:ext cx="1608893" cy="732773"/>
          </a:xfrm>
          <a:prstGeom prst="wedgeRoundRectCallout">
            <a:avLst>
              <a:gd name="adj1" fmla="val -70289"/>
              <a:gd name="adj2" fmla="val -28836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คลิกปุ่มนี้กรณีต้องการยกเลิกการผูก</a:t>
            </a:r>
            <a:endParaRPr lang="en-US" sz="1600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8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7300203" y="5246628"/>
            <a:ext cx="1608893" cy="732773"/>
          </a:xfrm>
          <a:prstGeom prst="wedgeRoundRectCallout">
            <a:avLst>
              <a:gd name="adj1" fmla="val 19788"/>
              <a:gd name="adj2" fmla="val -196003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คลิกปุ่มนี้กรณีต้องการลบ </a:t>
            </a:r>
            <a:r>
              <a:rPr lang="en-US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Fi Document </a:t>
            </a:r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นั้นๆ</a:t>
            </a:r>
            <a:endParaRPr lang="en-US" sz="1600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64" y="600421"/>
            <a:ext cx="1021145" cy="56934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17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ท้ายกระดาษ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4221" y="-99245"/>
            <a:ext cx="894598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/>
              <a:t>8</a:t>
            </a:r>
            <a:r>
              <a:rPr lang="en-US" sz="2000" dirty="0" smtClean="0"/>
              <a:t>. </a:t>
            </a:r>
            <a:r>
              <a:rPr lang="th-TH" sz="2000" dirty="0"/>
              <a:t>เมนู </a:t>
            </a:r>
            <a:r>
              <a:rPr lang="th-TH" sz="2000" dirty="0" smtClean="0"/>
              <a:t>: ค้นหาเอกสาร</a:t>
            </a:r>
            <a:endParaRPr lang="th-TH" sz="2000" dirty="0"/>
          </a:p>
        </p:txBody>
      </p:sp>
      <p:sp>
        <p:nvSpPr>
          <p:cNvPr id="26" name="ตัวแทนวันที่ 1"/>
          <p:cNvSpPr>
            <a:spLocks noGrp="1"/>
          </p:cNvSpPr>
          <p:nvPr>
            <p:ph type="dt" sz="half" idx="12"/>
          </p:nvPr>
        </p:nvSpPr>
        <p:spPr>
          <a:xfrm>
            <a:off x="7791511" y="6554708"/>
            <a:ext cx="756909" cy="258668"/>
          </a:xfrm>
        </p:spPr>
        <p:txBody>
          <a:bodyPr/>
          <a:lstStyle/>
          <a:p>
            <a:r>
              <a:rPr lang="en-US" dirty="0" smtClean="0"/>
              <a:t>25/11/2019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212" y="770355"/>
            <a:ext cx="6036016" cy="49254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3654870" y="5820051"/>
            <a:ext cx="1520979" cy="473804"/>
          </a:xfrm>
          <a:prstGeom prst="wedgeRoundRectCallout">
            <a:avLst>
              <a:gd name="adj1" fmla="val 25674"/>
              <a:gd name="adj2" fmla="val -99292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คลิกปุ่มค้นหา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3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5528008" y="5863342"/>
            <a:ext cx="2483877" cy="335636"/>
          </a:xfrm>
          <a:prstGeom prst="wedgeRoundRectCallout">
            <a:avLst>
              <a:gd name="adj1" fmla="val -40934"/>
              <a:gd name="adj2" fmla="val -170159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คลิกปุ่มนี้กรณีต้องการล้างข้อมูลในฟิลด์</a:t>
            </a:r>
            <a:endParaRPr lang="en-US" sz="1600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14" y="622571"/>
            <a:ext cx="990879" cy="5576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1312001" y="5587051"/>
            <a:ext cx="1990710" cy="444109"/>
          </a:xfrm>
          <a:prstGeom prst="wedgeRoundRectCallout">
            <a:avLst>
              <a:gd name="adj1" fmla="val 25216"/>
              <a:gd name="adj2" fmla="val -121701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1. ระบุข้อมูลที่ต้องการค้นหา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0787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ท้ายกระดาษ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4221" y="-99245"/>
            <a:ext cx="894598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/>
              <a:t>9</a:t>
            </a:r>
            <a:r>
              <a:rPr lang="en-US" sz="2000" dirty="0" smtClean="0"/>
              <a:t>. </a:t>
            </a:r>
            <a:r>
              <a:rPr lang="th-TH" sz="2000" dirty="0"/>
              <a:t>เมนู </a:t>
            </a:r>
            <a:r>
              <a:rPr lang="th-TH" sz="2000" dirty="0" smtClean="0"/>
              <a:t>: </a:t>
            </a:r>
            <a:r>
              <a:rPr lang="en-US" sz="2000" dirty="0"/>
              <a:t>PRINT PHYSICAL BARCODE</a:t>
            </a:r>
            <a:endParaRPr lang="th-TH" sz="2000" dirty="0"/>
          </a:p>
        </p:txBody>
      </p:sp>
      <p:sp>
        <p:nvSpPr>
          <p:cNvPr id="26" name="ตัวแทนวันที่ 1"/>
          <p:cNvSpPr>
            <a:spLocks noGrp="1"/>
          </p:cNvSpPr>
          <p:nvPr>
            <p:ph type="dt" sz="half" idx="12"/>
          </p:nvPr>
        </p:nvSpPr>
        <p:spPr>
          <a:xfrm>
            <a:off x="7791511" y="6554708"/>
            <a:ext cx="756909" cy="258668"/>
          </a:xfrm>
        </p:spPr>
        <p:txBody>
          <a:bodyPr/>
          <a:lstStyle/>
          <a:p>
            <a:r>
              <a:rPr lang="en-US" dirty="0" smtClean="0"/>
              <a:t>25/11/2019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271" y="1128367"/>
            <a:ext cx="5898728" cy="50170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4738635" y="804643"/>
            <a:ext cx="1990710" cy="444109"/>
          </a:xfrm>
          <a:prstGeom prst="wedgeRoundRectCallout">
            <a:avLst>
              <a:gd name="adj1" fmla="val -48884"/>
              <a:gd name="adj2" fmla="val 159948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1. เลือกประเภทที่ต้องการ </a:t>
            </a:r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Print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4479581" y="1860519"/>
            <a:ext cx="1610672" cy="473804"/>
          </a:xfrm>
          <a:prstGeom prst="wedgeRoundRectCallout">
            <a:avLst>
              <a:gd name="adj1" fmla="val -73012"/>
              <a:gd name="adj2" fmla="val 26335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คลิกปุ่ม</a:t>
            </a:r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Save &amp; Print 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6481658" y="1495689"/>
            <a:ext cx="1989127" cy="473804"/>
          </a:xfrm>
          <a:prstGeom prst="wedgeRoundRectCallout">
            <a:avLst>
              <a:gd name="adj1" fmla="val -39806"/>
              <a:gd name="adj2" fmla="val 133754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3. 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ระบบแสดงประวัติการ </a:t>
            </a:r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Print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6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7646265" y="2820653"/>
            <a:ext cx="1178561" cy="854193"/>
          </a:xfrm>
          <a:prstGeom prst="wedgeRoundRectCallout">
            <a:avLst>
              <a:gd name="adj1" fmla="val -52840"/>
              <a:gd name="adj2" fmla="val 88520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คลิกปุ่มนี้กรณีต้องการ</a:t>
            </a:r>
            <a:r>
              <a:rPr lang="en-US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Reprint</a:t>
            </a:r>
            <a:endParaRPr lang="en-US" sz="1600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16" y="641800"/>
            <a:ext cx="1007143" cy="56899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797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ท้ายกระดาษ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4221" y="-99245"/>
            <a:ext cx="894598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/>
              <a:t>10. </a:t>
            </a:r>
            <a:r>
              <a:rPr lang="th-TH" sz="2000" dirty="0"/>
              <a:t>เมนู </a:t>
            </a:r>
            <a:r>
              <a:rPr lang="th-TH" sz="2000" dirty="0" smtClean="0"/>
              <a:t>:</a:t>
            </a:r>
            <a:r>
              <a:rPr lang="th-TH" sz="2000" dirty="0"/>
              <a:t> </a:t>
            </a:r>
            <a:r>
              <a:rPr lang="th-TH" sz="2000" dirty="0" smtClean="0"/>
              <a:t>รายงาน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th-TH" sz="2000" dirty="0"/>
              <a:t>รายงาน </a:t>
            </a:r>
            <a:r>
              <a:rPr lang="en-US" sz="2000" dirty="0"/>
              <a:t>SLA </a:t>
            </a:r>
            <a:r>
              <a:rPr lang="th-TH" sz="2000" dirty="0"/>
              <a:t>รายบุคคล</a:t>
            </a:r>
            <a:r>
              <a:rPr lang="en-US" sz="2000" dirty="0" smtClean="0"/>
              <a:t>)</a:t>
            </a:r>
            <a:endParaRPr lang="th-TH" sz="2000" dirty="0"/>
          </a:p>
        </p:txBody>
      </p:sp>
      <p:sp>
        <p:nvSpPr>
          <p:cNvPr id="26" name="ตัวแทนวันที่ 1"/>
          <p:cNvSpPr>
            <a:spLocks noGrp="1"/>
          </p:cNvSpPr>
          <p:nvPr>
            <p:ph type="dt" sz="half" idx="12"/>
          </p:nvPr>
        </p:nvSpPr>
        <p:spPr>
          <a:xfrm>
            <a:off x="7791511" y="6554708"/>
            <a:ext cx="756909" cy="258668"/>
          </a:xfrm>
        </p:spPr>
        <p:txBody>
          <a:bodyPr/>
          <a:lstStyle/>
          <a:p>
            <a:r>
              <a:rPr lang="en-US" dirty="0" smtClean="0"/>
              <a:t>25/11/2019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500" y="1042284"/>
            <a:ext cx="6780920" cy="49303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6866838" y="594917"/>
            <a:ext cx="1538567" cy="670219"/>
          </a:xfrm>
          <a:prstGeom prst="wedgeRoundRectCallout">
            <a:avLst>
              <a:gd name="adj1" fmla="val -50567"/>
              <a:gd name="adj2" fmla="val 117155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1. ระบุ</a:t>
            </a:r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/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เลือกข้อมูลที่ต้องการ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3340293" y="2867578"/>
            <a:ext cx="1216922" cy="404209"/>
          </a:xfrm>
          <a:prstGeom prst="wedgeRoundRectCallout">
            <a:avLst>
              <a:gd name="adj1" fmla="val 70968"/>
              <a:gd name="adj2" fmla="val -50506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คลิกปุ่มค้นหา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6130008" y="2867578"/>
            <a:ext cx="1246115" cy="533605"/>
          </a:xfrm>
          <a:prstGeom prst="wedgeRoundRectCallout">
            <a:avLst>
              <a:gd name="adj1" fmla="val 21347"/>
              <a:gd name="adj2" fmla="val 83946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3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ระบบแสดงข้อมูลตามที่ค้นหา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9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7516008" y="2513982"/>
            <a:ext cx="1514202" cy="639901"/>
          </a:xfrm>
          <a:prstGeom prst="wedgeRoundRectCallout">
            <a:avLst>
              <a:gd name="adj1" fmla="val -16039"/>
              <a:gd name="adj2" fmla="val 70163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คลิกปุ่มนี้กรณีต้องการ</a:t>
            </a:r>
            <a:r>
              <a:rPr lang="en-US" sz="1600" dirty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Export Excel</a:t>
            </a:r>
            <a:endParaRPr lang="en-US" sz="1600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02" y="594917"/>
            <a:ext cx="1028769" cy="56989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811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ท้ายกระดาษ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4221" y="-99245"/>
            <a:ext cx="894598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/>
              <a:t>10. </a:t>
            </a:r>
            <a:r>
              <a:rPr lang="th-TH" sz="2000" dirty="0"/>
              <a:t>เมนู </a:t>
            </a:r>
            <a:r>
              <a:rPr lang="th-TH" sz="2000" dirty="0" smtClean="0"/>
              <a:t>:</a:t>
            </a:r>
            <a:r>
              <a:rPr lang="th-TH" sz="2000" dirty="0"/>
              <a:t> </a:t>
            </a:r>
            <a:r>
              <a:rPr lang="th-TH" sz="2000" dirty="0" smtClean="0"/>
              <a:t>รายงาน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th-TH" sz="2000" dirty="0" smtClean="0"/>
              <a:t>เอกสารส่งออกรายหน่วยงาน</a:t>
            </a:r>
            <a:r>
              <a:rPr lang="en-US" sz="2000" dirty="0" smtClean="0"/>
              <a:t>)</a:t>
            </a:r>
            <a:endParaRPr lang="th-TH" sz="2000" dirty="0"/>
          </a:p>
        </p:txBody>
      </p:sp>
      <p:sp>
        <p:nvSpPr>
          <p:cNvPr id="26" name="ตัวแทนวันที่ 1"/>
          <p:cNvSpPr>
            <a:spLocks noGrp="1"/>
          </p:cNvSpPr>
          <p:nvPr>
            <p:ph type="dt" sz="half" idx="12"/>
          </p:nvPr>
        </p:nvSpPr>
        <p:spPr>
          <a:xfrm>
            <a:off x="7791511" y="6554708"/>
            <a:ext cx="756909" cy="258668"/>
          </a:xfrm>
        </p:spPr>
        <p:txBody>
          <a:bodyPr/>
          <a:lstStyle/>
          <a:p>
            <a:r>
              <a:rPr lang="en-US" dirty="0" smtClean="0"/>
              <a:t>25/11/2019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536" y="1406106"/>
            <a:ext cx="7108973" cy="45930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7009853" y="989980"/>
            <a:ext cx="1538567" cy="670219"/>
          </a:xfrm>
          <a:prstGeom prst="wedgeRoundRectCallout">
            <a:avLst>
              <a:gd name="adj1" fmla="val -50567"/>
              <a:gd name="adj2" fmla="val 117155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1. ระบุ</a:t>
            </a:r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/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เลือกข้อมูลที่ต้องการ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7552778" y="3002937"/>
            <a:ext cx="1514202" cy="639901"/>
          </a:xfrm>
          <a:prstGeom prst="wedgeRoundRectCallout">
            <a:avLst>
              <a:gd name="adj1" fmla="val -16039"/>
              <a:gd name="adj2" fmla="val 70163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คลิกปุ่มนี้กรณีต้องการ</a:t>
            </a:r>
            <a:r>
              <a:rPr lang="en-US" sz="1600" dirty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Export Excel</a:t>
            </a:r>
            <a:endParaRPr lang="en-US" sz="1600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8" name="Rounded Rectangular Callout 17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3402235" y="3322887"/>
            <a:ext cx="1216922" cy="404209"/>
          </a:xfrm>
          <a:prstGeom prst="wedgeRoundRectCallout">
            <a:avLst>
              <a:gd name="adj1" fmla="val 70968"/>
              <a:gd name="adj2" fmla="val -50506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คลิกปุ่มค้นหา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5712798" y="3322887"/>
            <a:ext cx="1246115" cy="533605"/>
          </a:xfrm>
          <a:prstGeom prst="wedgeRoundRectCallout">
            <a:avLst>
              <a:gd name="adj1" fmla="val 21347"/>
              <a:gd name="adj2" fmla="val 83946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3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ระบบแสดงข้อมูลตามที่ค้นหา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02" y="594917"/>
            <a:ext cx="1028769" cy="56989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625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 smtClean="0"/>
              <a:t>25/11/2019</a:t>
            </a:r>
            <a:endParaRPr lang="en-US" dirty="0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22288" y="569888"/>
            <a:ext cx="8340725" cy="360040"/>
          </a:xfrm>
        </p:spPr>
        <p:txBody>
          <a:bodyPr/>
          <a:lstStyle/>
          <a:p>
            <a:r>
              <a:rPr lang="en-US" dirty="0" smtClean="0"/>
              <a:t>Agenda : </a:t>
            </a:r>
            <a:r>
              <a:rPr lang="th-TH" dirty="0" smtClean="0"/>
              <a:t>หน่วยงาน สส.ตกก.</a:t>
            </a:r>
            <a:endParaRPr lang="th-TH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422288" y="1551424"/>
            <a:ext cx="3675259" cy="400398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Login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h-TH" dirty="0"/>
              <a:t>เมนู </a:t>
            </a:r>
            <a:r>
              <a:rPr lang="en-US" dirty="0" smtClean="0"/>
              <a:t>:</a:t>
            </a:r>
            <a:r>
              <a:rPr lang="th-TH" dirty="0" smtClean="0"/>
              <a:t> ลงทะเบียนเอกสารใหม่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h-TH" dirty="0" smtClean="0"/>
              <a:t>เมนู </a:t>
            </a:r>
            <a:r>
              <a:rPr lang="en-US" dirty="0" smtClean="0"/>
              <a:t>: </a:t>
            </a:r>
            <a:r>
              <a:rPr lang="th-TH" dirty="0" smtClean="0"/>
              <a:t>ลงทะเบียนเอกสารทั่วไป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h-TH" dirty="0" smtClean="0"/>
              <a:t>เมนู </a:t>
            </a:r>
            <a:r>
              <a:rPr lang="en-US" dirty="0" smtClean="0"/>
              <a:t>: </a:t>
            </a:r>
            <a:r>
              <a:rPr lang="th-TH" dirty="0" smtClean="0"/>
              <a:t>รับเข้าเอกสาร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h-TH" dirty="0" smtClean="0"/>
              <a:t>เมนู </a:t>
            </a:r>
            <a:r>
              <a:rPr lang="en-US" dirty="0" smtClean="0"/>
              <a:t>: </a:t>
            </a:r>
            <a:r>
              <a:rPr lang="th-TH" dirty="0" smtClean="0"/>
              <a:t>ส่งออกเอกสาร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h-TH" dirty="0" smtClean="0"/>
              <a:t>เมนู </a:t>
            </a:r>
            <a:r>
              <a:rPr lang="en-US" dirty="0" smtClean="0"/>
              <a:t>: </a:t>
            </a:r>
            <a:r>
              <a:rPr lang="th-TH" dirty="0" smtClean="0"/>
              <a:t>ส่งออกเอกสารบันทึกร่าง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h-TH" dirty="0" smtClean="0"/>
              <a:t>เมนู </a:t>
            </a:r>
            <a:r>
              <a:rPr lang="en-US" dirty="0" smtClean="0"/>
              <a:t>: FI DOCUMENT MATCHING</a:t>
            </a:r>
            <a:endParaRPr lang="th-TH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h-TH" dirty="0" smtClean="0"/>
              <a:t>เมนู </a:t>
            </a:r>
            <a:r>
              <a:rPr lang="en-US" dirty="0" smtClean="0"/>
              <a:t>:</a:t>
            </a:r>
            <a:r>
              <a:rPr lang="th-TH" dirty="0" smtClean="0"/>
              <a:t> </a:t>
            </a:r>
            <a:r>
              <a:rPr lang="th-TH" dirty="0"/>
              <a:t>ค้นหา</a:t>
            </a:r>
            <a:r>
              <a:rPr lang="th-TH" dirty="0" smtClean="0"/>
              <a:t>เอกสาร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h-TH" dirty="0" smtClean="0"/>
              <a:t>เมนู </a:t>
            </a:r>
            <a:r>
              <a:rPr lang="en-US" dirty="0" smtClean="0"/>
              <a:t>: PRINT </a:t>
            </a:r>
            <a:r>
              <a:rPr lang="en-US" dirty="0"/>
              <a:t>PHYSICAL </a:t>
            </a:r>
            <a:r>
              <a:rPr lang="en-US" dirty="0" smtClean="0"/>
              <a:t>BARCODE</a:t>
            </a:r>
            <a:endParaRPr lang="th-TH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h-TH" dirty="0"/>
              <a:t>รายงาน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th-TH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547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476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ท้ายกระดาษ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17"/>
          </p:nvPr>
        </p:nvSpPr>
        <p:spPr>
          <a:xfrm>
            <a:off x="476869" y="553841"/>
            <a:ext cx="8340725" cy="360040"/>
          </a:xfrm>
        </p:spPr>
        <p:txBody>
          <a:bodyPr/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URL for </a:t>
            </a:r>
            <a:r>
              <a:rPr 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Training : </a:t>
            </a:r>
            <a:r>
              <a:rPr lang="en-US" sz="2400" dirty="0">
                <a:solidFill>
                  <a:srgbClr val="0070C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https://pttgwebtest3.pttgrp.com/PTT-Pre-Registration_qas/login.aspx</a:t>
            </a:r>
            <a:r>
              <a:rPr lang="th-TH" sz="2400" dirty="0">
                <a:solidFill>
                  <a:srgbClr val="0070C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th-TH" sz="2400" dirty="0">
                <a:solidFill>
                  <a:srgbClr val="0070C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endParaRPr lang="th-TH" sz="2400" dirty="0">
              <a:solidFill>
                <a:srgbClr val="0070C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1" name="ตัวแทนวันที่ 1"/>
          <p:cNvSpPr>
            <a:spLocks noGrp="1"/>
          </p:cNvSpPr>
          <p:nvPr>
            <p:ph type="dt" sz="half" idx="12"/>
          </p:nvPr>
        </p:nvSpPr>
        <p:spPr>
          <a:xfrm>
            <a:off x="7791511" y="6554708"/>
            <a:ext cx="756909" cy="258668"/>
          </a:xfrm>
        </p:spPr>
        <p:txBody>
          <a:bodyPr/>
          <a:lstStyle/>
          <a:p>
            <a:r>
              <a:rPr lang="en-US" dirty="0" smtClean="0"/>
              <a:t>25/11/2019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3104" t="8558" r="31550" b="15182"/>
          <a:stretch/>
        </p:blipFill>
        <p:spPr>
          <a:xfrm>
            <a:off x="758208" y="1821253"/>
            <a:ext cx="7668883" cy="4579547"/>
          </a:xfrm>
          <a:prstGeom prst="rect">
            <a:avLst/>
          </a:prstGeom>
        </p:spPr>
      </p:pic>
      <p:sp>
        <p:nvSpPr>
          <p:cNvPr id="22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1472184" y="3375037"/>
            <a:ext cx="2834474" cy="817738"/>
          </a:xfrm>
          <a:prstGeom prst="wedgeRoundRectCallout">
            <a:avLst>
              <a:gd name="adj1" fmla="val 69920"/>
              <a:gd name="adj2" fmla="val 29965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000" dirty="0" smtClean="0">
                <a:solidFill>
                  <a:schemeClr val="tx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ผู้ใช้งาน เป็นพนักงาน </a:t>
            </a:r>
            <a:r>
              <a:rPr lang="en-US" sz="2000" dirty="0" smtClean="0">
                <a:solidFill>
                  <a:schemeClr val="tx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Contract </a:t>
            </a:r>
            <a:r>
              <a:rPr lang="th-TH" sz="2000" dirty="0" smtClean="0">
                <a:solidFill>
                  <a:schemeClr val="tx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ให้คลิกเลือก </a:t>
            </a:r>
            <a:r>
              <a:rPr lang="en-US" sz="2000" dirty="0" smtClean="0">
                <a:solidFill>
                  <a:schemeClr val="tx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Contract</a:t>
            </a:r>
            <a:endParaRPr lang="en-US" sz="2000" dirty="0">
              <a:solidFill>
                <a:schemeClr val="tx2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0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422288" y="4521236"/>
            <a:ext cx="4243513" cy="1463040"/>
          </a:xfrm>
          <a:prstGeom prst="wedgeRoundRectCallout">
            <a:avLst>
              <a:gd name="adj1" fmla="val 54857"/>
              <a:gd name="adj2" fmla="val -66998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192088" indent="-192088">
              <a:buFont typeface="Arial" panose="020B0604020202020204" pitchFamily="34" charset="0"/>
              <a:buChar char="•"/>
            </a:pPr>
            <a:r>
              <a:rPr lang="th-TH" sz="20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ผู้ใช้งาน เป็นพนักงานบริษัท </a:t>
            </a:r>
            <a:r>
              <a:rPr lang="en-US" sz="20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PTTES, PTTGM, </a:t>
            </a:r>
            <a:r>
              <a:rPr lang="en-US" sz="20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BSA </a:t>
            </a:r>
            <a:r>
              <a:rPr lang="th-TH" sz="20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หรือ </a:t>
            </a:r>
            <a:r>
              <a:rPr lang="en-US" sz="2000" dirty="0" err="1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PTTTank</a:t>
            </a:r>
            <a:r>
              <a:rPr lang="en-US" sz="20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0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ให้คลิกเลือก </a:t>
            </a:r>
            <a:r>
              <a:rPr lang="en-US" sz="20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Employee</a:t>
            </a:r>
          </a:p>
          <a:p>
            <a:pPr marL="192088" indent="-192088">
              <a:buFont typeface="Arial" panose="020B0604020202020204" pitchFamily="34" charset="0"/>
              <a:buChar char="•"/>
            </a:pPr>
            <a:r>
              <a:rPr lang="th-TH" sz="20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ผู้ใช้งาน </a:t>
            </a:r>
            <a:r>
              <a:rPr lang="th-TH" sz="20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เป็นพนักงาน</a:t>
            </a:r>
            <a:r>
              <a:rPr lang="th-TH" sz="20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ของทุกบริษัท </a:t>
            </a:r>
            <a:r>
              <a:rPr lang="th-TH" sz="2000" u="sng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ใช้งานผ่าน </a:t>
            </a:r>
            <a:r>
              <a:rPr lang="en-US" sz="2000" u="sng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Mobile </a:t>
            </a:r>
            <a:r>
              <a:rPr lang="th-TH" sz="2000" u="sng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หรือ </a:t>
            </a:r>
            <a:r>
              <a:rPr lang="en-US" sz="2000" u="sng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Tablet</a:t>
            </a:r>
            <a:r>
              <a:rPr lang="en-US" sz="20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0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ให้คลิกเลือก </a:t>
            </a:r>
            <a:r>
              <a:rPr lang="en-US" sz="20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Employee</a:t>
            </a:r>
            <a:endParaRPr lang="th-TH" sz="20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endParaRPr lang="en-US" sz="20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1" name="สี่เหลี่ยมผืนผ้า 4"/>
          <p:cNvSpPr/>
          <p:nvPr/>
        </p:nvSpPr>
        <p:spPr>
          <a:xfrm>
            <a:off x="84221" y="-99245"/>
            <a:ext cx="8945989" cy="491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1 </a:t>
            </a:r>
            <a:r>
              <a:rPr lang="en-US" sz="2000" b="1" dirty="0" smtClean="0"/>
              <a:t>Login</a:t>
            </a:r>
            <a:endParaRPr lang="th-TH" sz="20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502920" y="1078111"/>
            <a:ext cx="7114032" cy="10357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** </a:t>
            </a:r>
            <a:r>
              <a:rPr lang="th-TH" sz="20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ผู้ใช้งาน เป็นพนักงาน</a:t>
            </a:r>
            <a:r>
              <a:rPr lang="th-TH" sz="20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บริษัท </a:t>
            </a:r>
            <a:r>
              <a:rPr lang="en-US" sz="2000" b="1" u="sng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PTTPLC, PTTOR, LNG, </a:t>
            </a:r>
            <a:r>
              <a:rPr lang="en-US" sz="2000" b="1" u="sng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ENGO</a:t>
            </a:r>
            <a:r>
              <a:rPr lang="th-TH" sz="20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และ</a:t>
            </a:r>
            <a:r>
              <a:rPr lang="th-TH" sz="2000" b="1" u="sng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ใช้งานผ่าน </a:t>
            </a:r>
            <a:r>
              <a:rPr lang="en-US" sz="2000" b="1" u="sng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PC </a:t>
            </a:r>
            <a:r>
              <a:rPr lang="th-TH" sz="2000" b="1" u="sng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หรือ </a:t>
            </a:r>
            <a:r>
              <a:rPr lang="en-US" sz="2000" b="1" u="sng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Notebook</a:t>
            </a:r>
            <a:r>
              <a:rPr lang="en-US" sz="20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0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สามารถคลิก</a:t>
            </a:r>
            <a:r>
              <a:rPr lang="en-US" sz="20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URL </a:t>
            </a:r>
            <a:r>
              <a:rPr lang="th-TH" sz="20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ด้านล่าง เพื่อเข้าใช้งานระบบได้เลย </a:t>
            </a:r>
            <a:r>
              <a:rPr lang="en-US" sz="20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Single Sign On</a:t>
            </a:r>
            <a:r>
              <a:rPr lang="en-US" sz="20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)</a:t>
            </a:r>
          </a:p>
          <a:p>
            <a:r>
              <a:rPr lang="en-US" sz="2000" dirty="0">
                <a:solidFill>
                  <a:srgbClr val="0070C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https://pttgwebtest3.pttgrp.com/PTT-Pre-Registration_qas/</a:t>
            </a:r>
            <a:endParaRPr lang="en-US" sz="20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endParaRPr lang="th-TH" sz="20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6085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ท้ายกระดาษ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1" name="ตัวแทนวันที่ 1"/>
          <p:cNvSpPr>
            <a:spLocks noGrp="1"/>
          </p:cNvSpPr>
          <p:nvPr>
            <p:ph type="dt" sz="half" idx="12"/>
          </p:nvPr>
        </p:nvSpPr>
        <p:spPr>
          <a:xfrm>
            <a:off x="7791511" y="6554708"/>
            <a:ext cx="756909" cy="258668"/>
          </a:xfrm>
        </p:spPr>
        <p:txBody>
          <a:bodyPr/>
          <a:lstStyle/>
          <a:p>
            <a:r>
              <a:rPr lang="en-US" dirty="0" smtClean="0"/>
              <a:t>25/11/2019</a:t>
            </a:r>
            <a:endParaRPr lang="en-US" dirty="0"/>
          </a:p>
        </p:txBody>
      </p:sp>
      <p:sp>
        <p:nvSpPr>
          <p:cNvPr id="11" name="สี่เหลี่ยมผืนผ้า 4"/>
          <p:cNvSpPr/>
          <p:nvPr/>
        </p:nvSpPr>
        <p:spPr>
          <a:xfrm>
            <a:off x="84221" y="-99245"/>
            <a:ext cx="8945989" cy="491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1 </a:t>
            </a:r>
            <a:r>
              <a:rPr lang="en-US" sz="2000" b="1" dirty="0" smtClean="0"/>
              <a:t>Login</a:t>
            </a:r>
            <a:endParaRPr lang="th-TH" sz="20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662776"/>
              </p:ext>
            </p:extLst>
          </p:nvPr>
        </p:nvGraphicFramePr>
        <p:xfrm>
          <a:off x="1164386" y="1457320"/>
          <a:ext cx="6785658" cy="2675004"/>
        </p:xfrm>
        <a:graphic>
          <a:graphicData uri="http://schemas.openxmlformats.org/drawingml/2006/table">
            <a:tbl>
              <a:tblPr/>
              <a:tblGrid>
                <a:gridCol w="1799951">
                  <a:extLst>
                    <a:ext uri="{9D8B030D-6E8A-4147-A177-3AD203B41FA5}">
                      <a16:colId xmlns:a16="http://schemas.microsoft.com/office/drawing/2014/main" val="4003900590"/>
                    </a:ext>
                  </a:extLst>
                </a:gridCol>
                <a:gridCol w="302647">
                  <a:extLst>
                    <a:ext uri="{9D8B030D-6E8A-4147-A177-3AD203B41FA5}">
                      <a16:colId xmlns:a16="http://schemas.microsoft.com/office/drawing/2014/main" val="2279760957"/>
                    </a:ext>
                  </a:extLst>
                </a:gridCol>
                <a:gridCol w="2277814">
                  <a:extLst>
                    <a:ext uri="{9D8B030D-6E8A-4147-A177-3AD203B41FA5}">
                      <a16:colId xmlns:a16="http://schemas.microsoft.com/office/drawing/2014/main" val="1579495531"/>
                    </a:ext>
                  </a:extLst>
                </a:gridCol>
                <a:gridCol w="334505">
                  <a:extLst>
                    <a:ext uri="{9D8B030D-6E8A-4147-A177-3AD203B41FA5}">
                      <a16:colId xmlns:a16="http://schemas.microsoft.com/office/drawing/2014/main" val="3792966673"/>
                    </a:ext>
                  </a:extLst>
                </a:gridCol>
                <a:gridCol w="2070741">
                  <a:extLst>
                    <a:ext uri="{9D8B030D-6E8A-4147-A177-3AD203B41FA5}">
                      <a16:colId xmlns:a16="http://schemas.microsoft.com/office/drawing/2014/main" val="3028851040"/>
                    </a:ext>
                  </a:extLst>
                </a:gridCol>
              </a:tblGrid>
              <a:tr h="220214">
                <a:tc>
                  <a:txBody>
                    <a:bodyPr/>
                    <a:lstStyle/>
                    <a:p>
                      <a:pPr algn="l" fontAlgn="b"/>
                      <a:r>
                        <a:rPr lang="th-T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สส.ตกก.</a:t>
                      </a: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ขห.ตตก.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ลค.ตตก.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032082"/>
                  </a:ext>
                </a:extLst>
              </a:tr>
              <a:tr h="220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User : 000002</a:t>
                      </a: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User :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000101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User :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000102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970073"/>
                  </a:ext>
                </a:extLst>
              </a:tr>
              <a:tr h="220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Password : P@ssw0rd</a:t>
                      </a: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Password : P@ssw0rd</a:t>
                      </a: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Password : P@ssw0rd</a:t>
                      </a: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420106"/>
                  </a:ext>
                </a:extLst>
              </a:tr>
              <a:tr h="220214"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607880"/>
                  </a:ext>
                </a:extLst>
              </a:tr>
              <a:tr h="220214">
                <a:tc>
                  <a:txBody>
                    <a:bodyPr/>
                    <a:lstStyle/>
                    <a:p>
                      <a:pPr algn="l" fontAlgn="b"/>
                      <a:r>
                        <a:rPr lang="th-T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จห.บกก.</a:t>
                      </a: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Messenger</a:t>
                      </a: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Messenger</a:t>
                      </a: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25236"/>
                  </a:ext>
                </a:extLst>
              </a:tr>
              <a:tr h="220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User : 00009</a:t>
                      </a: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User : 0921856050</a:t>
                      </a: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User : 0830160141</a:t>
                      </a: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973025"/>
                  </a:ext>
                </a:extLst>
              </a:tr>
              <a:tr h="220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Password : P@ssw0rd</a:t>
                      </a: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Password : P@ssw0rd</a:t>
                      </a: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Password : Day22121994</a:t>
                      </a: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522636"/>
                  </a:ext>
                </a:extLst>
              </a:tr>
              <a:tr h="220214"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501868"/>
                  </a:ext>
                </a:extLst>
              </a:tr>
              <a:tr h="220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Scanning</a:t>
                      </a: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032737"/>
                  </a:ext>
                </a:extLst>
              </a:tr>
              <a:tr h="220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User: zrayong001</a:t>
                      </a: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506227"/>
                  </a:ext>
                </a:extLst>
              </a:tr>
              <a:tr h="220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Password: P@ssw0rd</a:t>
                      </a: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550217"/>
                  </a:ext>
                </a:extLst>
              </a:tr>
              <a:tr h="220214"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0571742"/>
                  </a:ext>
                </a:extLst>
              </a:tr>
            </a:tbl>
          </a:graphicData>
        </a:graphic>
      </p:graphicFrame>
      <p:sp>
        <p:nvSpPr>
          <p:cNvPr id="14" name="ตัวแทนข้อความ 4"/>
          <p:cNvSpPr>
            <a:spLocks noGrp="1"/>
          </p:cNvSpPr>
          <p:nvPr>
            <p:ph type="body" sz="quarter" idx="17"/>
          </p:nvPr>
        </p:nvSpPr>
        <p:spPr>
          <a:xfrm>
            <a:off x="422288" y="620688"/>
            <a:ext cx="8340725" cy="360040"/>
          </a:xfrm>
        </p:spPr>
        <p:txBody>
          <a:bodyPr/>
          <a:lstStyle/>
          <a:p>
            <a:r>
              <a:rPr lang="en-US" sz="2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Testing User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endParaRPr lang="th-TH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9864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ท้ายกระดาษ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URL for Training : </a:t>
            </a:r>
            <a:r>
              <a:rPr lang="en-US" sz="2400" dirty="0">
                <a:solidFill>
                  <a:srgbClr val="0070C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https://pttgwebtest3.pttgrp.com/PTT-Pre-Registration_qas/login.aspx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endParaRPr lang="th-TH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1" name="ตัวแทนวันที่ 1"/>
          <p:cNvSpPr>
            <a:spLocks noGrp="1"/>
          </p:cNvSpPr>
          <p:nvPr>
            <p:ph type="dt" sz="half" idx="12"/>
          </p:nvPr>
        </p:nvSpPr>
        <p:spPr>
          <a:xfrm>
            <a:off x="7791511" y="6554708"/>
            <a:ext cx="756909" cy="258668"/>
          </a:xfrm>
        </p:spPr>
        <p:txBody>
          <a:bodyPr/>
          <a:lstStyle/>
          <a:p>
            <a:r>
              <a:rPr lang="en-US" dirty="0" smtClean="0"/>
              <a:t>25/11/2019</a:t>
            </a:r>
            <a:endParaRPr lang="en-US" dirty="0"/>
          </a:p>
        </p:txBody>
      </p:sp>
      <p:sp>
        <p:nvSpPr>
          <p:cNvPr id="25" name="กล่องข้อความ 36"/>
          <p:cNvSpPr txBox="1"/>
          <p:nvPr/>
        </p:nvSpPr>
        <p:spPr>
          <a:xfrm>
            <a:off x="1670319" y="1462515"/>
            <a:ext cx="2488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b="1" dirty="0" smtClean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ผู้ดูแลระบบที่เป็น </a:t>
            </a:r>
            <a:r>
              <a:rPr lang="en-US" sz="2000" b="1" dirty="0" smtClean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Contract</a:t>
            </a:r>
            <a:endParaRPr lang="en-US" sz="2000" b="1" dirty="0">
              <a:solidFill>
                <a:srgbClr val="0000FF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6" name="กล่องข้อความ 37"/>
          <p:cNvSpPr txBox="1"/>
          <p:nvPr/>
        </p:nvSpPr>
        <p:spPr>
          <a:xfrm>
            <a:off x="4782160" y="1462515"/>
            <a:ext cx="2601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b="1" dirty="0" smtClean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ผู้ดูแลระบบที่เป็น</a:t>
            </a:r>
            <a:r>
              <a:rPr lang="en-US" sz="2000" b="1" dirty="0" smtClean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Employee</a:t>
            </a:r>
            <a:endParaRPr lang="en-US" sz="2000" b="1" dirty="0">
              <a:solidFill>
                <a:srgbClr val="0000FF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974" y="2012434"/>
            <a:ext cx="2715987" cy="3875535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1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7722395" y="3235728"/>
            <a:ext cx="1027174" cy="531989"/>
          </a:xfrm>
          <a:prstGeom prst="wedgeRoundRectCallout">
            <a:avLst>
              <a:gd name="adj1" fmla="val -86101"/>
              <a:gd name="adj2" fmla="val 28264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1. เลือกกลุ่มผู้ใช้งาน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2" name="Rounded Rectangular Callout 13">
            <a:extLst>
              <a:ext uri="{FF2B5EF4-FFF2-40B4-BE49-F238E27FC236}">
                <a16:creationId xmlns:a16="http://schemas.microsoft.com/office/drawing/2014/main" id="{51AD024A-AD1A-4DD0-8AF2-BC5B0E0E6160}"/>
              </a:ext>
            </a:extLst>
          </p:cNvPr>
          <p:cNvSpPr/>
          <p:nvPr/>
        </p:nvSpPr>
        <p:spPr>
          <a:xfrm>
            <a:off x="7765734" y="3887782"/>
            <a:ext cx="1003139" cy="531805"/>
          </a:xfrm>
          <a:prstGeom prst="wedgeRoundRectCallout">
            <a:avLst>
              <a:gd name="adj1" fmla="val -92194"/>
              <a:gd name="adj2" fmla="val 17811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2. 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กรอกรหัสพนักงาน</a:t>
            </a:r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3" name="Rounded Rectangular Callout 13">
            <a:extLst>
              <a:ext uri="{FF2B5EF4-FFF2-40B4-BE49-F238E27FC236}">
                <a16:creationId xmlns:a16="http://schemas.microsoft.com/office/drawing/2014/main" id="{51AD024A-AD1A-4DD0-8AF2-BC5B0E0E6160}"/>
              </a:ext>
            </a:extLst>
          </p:cNvPr>
          <p:cNvSpPr/>
          <p:nvPr/>
        </p:nvSpPr>
        <p:spPr>
          <a:xfrm>
            <a:off x="7685408" y="4569375"/>
            <a:ext cx="896862" cy="531805"/>
          </a:xfrm>
          <a:prstGeom prst="wedgeRoundRectCallout">
            <a:avLst>
              <a:gd name="adj1" fmla="val -87987"/>
              <a:gd name="adj2" fmla="val 24300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3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</a:t>
            </a:r>
            <a:r>
              <a:rPr lang="th-TH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กรอก รหัสผ่าน</a:t>
            </a:r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</a:p>
        </p:txBody>
      </p:sp>
      <p:sp>
        <p:nvSpPr>
          <p:cNvPr id="34" name="Rounded Rectangular Callout 13">
            <a:extLst>
              <a:ext uri="{FF2B5EF4-FFF2-40B4-BE49-F238E27FC236}">
                <a16:creationId xmlns:a16="http://schemas.microsoft.com/office/drawing/2014/main" id="{DAAC8F04-E7CB-4387-83C5-1C75BA17FD51}"/>
              </a:ext>
            </a:extLst>
          </p:cNvPr>
          <p:cNvSpPr/>
          <p:nvPr/>
        </p:nvSpPr>
        <p:spPr>
          <a:xfrm>
            <a:off x="7662487" y="5311203"/>
            <a:ext cx="1209632" cy="556075"/>
          </a:xfrm>
          <a:prstGeom prst="wedgeRoundRectCallout">
            <a:avLst>
              <a:gd name="adj1" fmla="val -78131"/>
              <a:gd name="adj2" fmla="val -29919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4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</a:t>
            </a:r>
            <a:r>
              <a:rPr lang="th-TH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 </a:t>
            </a:r>
            <a:endParaRPr lang="th-TH" sz="1600" dirty="0" smtClean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ctr"/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ลงชื่อเช้าใช้งาน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558" y="2013099"/>
            <a:ext cx="2728136" cy="3857020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5" name="Rounded Rectangular Callout 13">
            <a:extLst>
              <a:ext uri="{FF2B5EF4-FFF2-40B4-BE49-F238E27FC236}">
                <a16:creationId xmlns:a16="http://schemas.microsoft.com/office/drawing/2014/main" id="{DAAC8F04-E7CB-4387-83C5-1C75BA17FD51}"/>
              </a:ext>
            </a:extLst>
          </p:cNvPr>
          <p:cNvSpPr/>
          <p:nvPr/>
        </p:nvSpPr>
        <p:spPr>
          <a:xfrm>
            <a:off x="277940" y="5450482"/>
            <a:ext cx="1209632" cy="556075"/>
          </a:xfrm>
          <a:prstGeom prst="wedgeRoundRectCallout">
            <a:avLst>
              <a:gd name="adj1" fmla="val 70202"/>
              <a:gd name="adj2" fmla="val -45433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4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</a:t>
            </a:r>
            <a:r>
              <a:rPr lang="th-TH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 </a:t>
            </a:r>
            <a:endParaRPr lang="th-TH" sz="1600" dirty="0" smtClean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ctr"/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ลงชื่อเช้าใช้งาน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6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369169" y="3106340"/>
            <a:ext cx="1027174" cy="531989"/>
          </a:xfrm>
          <a:prstGeom prst="wedgeRoundRectCallout">
            <a:avLst>
              <a:gd name="adj1" fmla="val 74305"/>
              <a:gd name="adj2" fmla="val 37994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1. เลือกกลุ่มผู้ใช้งาน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7" name="Rounded Rectangular Callout 13">
            <a:extLst>
              <a:ext uri="{FF2B5EF4-FFF2-40B4-BE49-F238E27FC236}">
                <a16:creationId xmlns:a16="http://schemas.microsoft.com/office/drawing/2014/main" id="{51AD024A-AD1A-4DD0-8AF2-BC5B0E0E6160}"/>
              </a:ext>
            </a:extLst>
          </p:cNvPr>
          <p:cNvSpPr/>
          <p:nvPr/>
        </p:nvSpPr>
        <p:spPr>
          <a:xfrm>
            <a:off x="381186" y="3876424"/>
            <a:ext cx="1003139" cy="531805"/>
          </a:xfrm>
          <a:prstGeom prst="wedgeRoundRectCallout">
            <a:avLst>
              <a:gd name="adj1" fmla="val 72914"/>
              <a:gd name="adj2" fmla="val 14567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2. 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กรอกรหัสพนักงาน</a:t>
            </a:r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8" name="Rounded Rectangular Callout 13">
            <a:extLst>
              <a:ext uri="{FF2B5EF4-FFF2-40B4-BE49-F238E27FC236}">
                <a16:creationId xmlns:a16="http://schemas.microsoft.com/office/drawing/2014/main" id="{51AD024A-AD1A-4DD0-8AF2-BC5B0E0E6160}"/>
              </a:ext>
            </a:extLst>
          </p:cNvPr>
          <p:cNvSpPr/>
          <p:nvPr/>
        </p:nvSpPr>
        <p:spPr>
          <a:xfrm>
            <a:off x="444319" y="4665818"/>
            <a:ext cx="896862" cy="531805"/>
          </a:xfrm>
          <a:prstGeom prst="wedgeRoundRectCallout">
            <a:avLst>
              <a:gd name="adj1" fmla="val 80336"/>
              <a:gd name="adj2" fmla="val 8079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3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</a:t>
            </a:r>
            <a:r>
              <a:rPr lang="th-TH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กรอก รหัสผ่าน</a:t>
            </a:r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</a:p>
        </p:txBody>
      </p:sp>
      <p:sp>
        <p:nvSpPr>
          <p:cNvPr id="18" name="สี่เหลี่ยมผืนผ้า 4"/>
          <p:cNvSpPr/>
          <p:nvPr/>
        </p:nvSpPr>
        <p:spPr>
          <a:xfrm>
            <a:off x="84221" y="-99245"/>
            <a:ext cx="8945989" cy="491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1 </a:t>
            </a:r>
            <a:r>
              <a:rPr lang="en-US" sz="2000" b="1" dirty="0" smtClean="0"/>
              <a:t>Login</a:t>
            </a:r>
            <a:endParaRPr lang="th-TH" sz="2000" b="1" dirty="0"/>
          </a:p>
        </p:txBody>
      </p:sp>
    </p:spTree>
    <p:extLst>
      <p:ext uri="{BB962C8B-B14F-4D97-AF65-F5344CB8AC3E}">
        <p14:creationId xmlns:p14="http://schemas.microsoft.com/office/powerpoint/2010/main" val="149912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ท้ายกระดาษ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3" name="กล่องข้อความ 12"/>
          <p:cNvSpPr txBox="1"/>
          <p:nvPr/>
        </p:nvSpPr>
        <p:spPr>
          <a:xfrm>
            <a:off x="852288" y="742422"/>
            <a:ext cx="7499231" cy="1723549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prstDash val="dash"/>
          </a:ln>
        </p:spPr>
        <p:txBody>
          <a:bodyPr wrap="square" lIns="182880" tIns="91440" bIns="91440" rtlCol="0">
            <a:spAutoFit/>
          </a:bodyPr>
          <a:lstStyle/>
          <a:p>
            <a:r>
              <a:rPr lang="th-TH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กรณีเข้าใช้งานระบบ</a:t>
            </a:r>
            <a:r>
              <a:rPr lang="th-TH" sz="2000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ไม่</a:t>
            </a:r>
            <a:r>
              <a:rPr lang="th-TH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สำเร็จ มี 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4 </a:t>
            </a:r>
            <a:r>
              <a:rPr lang="th-TH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กรณี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ดังนี้</a:t>
            </a:r>
          </a:p>
          <a:p>
            <a:pPr marL="796925" indent="-339725">
              <a:buAutoNum type="arabicPeriod"/>
            </a:pPr>
            <a:r>
              <a:rPr lang="th-TH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ยังไม่มีข้อมูลในระบบ</a:t>
            </a:r>
          </a:p>
          <a:p>
            <a:pPr marL="796925" indent="-339725">
              <a:buAutoNum type="arabicPeriod"/>
            </a:pPr>
            <a:r>
              <a:rPr lang="th-TH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กรอก รหัสพนักงาน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ผิด</a:t>
            </a:r>
          </a:p>
          <a:p>
            <a:pPr marL="796925" indent="-339725">
              <a:buAutoNum type="arabicPeriod"/>
            </a:pPr>
            <a:r>
              <a:rPr lang="th-TH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กรอก รหัสผ่าน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ผิด</a:t>
            </a:r>
          </a:p>
          <a:p>
            <a:pPr marL="796925" indent="-339725">
              <a:buAutoNum type="arabicPeriod"/>
            </a:pPr>
            <a:r>
              <a:rPr lang="th-TH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อยู่ในสถานะ ไม่ใช้งาน</a:t>
            </a:r>
            <a:endParaRPr lang="en-US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0" name="ตัวแทนวันที่ 1"/>
          <p:cNvSpPr>
            <a:spLocks noGrp="1"/>
          </p:cNvSpPr>
          <p:nvPr>
            <p:ph type="dt" sz="half" idx="12"/>
          </p:nvPr>
        </p:nvSpPr>
        <p:spPr>
          <a:xfrm>
            <a:off x="7791511" y="6554708"/>
            <a:ext cx="756909" cy="258668"/>
          </a:xfrm>
        </p:spPr>
        <p:txBody>
          <a:bodyPr/>
          <a:lstStyle/>
          <a:p>
            <a:r>
              <a:rPr lang="en-US" dirty="0" smtClean="0"/>
              <a:t>25/11/2019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785" y="2581870"/>
            <a:ext cx="2644369" cy="3764606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699" y="2581870"/>
            <a:ext cx="2619189" cy="3764606"/>
          </a:xfrm>
          <a:prstGeom prst="rect">
            <a:avLst/>
          </a:prstGeom>
          <a:ln w="3175">
            <a:solidFill>
              <a:schemeClr val="tx1"/>
            </a:solidFill>
            <a:prstDash val="solid"/>
          </a:ln>
        </p:spPr>
      </p:pic>
      <p:sp>
        <p:nvSpPr>
          <p:cNvPr id="12" name="สี่เหลี่ยมผืนผ้า 4"/>
          <p:cNvSpPr/>
          <p:nvPr/>
        </p:nvSpPr>
        <p:spPr>
          <a:xfrm>
            <a:off x="84221" y="-99245"/>
            <a:ext cx="894598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1 </a:t>
            </a:r>
            <a:r>
              <a:rPr lang="en-US" sz="2000" b="1" dirty="0"/>
              <a:t>Login </a:t>
            </a:r>
            <a:r>
              <a:rPr lang="en-US" sz="2000" b="1" dirty="0" smtClean="0"/>
              <a:t>- </a:t>
            </a:r>
            <a:r>
              <a:rPr lang="th-TH" sz="2000" b="1" dirty="0" smtClean="0"/>
              <a:t>ไม่สำเร็จ</a:t>
            </a:r>
            <a:endParaRPr lang="th-TH" sz="2000" b="1" dirty="0"/>
          </a:p>
        </p:txBody>
      </p:sp>
    </p:spTree>
    <p:extLst>
      <p:ext uri="{BB962C8B-B14F-4D97-AF65-F5344CB8AC3E}">
        <p14:creationId xmlns:p14="http://schemas.microsoft.com/office/powerpoint/2010/main" val="339985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ท้ายกระดาษ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426643" y="564974"/>
            <a:ext cx="8261143" cy="1277273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prstDash val="dash"/>
          </a:ln>
        </p:spPr>
        <p:txBody>
          <a:bodyPr wrap="square" lIns="182880" tIns="91440" rtlCol="0">
            <a:spAutoFit/>
          </a:bodyPr>
          <a:lstStyle/>
          <a:p>
            <a:r>
              <a:rPr lang="th-TH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เมื่อล็อกอิน</a:t>
            </a:r>
            <a:r>
              <a:rPr lang="th-TH" sz="2000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สำเร็จ</a:t>
            </a:r>
            <a:r>
              <a:rPr lang="th-TH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จะพบกับเมนูแรกของระบบ โดย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มี</a:t>
            </a:r>
            <a:r>
              <a:rPr lang="th-TH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โครงสร้างระบบ ดังนี้</a:t>
            </a:r>
          </a:p>
          <a:p>
            <a:r>
              <a:rPr lang="en-US" sz="1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1.  </a:t>
            </a:r>
            <a:r>
              <a:rPr lang="th-TH" sz="1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ส่วนของเมนูต่างๆ ที่มีในระบบ	</a:t>
            </a:r>
            <a:r>
              <a:rPr lang="en-US" sz="1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th-TH" sz="1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1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  3.</a:t>
            </a:r>
            <a:r>
              <a:rPr lang="th-TH" sz="1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ส่วน</a:t>
            </a:r>
            <a:r>
              <a:rPr lang="th-TH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ของการค้นหาข้อมูล</a:t>
            </a:r>
            <a:r>
              <a:rPr lang="th-TH" sz="1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เอกสาร                </a:t>
            </a:r>
            <a:r>
              <a:rPr lang="en-US" sz="1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5.</a:t>
            </a:r>
            <a:r>
              <a:rPr lang="th-TH" sz="1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ส่วน</a:t>
            </a:r>
            <a:r>
              <a:rPr lang="th-TH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ของการแก้ข้อมูลส่วนตัว</a:t>
            </a:r>
            <a:r>
              <a:rPr lang="en-US" sz="1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endParaRPr lang="th-TH" sz="18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sz="1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2.  </a:t>
            </a:r>
            <a:r>
              <a:rPr lang="th-TH" sz="1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ตราสัญลักษณ์ ซึ่งเมื่อคลิก</a:t>
            </a:r>
            <a:r>
              <a:rPr lang="th-TH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แล้วระบบ</a:t>
            </a:r>
            <a:r>
              <a:rPr lang="th-TH" sz="1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ลิงค์ 	      </a:t>
            </a:r>
            <a:r>
              <a:rPr lang="en-US" sz="1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4. </a:t>
            </a:r>
            <a:r>
              <a:rPr lang="th-TH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ชื่อผู้ใช้งาน</a:t>
            </a:r>
            <a:r>
              <a:rPr lang="en-US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และชื่อ</a:t>
            </a:r>
            <a:r>
              <a:rPr lang="th-TH" sz="1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หน่วยงาน</a:t>
            </a:r>
            <a:r>
              <a:rPr lang="en-US" sz="1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                   6.</a:t>
            </a:r>
            <a:r>
              <a:rPr lang="th-TH" sz="1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ปุ่ม </a:t>
            </a:r>
            <a:r>
              <a:rPr lang="en-US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Log </a:t>
            </a:r>
            <a:r>
              <a:rPr lang="en-US" sz="1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out</a:t>
            </a:r>
            <a:r>
              <a:rPr lang="th-TH" sz="1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th-TH" sz="1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th-TH" sz="1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  ไปที่เมนูหน้าบ้าน</a:t>
            </a:r>
            <a:r>
              <a:rPr lang="en-US" sz="1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	</a:t>
            </a:r>
            <a:endParaRPr lang="en-US" sz="18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grpSp>
        <p:nvGrpSpPr>
          <p:cNvPr id="18" name="กลุ่ม 17"/>
          <p:cNvGrpSpPr/>
          <p:nvPr/>
        </p:nvGrpSpPr>
        <p:grpSpPr>
          <a:xfrm>
            <a:off x="997381" y="2468087"/>
            <a:ext cx="503107" cy="2088130"/>
            <a:chOff x="1999756" y="1031215"/>
            <a:chExt cx="481888" cy="2000064"/>
          </a:xfrm>
        </p:grpSpPr>
        <p:sp>
          <p:nvSpPr>
            <p:cNvPr id="16" name="คำบรรยายภาพแบบลูกศรลง 15"/>
            <p:cNvSpPr/>
            <p:nvPr/>
          </p:nvSpPr>
          <p:spPr>
            <a:xfrm rot="16200000">
              <a:off x="2054924" y="985495"/>
              <a:ext cx="381000" cy="472440"/>
            </a:xfrm>
            <a:prstGeom prst="downArrowCallout">
              <a:avLst>
                <a:gd name="adj1" fmla="val 0"/>
                <a:gd name="adj2" fmla="val 25000"/>
                <a:gd name="adj3" fmla="val 25000"/>
                <a:gd name="adj4" fmla="val 64977"/>
              </a:avLst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solidFill>
                  <a:srgbClr val="0000FF"/>
                </a:solidFill>
              </a:endParaRPr>
            </a:p>
          </p:txBody>
        </p:sp>
        <p:sp>
          <p:nvSpPr>
            <p:cNvPr id="17" name="คำบรรยายภาพแบบลูกศรลง 16"/>
            <p:cNvSpPr/>
            <p:nvPr/>
          </p:nvSpPr>
          <p:spPr>
            <a:xfrm rot="16200000">
              <a:off x="2045476" y="2604559"/>
              <a:ext cx="381000" cy="472440"/>
            </a:xfrm>
            <a:prstGeom prst="downArrowCallout">
              <a:avLst>
                <a:gd name="adj1" fmla="val 0"/>
                <a:gd name="adj2" fmla="val 25000"/>
                <a:gd name="adj3" fmla="val 25000"/>
                <a:gd name="adj4" fmla="val 64977"/>
              </a:avLst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solidFill>
                  <a:srgbClr val="0000FF"/>
                </a:solidFill>
              </a:endParaRPr>
            </a:p>
          </p:txBody>
        </p:sp>
      </p:grpSp>
      <p:sp>
        <p:nvSpPr>
          <p:cNvPr id="19" name="ตัวแทนวันที่ 1"/>
          <p:cNvSpPr>
            <a:spLocks noGrp="1"/>
          </p:cNvSpPr>
          <p:nvPr>
            <p:ph type="dt" sz="half" idx="12"/>
          </p:nvPr>
        </p:nvSpPr>
        <p:spPr>
          <a:xfrm>
            <a:off x="7791511" y="6554708"/>
            <a:ext cx="756909" cy="258668"/>
          </a:xfrm>
        </p:spPr>
        <p:txBody>
          <a:bodyPr/>
          <a:lstStyle/>
          <a:p>
            <a:r>
              <a:rPr lang="en-US" dirty="0" smtClean="0"/>
              <a:t>25/11/2019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0482"/>
          <a:stretch/>
        </p:blipFill>
        <p:spPr>
          <a:xfrm>
            <a:off x="1581594" y="2461365"/>
            <a:ext cx="6424948" cy="39916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016893" y="41880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1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2963" y="249769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1" name="คำบรรยายภาพแบบลูกศรลง 14"/>
          <p:cNvSpPr/>
          <p:nvPr/>
        </p:nvSpPr>
        <p:spPr>
          <a:xfrm rot="10800000">
            <a:off x="4830996" y="5318404"/>
            <a:ext cx="397776" cy="493242"/>
          </a:xfrm>
          <a:prstGeom prst="downArrowCallout">
            <a:avLst>
              <a:gd name="adj1" fmla="val 0"/>
              <a:gd name="adj2" fmla="val 25000"/>
              <a:gd name="adj3" fmla="val 25000"/>
              <a:gd name="adj4" fmla="val 64977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600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81445" y="547309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23" name="คำบรรยายภาพแบบลูกศรลง 10"/>
          <p:cNvSpPr/>
          <p:nvPr/>
        </p:nvSpPr>
        <p:spPr>
          <a:xfrm>
            <a:off x="6933032" y="1924582"/>
            <a:ext cx="397776" cy="493242"/>
          </a:xfrm>
          <a:prstGeom prst="downArrowCallout">
            <a:avLst>
              <a:gd name="adj1" fmla="val 0"/>
              <a:gd name="adj2" fmla="val 25000"/>
              <a:gd name="adj3" fmla="val 25000"/>
              <a:gd name="adj4" fmla="val 64977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FF"/>
                </a:solidFill>
              </a:rPr>
              <a:t>4</a:t>
            </a:r>
            <a:endParaRPr lang="th-TH" sz="1600" dirty="0">
              <a:solidFill>
                <a:srgbClr val="0000FF"/>
              </a:solidFill>
            </a:endParaRPr>
          </a:p>
        </p:txBody>
      </p:sp>
      <p:sp>
        <p:nvSpPr>
          <p:cNvPr id="24" name="คำบรรยายภาพแบบลูกศรลง 13"/>
          <p:cNvSpPr/>
          <p:nvPr/>
        </p:nvSpPr>
        <p:spPr>
          <a:xfrm>
            <a:off x="7506715" y="1924582"/>
            <a:ext cx="397776" cy="493242"/>
          </a:xfrm>
          <a:prstGeom prst="downArrowCallout">
            <a:avLst>
              <a:gd name="adj1" fmla="val 0"/>
              <a:gd name="adj2" fmla="val 25000"/>
              <a:gd name="adj3" fmla="val 25000"/>
              <a:gd name="adj4" fmla="val 64977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FF"/>
                </a:solidFill>
              </a:rPr>
              <a:t>5</a:t>
            </a:r>
            <a:endParaRPr lang="th-TH" sz="1600" dirty="0">
              <a:solidFill>
                <a:srgbClr val="0000FF"/>
              </a:solidFill>
            </a:endParaRPr>
          </a:p>
        </p:txBody>
      </p:sp>
      <p:sp>
        <p:nvSpPr>
          <p:cNvPr id="25" name="คำบรรยายภาพแบบลูกศรลง 13"/>
          <p:cNvSpPr/>
          <p:nvPr/>
        </p:nvSpPr>
        <p:spPr>
          <a:xfrm rot="5400000">
            <a:off x="8139733" y="2390743"/>
            <a:ext cx="397776" cy="493242"/>
          </a:xfrm>
          <a:prstGeom prst="downArrowCallout">
            <a:avLst>
              <a:gd name="adj1" fmla="val 0"/>
              <a:gd name="adj2" fmla="val 25000"/>
              <a:gd name="adj3" fmla="val 25000"/>
              <a:gd name="adj4" fmla="val 64977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600" dirty="0">
              <a:solidFill>
                <a:srgbClr val="0000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88366" y="246808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6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9" name="สี่เหลี่ยมผืนผ้า 4"/>
          <p:cNvSpPr/>
          <p:nvPr/>
        </p:nvSpPr>
        <p:spPr>
          <a:xfrm>
            <a:off x="84221" y="-99245"/>
            <a:ext cx="894598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1 </a:t>
            </a:r>
            <a:r>
              <a:rPr lang="en-US" sz="2000" b="1" dirty="0"/>
              <a:t>Login </a:t>
            </a:r>
            <a:r>
              <a:rPr lang="en-US" sz="2000" b="1" dirty="0" smtClean="0"/>
              <a:t>– </a:t>
            </a:r>
            <a:r>
              <a:rPr lang="th-TH" sz="2000" b="1" dirty="0" smtClean="0"/>
              <a:t>สำเร็จ</a:t>
            </a:r>
            <a:endParaRPr lang="th-TH" sz="2000" b="1" dirty="0"/>
          </a:p>
        </p:txBody>
      </p:sp>
    </p:spTree>
    <p:extLst>
      <p:ext uri="{BB962C8B-B14F-4D97-AF65-F5344CB8AC3E}">
        <p14:creationId xmlns:p14="http://schemas.microsoft.com/office/powerpoint/2010/main" val="243803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ท้ายกระดาษ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4221" y="-99245"/>
            <a:ext cx="894598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/>
              <a:t>2</a:t>
            </a:r>
            <a:r>
              <a:rPr lang="en-US" sz="2000" dirty="0" smtClean="0"/>
              <a:t>. </a:t>
            </a:r>
            <a:r>
              <a:rPr lang="th-TH" sz="2000" dirty="0"/>
              <a:t>เมนู : </a:t>
            </a:r>
            <a:r>
              <a:rPr lang="th-TH" sz="2000" dirty="0" smtClean="0"/>
              <a:t>ลงทะเบียนเอกสารใหม่</a:t>
            </a:r>
            <a:endParaRPr lang="th-TH" sz="2000" dirty="0"/>
          </a:p>
        </p:txBody>
      </p:sp>
      <p:sp>
        <p:nvSpPr>
          <p:cNvPr id="26" name="ตัวแทนวันที่ 1"/>
          <p:cNvSpPr>
            <a:spLocks noGrp="1"/>
          </p:cNvSpPr>
          <p:nvPr>
            <p:ph type="dt" sz="half" idx="12"/>
          </p:nvPr>
        </p:nvSpPr>
        <p:spPr>
          <a:xfrm>
            <a:off x="7791511" y="6554708"/>
            <a:ext cx="756909" cy="258668"/>
          </a:xfrm>
        </p:spPr>
        <p:txBody>
          <a:bodyPr/>
          <a:lstStyle/>
          <a:p>
            <a:r>
              <a:rPr lang="en-US" dirty="0" smtClean="0"/>
              <a:t>25/11/2019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67" y="607218"/>
            <a:ext cx="1008908" cy="5769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394" y="1003294"/>
            <a:ext cx="6673026" cy="5122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2977906" y="512691"/>
            <a:ext cx="1973655" cy="610457"/>
          </a:xfrm>
          <a:prstGeom prst="wedgeRoundRectCallout">
            <a:avLst>
              <a:gd name="adj1" fmla="val 23397"/>
              <a:gd name="adj2" fmla="val 78786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1. ระบุข้อมูลให้ครบถ้วน ฟิลด์ที่มี </a:t>
            </a:r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(*) 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คือบังคับกรอก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4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2977906" y="4547904"/>
            <a:ext cx="1478828" cy="360799"/>
          </a:xfrm>
          <a:prstGeom prst="wedgeRoundRectCallout">
            <a:avLst>
              <a:gd name="adj1" fmla="val 62295"/>
              <a:gd name="adj2" fmla="val -19363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คลิกปุ่มลงทะเบียน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5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6010297" y="4108573"/>
            <a:ext cx="1700023" cy="682662"/>
          </a:xfrm>
          <a:prstGeom prst="wedgeRoundRectCallout">
            <a:avLst>
              <a:gd name="adj1" fmla="val -61688"/>
              <a:gd name="adj2" fmla="val 33083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คลิกปุ่มนี้กรณีต้องการเคลียร์ข้อมูลในฟิลด์</a:t>
            </a:r>
            <a:endParaRPr lang="en-US" sz="1600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7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6619262" y="1631939"/>
            <a:ext cx="2161573" cy="682662"/>
          </a:xfrm>
          <a:prstGeom prst="wedgeRoundRectCallout">
            <a:avLst>
              <a:gd name="adj1" fmla="val 24860"/>
              <a:gd name="adj2" fmla="val -100864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คลิกปุ่มนี้กรณีต้องการลงทะเบียนเอกสารฉบับที่ถูกส่งกลับมา</a:t>
            </a:r>
            <a:endParaRPr lang="en-US" sz="1600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8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3122762" y="6082371"/>
            <a:ext cx="3101907" cy="363088"/>
          </a:xfrm>
          <a:prstGeom prst="wedgeRoundRectCallout">
            <a:avLst>
              <a:gd name="adj1" fmla="val -31836"/>
              <a:gd name="adj2" fmla="val -123721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3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ระบบแสดงเอกสารที่ลงทะเบียนในตาราง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0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267418" y="5460521"/>
            <a:ext cx="1474563" cy="664980"/>
          </a:xfrm>
          <a:prstGeom prst="wedgeRoundRectCallout">
            <a:avLst>
              <a:gd name="adj1" fmla="val 63832"/>
              <a:gd name="adj2" fmla="val 12251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คลิกปุ่มนี้กรณีต้องการลบเอกสารฉบับนั้นๆ</a:t>
            </a:r>
            <a:endParaRPr lang="en-US" sz="1600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1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7811138" y="4252712"/>
            <a:ext cx="1474563" cy="664980"/>
          </a:xfrm>
          <a:prstGeom prst="wedgeRoundRectCallout">
            <a:avLst>
              <a:gd name="adj1" fmla="val -28015"/>
              <a:gd name="adj2" fmla="val 109544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คลิกปุ่มนี้กรณีต้องการแก้ไข</a:t>
            </a:r>
            <a:r>
              <a:rPr lang="en-US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/</a:t>
            </a:r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ลบรายการนั้นๆ</a:t>
            </a:r>
            <a:endParaRPr lang="en-US" sz="1600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5615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ท้ายกระดาษ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4221" y="-99245"/>
            <a:ext cx="894598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/>
              <a:t>3</a:t>
            </a:r>
            <a:r>
              <a:rPr lang="en-US" sz="2000" dirty="0" smtClean="0"/>
              <a:t>. </a:t>
            </a:r>
            <a:r>
              <a:rPr lang="th-TH" sz="2000" dirty="0"/>
              <a:t>เมนู : </a:t>
            </a:r>
            <a:r>
              <a:rPr lang="th-TH" sz="2000" dirty="0" smtClean="0"/>
              <a:t>ลงทะเบียนเอกสารทั่วไป</a:t>
            </a:r>
            <a:endParaRPr lang="th-TH" sz="2000" dirty="0"/>
          </a:p>
        </p:txBody>
      </p:sp>
      <p:sp>
        <p:nvSpPr>
          <p:cNvPr id="26" name="ตัวแทนวันที่ 1"/>
          <p:cNvSpPr>
            <a:spLocks noGrp="1"/>
          </p:cNvSpPr>
          <p:nvPr>
            <p:ph type="dt" sz="half" idx="12"/>
          </p:nvPr>
        </p:nvSpPr>
        <p:spPr>
          <a:xfrm>
            <a:off x="7791511" y="6554708"/>
            <a:ext cx="756909" cy="258668"/>
          </a:xfrm>
        </p:spPr>
        <p:txBody>
          <a:bodyPr/>
          <a:lstStyle/>
          <a:p>
            <a:r>
              <a:rPr lang="en-US" dirty="0" smtClean="0"/>
              <a:t>25/11/2019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247" y="1813526"/>
            <a:ext cx="7056732" cy="33149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2534399" y="1034588"/>
            <a:ext cx="1478828" cy="610457"/>
          </a:xfrm>
          <a:prstGeom prst="wedgeRoundRectCallout">
            <a:avLst>
              <a:gd name="adj1" fmla="val 22960"/>
              <a:gd name="adj2" fmla="val 139550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1. ระบุหรือสแกน </a:t>
            </a:r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Barcode/QR Code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5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4295955" y="1034588"/>
            <a:ext cx="1656271" cy="610457"/>
          </a:xfrm>
          <a:prstGeom prst="wedgeRoundRectCallout">
            <a:avLst>
              <a:gd name="adj1" fmla="val -19280"/>
              <a:gd name="adj2" fmla="val 244121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ระบุข้อมูลให้ครบถ้วน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6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2430881" y="3838755"/>
            <a:ext cx="1478828" cy="457201"/>
          </a:xfrm>
          <a:prstGeom prst="wedgeRoundRectCallout">
            <a:avLst>
              <a:gd name="adj1" fmla="val 73961"/>
              <a:gd name="adj2" fmla="val 21282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3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คลิกปุ่มลงทะเบียน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7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1877218" y="5398360"/>
            <a:ext cx="1804689" cy="610457"/>
          </a:xfrm>
          <a:prstGeom prst="wedgeRoundRectCallout">
            <a:avLst>
              <a:gd name="adj1" fmla="val -26752"/>
              <a:gd name="adj2" fmla="val -103503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4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ระบบแสดงเอกสารที่ลงทะเบียนในตาราง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8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6277319" y="5093131"/>
            <a:ext cx="1514192" cy="610457"/>
          </a:xfrm>
          <a:prstGeom prst="wedgeRoundRectCallout">
            <a:avLst>
              <a:gd name="adj1" fmla="val 49590"/>
              <a:gd name="adj2" fmla="val -95025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คลิกปุ่มนี้กรณีต้องการแก้ไขเอกสารฉบับนั้นๆ</a:t>
            </a:r>
            <a:endParaRPr lang="en-US" sz="1600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9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7143943" y="5790503"/>
            <a:ext cx="1514192" cy="598176"/>
          </a:xfrm>
          <a:prstGeom prst="wedgeRoundRectCallout">
            <a:avLst>
              <a:gd name="adj1" fmla="val 25092"/>
              <a:gd name="adj2" fmla="val -192530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คลิกปุ่มนี้กรณีต้องการลบเอกสารฉบับนั้นๆ</a:t>
            </a:r>
            <a:endParaRPr lang="en-US" sz="1600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0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6443406" y="810205"/>
            <a:ext cx="2161573" cy="682662"/>
          </a:xfrm>
          <a:prstGeom prst="wedgeRoundRectCallout">
            <a:avLst>
              <a:gd name="adj1" fmla="val 29649"/>
              <a:gd name="adj2" fmla="val 88683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คลิกปุ่มนี้กรณีต้องการลงทะเบียนเอกสารฉบับที่ถูกส่งกลับมา</a:t>
            </a:r>
            <a:endParaRPr lang="en-US" sz="1600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1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4252203" y="5296994"/>
            <a:ext cx="1700023" cy="682662"/>
          </a:xfrm>
          <a:prstGeom prst="wedgeRoundRectCallout">
            <a:avLst>
              <a:gd name="adj1" fmla="val 22545"/>
              <a:gd name="adj2" fmla="val -193109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คลิกปุ่มนี้กรณีต้องการเคลียร์ข้อมูลในฟิลด์</a:t>
            </a:r>
            <a:endParaRPr lang="en-US" sz="1600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10" y="595218"/>
            <a:ext cx="1015349" cy="57934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942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TT Digital Template 2017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ADEF"/>
      </a:accent1>
      <a:accent2>
        <a:srgbClr val="ED1C24"/>
      </a:accent2>
      <a:accent3>
        <a:srgbClr val="1B1464"/>
      </a:accent3>
      <a:accent4>
        <a:srgbClr val="C8CACC"/>
      </a:accent4>
      <a:accent5>
        <a:srgbClr val="2E2F59"/>
      </a:accent5>
      <a:accent6>
        <a:srgbClr val="F05C69"/>
      </a:accent6>
      <a:hlink>
        <a:srgbClr val="0000FF"/>
      </a:hlink>
      <a:folHlink>
        <a:srgbClr val="FFFFFF"/>
      </a:folHlink>
    </a:clrScheme>
    <a:fontScheme name="Custom 6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hase xmlns="fc673c09-0430-4252-9e9a-234d437bd02c">Project Mornitoring and Control</Phase>
    <Effective_x0020_Date xmlns="fc673c09-0430-4252-9e9a-234d437bd02c">2018-07-23T17:00:00+00:00</Effective_x0020_Date>
    <Number xmlns="fc673c09-0430-4252-9e9a-234d437bd02c" xsi:nil="true"/>
    <Description0 xmlns="fc673c09-0430-4252-9e9a-234d437bd02c">Project Progress Report</Description0>
    <View xmlns="fc673c09-0430-4252-9e9a-234d437bd02c">Project Management</View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60E38C7F492B4C81A38613E06A9ECF" ma:contentTypeVersion="5" ma:contentTypeDescription="Create a new document." ma:contentTypeScope="" ma:versionID="8cdccfbe84cdebb0e6979f2cbbdb5452">
  <xsd:schema xmlns:xsd="http://www.w3.org/2001/XMLSchema" xmlns:xs="http://www.w3.org/2001/XMLSchema" xmlns:p="http://schemas.microsoft.com/office/2006/metadata/properties" xmlns:ns2="fc673c09-0430-4252-9e9a-234d437bd02c" targetNamespace="http://schemas.microsoft.com/office/2006/metadata/properties" ma:root="true" ma:fieldsID="8082d9dfc20cb574f843b1d8b4dd159a" ns2:_="">
    <xsd:import namespace="fc673c09-0430-4252-9e9a-234d437bd02c"/>
    <xsd:element name="properties">
      <xsd:complexType>
        <xsd:sequence>
          <xsd:element name="documentManagement">
            <xsd:complexType>
              <xsd:all>
                <xsd:element ref="ns2:Phase" minOccurs="0"/>
                <xsd:element ref="ns2:Effective_x0020_Date" minOccurs="0"/>
                <xsd:element ref="ns2:View" minOccurs="0"/>
                <xsd:element ref="ns2:Number" minOccurs="0"/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673c09-0430-4252-9e9a-234d437bd02c" elementFormDefault="qualified">
    <xsd:import namespace="http://schemas.microsoft.com/office/2006/documentManagement/types"/>
    <xsd:import namespace="http://schemas.microsoft.com/office/infopath/2007/PartnerControls"/>
    <xsd:element name="Phase" ma:index="8" nillable="true" ma:displayName="Phase" ma:internalName="Phase">
      <xsd:simpleType>
        <xsd:restriction base="dms:Text">
          <xsd:maxLength value="255"/>
        </xsd:restriction>
      </xsd:simpleType>
    </xsd:element>
    <xsd:element name="Effective_x0020_Date" ma:index="9" nillable="true" ma:displayName="Effective Date" ma:format="DateOnly" ma:internalName="Effective_x0020_Date">
      <xsd:simpleType>
        <xsd:restriction base="dms:DateTime"/>
      </xsd:simpleType>
    </xsd:element>
    <xsd:element name="View" ma:index="10" nillable="true" ma:displayName="View" ma:default="Project Management" ma:format="Dropdown" ma:internalName="View">
      <xsd:simpleType>
        <xsd:restriction base="dms:Choice">
          <xsd:enumeration value="Project Management"/>
          <xsd:enumeration value="SAP Product Development Template"/>
          <xsd:enumeration value="Non SAP Product Development Template"/>
          <xsd:enumeration value="Infrastructure Product Development Template"/>
          <xsd:enumeration value="SAP Product Development Sample"/>
          <xsd:enumeration value="Non SAP Product Development Sample"/>
          <xsd:enumeration value="Infrastructure Product Development Sample"/>
          <xsd:enumeration value="Reference"/>
        </xsd:restriction>
      </xsd:simpleType>
    </xsd:element>
    <xsd:element name="Number" ma:index="11" nillable="true" ma:displayName="Number" ma:internalName="Number">
      <xsd:simpleType>
        <xsd:restriction base="dms:Text">
          <xsd:maxLength value="255"/>
        </xsd:restriction>
      </xsd:simpleType>
    </xsd:element>
    <xsd:element name="Description0" ma:index="12" nillable="true" ma:displayName="Description" ma:internalName="Description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5BE8D-C122-416F-AC77-870AD89687F8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fc673c09-0430-4252-9e9a-234d437bd02c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3FEA06A-56B1-4517-95FD-AD6A1CDB1E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673c09-0430-4252-9e9a-234d437bd0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6FCD47-8CB4-4EF6-B536-93A9FE11F4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6568</TotalTime>
  <Words>1006</Words>
  <Application>Microsoft Office PowerPoint</Application>
  <PresentationFormat>On-screen Show (4:3)</PresentationFormat>
  <Paragraphs>186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Cordia New</vt:lpstr>
      <vt:lpstr>Keep Calm Med</vt:lpstr>
      <vt:lpstr>Tahoma</vt:lpstr>
      <vt:lpstr>PTT Digital Template 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Jarunan Pantunoy</dc:creator>
  <cp:lastModifiedBy>Teeradej Dumrongtrakulcharoen</cp:lastModifiedBy>
  <cp:revision>529</cp:revision>
  <dcterms:modified xsi:type="dcterms:W3CDTF">2019-11-25T05:07:01Z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0x0101002F60E38C7F492B4C81A38613E06A9ECF</vt:lpwstr>
  </property>
  <property fmtid="{D5CDD505-2E9C-101B-9397-08002B2CF9AE}" pid="3" name="TemplateUrl">
    <vt:lpwstr/>
  </property>
</Properties>
</file>