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embeddedFontLst>
    <p:embeddedFont>
      <p:font typeface="Franklin Gothic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hpcigmHw5Po7FOMrvvRktVo8dj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ranklinGothic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b913d971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10b913d971e_0_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b913d971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10b913d971e_0_1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b913d971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10b913d971e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b913d971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10b913d971e_0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b913d971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g10b913d971e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b913d971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g10b913d971e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b913d971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g10b913d971e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b913d971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10b913d971e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b913d971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10b913d971e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b913d971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10b913d971e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b913d971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10b913d971e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0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/>
          <p:nvPr/>
        </p:nvSpPr>
        <p:spPr>
          <a:xfrm>
            <a:off x="0" y="0"/>
            <a:ext cx="9152529" cy="736270"/>
          </a:xfrm>
          <a:prstGeom prst="rect">
            <a:avLst/>
          </a:prstGeom>
          <a:gradFill>
            <a:gsLst>
              <a:gs pos="0">
                <a:srgbClr val="166018"/>
              </a:gs>
              <a:gs pos="1000">
                <a:srgbClr val="166018"/>
              </a:gs>
              <a:gs pos="52000">
                <a:srgbClr val="00B0F0"/>
              </a:gs>
              <a:gs pos="100000">
                <a:srgbClr val="17365D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INDIAN INSTITUTE OF TECHNOLOGY ROORKEE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77895" y="-1281"/>
            <a:ext cx="755828" cy="732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06150"/>
            <a:ext cx="9133727" cy="185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">
  <p:cSld name="Content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64285" y="-1480"/>
            <a:ext cx="979715" cy="9613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21;p8"/>
          <p:cNvCxnSpPr/>
          <p:nvPr/>
        </p:nvCxnSpPr>
        <p:spPr>
          <a:xfrm>
            <a:off x="0" y="990600"/>
            <a:ext cx="9144000" cy="0"/>
          </a:xfrm>
          <a:prstGeom prst="straightConnector1">
            <a:avLst/>
          </a:prstGeom>
          <a:noFill/>
          <a:ln cap="flat" cmpd="sng" w="508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Google Shape;22;p8"/>
          <p:cNvCxnSpPr/>
          <p:nvPr/>
        </p:nvCxnSpPr>
        <p:spPr>
          <a:xfrm>
            <a:off x="0" y="6756400"/>
            <a:ext cx="9144000" cy="0"/>
          </a:xfrm>
          <a:prstGeom prst="straightConnector1">
            <a:avLst/>
          </a:prstGeom>
          <a:noFill/>
          <a:ln cap="flat" cmpd="sng" w="22225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" name="Google Shape;2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3072" y="2118212"/>
            <a:ext cx="5321656" cy="351057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8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8"/>
          <p:cNvSpPr txBox="1"/>
          <p:nvPr>
            <p:ph type="title"/>
          </p:nvPr>
        </p:nvSpPr>
        <p:spPr>
          <a:xfrm>
            <a:off x="180654" y="202990"/>
            <a:ext cx="7042080" cy="55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180653" y="1173984"/>
            <a:ext cx="8768137" cy="5223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st Slide">
  <p:cSld name="Last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1"/>
          <p:cNvSpPr txBox="1"/>
          <p:nvPr>
            <p:ph type="title"/>
          </p:nvPr>
        </p:nvSpPr>
        <p:spPr>
          <a:xfrm>
            <a:off x="3363913" y="2971801"/>
            <a:ext cx="2452687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1" name="Google Shape;31;p11"/>
          <p:cNvCxnSpPr/>
          <p:nvPr/>
        </p:nvCxnSpPr>
        <p:spPr>
          <a:xfrm>
            <a:off x="3595524" y="3619535"/>
            <a:ext cx="2009553" cy="0"/>
          </a:xfrm>
          <a:prstGeom prst="straightConnector1">
            <a:avLst/>
          </a:prstGeom>
          <a:noFill/>
          <a:ln cap="flat" cmpd="sng" w="508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Slide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73072" y="2118212"/>
            <a:ext cx="5321656" cy="3510576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9"/>
          <p:cNvSpPr txBox="1"/>
          <p:nvPr>
            <p:ph type="title"/>
          </p:nvPr>
        </p:nvSpPr>
        <p:spPr>
          <a:xfrm>
            <a:off x="180654" y="202990"/>
            <a:ext cx="7042080" cy="55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180654" y="1132413"/>
            <a:ext cx="4288604" cy="480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180654" y="1613043"/>
            <a:ext cx="4288604" cy="47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7" name="Google Shape;37;p9"/>
          <p:cNvSpPr txBox="1"/>
          <p:nvPr>
            <p:ph idx="3" type="body"/>
          </p:nvPr>
        </p:nvSpPr>
        <p:spPr>
          <a:xfrm>
            <a:off x="4645025" y="1125166"/>
            <a:ext cx="4242121" cy="4878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9"/>
          <p:cNvSpPr txBox="1"/>
          <p:nvPr>
            <p:ph idx="4" type="body"/>
          </p:nvPr>
        </p:nvSpPr>
        <p:spPr>
          <a:xfrm>
            <a:off x="4645025" y="1613043"/>
            <a:ext cx="4242121" cy="47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pic>
        <p:nvPicPr>
          <p:cNvPr id="39" name="Google Shape;3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4285" y="-1480"/>
            <a:ext cx="979715" cy="9613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Google Shape;40;p9"/>
          <p:cNvCxnSpPr/>
          <p:nvPr/>
        </p:nvCxnSpPr>
        <p:spPr>
          <a:xfrm>
            <a:off x="0" y="990600"/>
            <a:ext cx="9144000" cy="0"/>
          </a:xfrm>
          <a:prstGeom prst="straightConnector1">
            <a:avLst/>
          </a:prstGeom>
          <a:noFill/>
          <a:ln cap="flat" cmpd="sng" w="508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" name="Google Shape;41;p9"/>
          <p:cNvCxnSpPr/>
          <p:nvPr/>
        </p:nvCxnSpPr>
        <p:spPr>
          <a:xfrm>
            <a:off x="0" y="6756400"/>
            <a:ext cx="9144000" cy="0"/>
          </a:xfrm>
          <a:prstGeom prst="straightConnector1">
            <a:avLst/>
          </a:prstGeom>
          <a:noFill/>
          <a:ln cap="flat" cmpd="sng" w="22225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2" name="Google Shape;4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9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73072" y="2118212"/>
            <a:ext cx="5321656" cy="351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4285" y="-1480"/>
            <a:ext cx="979715" cy="9613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Google Shape;47;p10"/>
          <p:cNvCxnSpPr/>
          <p:nvPr/>
        </p:nvCxnSpPr>
        <p:spPr>
          <a:xfrm>
            <a:off x="0" y="990600"/>
            <a:ext cx="9144000" cy="0"/>
          </a:xfrm>
          <a:prstGeom prst="straightConnector1">
            <a:avLst/>
          </a:prstGeom>
          <a:noFill/>
          <a:ln cap="flat" cmpd="sng" w="508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" name="Google Shape;48;p10"/>
          <p:cNvCxnSpPr/>
          <p:nvPr/>
        </p:nvCxnSpPr>
        <p:spPr>
          <a:xfrm>
            <a:off x="0" y="6756400"/>
            <a:ext cx="9144000" cy="0"/>
          </a:xfrm>
          <a:prstGeom prst="straightConnector1">
            <a:avLst/>
          </a:prstGeom>
          <a:noFill/>
          <a:ln cap="flat" cmpd="sng" w="22225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9" name="Google Shape;4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>
            <p:ph idx="4294967295" type="title"/>
          </p:nvPr>
        </p:nvSpPr>
        <p:spPr>
          <a:xfrm>
            <a:off x="948420" y="2102926"/>
            <a:ext cx="72471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800"/>
              <a:t>Week 1 Classroom Session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b913d971e_0_108"/>
          <p:cNvSpPr txBox="1"/>
          <p:nvPr>
            <p:ph type="title"/>
          </p:nvPr>
        </p:nvSpPr>
        <p:spPr>
          <a:xfrm>
            <a:off x="180654" y="4173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Problem Statement 1</a:t>
            </a:r>
            <a:endParaRPr sz="3500"/>
          </a:p>
        </p:txBody>
      </p:sp>
      <p:sp>
        <p:nvSpPr>
          <p:cNvPr id="117" name="Google Shape;117;g10b913d971e_0_108"/>
          <p:cNvSpPr txBox="1"/>
          <p:nvPr/>
        </p:nvSpPr>
        <p:spPr>
          <a:xfrm>
            <a:off x="623949" y="1538275"/>
            <a:ext cx="7640400" cy="4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HTML web page where we have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 with below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functionalities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L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 with name, email and phone number are well aligned along with their input element.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L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a radio button question into the form.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L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a drop down options with select tag.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L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a submit button.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	Include Iframe with external web page link and your own html page link.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	Input Video and Audio tag with functionalities like controls, muted and autoplay.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b913d971e_0_100"/>
          <p:cNvSpPr txBox="1"/>
          <p:nvPr>
            <p:ph type="title"/>
          </p:nvPr>
        </p:nvSpPr>
        <p:spPr>
          <a:xfrm>
            <a:off x="180654" y="4173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Output</a:t>
            </a:r>
            <a:endParaRPr sz="3500"/>
          </a:p>
        </p:txBody>
      </p:sp>
      <p:pic>
        <p:nvPicPr>
          <p:cNvPr id="123" name="Google Shape;123;g10b913d971e_0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0615"/>
            <a:ext cx="4336705" cy="550498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4" name="Google Shape;124;g10b913d971e_0_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505" y="1200615"/>
            <a:ext cx="4350095" cy="3135488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b913d971e_0_37"/>
          <p:cNvSpPr txBox="1"/>
          <p:nvPr>
            <p:ph type="title"/>
          </p:nvPr>
        </p:nvSpPr>
        <p:spPr>
          <a:xfrm>
            <a:off x="180654" y="4173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Problem Statement 2</a:t>
            </a:r>
            <a:endParaRPr sz="3500"/>
          </a:p>
        </p:txBody>
      </p:sp>
      <p:sp>
        <p:nvSpPr>
          <p:cNvPr id="130" name="Google Shape;130;g10b913d971e_0_37"/>
          <p:cNvSpPr txBox="1"/>
          <p:nvPr/>
        </p:nvSpPr>
        <p:spPr>
          <a:xfrm>
            <a:off x="577925" y="1205563"/>
            <a:ext cx="8121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HTML web page design as shown below.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 we have various layouts. This is only for demonstration purpose.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0b913d971e_0_37"/>
          <p:cNvSpPr/>
          <p:nvPr/>
        </p:nvSpPr>
        <p:spPr>
          <a:xfrm>
            <a:off x="951225" y="2086550"/>
            <a:ext cx="6842700" cy="4234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0b913d971e_0_37"/>
          <p:cNvSpPr/>
          <p:nvPr/>
        </p:nvSpPr>
        <p:spPr>
          <a:xfrm>
            <a:off x="997250" y="2178600"/>
            <a:ext cx="6689100" cy="399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Header</a:t>
            </a:r>
            <a:endParaRPr b="1" sz="1800"/>
          </a:p>
        </p:txBody>
      </p:sp>
      <p:sp>
        <p:nvSpPr>
          <p:cNvPr id="133" name="Google Shape;133;g10b913d971e_0_37"/>
          <p:cNvSpPr/>
          <p:nvPr/>
        </p:nvSpPr>
        <p:spPr>
          <a:xfrm>
            <a:off x="1028025" y="5859725"/>
            <a:ext cx="6689100" cy="399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Header</a:t>
            </a:r>
            <a:endParaRPr b="1" sz="1800"/>
          </a:p>
        </p:txBody>
      </p:sp>
      <p:sp>
        <p:nvSpPr>
          <p:cNvPr id="134" name="Google Shape;134;g10b913d971e_0_37"/>
          <p:cNvSpPr/>
          <p:nvPr/>
        </p:nvSpPr>
        <p:spPr>
          <a:xfrm>
            <a:off x="997250" y="2710025"/>
            <a:ext cx="6689100" cy="399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Navigation bar</a:t>
            </a:r>
            <a:endParaRPr b="1" sz="1800"/>
          </a:p>
        </p:txBody>
      </p:sp>
      <p:sp>
        <p:nvSpPr>
          <p:cNvPr id="135" name="Google Shape;135;g10b913d971e_0_37"/>
          <p:cNvSpPr/>
          <p:nvPr/>
        </p:nvSpPr>
        <p:spPr>
          <a:xfrm>
            <a:off x="997250" y="3254475"/>
            <a:ext cx="6689100" cy="1716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Section</a:t>
            </a:r>
            <a:endParaRPr b="1" sz="1800"/>
          </a:p>
        </p:txBody>
      </p:sp>
      <p:sp>
        <p:nvSpPr>
          <p:cNvPr id="136" name="Google Shape;136;g10b913d971e_0_37"/>
          <p:cNvSpPr/>
          <p:nvPr/>
        </p:nvSpPr>
        <p:spPr>
          <a:xfrm>
            <a:off x="5645950" y="3429000"/>
            <a:ext cx="1948500" cy="744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aside</a:t>
            </a:r>
            <a:endParaRPr b="1" sz="1800"/>
          </a:p>
        </p:txBody>
      </p:sp>
      <p:sp>
        <p:nvSpPr>
          <p:cNvPr id="137" name="Google Shape;137;g10b913d971e_0_37"/>
          <p:cNvSpPr/>
          <p:nvPr/>
        </p:nvSpPr>
        <p:spPr>
          <a:xfrm>
            <a:off x="997250" y="3707975"/>
            <a:ext cx="4556700" cy="399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Article</a:t>
            </a:r>
            <a:endParaRPr b="1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b913d971e_0_70"/>
          <p:cNvSpPr txBox="1"/>
          <p:nvPr>
            <p:ph type="title"/>
          </p:nvPr>
        </p:nvSpPr>
        <p:spPr>
          <a:xfrm>
            <a:off x="180654" y="4173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Output</a:t>
            </a:r>
            <a:endParaRPr sz="3500"/>
          </a:p>
        </p:txBody>
      </p:sp>
      <p:sp>
        <p:nvSpPr>
          <p:cNvPr id="143" name="Google Shape;143;g10b913d971e_0_70"/>
          <p:cNvSpPr txBox="1"/>
          <p:nvPr/>
        </p:nvSpPr>
        <p:spPr>
          <a:xfrm>
            <a:off x="623949" y="1538275"/>
            <a:ext cx="7640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g10b913d971e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8625"/>
            <a:ext cx="8839200" cy="4060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 txBox="1"/>
          <p:nvPr>
            <p:ph type="title"/>
          </p:nvPr>
        </p:nvSpPr>
        <p:spPr>
          <a:xfrm>
            <a:off x="3363913" y="2971801"/>
            <a:ext cx="2452687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180654" y="4173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HTML Structure</a:t>
            </a:r>
            <a:endParaRPr sz="3500"/>
          </a:p>
        </p:txBody>
      </p:sp>
      <p:sp>
        <p:nvSpPr>
          <p:cNvPr id="61" name="Google Shape;61;p2"/>
          <p:cNvSpPr txBox="1"/>
          <p:nvPr/>
        </p:nvSpPr>
        <p:spPr>
          <a:xfrm>
            <a:off x="623949" y="1538275"/>
            <a:ext cx="7640400" cy="3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Doctype is used to let web browser know what version of HTML we want to use.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HTML5,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older version of html,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&lt;!DOCTYPE HTML PUBLIC "-//W3C//DTD HTML 4.01 Transitional//EN"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"http://www.w3.org/TR/html4/loose.dtd"&gt;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b913d971e_0_7"/>
          <p:cNvSpPr txBox="1"/>
          <p:nvPr>
            <p:ph type="title"/>
          </p:nvPr>
        </p:nvSpPr>
        <p:spPr>
          <a:xfrm>
            <a:off x="180654" y="4173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Anchor Tag</a:t>
            </a:r>
            <a:endParaRPr sz="3500"/>
          </a:p>
        </p:txBody>
      </p:sp>
      <p:sp>
        <p:nvSpPr>
          <p:cNvPr id="67" name="Google Shape;67;g10b913d971e_0_7"/>
          <p:cNvSpPr txBox="1"/>
          <p:nvPr/>
        </p:nvSpPr>
        <p:spPr>
          <a:xfrm>
            <a:off x="623950" y="1157000"/>
            <a:ext cx="8105700" cy="2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Anchor tag is used to have links to other html web pages or links from the internet.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we click on the link the associated page will open in the same tab.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href property will take the link as input in anchor tag.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use anchor tag inside navigation (&lt;nav&gt;&lt;/nav&gt;) tag.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g10b913d971e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8412" y="3620775"/>
            <a:ext cx="5006675" cy="117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g10b913d971e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13581" y="5533200"/>
            <a:ext cx="3576334" cy="733100"/>
          </a:xfrm>
          <a:prstGeom prst="rect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70" name="Google Shape;70;g10b913d971e_0_7"/>
          <p:cNvCxnSpPr>
            <a:stCxn id="68" idx="2"/>
            <a:endCxn id="69" idx="0"/>
          </p:cNvCxnSpPr>
          <p:nvPr/>
        </p:nvCxnSpPr>
        <p:spPr>
          <a:xfrm>
            <a:off x="3701750" y="4800100"/>
            <a:ext cx="0" cy="733200"/>
          </a:xfrm>
          <a:prstGeom prst="straightConnector1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b913d971e_0_2"/>
          <p:cNvSpPr txBox="1"/>
          <p:nvPr>
            <p:ph type="title"/>
          </p:nvPr>
        </p:nvSpPr>
        <p:spPr>
          <a:xfrm>
            <a:off x="180654" y="4173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Image Tag</a:t>
            </a:r>
            <a:endParaRPr sz="3500"/>
          </a:p>
        </p:txBody>
      </p:sp>
      <p:sp>
        <p:nvSpPr>
          <p:cNvPr id="76" name="Google Shape;76;g10b913d971e_0_2"/>
          <p:cNvSpPr txBox="1"/>
          <p:nvPr/>
        </p:nvSpPr>
        <p:spPr>
          <a:xfrm>
            <a:off x="516550" y="1354150"/>
            <a:ext cx="7890900" cy="49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tag is used to show images in the web page.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get the image from PC or from the internet.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&lt;!-- image from same location of the html file --&gt;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&lt;img src="GL Logo.jpg"&gt;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&lt;!-- image from sub folder of same location of the html file --&gt;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&lt;img src="images/GL Logo.jpg"&gt;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&lt;!-- image from above folder where current folder is located --&gt;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&lt;img src="../GL Logo.jpg"&gt;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&lt;!-- image from different folder --&gt;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&lt;img src="C:\Users\....\GL Logo.jpg"&gt;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b913d971e_0_12"/>
          <p:cNvSpPr txBox="1"/>
          <p:nvPr>
            <p:ph type="title"/>
          </p:nvPr>
        </p:nvSpPr>
        <p:spPr>
          <a:xfrm>
            <a:off x="180654" y="4173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Unordered List</a:t>
            </a:r>
            <a:endParaRPr sz="3500"/>
          </a:p>
        </p:txBody>
      </p:sp>
      <p:sp>
        <p:nvSpPr>
          <p:cNvPr id="82" name="Google Shape;82;g10b913d971e_0_12"/>
          <p:cNvSpPr txBox="1"/>
          <p:nvPr/>
        </p:nvSpPr>
        <p:spPr>
          <a:xfrm>
            <a:off x="3661725" y="2060275"/>
            <a:ext cx="5252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&lt;ul style="list-style-type: square;"&gt; &lt;/ul&gt;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g10b913d971e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975" y="2230650"/>
            <a:ext cx="1038225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g10b913d971e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450" y="4873225"/>
            <a:ext cx="100012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10b913d971e_0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8900" y="2568175"/>
            <a:ext cx="1009650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10b913d971e_0_12"/>
          <p:cNvSpPr txBox="1"/>
          <p:nvPr/>
        </p:nvSpPr>
        <p:spPr>
          <a:xfrm>
            <a:off x="490975" y="1552375"/>
            <a:ext cx="5252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&lt;ul style="list-style-type: circle;"&gt; &lt;/ul&gt;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g10b913d971e_0_12"/>
          <p:cNvSpPr txBox="1"/>
          <p:nvPr/>
        </p:nvSpPr>
        <p:spPr>
          <a:xfrm>
            <a:off x="361075" y="4190450"/>
            <a:ext cx="5252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&lt;ul style="list-style-type: disc;"&gt; &lt;/ul&gt;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b913d971e_0_17"/>
          <p:cNvSpPr txBox="1"/>
          <p:nvPr>
            <p:ph type="title"/>
          </p:nvPr>
        </p:nvSpPr>
        <p:spPr>
          <a:xfrm>
            <a:off x="180654" y="4173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Select from list</a:t>
            </a:r>
            <a:endParaRPr sz="3500"/>
          </a:p>
        </p:txBody>
      </p:sp>
      <p:sp>
        <p:nvSpPr>
          <p:cNvPr id="93" name="Google Shape;93;g10b913d971e_0_17"/>
          <p:cNvSpPr txBox="1"/>
          <p:nvPr/>
        </p:nvSpPr>
        <p:spPr>
          <a:xfrm>
            <a:off x="623949" y="1538275"/>
            <a:ext cx="7640400" cy="3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 drop down list where we need to select one value from the list.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&lt;select name="company"&gt;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&lt;option value="Benz"&gt;Benz&lt;/option&gt;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&lt;option value="Hyundai"&gt;Hyundai&lt;/option&gt;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&lt;option value="Rolls Royce"&gt;Rolls Royce&lt;/option&gt;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&lt;option value="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Bentley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"&gt;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Bentley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&lt;/option&gt;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&lt;/select&gt;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b913d971e_0_22"/>
          <p:cNvSpPr txBox="1"/>
          <p:nvPr>
            <p:ph type="title"/>
          </p:nvPr>
        </p:nvSpPr>
        <p:spPr>
          <a:xfrm>
            <a:off x="180654" y="4173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IFrame</a:t>
            </a:r>
            <a:endParaRPr sz="3500"/>
          </a:p>
        </p:txBody>
      </p:sp>
      <p:sp>
        <p:nvSpPr>
          <p:cNvPr id="99" name="Google Shape;99;g10b913d971e_0_22"/>
          <p:cNvSpPr txBox="1"/>
          <p:nvPr/>
        </p:nvSpPr>
        <p:spPr>
          <a:xfrm>
            <a:off x="577924" y="1277450"/>
            <a:ext cx="7640400" cy="49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IFrame stands for Inline Frame.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IFrame is used to open other web pages in the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 page.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also open our web pages using IFrames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1: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your html page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&lt;iframe src="html link here" &gt;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2: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other web pages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&lt;iframe src="https://ninja.greatlearning.in/ninja_dashboard" &gt;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b913d971e_0_27"/>
          <p:cNvSpPr txBox="1"/>
          <p:nvPr>
            <p:ph type="title"/>
          </p:nvPr>
        </p:nvSpPr>
        <p:spPr>
          <a:xfrm>
            <a:off x="180654" y="4173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Video</a:t>
            </a:r>
            <a:endParaRPr sz="3500"/>
          </a:p>
        </p:txBody>
      </p:sp>
      <p:sp>
        <p:nvSpPr>
          <p:cNvPr id="105" name="Google Shape;105;g10b913d971e_0_27"/>
          <p:cNvSpPr txBox="1"/>
          <p:nvPr/>
        </p:nvSpPr>
        <p:spPr>
          <a:xfrm>
            <a:off x="455175" y="1170075"/>
            <a:ext cx="7752900" cy="4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5 Supports video and audio also.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 to specify the tag as shown below.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&lt;video width="320" height="240"&gt;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&lt;source src="sample_960x540.mp4" type="video/mp4"&gt;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&lt;/video&gt;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&lt;video width="320" height="240"&gt;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&lt;source src="sample_960x540.mp4" type="video/mp4"&gt;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&lt;source src="sample_960x540.mp4" type="video/mp4"&gt;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&lt;/video&gt;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first video doesn’t exist second video will be played.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b913d971e_0_32"/>
          <p:cNvSpPr txBox="1"/>
          <p:nvPr>
            <p:ph type="title"/>
          </p:nvPr>
        </p:nvSpPr>
        <p:spPr>
          <a:xfrm>
            <a:off x="180654" y="4173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Audio</a:t>
            </a:r>
            <a:endParaRPr sz="3500"/>
          </a:p>
        </p:txBody>
      </p:sp>
      <p:sp>
        <p:nvSpPr>
          <p:cNvPr id="111" name="Google Shape;111;g10b913d971e_0_32"/>
          <p:cNvSpPr txBox="1"/>
          <p:nvPr/>
        </p:nvSpPr>
        <p:spPr>
          <a:xfrm>
            <a:off x="623949" y="1538275"/>
            <a:ext cx="7640400" cy="49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to video we have audio also as shown below.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&lt;audio controls muted autoplay&gt;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&lt;source src="mixkit-bird-singing-and-flapping-wings-2432.wav" type="audio/wav"&gt;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&lt;/audio&gt;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controls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show controls like pause, mute, fullscreen, playback, etc., on the video or audio.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muted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mute the video or audio by default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autoplay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play the video automatically. we can pause it when needed.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 will play the video or audio infinite number of times.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ITR_PPT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2015-07-18T13:17:54Z</dcterms:created>
  <dc:creator>Dr. Sudip Roy</dc:creator>
</cp:coreProperties>
</file>