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94" autoAdjust="0"/>
    <p:restoredTop sz="73136" autoAdjust="0"/>
  </p:normalViewPr>
  <p:slideViewPr>
    <p:cSldViewPr>
      <p:cViewPr varScale="1">
        <p:scale>
          <a:sx n="42" d="100"/>
          <a:sy n="42" d="100"/>
        </p:scale>
        <p:origin x="76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SOCIAL%20BUZZ.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wnloads\SOCIAL%20BUZZ.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[SOCIAL BUZZ.xlsx] ANALYSIS OF TOP 5 CATEGORIES!PivotTable6</c:name>
    <c:fmtId val="4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dirty="0"/>
              <a:t>Column Chart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267352257124443"/>
          <c:y val="3.5779220779220786E-2"/>
          <c:w val="0.86794806231961219"/>
          <c:h val="0.86422452875208777"/>
        </c:manualLayout>
      </c:layout>
      <c:barChart>
        <c:barDir val="col"/>
        <c:grouping val="clustered"/>
        <c:varyColors val="0"/>
        <c:ser>
          <c:idx val="0"/>
          <c:order val="0"/>
          <c:tx>
            <c:strRef>
              <c:f>' ANALYSIS OF TOP 5 CATEGORIES'!$B$3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 ANALYSIS OF TOP 5 CATEGORIES'!$A$4:$A$9</c:f>
              <c:strCache>
                <c:ptCount val="5"/>
                <c:pt idx="0">
                  <c:v>Animals</c:v>
                </c:pt>
                <c:pt idx="1">
                  <c:v>science</c:v>
                </c:pt>
                <c:pt idx="2">
                  <c:v>healthy eating</c:v>
                </c:pt>
                <c:pt idx="3">
                  <c:v>technology</c:v>
                </c:pt>
                <c:pt idx="4">
                  <c:v>food</c:v>
                </c:pt>
              </c:strCache>
            </c:strRef>
          </c:cat>
          <c:val>
            <c:numRef>
              <c:f>' ANALYSIS OF TOP 5 CATEGORIES'!$B$4:$B$9</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1A5A-4BE8-958D-7DE1AA3D9722}"/>
            </c:ext>
          </c:extLst>
        </c:ser>
        <c:dLbls>
          <c:showLegendKey val="0"/>
          <c:showVal val="0"/>
          <c:showCatName val="0"/>
          <c:showSerName val="0"/>
          <c:showPercent val="0"/>
          <c:showBubbleSize val="0"/>
        </c:dLbls>
        <c:gapWidth val="100"/>
        <c:overlap val="-24"/>
        <c:axId val="571494736"/>
        <c:axId val="571498064"/>
      </c:barChart>
      <c:catAx>
        <c:axId val="5714947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crossAx val="571498064"/>
        <c:crosses val="autoZero"/>
        <c:auto val="1"/>
        <c:lblAlgn val="ctr"/>
        <c:lblOffset val="100"/>
        <c:noMultiLvlLbl val="0"/>
      </c:catAx>
      <c:valAx>
        <c:axId val="5714980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crossAx val="5714947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glow rad="127000">
        <a:schemeClr val="bg1"/>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2400" dirty="0"/>
              <a:t>Clustered Column Chart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798940946355661"/>
          <c:y val="0.12321502386681769"/>
          <c:w val="0.77689917548185261"/>
          <c:h val="0.67101086835976487"/>
        </c:manualLayout>
      </c:layout>
      <c:barChart>
        <c:barDir val="col"/>
        <c:grouping val="clustered"/>
        <c:varyColors val="0"/>
        <c:ser>
          <c:idx val="0"/>
          <c:order val="0"/>
          <c:tx>
            <c:strRef>
              <c:f>' ANALYSIS OF TOP 5 CATEGORIES'!$B$22</c:f>
              <c:strCache>
                <c:ptCount val="1"/>
                <c:pt idx="0">
                  <c:v>Sum of ReactionTypes.Score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 ANALYSIS OF TOP 5 CATEGORIES'!$A$23:$A$27</c:f>
              <c:strCache>
                <c:ptCount val="5"/>
                <c:pt idx="0">
                  <c:v>Animals</c:v>
                </c:pt>
                <c:pt idx="1">
                  <c:v>science</c:v>
                </c:pt>
                <c:pt idx="2">
                  <c:v>healthy eating</c:v>
                </c:pt>
                <c:pt idx="3">
                  <c:v>technology</c:v>
                </c:pt>
                <c:pt idx="4">
                  <c:v>food</c:v>
                </c:pt>
              </c:strCache>
            </c:strRef>
          </c:cat>
          <c:val>
            <c:numRef>
              <c:f>' ANALYSIS OF TOP 5 CATEGORIES'!$B$23:$B$27</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F773-434C-945D-C26287EB40C1}"/>
            </c:ext>
          </c:extLst>
        </c:ser>
        <c:dLbls>
          <c:showLegendKey val="0"/>
          <c:showVal val="0"/>
          <c:showCatName val="0"/>
          <c:showSerName val="0"/>
          <c:showPercent val="0"/>
          <c:showBubbleSize val="0"/>
        </c:dLbls>
        <c:gapWidth val="219"/>
        <c:overlap val="-27"/>
        <c:axId val="1640540992"/>
        <c:axId val="1640528928"/>
      </c:barChart>
      <c:lineChart>
        <c:grouping val="standard"/>
        <c:varyColors val="0"/>
        <c:ser>
          <c:idx val="1"/>
          <c:order val="1"/>
          <c:tx>
            <c:strRef>
              <c:f>' ANALYSIS OF TOP 5 CATEGORIES'!$D$22</c:f>
              <c:strCache>
                <c:ptCount val="1"/>
                <c:pt idx="0">
                  <c:v>Percentage</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 ANALYSIS OF TOP 5 CATEGORIES'!$A$23:$A$27</c:f>
              <c:strCache>
                <c:ptCount val="5"/>
                <c:pt idx="0">
                  <c:v>Animals</c:v>
                </c:pt>
                <c:pt idx="1">
                  <c:v>science</c:v>
                </c:pt>
                <c:pt idx="2">
                  <c:v>healthy eating</c:v>
                </c:pt>
                <c:pt idx="3">
                  <c:v>technology</c:v>
                </c:pt>
                <c:pt idx="4">
                  <c:v>food</c:v>
                </c:pt>
              </c:strCache>
            </c:strRef>
          </c:cat>
          <c:val>
            <c:numRef>
              <c:f>' ANALYSIS OF TOP 5 CATEGORIES'!$D$23:$D$27</c:f>
              <c:numCache>
                <c:formatCode>0%</c:formatCode>
                <c:ptCount val="5"/>
                <c:pt idx="0">
                  <c:v>0.21364488751332342</c:v>
                </c:pt>
                <c:pt idx="1">
                  <c:v>0.41646859663822439</c:v>
                </c:pt>
                <c:pt idx="2">
                  <c:v>0.6140797865973564</c:v>
                </c:pt>
                <c:pt idx="3">
                  <c:v>0.80997816954794433</c:v>
                </c:pt>
                <c:pt idx="4">
                  <c:v>1</c:v>
                </c:pt>
              </c:numCache>
            </c:numRef>
          </c:val>
          <c:smooth val="0"/>
          <c:extLst>
            <c:ext xmlns:c16="http://schemas.microsoft.com/office/drawing/2014/chart" uri="{C3380CC4-5D6E-409C-BE32-E72D297353CC}">
              <c16:uniqueId val="{00000001-F773-434C-945D-C26287EB40C1}"/>
            </c:ext>
          </c:extLst>
        </c:ser>
        <c:dLbls>
          <c:showLegendKey val="0"/>
          <c:showVal val="0"/>
          <c:showCatName val="0"/>
          <c:showSerName val="0"/>
          <c:showPercent val="0"/>
          <c:showBubbleSize val="0"/>
        </c:dLbls>
        <c:marker val="1"/>
        <c:smooth val="0"/>
        <c:axId val="1640527680"/>
        <c:axId val="1640529760"/>
      </c:lineChart>
      <c:catAx>
        <c:axId val="16405409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mn-lt"/>
                <a:ea typeface="+mn-ea"/>
                <a:cs typeface="+mn-cs"/>
              </a:defRPr>
            </a:pPr>
            <a:endParaRPr lang="en-US"/>
          </a:p>
        </c:txPr>
        <c:crossAx val="1640528928"/>
        <c:crosses val="autoZero"/>
        <c:auto val="1"/>
        <c:lblAlgn val="ctr"/>
        <c:lblOffset val="100"/>
        <c:noMultiLvlLbl val="0"/>
      </c:catAx>
      <c:valAx>
        <c:axId val="16405289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mn-lt"/>
                <a:ea typeface="+mn-ea"/>
                <a:cs typeface="+mn-cs"/>
              </a:defRPr>
            </a:pPr>
            <a:endParaRPr lang="en-US"/>
          </a:p>
        </c:txPr>
        <c:crossAx val="1640540992"/>
        <c:crosses val="autoZero"/>
        <c:crossBetween val="between"/>
      </c:valAx>
      <c:valAx>
        <c:axId val="1640529760"/>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mn-lt"/>
                <a:ea typeface="+mn-ea"/>
                <a:cs typeface="+mn-cs"/>
              </a:defRPr>
            </a:pPr>
            <a:endParaRPr lang="en-US"/>
          </a:p>
        </c:txPr>
        <c:crossAx val="1640527680"/>
        <c:crosses val="max"/>
        <c:crossBetween val="between"/>
      </c:valAx>
      <c:catAx>
        <c:axId val="1640527680"/>
        <c:scaling>
          <c:orientation val="minMax"/>
        </c:scaling>
        <c:delete val="1"/>
        <c:axPos val="b"/>
        <c:numFmt formatCode="General" sourceLinked="1"/>
        <c:majorTickMark val="none"/>
        <c:minorTickMark val="none"/>
        <c:tickLblPos val="nextTo"/>
        <c:crossAx val="164052976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08.10.2022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Chanchal,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content</a:t>
            </a:r>
          </a:p>
          <a:p>
            <a:pPr lvl="0"/>
            <a:r>
              <a:rPr lang="en-US" dirty="0"/>
              <a:t>- We also found that food and healthy eating were in the Top 5 categories. This presents a massive opportunity for Social Buzz to ride on this aspect.</a:t>
            </a:r>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on how we tackle these kinds of tasks.</a:t>
            </a:r>
          </a:p>
          <a:p>
            <a:pPr lvl="0"/>
            <a:r>
              <a:rPr lang="en-US" dirty="0"/>
              <a:t>5. Finally, I will go over the all-important results and I will present them as a series of insights and visualizations from our analysis.</a:t>
            </a:r>
          </a:p>
          <a:p>
            <a:pPr lvl="0"/>
            <a:endParaRPr lang="en-US" dirty="0"/>
          </a:p>
          <a:p>
            <a:pPr lvl="0"/>
            <a:r>
              <a:rPr lang="en-US" dirty="0"/>
              <a:t>To wrap up, I will summarize and be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3-month pilot with Social Buzz to focus on 3 main tasks, aligned with some of the biggest challenges that you’re currently facing. </a:t>
            </a:r>
          </a:p>
          <a:p>
            <a:pPr lvl="0"/>
            <a:endParaRPr lang="en-US" dirty="0"/>
          </a:p>
          <a:p>
            <a:pPr lvl="0"/>
            <a:r>
              <a:rPr lang="en-US" dirty="0"/>
              <a:t>Social Buzz has reached a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a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the experience, we have a large data analytics practice at Accenture but we had a team of 3 people primarily focusing on this task. </a:t>
            </a:r>
          </a:p>
          <a:p>
            <a:pPr lvl="0"/>
            <a:endParaRPr lang="en-US" dirty="0"/>
          </a:p>
          <a:p>
            <a:pPr lvl="0"/>
            <a:r>
              <a:rPr lang="en-US" dirty="0"/>
              <a:t>Marcus Compton, a senior data expert has worked with the world’s biggest clients on solving their data problems and was heavily involved in the data engineering side of this project.</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Andrew Fleming is our Chief Technical Architect and his expertise really helped to guide the team to produce high-quality analysis.</a:t>
            </a:r>
          </a:p>
          <a:p>
            <a:pPr lvl="0"/>
            <a:endParaRPr lang="en-US" dirty="0"/>
          </a:p>
          <a:p>
            <a:pPr lvl="0"/>
            <a:r>
              <a:rPr lang="en-US" dirty="0"/>
              <a:t>And finally, I, Chanchal Jain, was solely responsible for taking leadership guidance and delivering high-quality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animals, science, healthy eating, etc.</a:t>
            </a:r>
          </a:p>
          <a:p>
            <a:pPr lvl="0"/>
            <a:endParaRPr lang="en-US" dirty="0"/>
          </a:p>
          <a:p>
            <a:pPr lvl="0"/>
            <a:r>
              <a:rPr lang="en-US" dirty="0"/>
              <a:t>As well as this, there were 1897 posts from just the Animal category alone! Other than having a pet companion in real life, People obviously really like watching compassionate, and innocent beings on social media platforms too!</a:t>
            </a:r>
          </a:p>
          <a:p>
            <a:pPr lvl="0"/>
            <a:endParaRPr lang="en-US" dirty="0"/>
          </a:p>
          <a:p>
            <a:pPr lvl="0"/>
            <a:r>
              <a:rPr lang="en-US" dirty="0"/>
              <a:t>And also the most common month for users to post within was January 2021, i.e. when covid was at its peak in several countries across the globe, nationwide lockdowns were observed and people were working from home! January is a wintery month with so many holidays and events too and looks like people chose to stay at home during this time rather than facing the chilling weather and scary pandemic. </a:t>
            </a:r>
          </a:p>
          <a:p>
            <a:pPr lvl="0"/>
            <a:endParaRPr lang="en-US" dirty="0"/>
          </a:p>
          <a:p>
            <a:pPr lvl="0"/>
            <a:r>
              <a:rPr lang="en-US" dirty="0"/>
              <a:t>But now, onto the main question...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almost 74965. To make this category content stronger, we suggest Social Buzz to introduce animal-friendly and cruelty-free strict guidelines for the users who put offensive animal content on their platform. Other than that, It is very interesting to see two pairs: healthy eating and food and science and technology within the top 5, it really shows what people enjoy consuming as content. Clearly users favor “real-life” content on this platform.</a:t>
            </a:r>
          </a:p>
          <a:p>
            <a:pPr lvl="0"/>
            <a:endParaRPr lang="en-US" dirty="0"/>
          </a:p>
          <a:p>
            <a:pPr lvl="0"/>
            <a:r>
              <a:rPr lang="en-US" dirty="0"/>
              <a:t>Furthermore, </a:t>
            </a:r>
            <a:r>
              <a:rPr lang="en-US" b="0" i="0" dirty="0">
                <a:solidFill>
                  <a:srgbClr val="4D5156"/>
                </a:solidFill>
                <a:effectLst/>
                <a:latin typeface="arial" panose="020B0604020202020204" pitchFamily="34" charset="0"/>
              </a:rPr>
              <a:t>With Technology rapidly taking over the world,</a:t>
            </a:r>
            <a:r>
              <a:rPr lang="en-US" dirty="0"/>
              <a:t> This presents a huge opportunity for you to differentiate your platform and run specific content or events linked to this global evolution, and further introduce artificial intelligence and automation tools on their platform. You can collaborate with the Tech influencers for mutual benefit.</a:t>
            </a:r>
          </a:p>
          <a:p>
            <a:pPr lvl="0"/>
            <a:endParaRPr lang="en-US" dirty="0"/>
          </a:p>
          <a:p>
            <a:pPr lvl="0"/>
            <a:r>
              <a:rPr lang="en-US" dirty="0"/>
              <a:t>With Food and healthy eating being in the Top 5, Social Buzz can attract food bloggers on its platform. Social Buzz can campaign with food businesses and healthy eating brands to create their social media presence for impacting the masses and charge commissions from them in return. It will increase social Buzz’s user engagement too.</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08.10.2022</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clustered column chart the % split of popularity between the top 5 categories. There is not much difference between each of them, Animals only outperform science by 21% within the top 5.</a:t>
            </a:r>
          </a:p>
          <a:p>
            <a:pPr lvl="0"/>
            <a:endParaRPr lang="en-US" dirty="0"/>
          </a:p>
          <a:p>
            <a:pPr lvl="0"/>
            <a:r>
              <a:rPr lang="en-US" dirty="0"/>
              <a:t>Interestingly, there is a roughly 20% difference in each of the Top 5 Categories of posts on the Social Buzz platform.</a:t>
            </a:r>
          </a:p>
          <a:p>
            <a:pPr lvl="0"/>
            <a:endParaRPr lang="en-US" dirty="0"/>
          </a:p>
          <a:p>
            <a:pPr lvl="0"/>
            <a:r>
              <a:rPr lang="en-US" dirty="0"/>
              <a:t>6</a:t>
            </a:r>
            <a:r>
              <a:rPr lang="en-US" baseline="30000" dirty="0"/>
              <a:t>th</a:t>
            </a:r>
            <a:r>
              <a:rPr lang="en-US" dirty="0"/>
              <a:t> category i.e. culture is also equally popular. The rest of the Categories are also overall consistent but a drastic fall can be seen from the 9</a:t>
            </a:r>
            <a:r>
              <a:rPr lang="en-US" baseline="30000" dirty="0"/>
              <a:t>th</a:t>
            </a:r>
            <a:r>
              <a:rPr lang="en-US" dirty="0"/>
              <a:t> category afterward. The low response is really shocking for one of the most loved sports like Soccer and the education and studying aspect. It must not be overlooked.</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149745" y="3293622"/>
            <a:ext cx="5764826" cy="2847639"/>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Calibri" panose="020F0502020204030204" pitchFamily="34" charset="0"/>
                <a:cs typeface="Calibri" panose="020F0502020204030204"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837474"/>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Calibri" panose="020F0502020204030204" pitchFamily="34" charset="0"/>
                <a:cs typeface="Calibri" panose="020F050202020403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648137"/>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8" name="TextBox 27">
            <a:extLst>
              <a:ext uri="{FF2B5EF4-FFF2-40B4-BE49-F238E27FC236}">
                <a16:creationId xmlns:a16="http://schemas.microsoft.com/office/drawing/2014/main" id="{0755136D-F076-C2ED-82B3-3892A1F342A0}"/>
              </a:ext>
            </a:extLst>
          </p:cNvPr>
          <p:cNvSpPr txBox="1"/>
          <p:nvPr/>
        </p:nvSpPr>
        <p:spPr>
          <a:xfrm>
            <a:off x="11017713" y="553893"/>
            <a:ext cx="6805706" cy="7971413"/>
          </a:xfrm>
          <a:prstGeom prst="rect">
            <a:avLst/>
          </a:prstGeom>
          <a:noFill/>
        </p:spPr>
        <p:txBody>
          <a:bodyPr wrap="square">
            <a:spAutoFit/>
          </a:bodyPr>
          <a:lstStyle/>
          <a:p>
            <a:endParaRPr lang="en-US" sz="2800" b="1" dirty="0"/>
          </a:p>
          <a:p>
            <a:pPr algn="ctr"/>
            <a:endParaRPr lang="en-US" sz="3600" b="1" dirty="0"/>
          </a:p>
          <a:p>
            <a:pPr algn="ctr"/>
            <a:endParaRPr lang="en-US" sz="2800" b="1" dirty="0"/>
          </a:p>
          <a:p>
            <a:pPr algn="ctr"/>
            <a:endParaRPr lang="en-US" sz="2800" b="1" dirty="0"/>
          </a:p>
          <a:p>
            <a:pPr marL="457200" indent="-457200" algn="ctr">
              <a:buFont typeface="Wingdings" panose="05000000000000000000" pitchFamily="2" charset="2"/>
              <a:buChar char="q"/>
            </a:pPr>
            <a:r>
              <a:rPr lang="en-US" sz="2800" b="1" dirty="0"/>
              <a:t>Social Buzz is popular among its audience for its "real-life“ and “factual” content </a:t>
            </a:r>
            <a:endParaRPr lang="en-IN" sz="2800" b="1" dirty="0"/>
          </a:p>
          <a:p>
            <a:pPr algn="ctr"/>
            <a:endParaRPr lang="en-US" sz="2800" b="1" dirty="0"/>
          </a:p>
          <a:p>
            <a:pPr algn="ctr"/>
            <a:endParaRPr lang="en-US" sz="2800" b="1" dirty="0"/>
          </a:p>
          <a:p>
            <a:pPr marL="457200" indent="-457200" algn="ctr">
              <a:buFont typeface="Wingdings" panose="05000000000000000000" pitchFamily="2" charset="2"/>
              <a:buChar char="q"/>
            </a:pPr>
            <a:r>
              <a:rPr lang="en-US" sz="2800" b="1" dirty="0"/>
              <a:t>With “Food” and “healthy eating” being in the Top 5,</a:t>
            </a:r>
            <a:r>
              <a:rPr lang="en-US" sz="2500" b="1" dirty="0"/>
              <a:t> </a:t>
            </a:r>
            <a:r>
              <a:rPr lang="en-US" sz="2800" b="1" dirty="0"/>
              <a:t>It has a massive opportunity to boost its user engagement through this industry</a:t>
            </a:r>
          </a:p>
          <a:p>
            <a:pPr algn="ctr"/>
            <a:endParaRPr lang="en-US" sz="2800" b="1" dirty="0"/>
          </a:p>
          <a:p>
            <a:pPr marL="457200" indent="-457200" algn="ctr">
              <a:buFont typeface="Wingdings" panose="05000000000000000000" pitchFamily="2" charset="2"/>
              <a:buChar char="q"/>
            </a:pPr>
            <a:r>
              <a:rPr lang="en-US" sz="2800" b="1" spc="-19" dirty="0">
                <a:solidFill>
                  <a:srgbClr val="000000"/>
                </a:solidFill>
                <a:latin typeface="Graphik Regular" panose="020B0503030202060203" pitchFamily="34" charset="0"/>
              </a:rPr>
              <a:t> Next step is to take this insightful analysis into large-scale production for a real-time understanding of your business. We can show you how to do this</a:t>
            </a:r>
            <a:r>
              <a:rPr lang="en-US" sz="2800" spc="-19" dirty="0">
                <a:solidFill>
                  <a:srgbClr val="000000"/>
                </a:solidFill>
                <a:latin typeface="Graphik Regular" panose="020B0503030202060203" pitchFamily="34" charset="0"/>
              </a:rPr>
              <a:t>.</a:t>
            </a:r>
            <a:endParaRPr lang="en-US" sz="2800" b="1" dirty="0"/>
          </a:p>
          <a:p>
            <a:endParaRPr lang="en-IN"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Calibri" panose="020F0502020204030204" pitchFamily="34" charset="0"/>
                <a:cs typeface="Calibri" panose="020F0502020204030204" pitchFamily="34" charset="0"/>
              </a:rPr>
              <a:t>ANY QUESTIONS</a:t>
            </a:r>
            <a:r>
              <a:rPr lang="en-US" sz="2600" spc="-26" dirty="0">
                <a:solidFill>
                  <a:srgbClr val="FFFFFF"/>
                </a:solidFill>
                <a:latin typeface="Graphik Regular" panose="020B0503030202060203" pitchFamily="34" charset="0"/>
              </a:rPr>
              <a:t>?</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Calibri" panose="020F0502020204030204" pitchFamily="34" charset="0"/>
                <a:cs typeface="Calibri" panose="020F0502020204030204" pitchFamily="34" charset="0"/>
              </a:rPr>
              <a:t>Thank you</a:t>
            </a:r>
            <a:r>
              <a:rPr lang="en-US" sz="8000" spc="-80" dirty="0">
                <a:solidFill>
                  <a:srgbClr val="FFFFFF"/>
                </a:solidFill>
                <a:latin typeface="Graphik Regular" panose="020B0503030202060203" pitchFamily="34" charset="0"/>
              </a:rPr>
              <a:t>!</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4391" y="1824771"/>
            <a:ext cx="8604477" cy="6100838"/>
            <a:chOff x="0" y="0"/>
            <a:chExt cx="11564591" cy="6116978"/>
          </a:xfrm>
        </p:grpSpPr>
        <p:sp>
          <p:nvSpPr>
            <p:cNvPr id="3" name="TextBox 3"/>
            <p:cNvSpPr txBox="1"/>
            <p:nvPr/>
          </p:nvSpPr>
          <p:spPr>
            <a:xfrm>
              <a:off x="0" y="0"/>
              <a:ext cx="11564591" cy="1234363"/>
            </a:xfrm>
            <a:prstGeom prst="rect">
              <a:avLst/>
            </a:prstGeom>
          </p:spPr>
          <p:txBody>
            <a:bodyPr lIns="0" tIns="0" rIns="0" bIns="0" rtlCol="0" anchor="t">
              <a:spAutoFit/>
            </a:bodyPr>
            <a:lstStyle/>
            <a:p>
              <a:pPr>
                <a:lnSpc>
                  <a:spcPts val="9600"/>
                </a:lnSpc>
              </a:pPr>
              <a:r>
                <a:rPr lang="en-US" sz="8000" spc="-80" dirty="0">
                  <a:solidFill>
                    <a:srgbClr val="000000"/>
                  </a:solidFill>
                  <a:latin typeface="Calibri" panose="020F0502020204030204" pitchFamily="34" charset="0"/>
                  <a:cs typeface="Calibri" panose="020F0502020204030204" pitchFamily="34" charset="0"/>
                </a:rPr>
                <a:t>Today's agenda</a:t>
              </a:r>
            </a:p>
          </p:txBody>
        </p:sp>
        <p:sp>
          <p:nvSpPr>
            <p:cNvPr id="4" name="TextBox 4"/>
            <p:cNvSpPr txBox="1"/>
            <p:nvPr/>
          </p:nvSpPr>
          <p:spPr>
            <a:xfrm>
              <a:off x="0" y="2298167"/>
              <a:ext cx="11564591" cy="3818811"/>
            </a:xfrm>
            <a:prstGeom prst="rect">
              <a:avLst/>
            </a:prstGeom>
          </p:spPr>
          <p:txBody>
            <a:bodyPr lIns="0" tIns="0" rIns="0" bIns="0" rtlCol="0" anchor="t">
              <a:spAutoFit/>
            </a:bodyPr>
            <a:lstStyle/>
            <a:p>
              <a:pPr algn="ctr">
                <a:lnSpc>
                  <a:spcPts val="2660"/>
                </a:lnSpc>
              </a:pPr>
              <a:r>
                <a:rPr lang="en-US" sz="3600" b="1" spc="-19" dirty="0">
                  <a:solidFill>
                    <a:srgbClr val="000000"/>
                  </a:solidFill>
                  <a:latin typeface="Calibri" panose="020F0502020204030204" pitchFamily="34" charset="0"/>
                  <a:cs typeface="Calibri" panose="020F0502020204030204" pitchFamily="34" charset="0"/>
                </a:rPr>
                <a:t>Project recap</a:t>
              </a:r>
            </a:p>
            <a:p>
              <a:pPr algn="ctr">
                <a:lnSpc>
                  <a:spcPts val="2660"/>
                </a:lnSpc>
              </a:pPr>
              <a:endParaRPr lang="en-US" sz="3600" b="1" spc="-19" dirty="0">
                <a:solidFill>
                  <a:srgbClr val="000000"/>
                </a:solidFill>
                <a:latin typeface="Calibri" panose="020F0502020204030204" pitchFamily="34" charset="0"/>
                <a:cs typeface="Calibri" panose="020F0502020204030204" pitchFamily="34" charset="0"/>
              </a:endParaRPr>
            </a:p>
            <a:p>
              <a:pPr algn="ctr">
                <a:lnSpc>
                  <a:spcPts val="2660"/>
                </a:lnSpc>
              </a:pPr>
              <a:r>
                <a:rPr lang="en-US" sz="3600" b="1" spc="-19" dirty="0">
                  <a:solidFill>
                    <a:srgbClr val="000000"/>
                  </a:solidFill>
                  <a:latin typeface="Calibri" panose="020F0502020204030204" pitchFamily="34" charset="0"/>
                  <a:cs typeface="Calibri" panose="020F0502020204030204" pitchFamily="34" charset="0"/>
                </a:rPr>
                <a:t>Problem</a:t>
              </a:r>
            </a:p>
            <a:p>
              <a:pPr algn="ctr">
                <a:lnSpc>
                  <a:spcPts val="2660"/>
                </a:lnSpc>
              </a:pPr>
              <a:endParaRPr lang="en-US" sz="3600" b="1" spc="-19" dirty="0">
                <a:solidFill>
                  <a:srgbClr val="000000"/>
                </a:solidFill>
                <a:latin typeface="Calibri" panose="020F0502020204030204" pitchFamily="34" charset="0"/>
                <a:cs typeface="Calibri" panose="020F0502020204030204" pitchFamily="34" charset="0"/>
              </a:endParaRPr>
            </a:p>
            <a:p>
              <a:pPr algn="ctr">
                <a:lnSpc>
                  <a:spcPts val="2660"/>
                </a:lnSpc>
              </a:pPr>
              <a:r>
                <a:rPr lang="en-US" sz="3600" b="1" spc="-19" dirty="0">
                  <a:solidFill>
                    <a:srgbClr val="000000"/>
                  </a:solidFill>
                  <a:latin typeface="Calibri" panose="020F0502020204030204" pitchFamily="34" charset="0"/>
                  <a:cs typeface="Calibri" panose="020F0502020204030204" pitchFamily="34" charset="0"/>
                </a:rPr>
                <a:t>The </a:t>
              </a:r>
              <a:r>
                <a:rPr lang="en-US" sz="3600" b="1" spc="-19" dirty="0">
                  <a:solidFill>
                    <a:srgbClr val="000000"/>
                  </a:solidFill>
                  <a:cs typeface="Calibri" panose="020F0502020204030204" pitchFamily="34" charset="0"/>
                </a:rPr>
                <a:t>Analytics</a:t>
              </a:r>
              <a:r>
                <a:rPr lang="en-US" sz="3600" b="1" spc="-19" dirty="0">
                  <a:solidFill>
                    <a:srgbClr val="000000"/>
                  </a:solidFill>
                  <a:latin typeface="Calibri" panose="020F0502020204030204" pitchFamily="34" charset="0"/>
                  <a:cs typeface="Calibri" panose="020F0502020204030204" pitchFamily="34" charset="0"/>
                </a:rPr>
                <a:t> team</a:t>
              </a:r>
            </a:p>
            <a:p>
              <a:pPr algn="ctr">
                <a:lnSpc>
                  <a:spcPts val="2660"/>
                </a:lnSpc>
              </a:pPr>
              <a:endParaRPr lang="en-US" sz="3600" b="1" spc="-19" dirty="0">
                <a:solidFill>
                  <a:srgbClr val="000000"/>
                </a:solidFill>
                <a:latin typeface="Calibri" panose="020F0502020204030204" pitchFamily="34" charset="0"/>
                <a:cs typeface="Calibri" panose="020F0502020204030204" pitchFamily="34" charset="0"/>
              </a:endParaRPr>
            </a:p>
            <a:p>
              <a:pPr algn="ctr">
                <a:lnSpc>
                  <a:spcPts val="2660"/>
                </a:lnSpc>
              </a:pPr>
              <a:r>
                <a:rPr lang="en-US" sz="3600" b="1" spc="-19" dirty="0">
                  <a:solidFill>
                    <a:srgbClr val="000000"/>
                  </a:solidFill>
                  <a:latin typeface="Calibri" panose="020F0502020204030204" pitchFamily="34" charset="0"/>
                  <a:cs typeface="Calibri" panose="020F0502020204030204" pitchFamily="34" charset="0"/>
                </a:rPr>
                <a:t>Process</a:t>
              </a:r>
            </a:p>
            <a:p>
              <a:pPr algn="ctr">
                <a:lnSpc>
                  <a:spcPts val="2660"/>
                </a:lnSpc>
              </a:pPr>
              <a:endParaRPr lang="en-US" sz="3600" b="1" spc="-19" dirty="0">
                <a:solidFill>
                  <a:srgbClr val="000000"/>
                </a:solidFill>
                <a:latin typeface="Calibri" panose="020F0502020204030204" pitchFamily="34" charset="0"/>
                <a:cs typeface="Calibri" panose="020F0502020204030204" pitchFamily="34" charset="0"/>
              </a:endParaRPr>
            </a:p>
            <a:p>
              <a:pPr algn="ctr">
                <a:lnSpc>
                  <a:spcPts val="2660"/>
                </a:lnSpc>
              </a:pPr>
              <a:r>
                <a:rPr lang="en-US" sz="3600" b="1" spc="-19" dirty="0">
                  <a:solidFill>
                    <a:srgbClr val="000000"/>
                  </a:solidFill>
                  <a:latin typeface="Calibri" panose="020F0502020204030204" pitchFamily="34" charset="0"/>
                  <a:cs typeface="Calibri" panose="020F0502020204030204" pitchFamily="34" charset="0"/>
                </a:rPr>
                <a:t>Insights</a:t>
              </a:r>
            </a:p>
            <a:p>
              <a:pPr algn="ctr">
                <a:lnSpc>
                  <a:spcPts val="2660"/>
                </a:lnSpc>
              </a:pPr>
              <a:endParaRPr lang="en-US" sz="3600" b="1" spc="-19" dirty="0">
                <a:solidFill>
                  <a:srgbClr val="000000"/>
                </a:solidFill>
                <a:latin typeface="Calibri" panose="020F0502020204030204" pitchFamily="34" charset="0"/>
                <a:cs typeface="Calibri" panose="020F0502020204030204" pitchFamily="34" charset="0"/>
              </a:endParaRPr>
            </a:p>
            <a:p>
              <a:pPr algn="ctr">
                <a:lnSpc>
                  <a:spcPts val="2660"/>
                </a:lnSpc>
              </a:pPr>
              <a:r>
                <a:rPr lang="en-US" sz="3600" b="1" spc="-19" dirty="0">
                  <a:solidFill>
                    <a:srgbClr val="000000"/>
                  </a:solidFill>
                  <a:latin typeface="Calibri" panose="020F0502020204030204" pitchFamily="34" charset="0"/>
                  <a:cs typeface="Calibri" panose="020F0502020204030204"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2285998" y="822130"/>
            <a:ext cx="11342283" cy="6275832"/>
          </a:xfrm>
          <a:prstGeom prst="rect">
            <a:avLst/>
          </a:prstGeom>
          <a:solidFill>
            <a:schemeClr val="bg1"/>
          </a:solidFill>
        </p:spPr>
        <p:txBody>
          <a:bodyPr/>
          <a:lstStyle/>
          <a:p>
            <a:pPr algn="ctr"/>
            <a:endParaRPr lang="en-US" sz="3200" b="1" dirty="0"/>
          </a:p>
          <a:p>
            <a:pPr algn="just"/>
            <a:r>
              <a:rPr lang="en-US" sz="3200" b="1" spc="-19" dirty="0">
                <a:latin typeface="Graphik Regular" panose="020B0503030202060203" pitchFamily="34" charset="0"/>
              </a:rPr>
              <a:t>Social Buzz is a fast-growing technology unicorn that needs to adapt quickly to its global scale. </a:t>
            </a:r>
            <a:r>
              <a:rPr lang="en-US" sz="3200" b="1" dirty="0"/>
              <a:t>Accenture has embarked on a 3-month pilot with Social Buzz to focus on 3 main tasks :</a:t>
            </a:r>
          </a:p>
          <a:p>
            <a:pPr algn="just"/>
            <a:endParaRPr lang="en-US" sz="3200" b="1" dirty="0"/>
          </a:p>
          <a:p>
            <a:pPr marL="457200" indent="-457200" algn="just">
              <a:buFontTx/>
              <a:buChar char="-"/>
            </a:pPr>
            <a:r>
              <a:rPr lang="en-US" sz="3200" b="1" dirty="0"/>
              <a:t>An audit of their big data practice </a:t>
            </a:r>
          </a:p>
          <a:p>
            <a:pPr algn="just"/>
            <a:endParaRPr lang="en-US" sz="3200" b="1" dirty="0"/>
          </a:p>
          <a:p>
            <a:pPr marL="457200" indent="-457200" algn="just">
              <a:buFontTx/>
              <a:buChar char="-"/>
            </a:pPr>
            <a:r>
              <a:rPr lang="en-US" sz="3200" b="1" dirty="0"/>
              <a:t>Recommendations for a successful IPO </a:t>
            </a:r>
          </a:p>
          <a:p>
            <a:pPr algn="just"/>
            <a:endParaRPr lang="en-US" sz="3200" b="1" dirty="0"/>
          </a:p>
          <a:p>
            <a:pPr marL="457200" indent="-457200" algn="just">
              <a:buFontTx/>
              <a:buChar char="-"/>
            </a:pPr>
            <a:r>
              <a:rPr lang="en-US" sz="3200" b="1" dirty="0"/>
              <a:t>An analysis of their content categories that </a:t>
            </a:r>
          </a:p>
          <a:p>
            <a:pPr algn="just"/>
            <a:r>
              <a:rPr lang="en-US" sz="3200" b="1" dirty="0"/>
              <a:t>     highlight the top 5 categories with the largest</a:t>
            </a:r>
          </a:p>
          <a:p>
            <a:pPr algn="just"/>
            <a:r>
              <a:rPr lang="en-US" sz="3200" b="1" dirty="0"/>
              <a:t>     aggregate popularity </a:t>
            </a:r>
            <a:endParaRPr lang="en-IN" sz="3200" b="1"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0945339" y="3286972"/>
            <a:ext cx="6453903" cy="6419998"/>
          </a:xfrm>
          <a:prstGeom prst="rect">
            <a:avLst/>
          </a:prstGeom>
        </p:spPr>
      </p:pic>
      <p:sp>
        <p:nvSpPr>
          <p:cNvPr id="33" name="TextBox 33"/>
          <p:cNvSpPr txBox="1"/>
          <p:nvPr/>
        </p:nvSpPr>
        <p:spPr>
          <a:xfrm>
            <a:off x="11931303" y="5218537"/>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Calibri" panose="020F0502020204030204" pitchFamily="34" charset="0"/>
                <a:cs typeface="Calibri" panose="020F0502020204030204"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Calibri" panose="020F0502020204030204" pitchFamily="34" charset="0"/>
                <a:cs typeface="Calibri" panose="020F0502020204030204" pitchFamily="34" charset="0"/>
              </a:rPr>
              <a:t>Problem</a:t>
            </a:r>
          </a:p>
        </p:txBody>
      </p:sp>
      <p:pic>
        <p:nvPicPr>
          <p:cNvPr id="27" name="Picture 4" descr="Social Media Instagram Facebook Marketing">
            <a:extLst>
              <a:ext uri="{FF2B5EF4-FFF2-40B4-BE49-F238E27FC236}">
                <a16:creationId xmlns:a16="http://schemas.microsoft.com/office/drawing/2014/main" id="{C1B30BD1-2E45-21CE-758E-08B5DAAD5A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72658" y="2448785"/>
            <a:ext cx="6270699" cy="5746911"/>
          </a:xfrm>
          <a:prstGeom prst="rect">
            <a:avLst/>
          </a:prstGeom>
          <a:noFill/>
          <a:ln w="76200">
            <a:solidFill>
              <a:srgbClr val="A100FF"/>
            </a:solidFill>
          </a:ln>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D605243-F2D3-F42C-461D-3D54C6532C78}"/>
              </a:ext>
            </a:extLst>
          </p:cNvPr>
          <p:cNvSpPr txBox="1"/>
          <p:nvPr/>
        </p:nvSpPr>
        <p:spPr>
          <a:xfrm>
            <a:off x="3069738" y="4993655"/>
            <a:ext cx="6557316" cy="4801314"/>
          </a:xfrm>
          <a:prstGeom prst="rect">
            <a:avLst/>
          </a:prstGeom>
          <a:noFill/>
        </p:spPr>
        <p:txBody>
          <a:bodyPr wrap="square" rtlCol="0">
            <a:spAutoFit/>
          </a:bodyPr>
          <a:lstStyle/>
          <a:p>
            <a:r>
              <a:rPr lang="en-US" sz="2400" b="1" dirty="0"/>
              <a:t>The Data Analytics team’s focus is to tackle the following issues:</a:t>
            </a:r>
          </a:p>
          <a:p>
            <a:endParaRPr lang="en-US" sz="2400" b="1" dirty="0"/>
          </a:p>
          <a:p>
            <a:pPr marL="457200" indent="-457200">
              <a:buFont typeface="Arial" panose="020B0604020202020204" pitchFamily="34" charset="0"/>
              <a:buChar char="•"/>
            </a:pPr>
            <a:r>
              <a:rPr lang="en-US" sz="2400" b="1" dirty="0"/>
              <a:t>to understand and crunch the vast and unstructured data that the platform of Social Buzz receives day-to-day</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to gain a deeper understanding of their audience</a:t>
            </a:r>
          </a:p>
          <a:p>
            <a:pPr marL="457200" indent="-457200">
              <a:buFont typeface="Arial" panose="020B0604020202020204" pitchFamily="34" charset="0"/>
              <a:buChar char="•"/>
            </a:pPr>
            <a:endParaRPr lang="en-US" sz="2400" b="1" dirty="0"/>
          </a:p>
          <a:p>
            <a:pPr marL="457200" indent="-457200">
              <a:buFont typeface="Arial" panose="020B0604020202020204" pitchFamily="34" charset="0"/>
              <a:buChar char="•"/>
            </a:pPr>
            <a:r>
              <a:rPr lang="en-US" sz="2400" b="1" dirty="0"/>
              <a:t>to provide a more personalized and enjoyable experience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2" y="406152"/>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Calibri" panose="020F0502020204030204" pitchFamily="34" charset="0"/>
                <a:cs typeface="Calibri" panose="020F0502020204030204" pitchFamily="34" charset="0"/>
              </a:rPr>
              <a:t>The Analytics team</a:t>
            </a:r>
          </a:p>
        </p:txBody>
      </p:sp>
      <p:sp>
        <p:nvSpPr>
          <p:cNvPr id="32" name="TextBox 31">
            <a:extLst>
              <a:ext uri="{FF2B5EF4-FFF2-40B4-BE49-F238E27FC236}">
                <a16:creationId xmlns:a16="http://schemas.microsoft.com/office/drawing/2014/main" id="{08563D51-04E5-13FD-D348-7B8CF76B8D56}"/>
              </a:ext>
            </a:extLst>
          </p:cNvPr>
          <p:cNvSpPr txBox="1"/>
          <p:nvPr/>
        </p:nvSpPr>
        <p:spPr>
          <a:xfrm>
            <a:off x="14293092" y="1454168"/>
            <a:ext cx="3613907" cy="954107"/>
          </a:xfrm>
          <a:prstGeom prst="rect">
            <a:avLst/>
          </a:prstGeom>
          <a:noFill/>
        </p:spPr>
        <p:txBody>
          <a:bodyPr wrap="square" rtlCol="0">
            <a:spAutoFit/>
          </a:bodyPr>
          <a:lstStyle/>
          <a:p>
            <a:pPr algn="ctr"/>
            <a:r>
              <a:rPr lang="en-US" sz="2800" b="1" dirty="0"/>
              <a:t>Marcus Compton,</a:t>
            </a:r>
          </a:p>
          <a:p>
            <a:pPr algn="ctr"/>
            <a:r>
              <a:rPr lang="en-US" sz="2800" b="1" dirty="0"/>
              <a:t> Senior data expert</a:t>
            </a:r>
            <a:endParaRPr lang="en-IN" sz="2800" b="1" dirty="0"/>
          </a:p>
        </p:txBody>
      </p:sp>
      <p:sp>
        <p:nvSpPr>
          <p:cNvPr id="33" name="TextBox 32">
            <a:extLst>
              <a:ext uri="{FF2B5EF4-FFF2-40B4-BE49-F238E27FC236}">
                <a16:creationId xmlns:a16="http://schemas.microsoft.com/office/drawing/2014/main" id="{05E3011E-8162-E270-7ED8-BB5FD031A9EA}"/>
              </a:ext>
            </a:extLst>
          </p:cNvPr>
          <p:cNvSpPr txBox="1"/>
          <p:nvPr/>
        </p:nvSpPr>
        <p:spPr>
          <a:xfrm>
            <a:off x="14102591" y="4666445"/>
            <a:ext cx="3994908" cy="954107"/>
          </a:xfrm>
          <a:prstGeom prst="rect">
            <a:avLst/>
          </a:prstGeom>
          <a:noFill/>
        </p:spPr>
        <p:txBody>
          <a:bodyPr wrap="square" rtlCol="0">
            <a:spAutoFit/>
          </a:bodyPr>
          <a:lstStyle/>
          <a:p>
            <a:pPr algn="ctr"/>
            <a:r>
              <a:rPr lang="en-US" sz="2800" b="1" dirty="0"/>
              <a:t>Andrew Fleming,</a:t>
            </a:r>
          </a:p>
          <a:p>
            <a:pPr algn="ctr"/>
            <a:r>
              <a:rPr lang="en-US" sz="2800" b="1" dirty="0"/>
              <a:t> Chief Technical Architect </a:t>
            </a:r>
            <a:endParaRPr lang="en-IN" sz="2800" b="1" dirty="0"/>
          </a:p>
        </p:txBody>
      </p:sp>
      <p:pic>
        <p:nvPicPr>
          <p:cNvPr id="35" name="Picture 34">
            <a:extLst>
              <a:ext uri="{FF2B5EF4-FFF2-40B4-BE49-F238E27FC236}">
                <a16:creationId xmlns:a16="http://schemas.microsoft.com/office/drawing/2014/main" id="{6E9DEA11-1F75-18A6-C574-FB052C73E7D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11515" y="6987794"/>
            <a:ext cx="2154388" cy="2154388"/>
          </a:xfrm>
          <a:prstGeom prst="ellipse">
            <a:avLst/>
          </a:prstGeom>
          <a:ln w="63500" cap="rnd">
            <a:solidFill>
              <a:srgbClr val="A100FF"/>
            </a:solidFill>
          </a:ln>
          <a:effectLst>
            <a:outerShdw blurRad="127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p:spPr>
      </p:pic>
      <p:sp>
        <p:nvSpPr>
          <p:cNvPr id="37" name="TextBox 36">
            <a:extLst>
              <a:ext uri="{FF2B5EF4-FFF2-40B4-BE49-F238E27FC236}">
                <a16:creationId xmlns:a16="http://schemas.microsoft.com/office/drawing/2014/main" id="{B7850B13-CC0C-9DEC-5A84-9DAB9A6716D3}"/>
              </a:ext>
            </a:extLst>
          </p:cNvPr>
          <p:cNvSpPr txBox="1"/>
          <p:nvPr/>
        </p:nvSpPr>
        <p:spPr>
          <a:xfrm>
            <a:off x="14893730" y="7577560"/>
            <a:ext cx="2412630" cy="1231106"/>
          </a:xfrm>
          <a:prstGeom prst="rect">
            <a:avLst/>
          </a:prstGeom>
          <a:noFill/>
        </p:spPr>
        <p:txBody>
          <a:bodyPr wrap="square" rtlCol="0">
            <a:spAutoFit/>
          </a:bodyPr>
          <a:lstStyle/>
          <a:p>
            <a:pPr algn="ctr"/>
            <a:r>
              <a:rPr lang="en-US" sz="2800" b="1" dirty="0"/>
              <a:t>Chanchal Jain,</a:t>
            </a:r>
          </a:p>
          <a:p>
            <a:pPr algn="ctr"/>
            <a:r>
              <a:rPr lang="en-US" sz="2800" b="1" dirty="0"/>
              <a:t>Data Analyst</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Calibri" panose="020F0502020204030204" pitchFamily="34" charset="0"/>
                <a:cs typeface="Calibri" panose="020F050202020403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40" name="TextBox 39">
            <a:extLst>
              <a:ext uri="{FF2B5EF4-FFF2-40B4-BE49-F238E27FC236}">
                <a16:creationId xmlns:a16="http://schemas.microsoft.com/office/drawing/2014/main" id="{72F5CCFC-93B8-B90C-6701-7B353DB7F9B8}"/>
              </a:ext>
            </a:extLst>
          </p:cNvPr>
          <p:cNvSpPr txBox="1"/>
          <p:nvPr/>
        </p:nvSpPr>
        <p:spPr>
          <a:xfrm>
            <a:off x="4520916" y="1429320"/>
            <a:ext cx="9144000" cy="646331"/>
          </a:xfrm>
          <a:prstGeom prst="rect">
            <a:avLst/>
          </a:prstGeom>
          <a:noFill/>
        </p:spPr>
        <p:txBody>
          <a:bodyPr wrap="square">
            <a:spAutoFit/>
          </a:bodyPr>
          <a:lstStyle/>
          <a:p>
            <a:r>
              <a:rPr lang="en-US" sz="3600" b="1" dirty="0">
                <a:solidFill>
                  <a:schemeClr val="bg1"/>
                </a:solidFill>
              </a:rPr>
              <a:t>Data understanding </a:t>
            </a:r>
            <a:endParaRPr lang="en-IN" sz="3600" b="1" dirty="0">
              <a:solidFill>
                <a:schemeClr val="bg1"/>
              </a:solidFill>
            </a:endParaRPr>
          </a:p>
        </p:txBody>
      </p:sp>
      <p:sp>
        <p:nvSpPr>
          <p:cNvPr id="42" name="TextBox 41">
            <a:extLst>
              <a:ext uri="{FF2B5EF4-FFF2-40B4-BE49-F238E27FC236}">
                <a16:creationId xmlns:a16="http://schemas.microsoft.com/office/drawing/2014/main" id="{B21A4781-CF59-B3E5-52E5-B1C70BEE37B7}"/>
              </a:ext>
            </a:extLst>
          </p:cNvPr>
          <p:cNvSpPr txBox="1"/>
          <p:nvPr/>
        </p:nvSpPr>
        <p:spPr>
          <a:xfrm>
            <a:off x="6012553" y="3039988"/>
            <a:ext cx="9144000" cy="646331"/>
          </a:xfrm>
          <a:prstGeom prst="rect">
            <a:avLst/>
          </a:prstGeom>
          <a:noFill/>
        </p:spPr>
        <p:txBody>
          <a:bodyPr wrap="square">
            <a:spAutoFit/>
          </a:bodyPr>
          <a:lstStyle/>
          <a:p>
            <a:r>
              <a:rPr lang="en-US" dirty="0"/>
              <a:t>. </a:t>
            </a:r>
            <a:r>
              <a:rPr lang="en-US" sz="3600" b="1" dirty="0">
                <a:solidFill>
                  <a:schemeClr val="bg1"/>
                </a:solidFill>
              </a:rPr>
              <a:t>Data extraction </a:t>
            </a:r>
            <a:endParaRPr lang="en-IN" sz="3600" b="1" dirty="0">
              <a:solidFill>
                <a:schemeClr val="bg1"/>
              </a:solidFill>
            </a:endParaRPr>
          </a:p>
        </p:txBody>
      </p:sp>
      <p:sp>
        <p:nvSpPr>
          <p:cNvPr id="44" name="TextBox 43">
            <a:extLst>
              <a:ext uri="{FF2B5EF4-FFF2-40B4-BE49-F238E27FC236}">
                <a16:creationId xmlns:a16="http://schemas.microsoft.com/office/drawing/2014/main" id="{87631955-4877-0740-94BC-2535E6D74C7A}"/>
              </a:ext>
            </a:extLst>
          </p:cNvPr>
          <p:cNvSpPr txBox="1"/>
          <p:nvPr/>
        </p:nvSpPr>
        <p:spPr>
          <a:xfrm>
            <a:off x="7860056" y="4452071"/>
            <a:ext cx="9144000" cy="646331"/>
          </a:xfrm>
          <a:prstGeom prst="rect">
            <a:avLst/>
          </a:prstGeom>
          <a:noFill/>
        </p:spPr>
        <p:txBody>
          <a:bodyPr wrap="square">
            <a:spAutoFit/>
          </a:bodyPr>
          <a:lstStyle/>
          <a:p>
            <a:r>
              <a:rPr lang="en-US" sz="3600" b="1" dirty="0">
                <a:solidFill>
                  <a:schemeClr val="bg1"/>
                </a:solidFill>
              </a:rPr>
              <a:t>Data processing and modeling into a dataset </a:t>
            </a:r>
            <a:endParaRPr lang="en-IN" sz="3600" b="1" dirty="0">
              <a:solidFill>
                <a:schemeClr val="bg1"/>
              </a:solidFill>
            </a:endParaRPr>
          </a:p>
        </p:txBody>
      </p:sp>
      <p:sp>
        <p:nvSpPr>
          <p:cNvPr id="46" name="TextBox 45">
            <a:extLst>
              <a:ext uri="{FF2B5EF4-FFF2-40B4-BE49-F238E27FC236}">
                <a16:creationId xmlns:a16="http://schemas.microsoft.com/office/drawing/2014/main" id="{4B815E5F-FFEA-F9D3-EC89-0935D0E287D1}"/>
              </a:ext>
            </a:extLst>
          </p:cNvPr>
          <p:cNvSpPr txBox="1"/>
          <p:nvPr/>
        </p:nvSpPr>
        <p:spPr>
          <a:xfrm>
            <a:off x="9941174" y="5921858"/>
            <a:ext cx="9144000" cy="1200329"/>
          </a:xfrm>
          <a:prstGeom prst="rect">
            <a:avLst/>
          </a:prstGeom>
          <a:noFill/>
        </p:spPr>
        <p:txBody>
          <a:bodyPr wrap="square">
            <a:spAutoFit/>
          </a:bodyPr>
          <a:lstStyle/>
          <a:p>
            <a:r>
              <a:rPr lang="en-US" sz="3600" b="1" dirty="0">
                <a:solidFill>
                  <a:schemeClr val="bg1"/>
                </a:solidFill>
              </a:rPr>
              <a:t>Gathering insights from the dataset </a:t>
            </a:r>
          </a:p>
          <a:p>
            <a:r>
              <a:rPr lang="en-US" sz="3600" b="1" dirty="0">
                <a:solidFill>
                  <a:schemeClr val="bg1"/>
                </a:solidFill>
              </a:rPr>
              <a:t>through visualizations</a:t>
            </a:r>
            <a:endParaRPr lang="en-IN" sz="3600" b="1" dirty="0">
              <a:solidFill>
                <a:schemeClr val="bg1"/>
              </a:solidFill>
            </a:endParaRPr>
          </a:p>
        </p:txBody>
      </p:sp>
      <p:sp>
        <p:nvSpPr>
          <p:cNvPr id="48" name="TextBox 47">
            <a:extLst>
              <a:ext uri="{FF2B5EF4-FFF2-40B4-BE49-F238E27FC236}">
                <a16:creationId xmlns:a16="http://schemas.microsoft.com/office/drawing/2014/main" id="{C256D604-8E6A-BAD2-A1CB-724F2FA468E2}"/>
              </a:ext>
            </a:extLst>
          </p:cNvPr>
          <p:cNvSpPr txBox="1"/>
          <p:nvPr/>
        </p:nvSpPr>
        <p:spPr>
          <a:xfrm>
            <a:off x="11699160" y="7828620"/>
            <a:ext cx="9546336" cy="646331"/>
          </a:xfrm>
          <a:prstGeom prst="rect">
            <a:avLst/>
          </a:prstGeom>
          <a:noFill/>
        </p:spPr>
        <p:txBody>
          <a:bodyPr wrap="square">
            <a:spAutoFit/>
          </a:bodyPr>
          <a:lstStyle/>
          <a:p>
            <a:r>
              <a:rPr lang="en-US" sz="3600" b="1" dirty="0">
                <a:solidFill>
                  <a:schemeClr val="bg1"/>
                </a:solidFill>
              </a:rPr>
              <a:t>Making recommendations </a:t>
            </a:r>
            <a:endParaRPr lang="en-IN" sz="3600" b="1"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930610" y="448031"/>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Calibri" panose="020F0502020204030204" pitchFamily="34" charset="0"/>
                <a:cs typeface="Calibri" panose="020F050202020403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graphicFrame>
        <p:nvGraphicFramePr>
          <p:cNvPr id="19" name="Table 19">
            <a:extLst>
              <a:ext uri="{FF2B5EF4-FFF2-40B4-BE49-F238E27FC236}">
                <a16:creationId xmlns:a16="http://schemas.microsoft.com/office/drawing/2014/main" id="{7F1DAB8D-407A-DE33-4FBA-CD6541E645BF}"/>
              </a:ext>
            </a:extLst>
          </p:cNvPr>
          <p:cNvGraphicFramePr>
            <a:graphicFrameLocks noGrp="1"/>
          </p:cNvGraphicFramePr>
          <p:nvPr>
            <p:extLst>
              <p:ext uri="{D42A27DB-BD31-4B8C-83A1-F6EECF244321}">
                <p14:modId xmlns:p14="http://schemas.microsoft.com/office/powerpoint/2010/main" val="2024550951"/>
              </p:ext>
            </p:extLst>
          </p:nvPr>
        </p:nvGraphicFramePr>
        <p:xfrm>
          <a:off x="1311685" y="1787017"/>
          <a:ext cx="16459202" cy="4038353"/>
        </p:xfrm>
        <a:graphic>
          <a:graphicData uri="http://schemas.openxmlformats.org/drawingml/2006/table">
            <a:tbl>
              <a:tblPr firstRow="1" bandRow="1">
                <a:tableStyleId>{5C22544A-7EE6-4342-B048-85BDC9FD1C3A}</a:tableStyleId>
              </a:tblPr>
              <a:tblGrid>
                <a:gridCol w="3471288">
                  <a:extLst>
                    <a:ext uri="{9D8B030D-6E8A-4147-A177-3AD203B41FA5}">
                      <a16:colId xmlns:a16="http://schemas.microsoft.com/office/drawing/2014/main" val="2042380032"/>
                    </a:ext>
                  </a:extLst>
                </a:gridCol>
                <a:gridCol w="1721221">
                  <a:extLst>
                    <a:ext uri="{9D8B030D-6E8A-4147-A177-3AD203B41FA5}">
                      <a16:colId xmlns:a16="http://schemas.microsoft.com/office/drawing/2014/main" val="86544613"/>
                    </a:ext>
                  </a:extLst>
                </a:gridCol>
                <a:gridCol w="1599385">
                  <a:extLst>
                    <a:ext uri="{9D8B030D-6E8A-4147-A177-3AD203B41FA5}">
                      <a16:colId xmlns:a16="http://schemas.microsoft.com/office/drawing/2014/main" val="70006267"/>
                    </a:ext>
                  </a:extLst>
                </a:gridCol>
                <a:gridCol w="1599385">
                  <a:extLst>
                    <a:ext uri="{9D8B030D-6E8A-4147-A177-3AD203B41FA5}">
                      <a16:colId xmlns:a16="http://schemas.microsoft.com/office/drawing/2014/main" val="2880886705"/>
                    </a:ext>
                  </a:extLst>
                </a:gridCol>
                <a:gridCol w="1599385">
                  <a:extLst>
                    <a:ext uri="{9D8B030D-6E8A-4147-A177-3AD203B41FA5}">
                      <a16:colId xmlns:a16="http://schemas.microsoft.com/office/drawing/2014/main" val="3888692287"/>
                    </a:ext>
                  </a:extLst>
                </a:gridCol>
                <a:gridCol w="1599385">
                  <a:extLst>
                    <a:ext uri="{9D8B030D-6E8A-4147-A177-3AD203B41FA5}">
                      <a16:colId xmlns:a16="http://schemas.microsoft.com/office/drawing/2014/main" val="2027893"/>
                    </a:ext>
                  </a:extLst>
                </a:gridCol>
                <a:gridCol w="1599385">
                  <a:extLst>
                    <a:ext uri="{9D8B030D-6E8A-4147-A177-3AD203B41FA5}">
                      <a16:colId xmlns:a16="http://schemas.microsoft.com/office/drawing/2014/main" val="3440354584"/>
                    </a:ext>
                  </a:extLst>
                </a:gridCol>
                <a:gridCol w="1599385">
                  <a:extLst>
                    <a:ext uri="{9D8B030D-6E8A-4147-A177-3AD203B41FA5}">
                      <a16:colId xmlns:a16="http://schemas.microsoft.com/office/drawing/2014/main" val="2828566698"/>
                    </a:ext>
                  </a:extLst>
                </a:gridCol>
                <a:gridCol w="1670383">
                  <a:extLst>
                    <a:ext uri="{9D8B030D-6E8A-4147-A177-3AD203B41FA5}">
                      <a16:colId xmlns:a16="http://schemas.microsoft.com/office/drawing/2014/main" val="1347972441"/>
                    </a:ext>
                  </a:extLst>
                </a:gridCol>
              </a:tblGrid>
              <a:tr h="871607">
                <a:tc>
                  <a:txBody>
                    <a:bodyPr/>
                    <a:lstStyle/>
                    <a:p>
                      <a:pPr algn="ctr" fontAlgn="b"/>
                      <a:r>
                        <a:rPr lang="en-US" sz="3600" b="1" i="0" u="none" strike="noStrike" dirty="0">
                          <a:solidFill>
                            <a:schemeClr val="bg1"/>
                          </a:solidFill>
                          <a:effectLst/>
                          <a:latin typeface="Calibri" panose="020F0502020204030204" pitchFamily="34" charset="0"/>
                        </a:rPr>
                        <a:t>Category</a:t>
                      </a:r>
                      <a:endParaRPr lang="en-IN" sz="3600" b="1" i="0" u="none" strike="noStrike" dirty="0">
                        <a:solidFill>
                          <a:schemeClr val="bg1"/>
                        </a:solidFill>
                        <a:effectLst/>
                        <a:latin typeface="Calibri" panose="020F0502020204030204" pitchFamily="34" charset="0"/>
                      </a:endParaRPr>
                    </a:p>
                  </a:txBody>
                  <a:tcPr marL="6134" marR="6134" marT="6134" marB="0" anchor="b">
                    <a:solidFill>
                      <a:schemeClr val="accent1"/>
                    </a:solidFill>
                  </a:tcPr>
                </a:tc>
                <a:tc>
                  <a:txBody>
                    <a:bodyPr/>
                    <a:lstStyle/>
                    <a:p>
                      <a:pPr algn="ctr" fontAlgn="b"/>
                      <a:r>
                        <a:rPr lang="en-IN" sz="2400" b="1" i="0" u="none" strike="noStrike" dirty="0">
                          <a:solidFill>
                            <a:srgbClr val="000000"/>
                          </a:solidFill>
                          <a:effectLst/>
                          <a:latin typeface="Calibri" panose="020F0502020204030204" pitchFamily="34" charset="0"/>
                          <a:cs typeface="Calibri" panose="020F0502020204030204" pitchFamily="34" charset="0"/>
                        </a:rPr>
                        <a:t>Animals</a:t>
                      </a:r>
                    </a:p>
                  </a:txBody>
                  <a:tcPr marL="7620" marR="7620" marT="7620" marB="0" anchor="b">
                    <a:solidFill>
                      <a:schemeClr val="accent6">
                        <a:lumMod val="20000"/>
                        <a:lumOff val="80000"/>
                      </a:schemeClr>
                    </a:solidFill>
                  </a:tcPr>
                </a:tc>
                <a:tc>
                  <a:txBody>
                    <a:bodyPr/>
                    <a:lstStyle/>
                    <a:p>
                      <a:pPr algn="ctr" fontAlgn="b"/>
                      <a:r>
                        <a:rPr lang="en-IN" sz="2400" b="1" i="0" u="none" strike="noStrike">
                          <a:solidFill>
                            <a:srgbClr val="000000"/>
                          </a:solidFill>
                          <a:effectLst/>
                          <a:latin typeface="Calibri" panose="020F0502020204030204" pitchFamily="34" charset="0"/>
                          <a:cs typeface="Calibri" panose="020F0502020204030204" pitchFamily="34" charset="0"/>
                        </a:rPr>
                        <a:t>science</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cs typeface="Calibri" panose="020F0502020204030204" pitchFamily="34" charset="0"/>
                        </a:rPr>
                        <a:t>healthy eating</a:t>
                      </a:r>
                    </a:p>
                  </a:txBody>
                  <a:tcPr marL="7620" marR="7620" marT="7620" marB="0" anchor="b">
                    <a:solidFill>
                      <a:schemeClr val="accent6">
                        <a:lumMod val="20000"/>
                        <a:lumOff val="80000"/>
                      </a:schemeClr>
                    </a:solidFill>
                  </a:tcPr>
                </a:tc>
                <a:tc>
                  <a:txBody>
                    <a:bodyPr/>
                    <a:lstStyle/>
                    <a:p>
                      <a:pPr algn="ctr" fontAlgn="b"/>
                      <a:r>
                        <a:rPr lang="en-IN" sz="2400" b="1" i="0" u="none" strike="noStrike">
                          <a:solidFill>
                            <a:srgbClr val="000000"/>
                          </a:solidFill>
                          <a:effectLst/>
                          <a:latin typeface="Calibri" panose="020F0502020204030204" pitchFamily="34" charset="0"/>
                          <a:cs typeface="Calibri" panose="020F0502020204030204" pitchFamily="34" charset="0"/>
                        </a:rPr>
                        <a:t>technology</a:t>
                      </a:r>
                    </a:p>
                  </a:txBody>
                  <a:tcPr marL="7620" marR="7620" marT="7620" marB="0" anchor="b">
                    <a:solidFill>
                      <a:schemeClr val="accent6">
                        <a:lumMod val="20000"/>
                        <a:lumOff val="80000"/>
                      </a:schemeClr>
                    </a:solidFill>
                  </a:tcPr>
                </a:tc>
                <a:tc>
                  <a:txBody>
                    <a:bodyPr/>
                    <a:lstStyle/>
                    <a:p>
                      <a:pPr algn="ctr" fontAlgn="b"/>
                      <a:r>
                        <a:rPr lang="en-IN" sz="2400" b="1" i="0" u="none" strike="noStrike">
                          <a:solidFill>
                            <a:srgbClr val="000000"/>
                          </a:solidFill>
                          <a:effectLst/>
                          <a:latin typeface="Calibri" panose="020F0502020204030204" pitchFamily="34" charset="0"/>
                          <a:cs typeface="Calibri" panose="020F0502020204030204" pitchFamily="34" charset="0"/>
                        </a:rPr>
                        <a:t>food</a:t>
                      </a:r>
                    </a:p>
                  </a:txBody>
                  <a:tcPr marL="7620" marR="7620" marT="7620" marB="0" anchor="b">
                    <a:solidFill>
                      <a:schemeClr val="accent6">
                        <a:lumMod val="20000"/>
                        <a:lumOff val="80000"/>
                      </a:schemeClr>
                    </a:solidFill>
                  </a:tcPr>
                </a:tc>
                <a:tc>
                  <a:txBody>
                    <a:bodyPr/>
                    <a:lstStyle/>
                    <a:p>
                      <a:pPr algn="ctr" fontAlgn="b"/>
                      <a:r>
                        <a:rPr lang="en-IN" sz="2400" b="1" i="0" u="none" strike="noStrike">
                          <a:solidFill>
                            <a:srgbClr val="000000"/>
                          </a:solidFill>
                          <a:effectLst/>
                          <a:latin typeface="Calibri" panose="020F0502020204030204" pitchFamily="34" charset="0"/>
                          <a:cs typeface="Calibri" panose="020F0502020204030204" pitchFamily="34" charset="0"/>
                        </a:rPr>
                        <a:t>culture</a:t>
                      </a:r>
                    </a:p>
                  </a:txBody>
                  <a:tcPr marL="7620" marR="7620" marT="7620" marB="0" anchor="b">
                    <a:solidFill>
                      <a:schemeClr val="accent6">
                        <a:lumMod val="20000"/>
                        <a:lumOff val="80000"/>
                      </a:schemeClr>
                    </a:solidFill>
                  </a:tcPr>
                </a:tc>
                <a:tc>
                  <a:txBody>
                    <a:bodyPr/>
                    <a:lstStyle/>
                    <a:p>
                      <a:pPr algn="ctr" fontAlgn="b"/>
                      <a:r>
                        <a:rPr lang="en-IN" sz="2400" b="1" i="0" u="none" strike="noStrike">
                          <a:solidFill>
                            <a:srgbClr val="000000"/>
                          </a:solidFill>
                          <a:effectLst/>
                          <a:latin typeface="Calibri" panose="020F0502020204030204" pitchFamily="34" charset="0"/>
                          <a:cs typeface="Calibri" panose="020F0502020204030204" pitchFamily="34" charset="0"/>
                        </a:rPr>
                        <a:t>cooking</a:t>
                      </a:r>
                    </a:p>
                  </a:txBody>
                  <a:tcPr marL="7620" marR="7620" marT="7620" marB="0" anchor="b">
                    <a:solidFill>
                      <a:schemeClr val="accent6">
                        <a:lumMod val="20000"/>
                        <a:lumOff val="80000"/>
                      </a:schemeClr>
                    </a:solidFill>
                  </a:tcPr>
                </a:tc>
                <a:tc>
                  <a:txBody>
                    <a:bodyPr/>
                    <a:lstStyle/>
                    <a:p>
                      <a:pPr algn="ctr" fontAlgn="b"/>
                      <a:r>
                        <a:rPr lang="en-IN" sz="2400" b="1" i="0" u="none" strike="noStrike">
                          <a:solidFill>
                            <a:srgbClr val="000000"/>
                          </a:solidFill>
                          <a:effectLst/>
                          <a:latin typeface="Calibri" panose="020F0502020204030204" pitchFamily="34" charset="0"/>
                          <a:cs typeface="Calibri" panose="020F0502020204030204" pitchFamily="34" charset="0"/>
                        </a:rPr>
                        <a:t>travel</a:t>
                      </a:r>
                    </a:p>
                  </a:txBody>
                  <a:tcPr marL="7620" marR="7620" marT="7620" marB="0" anchor="b">
                    <a:solidFill>
                      <a:schemeClr val="accent6">
                        <a:lumMod val="20000"/>
                        <a:lumOff val="80000"/>
                      </a:schemeClr>
                    </a:solidFill>
                  </a:tcPr>
                </a:tc>
                <a:extLst>
                  <a:ext uri="{0D108BD9-81ED-4DB2-BD59-A6C34878D82A}">
                    <a16:rowId xmlns:a16="http://schemas.microsoft.com/office/drawing/2014/main" val="3048271027"/>
                  </a:ext>
                </a:extLst>
              </a:tr>
              <a:tr h="1185793">
                <a:tc>
                  <a:txBody>
                    <a:bodyPr/>
                    <a:lstStyle/>
                    <a:p>
                      <a:pPr algn="ctr" fontAlgn="b"/>
                      <a:r>
                        <a:rPr lang="en-IN" sz="3600" b="1" i="0" u="none" strike="noStrike" dirty="0">
                          <a:solidFill>
                            <a:schemeClr val="bg1"/>
                          </a:solidFill>
                          <a:effectLst/>
                          <a:latin typeface="Calibri" panose="020F0502020204030204" pitchFamily="34" charset="0"/>
                        </a:rPr>
                        <a:t>Number of posts</a:t>
                      </a:r>
                    </a:p>
                  </a:txBody>
                  <a:tcPr marL="7620" marR="7620" marT="7620" marB="0" anchor="b">
                    <a:solidFill>
                      <a:schemeClr val="accent1"/>
                    </a:solidFill>
                  </a:tcPr>
                </a:tc>
                <a:tc>
                  <a:txBody>
                    <a:bodyPr/>
                    <a:lstStyle/>
                    <a:p>
                      <a:pPr algn="ctr" fontAlgn="b"/>
                      <a:r>
                        <a:rPr lang="en-IN" sz="2400" b="1" i="0" u="none" strike="noStrike" dirty="0">
                          <a:solidFill>
                            <a:srgbClr val="000000"/>
                          </a:solidFill>
                          <a:effectLst/>
                          <a:latin typeface="Calibri" panose="020F0502020204030204" pitchFamily="34" charset="0"/>
                        </a:rPr>
                        <a:t>1897</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rPr>
                        <a:t>1664</a:t>
                      </a:r>
                    </a:p>
                  </a:txBody>
                  <a:tcPr marL="7620" marR="7620" marT="7620" marB="0" anchor="b">
                    <a:solidFill>
                      <a:schemeClr val="accent6">
                        <a:lumMod val="20000"/>
                        <a:lumOff val="80000"/>
                      </a:schemeClr>
                    </a:solidFill>
                  </a:tcPr>
                </a:tc>
                <a:tc>
                  <a:txBody>
                    <a:bodyPr/>
                    <a:lstStyle/>
                    <a:p>
                      <a:pPr algn="ctr" fontAlgn="b"/>
                      <a:r>
                        <a:rPr lang="en-IN" sz="2400" b="1" i="0" u="none" strike="noStrike">
                          <a:solidFill>
                            <a:srgbClr val="000000"/>
                          </a:solidFill>
                          <a:effectLst/>
                          <a:latin typeface="Calibri" panose="020F0502020204030204" pitchFamily="34" charset="0"/>
                        </a:rPr>
                        <a:t>1676</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rPr>
                        <a:t>1338</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rPr>
                        <a:t>1433</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rPr>
                        <a:t>1395</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rPr>
                        <a:t>1699</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rPr>
                        <a:t>1717</a:t>
                      </a:r>
                    </a:p>
                  </a:txBody>
                  <a:tcPr marL="7620" marR="7620" marT="7620" marB="0" anchor="b">
                    <a:solidFill>
                      <a:schemeClr val="accent6">
                        <a:lumMod val="20000"/>
                        <a:lumOff val="80000"/>
                      </a:schemeClr>
                    </a:solidFill>
                  </a:tcPr>
                </a:tc>
                <a:extLst>
                  <a:ext uri="{0D108BD9-81ED-4DB2-BD59-A6C34878D82A}">
                    <a16:rowId xmlns:a16="http://schemas.microsoft.com/office/drawing/2014/main" val="2286494530"/>
                  </a:ext>
                </a:extLst>
              </a:tr>
              <a:tr h="872606">
                <a:tc>
                  <a:txBody>
                    <a:bodyPr/>
                    <a:lstStyle/>
                    <a:p>
                      <a:pPr algn="ctr" fontAlgn="b"/>
                      <a:r>
                        <a:rPr lang="en-US" sz="3600" b="1" i="0" u="none" strike="noStrike" dirty="0">
                          <a:solidFill>
                            <a:schemeClr val="bg1"/>
                          </a:solidFill>
                          <a:effectLst/>
                          <a:latin typeface="Calibri" panose="020F0502020204030204" pitchFamily="34" charset="0"/>
                        </a:rPr>
                        <a:t>Category</a:t>
                      </a:r>
                      <a:endParaRPr lang="en-IN" sz="3600" b="1" i="0" u="none" strike="noStrike" dirty="0">
                        <a:solidFill>
                          <a:schemeClr val="bg1"/>
                        </a:solidFill>
                        <a:effectLst/>
                        <a:latin typeface="Calibri" panose="020F0502020204030204" pitchFamily="34" charset="0"/>
                      </a:endParaRPr>
                    </a:p>
                  </a:txBody>
                  <a:tcPr marL="6134" marR="6134" marT="6134" marB="0" anchor="b">
                    <a:solidFill>
                      <a:schemeClr val="accent1"/>
                    </a:solidFill>
                  </a:tcPr>
                </a:tc>
                <a:tc>
                  <a:txBody>
                    <a:bodyPr/>
                    <a:lstStyle/>
                    <a:p>
                      <a:pPr algn="ctr" fontAlgn="b"/>
                      <a:r>
                        <a:rPr lang="en-IN" sz="2400" b="1" i="0" u="none" strike="noStrike" dirty="0">
                          <a:solidFill>
                            <a:srgbClr val="000000"/>
                          </a:solidFill>
                          <a:effectLst/>
                          <a:latin typeface="Calibri" panose="020F0502020204030204" pitchFamily="34" charset="0"/>
                          <a:cs typeface="Calibri" panose="020F0502020204030204" pitchFamily="34" charset="0"/>
                        </a:rPr>
                        <a:t>soccer</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cs typeface="Calibri" panose="020F0502020204030204" pitchFamily="34" charset="0"/>
                        </a:rPr>
                        <a:t>education</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cs typeface="Calibri" panose="020F0502020204030204" pitchFamily="34" charset="0"/>
                        </a:rPr>
                        <a:t>fitness</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cs typeface="Calibri" panose="020F0502020204030204" pitchFamily="34" charset="0"/>
                        </a:rPr>
                        <a:t>Studying</a:t>
                      </a:r>
                    </a:p>
                  </a:txBody>
                  <a:tcPr marL="7620" marR="7620" marT="7620" marB="0" anchor="b">
                    <a:solidFill>
                      <a:schemeClr val="accent6">
                        <a:lumMod val="20000"/>
                        <a:lumOff val="80000"/>
                      </a:schemeClr>
                    </a:solidFill>
                  </a:tcPr>
                </a:tc>
                <a:tc>
                  <a:txBody>
                    <a:bodyPr/>
                    <a:lstStyle/>
                    <a:p>
                      <a:pPr algn="ctr" fontAlgn="b"/>
                      <a:r>
                        <a:rPr lang="en-IN" sz="2400" b="1" i="0" u="none" strike="noStrike">
                          <a:solidFill>
                            <a:srgbClr val="000000"/>
                          </a:solidFill>
                          <a:effectLst/>
                          <a:latin typeface="Calibri" panose="020F0502020204030204" pitchFamily="34" charset="0"/>
                          <a:cs typeface="Calibri" panose="020F0502020204030204" pitchFamily="34" charset="0"/>
                        </a:rPr>
                        <a:t>dogs</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cs typeface="Calibri" panose="020F0502020204030204" pitchFamily="34" charset="0"/>
                        </a:rPr>
                        <a:t>tennis</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cs typeface="Calibri" panose="020F0502020204030204" pitchFamily="34" charset="0"/>
                        </a:rPr>
                        <a:t>veganism</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cs typeface="Calibri" panose="020F0502020204030204" pitchFamily="34" charset="0"/>
                        </a:rPr>
                        <a:t>public speaking</a:t>
                      </a:r>
                    </a:p>
                  </a:txBody>
                  <a:tcPr marL="7620" marR="7620" marT="7620" marB="0" anchor="b">
                    <a:solidFill>
                      <a:schemeClr val="accent6">
                        <a:lumMod val="20000"/>
                        <a:lumOff val="80000"/>
                      </a:schemeClr>
                    </a:solidFill>
                  </a:tcPr>
                </a:tc>
                <a:extLst>
                  <a:ext uri="{0D108BD9-81ED-4DB2-BD59-A6C34878D82A}">
                    <a16:rowId xmlns:a16="http://schemas.microsoft.com/office/drawing/2014/main" val="3073401735"/>
                  </a:ext>
                </a:extLst>
              </a:tr>
              <a:tr h="1108347">
                <a:tc>
                  <a:txBody>
                    <a:bodyPr/>
                    <a:lstStyle/>
                    <a:p>
                      <a:pPr algn="ctr" fontAlgn="b"/>
                      <a:r>
                        <a:rPr lang="en-IN" sz="3600" b="1" i="0" u="none" strike="noStrike" dirty="0">
                          <a:solidFill>
                            <a:schemeClr val="bg1"/>
                          </a:solidFill>
                          <a:effectLst/>
                          <a:latin typeface="Calibri" panose="020F0502020204030204" pitchFamily="34" charset="0"/>
                        </a:rPr>
                        <a:t>Number of posts</a:t>
                      </a:r>
                    </a:p>
                  </a:txBody>
                  <a:tcPr marL="7620" marR="7620" marT="7620" marB="0" anchor="b">
                    <a:solidFill>
                      <a:schemeClr val="accent1"/>
                    </a:solidFill>
                  </a:tcPr>
                </a:tc>
                <a:tc>
                  <a:txBody>
                    <a:bodyPr/>
                    <a:lstStyle/>
                    <a:p>
                      <a:pPr algn="ctr" fontAlgn="b"/>
                      <a:r>
                        <a:rPr lang="en-IN" sz="2400" b="1" i="0" u="none" strike="noStrike" dirty="0">
                          <a:solidFill>
                            <a:srgbClr val="000000"/>
                          </a:solidFill>
                          <a:effectLst/>
                          <a:latin typeface="Calibri" panose="020F0502020204030204" pitchFamily="34" charset="0"/>
                        </a:rPr>
                        <a:t>1217</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rPr>
                        <a:t>1796</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rPr>
                        <a:t>1457</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rPr>
                        <a:t>1363</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rPr>
                        <a:t>1698</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rPr>
                        <a:t>1328</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rPr>
                        <a:t>1647</a:t>
                      </a:r>
                    </a:p>
                  </a:txBody>
                  <a:tcPr marL="7620" marR="7620" marT="7620" marB="0" anchor="b">
                    <a:solidFill>
                      <a:schemeClr val="accent6">
                        <a:lumMod val="20000"/>
                        <a:lumOff val="80000"/>
                      </a:schemeClr>
                    </a:solidFill>
                  </a:tcPr>
                </a:tc>
                <a:tc>
                  <a:txBody>
                    <a:bodyPr/>
                    <a:lstStyle/>
                    <a:p>
                      <a:pPr algn="ctr" fontAlgn="b"/>
                      <a:r>
                        <a:rPr lang="en-IN" sz="2400" b="1" i="0" u="none" strike="noStrike" dirty="0">
                          <a:solidFill>
                            <a:srgbClr val="000000"/>
                          </a:solidFill>
                          <a:effectLst/>
                          <a:latin typeface="Calibri" panose="020F0502020204030204" pitchFamily="34" charset="0"/>
                        </a:rPr>
                        <a:t>1248</a:t>
                      </a:r>
                    </a:p>
                  </a:txBody>
                  <a:tcPr marL="7620" marR="7620" marT="7620" marB="0" anchor="b">
                    <a:solidFill>
                      <a:schemeClr val="accent6">
                        <a:lumMod val="20000"/>
                        <a:lumOff val="80000"/>
                      </a:schemeClr>
                    </a:solidFill>
                  </a:tcPr>
                </a:tc>
                <a:extLst>
                  <a:ext uri="{0D108BD9-81ED-4DB2-BD59-A6C34878D82A}">
                    <a16:rowId xmlns:a16="http://schemas.microsoft.com/office/drawing/2014/main" val="57731611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30" name="Table 29">
            <a:extLst>
              <a:ext uri="{FF2B5EF4-FFF2-40B4-BE49-F238E27FC236}">
                <a16:creationId xmlns:a16="http://schemas.microsoft.com/office/drawing/2014/main" id="{786F18B8-53AD-3FD7-57CC-4A2A676D7EA5}"/>
              </a:ext>
            </a:extLst>
          </p:cNvPr>
          <p:cNvGraphicFramePr>
            <a:graphicFrameLocks noGrp="1"/>
          </p:cNvGraphicFramePr>
          <p:nvPr>
            <p:extLst>
              <p:ext uri="{D42A27DB-BD31-4B8C-83A1-F6EECF244321}">
                <p14:modId xmlns:p14="http://schemas.microsoft.com/office/powerpoint/2010/main" val="2945446599"/>
              </p:ext>
            </p:extLst>
          </p:nvPr>
        </p:nvGraphicFramePr>
        <p:xfrm>
          <a:off x="2929574" y="1975349"/>
          <a:ext cx="5891106" cy="5626404"/>
        </p:xfrm>
        <a:graphic>
          <a:graphicData uri="http://schemas.openxmlformats.org/drawingml/2006/table">
            <a:tbl>
              <a:tblPr>
                <a:tableStyleId>{5C22544A-7EE6-4342-B048-85BDC9FD1C3A}</a:tableStyleId>
              </a:tblPr>
              <a:tblGrid>
                <a:gridCol w="2249826">
                  <a:extLst>
                    <a:ext uri="{9D8B030D-6E8A-4147-A177-3AD203B41FA5}">
                      <a16:colId xmlns:a16="http://schemas.microsoft.com/office/drawing/2014/main" val="131908210"/>
                    </a:ext>
                  </a:extLst>
                </a:gridCol>
                <a:gridCol w="3641280">
                  <a:extLst>
                    <a:ext uri="{9D8B030D-6E8A-4147-A177-3AD203B41FA5}">
                      <a16:colId xmlns:a16="http://schemas.microsoft.com/office/drawing/2014/main" val="1452293622"/>
                    </a:ext>
                  </a:extLst>
                </a:gridCol>
              </a:tblGrid>
              <a:tr h="937734">
                <a:tc>
                  <a:txBody>
                    <a:bodyPr/>
                    <a:lstStyle/>
                    <a:p>
                      <a:pPr algn="ctr" fontAlgn="b"/>
                      <a:r>
                        <a:rPr lang="en-IN" sz="2400" b="1" u="none" strike="noStrike" dirty="0">
                          <a:solidFill>
                            <a:schemeClr val="bg1"/>
                          </a:solidFill>
                          <a:effectLst/>
                        </a:rPr>
                        <a:t>Row Labels</a:t>
                      </a:r>
                      <a:endParaRPr lang="en-IN" sz="2400" b="1" i="0" u="none" strike="noStrike" dirty="0">
                        <a:solidFill>
                          <a:schemeClr val="bg1"/>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IN" sz="2400" b="1" u="none" strike="noStrike" dirty="0">
                          <a:solidFill>
                            <a:schemeClr val="bg1"/>
                          </a:solidFill>
                          <a:effectLst/>
                        </a:rPr>
                        <a:t>Sum of </a:t>
                      </a:r>
                      <a:r>
                        <a:rPr lang="en-IN" sz="2400" b="1" u="none" strike="noStrike" dirty="0" err="1">
                          <a:solidFill>
                            <a:schemeClr val="bg1"/>
                          </a:solidFill>
                          <a:effectLst/>
                        </a:rPr>
                        <a:t>ReactionTypes.Score</a:t>
                      </a:r>
                      <a:endParaRPr lang="en-IN" sz="2400" b="1" i="0" u="none" strike="noStrike" dirty="0">
                        <a:solidFill>
                          <a:schemeClr val="bg1"/>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2478381757"/>
                  </a:ext>
                </a:extLst>
              </a:tr>
              <a:tr h="937734">
                <a:tc>
                  <a:txBody>
                    <a:bodyPr/>
                    <a:lstStyle/>
                    <a:p>
                      <a:pPr algn="ctr" fontAlgn="b"/>
                      <a:r>
                        <a:rPr lang="en-IN" sz="2400" b="1" u="none" strike="noStrike" dirty="0">
                          <a:effectLst/>
                        </a:rPr>
                        <a:t>Animals</a:t>
                      </a:r>
                      <a:endParaRPr lang="en-IN" sz="24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400" b="1" u="none" strike="noStrike" dirty="0">
                          <a:effectLst/>
                        </a:rPr>
                        <a:t>74965</a:t>
                      </a:r>
                      <a:endParaRPr lang="en-IN" sz="2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04539808"/>
                  </a:ext>
                </a:extLst>
              </a:tr>
              <a:tr h="937734">
                <a:tc>
                  <a:txBody>
                    <a:bodyPr/>
                    <a:lstStyle/>
                    <a:p>
                      <a:pPr algn="ctr" fontAlgn="b"/>
                      <a:r>
                        <a:rPr lang="en-IN" sz="2400" b="1" i="0" u="none" strike="noStrike" dirty="0">
                          <a:solidFill>
                            <a:srgbClr val="000000"/>
                          </a:solidFill>
                          <a:effectLst/>
                          <a:latin typeface="Calibri" panose="020F0502020204030204" pitchFamily="34" charset="0"/>
                        </a:rPr>
                        <a:t>science</a:t>
                      </a:r>
                    </a:p>
                  </a:txBody>
                  <a:tcPr marL="7620" marR="7620" marT="7620" marB="0" anchor="b"/>
                </a:tc>
                <a:tc>
                  <a:txBody>
                    <a:bodyPr/>
                    <a:lstStyle/>
                    <a:p>
                      <a:pPr algn="ctr" fontAlgn="b"/>
                      <a:r>
                        <a:rPr lang="en-IN" sz="2400" b="1" i="0" u="none" strike="noStrike">
                          <a:solidFill>
                            <a:srgbClr val="000000"/>
                          </a:solidFill>
                          <a:effectLst/>
                          <a:latin typeface="Calibri" panose="020F0502020204030204" pitchFamily="34" charset="0"/>
                        </a:rPr>
                        <a:t>71168</a:t>
                      </a:r>
                    </a:p>
                  </a:txBody>
                  <a:tcPr marL="7620" marR="7620" marT="7620" marB="0" anchor="b"/>
                </a:tc>
                <a:extLst>
                  <a:ext uri="{0D108BD9-81ED-4DB2-BD59-A6C34878D82A}">
                    <a16:rowId xmlns:a16="http://schemas.microsoft.com/office/drawing/2014/main" val="1390587174"/>
                  </a:ext>
                </a:extLst>
              </a:tr>
              <a:tr h="937734">
                <a:tc>
                  <a:txBody>
                    <a:bodyPr/>
                    <a:lstStyle/>
                    <a:p>
                      <a:pPr algn="ctr" fontAlgn="b"/>
                      <a:r>
                        <a:rPr lang="en-IN" sz="2400" b="1" i="0" u="none" strike="noStrike" dirty="0">
                          <a:solidFill>
                            <a:srgbClr val="000000"/>
                          </a:solidFill>
                          <a:effectLst/>
                          <a:latin typeface="Calibri" panose="020F0502020204030204" pitchFamily="34" charset="0"/>
                        </a:rPr>
                        <a:t>healthy eating</a:t>
                      </a:r>
                    </a:p>
                  </a:txBody>
                  <a:tcPr marL="7620" marR="7620" marT="7620" marB="0" anchor="b"/>
                </a:tc>
                <a:tc>
                  <a:txBody>
                    <a:bodyPr/>
                    <a:lstStyle/>
                    <a:p>
                      <a:pPr algn="ctr" fontAlgn="b"/>
                      <a:r>
                        <a:rPr lang="en-IN" sz="2400" b="1" i="0" u="none" strike="noStrike" dirty="0">
                          <a:solidFill>
                            <a:srgbClr val="000000"/>
                          </a:solidFill>
                          <a:effectLst/>
                          <a:latin typeface="Calibri" panose="020F0502020204030204" pitchFamily="34" charset="0"/>
                        </a:rPr>
                        <a:t>69339</a:t>
                      </a:r>
                    </a:p>
                  </a:txBody>
                  <a:tcPr marL="7620" marR="7620" marT="7620" marB="0" anchor="b"/>
                </a:tc>
                <a:extLst>
                  <a:ext uri="{0D108BD9-81ED-4DB2-BD59-A6C34878D82A}">
                    <a16:rowId xmlns:a16="http://schemas.microsoft.com/office/drawing/2014/main" val="2159828419"/>
                  </a:ext>
                </a:extLst>
              </a:tr>
              <a:tr h="937734">
                <a:tc>
                  <a:txBody>
                    <a:bodyPr/>
                    <a:lstStyle/>
                    <a:p>
                      <a:pPr algn="ctr" fontAlgn="b"/>
                      <a:r>
                        <a:rPr lang="en-IN" sz="2400" b="1" i="0" u="none" strike="noStrike" dirty="0">
                          <a:solidFill>
                            <a:srgbClr val="000000"/>
                          </a:solidFill>
                          <a:effectLst/>
                          <a:latin typeface="Calibri" panose="020F0502020204030204" pitchFamily="34" charset="0"/>
                        </a:rPr>
                        <a:t>technology</a:t>
                      </a:r>
                    </a:p>
                  </a:txBody>
                  <a:tcPr marL="7620" marR="7620" marT="7620" marB="0" anchor="b"/>
                </a:tc>
                <a:tc>
                  <a:txBody>
                    <a:bodyPr/>
                    <a:lstStyle/>
                    <a:p>
                      <a:pPr algn="ctr" fontAlgn="b"/>
                      <a:r>
                        <a:rPr lang="en-IN" sz="2400" b="1" i="0" u="none" strike="noStrike" dirty="0">
                          <a:solidFill>
                            <a:srgbClr val="000000"/>
                          </a:solidFill>
                          <a:effectLst/>
                          <a:latin typeface="Calibri" panose="020F0502020204030204" pitchFamily="34" charset="0"/>
                        </a:rPr>
                        <a:t>68738</a:t>
                      </a:r>
                    </a:p>
                  </a:txBody>
                  <a:tcPr marL="7620" marR="7620" marT="7620" marB="0" anchor="b"/>
                </a:tc>
                <a:extLst>
                  <a:ext uri="{0D108BD9-81ED-4DB2-BD59-A6C34878D82A}">
                    <a16:rowId xmlns:a16="http://schemas.microsoft.com/office/drawing/2014/main" val="2129150138"/>
                  </a:ext>
                </a:extLst>
              </a:tr>
              <a:tr h="937734">
                <a:tc>
                  <a:txBody>
                    <a:bodyPr/>
                    <a:lstStyle/>
                    <a:p>
                      <a:pPr algn="ctr" fontAlgn="b"/>
                      <a:r>
                        <a:rPr lang="en-IN" sz="2400" b="1" i="0" u="none" strike="noStrike" dirty="0">
                          <a:solidFill>
                            <a:srgbClr val="000000"/>
                          </a:solidFill>
                          <a:effectLst/>
                          <a:latin typeface="Calibri" panose="020F0502020204030204" pitchFamily="34" charset="0"/>
                        </a:rPr>
                        <a:t>food</a:t>
                      </a:r>
                    </a:p>
                  </a:txBody>
                  <a:tcPr marL="7620" marR="7620" marT="7620" marB="0" anchor="b"/>
                </a:tc>
                <a:tc>
                  <a:txBody>
                    <a:bodyPr/>
                    <a:lstStyle/>
                    <a:p>
                      <a:pPr algn="ctr" fontAlgn="b"/>
                      <a:r>
                        <a:rPr lang="en-IN" sz="2400" b="1" i="0" u="none" strike="noStrike" dirty="0">
                          <a:solidFill>
                            <a:srgbClr val="000000"/>
                          </a:solidFill>
                          <a:effectLst/>
                          <a:latin typeface="Calibri" panose="020F0502020204030204" pitchFamily="34" charset="0"/>
                        </a:rPr>
                        <a:t>66676</a:t>
                      </a:r>
                    </a:p>
                  </a:txBody>
                  <a:tcPr marL="7620" marR="7620" marT="7620" marB="0" anchor="b"/>
                </a:tc>
                <a:extLst>
                  <a:ext uri="{0D108BD9-81ED-4DB2-BD59-A6C34878D82A}">
                    <a16:rowId xmlns:a16="http://schemas.microsoft.com/office/drawing/2014/main" val="1950230499"/>
                  </a:ext>
                </a:extLst>
              </a:tr>
            </a:tbl>
          </a:graphicData>
        </a:graphic>
      </p:graphicFrame>
      <p:graphicFrame>
        <p:nvGraphicFramePr>
          <p:cNvPr id="31" name="Chart 30">
            <a:extLst>
              <a:ext uri="{FF2B5EF4-FFF2-40B4-BE49-F238E27FC236}">
                <a16:creationId xmlns:a16="http://schemas.microsoft.com/office/drawing/2014/main" id="{A4500583-E01C-3F1A-CDAE-E77DF5861E66}"/>
              </a:ext>
            </a:extLst>
          </p:cNvPr>
          <p:cNvGraphicFramePr>
            <a:graphicFrameLocks/>
          </p:cNvGraphicFramePr>
          <p:nvPr>
            <p:extLst>
              <p:ext uri="{D42A27DB-BD31-4B8C-83A1-F6EECF244321}">
                <p14:modId xmlns:p14="http://schemas.microsoft.com/office/powerpoint/2010/main" val="3842692685"/>
              </p:ext>
            </p:extLst>
          </p:nvPr>
        </p:nvGraphicFramePr>
        <p:xfrm>
          <a:off x="9244108" y="2542204"/>
          <a:ext cx="8564880" cy="58674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Table 27">
            <a:extLst>
              <a:ext uri="{FF2B5EF4-FFF2-40B4-BE49-F238E27FC236}">
                <a16:creationId xmlns:a16="http://schemas.microsoft.com/office/drawing/2014/main" id="{24C921FC-7552-AB87-BB81-8FB9A5C8DA0A}"/>
              </a:ext>
            </a:extLst>
          </p:cNvPr>
          <p:cNvGraphicFramePr>
            <a:graphicFrameLocks noGrp="1"/>
          </p:cNvGraphicFramePr>
          <p:nvPr>
            <p:extLst>
              <p:ext uri="{D42A27DB-BD31-4B8C-83A1-F6EECF244321}">
                <p14:modId xmlns:p14="http://schemas.microsoft.com/office/powerpoint/2010/main" val="507771851"/>
              </p:ext>
            </p:extLst>
          </p:nvPr>
        </p:nvGraphicFramePr>
        <p:xfrm>
          <a:off x="2546585" y="1358298"/>
          <a:ext cx="6947812" cy="6607946"/>
        </p:xfrm>
        <a:graphic>
          <a:graphicData uri="http://schemas.openxmlformats.org/drawingml/2006/table">
            <a:tbl>
              <a:tblPr firstRow="1" bandRow="1">
                <a:tableStyleId>{5C22544A-7EE6-4342-B048-85BDC9FD1C3A}</a:tableStyleId>
              </a:tblPr>
              <a:tblGrid>
                <a:gridCol w="1903372">
                  <a:extLst>
                    <a:ext uri="{9D8B030D-6E8A-4147-A177-3AD203B41FA5}">
                      <a16:colId xmlns:a16="http://schemas.microsoft.com/office/drawing/2014/main" val="237830781"/>
                    </a:ext>
                  </a:extLst>
                </a:gridCol>
                <a:gridCol w="3200400">
                  <a:extLst>
                    <a:ext uri="{9D8B030D-6E8A-4147-A177-3AD203B41FA5}">
                      <a16:colId xmlns:a16="http://schemas.microsoft.com/office/drawing/2014/main" val="2398788150"/>
                    </a:ext>
                  </a:extLst>
                </a:gridCol>
                <a:gridCol w="1844040">
                  <a:extLst>
                    <a:ext uri="{9D8B030D-6E8A-4147-A177-3AD203B41FA5}">
                      <a16:colId xmlns:a16="http://schemas.microsoft.com/office/drawing/2014/main" val="2092479654"/>
                    </a:ext>
                  </a:extLst>
                </a:gridCol>
              </a:tblGrid>
              <a:tr h="1071216">
                <a:tc>
                  <a:txBody>
                    <a:bodyPr/>
                    <a:lstStyle/>
                    <a:p>
                      <a:pPr algn="ctr" fontAlgn="b"/>
                      <a:r>
                        <a:rPr lang="en-IN" sz="2400" b="1" i="0" u="none" strike="noStrike" dirty="0">
                          <a:solidFill>
                            <a:schemeClr val="bg1"/>
                          </a:solidFill>
                          <a:effectLst/>
                          <a:latin typeface="Calibri" panose="020F0502020204030204" pitchFamily="34" charset="0"/>
                        </a:rPr>
                        <a:t>Category</a:t>
                      </a:r>
                    </a:p>
                  </a:txBody>
                  <a:tcPr marL="7620" marR="7620" marT="7620" marB="0" anchor="b"/>
                </a:tc>
                <a:tc>
                  <a:txBody>
                    <a:bodyPr/>
                    <a:lstStyle/>
                    <a:p>
                      <a:pPr algn="ctr" fontAlgn="b"/>
                      <a:r>
                        <a:rPr lang="en-IN" sz="2400" b="1" i="0" u="none" strike="noStrike" dirty="0">
                          <a:solidFill>
                            <a:schemeClr val="bg1"/>
                          </a:solidFill>
                          <a:effectLst/>
                          <a:latin typeface="Calibri" panose="020F0502020204030204" pitchFamily="34" charset="0"/>
                        </a:rPr>
                        <a:t>Sum of</a:t>
                      </a:r>
                    </a:p>
                    <a:p>
                      <a:pPr algn="ctr" fontAlgn="b"/>
                      <a:r>
                        <a:rPr lang="en-IN" sz="2400" b="1" i="0" u="none" strike="noStrike" dirty="0">
                          <a:solidFill>
                            <a:schemeClr val="bg1"/>
                          </a:solidFill>
                          <a:effectLst/>
                          <a:latin typeface="Calibri" panose="020F0502020204030204" pitchFamily="34" charset="0"/>
                        </a:rPr>
                        <a:t> ReactionTypes. Score</a:t>
                      </a:r>
                    </a:p>
                  </a:txBody>
                  <a:tcPr marL="7620" marR="7620" marT="7620" marB="0" anchor="b"/>
                </a:tc>
                <a:tc>
                  <a:txBody>
                    <a:bodyPr/>
                    <a:lstStyle/>
                    <a:p>
                      <a:pPr algn="ctr" fontAlgn="b"/>
                      <a:r>
                        <a:rPr lang="en-IN" sz="2400" b="1" i="0" u="none" strike="noStrike" dirty="0">
                          <a:solidFill>
                            <a:schemeClr val="bg1"/>
                          </a:solidFill>
                          <a:effectLst/>
                          <a:latin typeface="Calibri" panose="020F0502020204030204" pitchFamily="34" charset="0"/>
                        </a:rPr>
                        <a:t>Percentage</a:t>
                      </a:r>
                    </a:p>
                  </a:txBody>
                  <a:tcPr marL="7620" marR="7620" marT="7620" marB="0" anchor="b"/>
                </a:tc>
                <a:extLst>
                  <a:ext uri="{0D108BD9-81ED-4DB2-BD59-A6C34878D82A}">
                    <a16:rowId xmlns:a16="http://schemas.microsoft.com/office/drawing/2014/main" val="2808875508"/>
                  </a:ext>
                </a:extLst>
              </a:tr>
              <a:tr h="1071216">
                <a:tc>
                  <a:txBody>
                    <a:bodyPr/>
                    <a:lstStyle/>
                    <a:p>
                      <a:pPr algn="ctr" fontAlgn="b"/>
                      <a:r>
                        <a:rPr lang="en-IN" sz="2400" b="1" i="0" u="none" strike="noStrike" dirty="0">
                          <a:solidFill>
                            <a:srgbClr val="000000"/>
                          </a:solidFill>
                          <a:effectLst/>
                          <a:latin typeface="Calibri" panose="020F0502020204030204" pitchFamily="34" charset="0"/>
                        </a:rPr>
                        <a:t>Animals</a:t>
                      </a:r>
                    </a:p>
                  </a:txBody>
                  <a:tcPr marL="7620" marR="7620" marT="7620" marB="0" anchor="b"/>
                </a:tc>
                <a:tc>
                  <a:txBody>
                    <a:bodyPr/>
                    <a:lstStyle/>
                    <a:p>
                      <a:pPr algn="ctr" fontAlgn="b"/>
                      <a:r>
                        <a:rPr lang="en-IN" sz="2400" b="1" i="0" u="none" strike="noStrike" dirty="0">
                          <a:solidFill>
                            <a:srgbClr val="000000"/>
                          </a:solidFill>
                          <a:effectLst/>
                          <a:latin typeface="Calibri" panose="020F0502020204030204" pitchFamily="34" charset="0"/>
                        </a:rPr>
                        <a:t>74965</a:t>
                      </a:r>
                    </a:p>
                  </a:txBody>
                  <a:tcPr marL="7620" marR="7620" marT="7620" marB="0" anchor="b"/>
                </a:tc>
                <a:tc>
                  <a:txBody>
                    <a:bodyPr/>
                    <a:lstStyle/>
                    <a:p>
                      <a:pPr algn="ctr" fontAlgn="b"/>
                      <a:r>
                        <a:rPr lang="en-IN" sz="2400" b="1" i="0" u="none" strike="noStrike" dirty="0">
                          <a:solidFill>
                            <a:srgbClr val="000000"/>
                          </a:solidFill>
                          <a:effectLst/>
                          <a:latin typeface="Calibri" panose="020F0502020204030204" pitchFamily="34" charset="0"/>
                        </a:rPr>
                        <a:t>21%</a:t>
                      </a:r>
                    </a:p>
                  </a:txBody>
                  <a:tcPr marL="7620" marR="7620" marT="7620" marB="0" anchor="b"/>
                </a:tc>
                <a:extLst>
                  <a:ext uri="{0D108BD9-81ED-4DB2-BD59-A6C34878D82A}">
                    <a16:rowId xmlns:a16="http://schemas.microsoft.com/office/drawing/2014/main" val="3785330108"/>
                  </a:ext>
                </a:extLst>
              </a:tr>
              <a:tr h="1057099">
                <a:tc>
                  <a:txBody>
                    <a:bodyPr/>
                    <a:lstStyle/>
                    <a:p>
                      <a:pPr algn="ctr" fontAlgn="b"/>
                      <a:r>
                        <a:rPr lang="en-IN" sz="2400" b="1" i="0" u="none" strike="noStrike" dirty="0">
                          <a:solidFill>
                            <a:srgbClr val="000000"/>
                          </a:solidFill>
                          <a:effectLst/>
                          <a:latin typeface="Calibri" panose="020F0502020204030204" pitchFamily="34" charset="0"/>
                        </a:rPr>
                        <a:t>science</a:t>
                      </a:r>
                    </a:p>
                  </a:txBody>
                  <a:tcPr marL="7620" marR="7620" marT="7620" marB="0" anchor="b"/>
                </a:tc>
                <a:tc>
                  <a:txBody>
                    <a:bodyPr/>
                    <a:lstStyle/>
                    <a:p>
                      <a:pPr algn="ctr" fontAlgn="b"/>
                      <a:r>
                        <a:rPr lang="en-IN" sz="2400" b="1" i="0" u="none" strike="noStrike">
                          <a:solidFill>
                            <a:srgbClr val="000000"/>
                          </a:solidFill>
                          <a:effectLst/>
                          <a:latin typeface="Calibri" panose="020F0502020204030204" pitchFamily="34" charset="0"/>
                        </a:rPr>
                        <a:t>71168</a:t>
                      </a:r>
                    </a:p>
                  </a:txBody>
                  <a:tcPr marL="7620" marR="7620" marT="7620" marB="0" anchor="b"/>
                </a:tc>
                <a:tc>
                  <a:txBody>
                    <a:bodyPr/>
                    <a:lstStyle/>
                    <a:p>
                      <a:pPr algn="ctr" fontAlgn="b"/>
                      <a:r>
                        <a:rPr lang="en-IN" sz="2400" b="1" i="0" u="none" strike="noStrike" dirty="0">
                          <a:solidFill>
                            <a:srgbClr val="000000"/>
                          </a:solidFill>
                          <a:effectLst/>
                          <a:latin typeface="Calibri" panose="020F0502020204030204" pitchFamily="34" charset="0"/>
                        </a:rPr>
                        <a:t>42%</a:t>
                      </a:r>
                    </a:p>
                  </a:txBody>
                  <a:tcPr marL="7620" marR="7620" marT="7620" marB="0" anchor="b"/>
                </a:tc>
                <a:extLst>
                  <a:ext uri="{0D108BD9-81ED-4DB2-BD59-A6C34878D82A}">
                    <a16:rowId xmlns:a16="http://schemas.microsoft.com/office/drawing/2014/main" val="1393262572"/>
                  </a:ext>
                </a:extLst>
              </a:tr>
              <a:tr h="1265983">
                <a:tc>
                  <a:txBody>
                    <a:bodyPr/>
                    <a:lstStyle/>
                    <a:p>
                      <a:pPr algn="ctr" fontAlgn="b"/>
                      <a:r>
                        <a:rPr lang="en-IN" sz="2400" b="1" i="0" u="none" strike="noStrike" dirty="0">
                          <a:solidFill>
                            <a:srgbClr val="000000"/>
                          </a:solidFill>
                          <a:effectLst/>
                          <a:latin typeface="Calibri" panose="020F0502020204030204" pitchFamily="34" charset="0"/>
                        </a:rPr>
                        <a:t>Healthy</a:t>
                      </a:r>
                    </a:p>
                    <a:p>
                      <a:pPr algn="ctr" fontAlgn="b"/>
                      <a:r>
                        <a:rPr lang="en-IN" sz="2400" b="1" i="0" u="none" strike="noStrike" dirty="0">
                          <a:solidFill>
                            <a:srgbClr val="000000"/>
                          </a:solidFill>
                          <a:effectLst/>
                          <a:latin typeface="Calibri" panose="020F0502020204030204" pitchFamily="34" charset="0"/>
                        </a:rPr>
                        <a:t> eating</a:t>
                      </a:r>
                    </a:p>
                  </a:txBody>
                  <a:tcPr marL="7620" marR="7620" marT="7620" marB="0" anchor="b"/>
                </a:tc>
                <a:tc>
                  <a:txBody>
                    <a:bodyPr/>
                    <a:lstStyle/>
                    <a:p>
                      <a:pPr algn="ctr" fontAlgn="b"/>
                      <a:r>
                        <a:rPr lang="en-IN" sz="2400" b="1" i="0" u="none" strike="noStrike" dirty="0">
                          <a:solidFill>
                            <a:srgbClr val="000000"/>
                          </a:solidFill>
                          <a:effectLst/>
                          <a:latin typeface="Calibri" panose="020F0502020204030204" pitchFamily="34" charset="0"/>
                        </a:rPr>
                        <a:t>69339</a:t>
                      </a:r>
                    </a:p>
                  </a:txBody>
                  <a:tcPr marL="7620" marR="7620" marT="7620" marB="0" anchor="b"/>
                </a:tc>
                <a:tc>
                  <a:txBody>
                    <a:bodyPr/>
                    <a:lstStyle/>
                    <a:p>
                      <a:pPr algn="ctr" fontAlgn="b"/>
                      <a:r>
                        <a:rPr lang="en-IN" sz="2400" b="1" i="0" u="none" strike="noStrike">
                          <a:solidFill>
                            <a:srgbClr val="000000"/>
                          </a:solidFill>
                          <a:effectLst/>
                          <a:latin typeface="Calibri" panose="020F0502020204030204" pitchFamily="34" charset="0"/>
                        </a:rPr>
                        <a:t>61%</a:t>
                      </a:r>
                    </a:p>
                  </a:txBody>
                  <a:tcPr marL="7620" marR="7620" marT="7620" marB="0" anchor="b"/>
                </a:tc>
                <a:extLst>
                  <a:ext uri="{0D108BD9-81ED-4DB2-BD59-A6C34878D82A}">
                    <a16:rowId xmlns:a16="http://schemas.microsoft.com/office/drawing/2014/main" val="798868562"/>
                  </a:ext>
                </a:extLst>
              </a:tr>
              <a:tr h="1071216">
                <a:tc>
                  <a:txBody>
                    <a:bodyPr/>
                    <a:lstStyle/>
                    <a:p>
                      <a:pPr algn="ctr" fontAlgn="b"/>
                      <a:r>
                        <a:rPr lang="en-IN" sz="2400" b="1" i="0" u="none" strike="noStrike" dirty="0">
                          <a:solidFill>
                            <a:srgbClr val="000000"/>
                          </a:solidFill>
                          <a:effectLst/>
                          <a:latin typeface="Calibri" panose="020F0502020204030204" pitchFamily="34" charset="0"/>
                        </a:rPr>
                        <a:t>technology</a:t>
                      </a:r>
                    </a:p>
                  </a:txBody>
                  <a:tcPr marL="7620" marR="7620" marT="7620" marB="0" anchor="b"/>
                </a:tc>
                <a:tc>
                  <a:txBody>
                    <a:bodyPr/>
                    <a:lstStyle/>
                    <a:p>
                      <a:pPr algn="ctr" fontAlgn="b"/>
                      <a:r>
                        <a:rPr lang="en-IN" sz="2400" b="1" i="0" u="none" strike="noStrike" dirty="0">
                          <a:solidFill>
                            <a:srgbClr val="000000"/>
                          </a:solidFill>
                          <a:effectLst/>
                          <a:latin typeface="Calibri" panose="020F0502020204030204" pitchFamily="34" charset="0"/>
                        </a:rPr>
                        <a:t>68738</a:t>
                      </a:r>
                    </a:p>
                  </a:txBody>
                  <a:tcPr marL="7620" marR="7620" marT="7620" marB="0" anchor="b"/>
                </a:tc>
                <a:tc>
                  <a:txBody>
                    <a:bodyPr/>
                    <a:lstStyle/>
                    <a:p>
                      <a:pPr algn="ctr" fontAlgn="b"/>
                      <a:r>
                        <a:rPr lang="en-IN" sz="2400" b="1" i="0" u="none" strike="noStrike" dirty="0">
                          <a:solidFill>
                            <a:srgbClr val="000000"/>
                          </a:solidFill>
                          <a:effectLst/>
                          <a:latin typeface="Calibri" panose="020F0502020204030204" pitchFamily="34" charset="0"/>
                        </a:rPr>
                        <a:t>81%</a:t>
                      </a:r>
                    </a:p>
                  </a:txBody>
                  <a:tcPr marL="7620" marR="7620" marT="7620" marB="0" anchor="b"/>
                </a:tc>
                <a:extLst>
                  <a:ext uri="{0D108BD9-81ED-4DB2-BD59-A6C34878D82A}">
                    <a16:rowId xmlns:a16="http://schemas.microsoft.com/office/drawing/2014/main" val="4164469515"/>
                  </a:ext>
                </a:extLst>
              </a:tr>
              <a:tr h="1071216">
                <a:tc>
                  <a:txBody>
                    <a:bodyPr/>
                    <a:lstStyle/>
                    <a:p>
                      <a:pPr algn="ctr" fontAlgn="b"/>
                      <a:r>
                        <a:rPr lang="en-IN" sz="2400" b="1" i="0" u="none" strike="noStrike">
                          <a:solidFill>
                            <a:srgbClr val="000000"/>
                          </a:solidFill>
                          <a:effectLst/>
                          <a:latin typeface="Calibri" panose="020F0502020204030204" pitchFamily="34" charset="0"/>
                        </a:rPr>
                        <a:t>food</a:t>
                      </a:r>
                    </a:p>
                  </a:txBody>
                  <a:tcPr marL="7620" marR="7620" marT="7620" marB="0" anchor="b"/>
                </a:tc>
                <a:tc>
                  <a:txBody>
                    <a:bodyPr/>
                    <a:lstStyle/>
                    <a:p>
                      <a:pPr algn="ctr" fontAlgn="b"/>
                      <a:r>
                        <a:rPr lang="en-IN" sz="2400" b="1" i="0" u="none" strike="noStrike" dirty="0">
                          <a:solidFill>
                            <a:srgbClr val="000000"/>
                          </a:solidFill>
                          <a:effectLst/>
                          <a:latin typeface="Calibri" panose="020F0502020204030204" pitchFamily="34" charset="0"/>
                        </a:rPr>
                        <a:t>66676</a:t>
                      </a:r>
                    </a:p>
                  </a:txBody>
                  <a:tcPr marL="7620" marR="7620" marT="7620" marB="0" anchor="b"/>
                </a:tc>
                <a:tc>
                  <a:txBody>
                    <a:bodyPr/>
                    <a:lstStyle/>
                    <a:p>
                      <a:pPr algn="ctr" fontAlgn="b"/>
                      <a:r>
                        <a:rPr lang="en-IN" sz="2400" b="1" i="0" u="none" strike="noStrike" dirty="0">
                          <a:solidFill>
                            <a:srgbClr val="000000"/>
                          </a:solidFill>
                          <a:effectLst/>
                          <a:latin typeface="Calibri" panose="020F0502020204030204" pitchFamily="34" charset="0"/>
                        </a:rPr>
                        <a:t>100%</a:t>
                      </a:r>
                    </a:p>
                  </a:txBody>
                  <a:tcPr marL="7620" marR="7620" marT="7620" marB="0" anchor="b"/>
                </a:tc>
                <a:extLst>
                  <a:ext uri="{0D108BD9-81ED-4DB2-BD59-A6C34878D82A}">
                    <a16:rowId xmlns:a16="http://schemas.microsoft.com/office/drawing/2014/main" val="3142886526"/>
                  </a:ext>
                </a:extLst>
              </a:tr>
            </a:tbl>
          </a:graphicData>
        </a:graphic>
      </p:graphicFrame>
      <p:graphicFrame>
        <p:nvGraphicFramePr>
          <p:cNvPr id="30" name="Chart 29">
            <a:extLst>
              <a:ext uri="{FF2B5EF4-FFF2-40B4-BE49-F238E27FC236}">
                <a16:creationId xmlns:a16="http://schemas.microsoft.com/office/drawing/2014/main" id="{2EC4C990-9501-4797-D8FC-1D0B9C34C546}"/>
              </a:ext>
            </a:extLst>
          </p:cNvPr>
          <p:cNvGraphicFramePr>
            <a:graphicFrameLocks/>
          </p:cNvGraphicFramePr>
          <p:nvPr>
            <p:extLst>
              <p:ext uri="{D42A27DB-BD31-4B8C-83A1-F6EECF244321}">
                <p14:modId xmlns:p14="http://schemas.microsoft.com/office/powerpoint/2010/main" val="950683234"/>
              </p:ext>
            </p:extLst>
          </p:nvPr>
        </p:nvGraphicFramePr>
        <p:xfrm>
          <a:off x="9906000" y="2158766"/>
          <a:ext cx="7936516" cy="70309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5758</TotalTime>
  <Words>1896</Words>
  <Application>Microsoft Office PowerPoint</Application>
  <PresentationFormat>Custom</PresentationFormat>
  <Paragraphs>231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Graphik Regular</vt:lpstr>
      <vt:lpstr>Calibri</vt:lpstr>
      <vt:lpstr>Wingdings</vt:lpstr>
      <vt:lpstr>Arial</vt:lpstr>
      <vt:lpstr>Clear Sans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Chanchal Jain</cp:lastModifiedBy>
  <cp:revision>16</cp:revision>
  <dcterms:created xsi:type="dcterms:W3CDTF">2006-08-16T00:00:00Z</dcterms:created>
  <dcterms:modified xsi:type="dcterms:W3CDTF">2022-10-08T08:00:02Z</dcterms:modified>
  <dc:identifier>DAEhDyfaYKE</dc:identifier>
</cp:coreProperties>
</file>