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3.xml" ContentType="application/vnd.ms-office.chartcolorstyle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3.xml" ContentType="application/vnd.ms-office.chart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rawings/drawing3.xml" ContentType="application/vnd.openxmlformats-officedocument.drawingml.chartshap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22"/>
  </p:notesMasterIdLst>
  <p:sldIdLst>
    <p:sldId id="290" r:id="rId2"/>
    <p:sldId id="291" r:id="rId3"/>
    <p:sldId id="260" r:id="rId4"/>
    <p:sldId id="263" r:id="rId5"/>
    <p:sldId id="261" r:id="rId6"/>
    <p:sldId id="309" r:id="rId7"/>
    <p:sldId id="310" r:id="rId8"/>
    <p:sldId id="268" r:id="rId9"/>
    <p:sldId id="269" r:id="rId10"/>
    <p:sldId id="296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5535" autoAdjust="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Akshata%20Howal\Documents\Data%20-%20Copy\chart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Chanchal%20Kedia\Desktop\Char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Akshata%20Howal\Documents\Data%20-%20Copy\charts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Chanchal%20Kedia\Desktop\Capstone\FinalData1.csv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Chanchal%20Kedia\Desktop\Capstone\FinalData1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nuka\Desktop\Data\final\edit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No</a:t>
            </a:r>
            <a:r>
              <a:rPr lang="en-US" baseline="0"/>
              <a:t> of </a:t>
            </a:r>
            <a:r>
              <a:rPr lang="en-US"/>
              <a:t>User watching video in each Quarter</a:t>
            </a:r>
          </a:p>
        </c:rich>
      </c:tx>
      <c:layout>
        <c:manualLayout>
          <c:xMode val="edge"/>
          <c:yMode val="edge"/>
          <c:x val="0.1330720058878864"/>
          <c:y val="0"/>
        </c:manualLayout>
      </c:layout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'Videos watched per Quater'!$A$1:$A$4</c:f>
              <c:strCache>
                <c:ptCount val="4"/>
                <c:pt idx="0">
                  <c:v>Quater 1_Video_Watched</c:v>
                </c:pt>
                <c:pt idx="1">
                  <c:v>Q2_Video_Watched</c:v>
                </c:pt>
                <c:pt idx="2">
                  <c:v>Q3_Video_Watched</c:v>
                </c:pt>
                <c:pt idx="3">
                  <c:v>Q4_Video_Watched</c:v>
                </c:pt>
              </c:strCache>
            </c:strRef>
          </c:cat>
          <c:val>
            <c:numRef>
              <c:f>'Videos watched per Quater'!$B$1:$B$4</c:f>
              <c:numCache>
                <c:formatCode>General</c:formatCode>
                <c:ptCount val="4"/>
                <c:pt idx="0">
                  <c:v>46673</c:v>
                </c:pt>
                <c:pt idx="1">
                  <c:v>65888</c:v>
                </c:pt>
                <c:pt idx="2">
                  <c:v>86665</c:v>
                </c:pt>
                <c:pt idx="3">
                  <c:v>90697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356-4AF6-A9AE-F91B1C0B3EAA}"/>
            </c:ext>
          </c:extLst>
        </c:ser>
        <c:dLbls>
          <c:showVal val="1"/>
        </c:dLbls>
        <c:gapWidth val="41"/>
        <c:axId val="137606272"/>
        <c:axId val="137607808"/>
      </c:barChart>
      <c:catAx>
        <c:axId val="13760627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07808"/>
        <c:crosses val="autoZero"/>
        <c:auto val="1"/>
        <c:lblAlgn val="ctr"/>
        <c:lblOffset val="100"/>
      </c:catAx>
      <c:valAx>
        <c:axId val="137607808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3760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600"/>
              <a:t>Program Type watched by Unique Users</a:t>
            </a:r>
          </a:p>
        </c:rich>
      </c:tx>
      <c:layout>
        <c:manualLayout>
          <c:xMode val="edge"/>
          <c:yMode val="edge"/>
          <c:x val="0.19720179267042046"/>
          <c:y val="2.0304568527918791E-2"/>
        </c:manualLayout>
      </c:layout>
    </c:title>
    <c:plotArea>
      <c:layout>
        <c:manualLayout>
          <c:layoutTarget val="inner"/>
          <c:xMode val="edge"/>
          <c:yMode val="edge"/>
          <c:x val="0.37545943246928914"/>
          <c:y val="0.17565335370359986"/>
          <c:w val="0.55009647108003734"/>
          <c:h val="0.71554572870368283"/>
        </c:manualLayout>
      </c:layout>
      <c:barChart>
        <c:barDir val="bar"/>
        <c:grouping val="clustered"/>
        <c:ser>
          <c:idx val="0"/>
          <c:order val="0"/>
          <c:tx>
            <c:strRef>
              <c:f>Sheet2!$M$3</c:f>
              <c:strCache>
                <c:ptCount val="1"/>
                <c:pt idx="0">
                  <c:v>Unique Users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in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Sheet2!$L$4:$L$7</c:f>
              <c:strCache>
                <c:ptCount val="4"/>
                <c:pt idx="0">
                  <c:v>Channels</c:v>
                </c:pt>
                <c:pt idx="1">
                  <c:v>Movies</c:v>
                </c:pt>
                <c:pt idx="2">
                  <c:v>TV Shows</c:v>
                </c:pt>
                <c:pt idx="3">
                  <c:v>Unknown Type</c:v>
                </c:pt>
              </c:strCache>
            </c:strRef>
          </c:cat>
          <c:val>
            <c:numRef>
              <c:f>Sheet2!$M$4:$M$7</c:f>
              <c:numCache>
                <c:formatCode>General</c:formatCode>
                <c:ptCount val="4"/>
                <c:pt idx="0">
                  <c:v>108133</c:v>
                </c:pt>
                <c:pt idx="1">
                  <c:v>103381</c:v>
                </c:pt>
                <c:pt idx="2">
                  <c:v>203812</c:v>
                </c:pt>
                <c:pt idx="3">
                  <c:v>192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166-4B7E-B8FE-51A893F15389}"/>
            </c:ext>
          </c:extLst>
        </c:ser>
        <c:gapWidth val="75"/>
        <c:overlap val="40"/>
        <c:axId val="134784128"/>
        <c:axId val="134804608"/>
      </c:barChart>
      <c:catAx>
        <c:axId val="134784128"/>
        <c:scaling>
          <c:orientation val="minMax"/>
        </c:scaling>
        <c:axPos val="l"/>
        <c:numFmt formatCode="General" sourceLinked="0"/>
        <c:majorTickMark val="none"/>
        <c:tickLblPos val="nextTo"/>
        <c:crossAx val="134804608"/>
        <c:crosses val="autoZero"/>
        <c:auto val="1"/>
        <c:lblAlgn val="ctr"/>
        <c:lblOffset val="100"/>
      </c:catAx>
      <c:valAx>
        <c:axId val="134804608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crossAx val="13478412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dirty="0"/>
              <a:t>Graph </a:t>
            </a:r>
            <a:r>
              <a:rPr lang="en-US" baseline="0" dirty="0"/>
              <a:t>indicating the g</a:t>
            </a:r>
            <a:r>
              <a:rPr lang="en-US" dirty="0"/>
              <a:t>enre with views</a:t>
            </a:r>
            <a:r>
              <a:rPr lang="en-US" baseline="0" dirty="0"/>
              <a:t> greater than 10000 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Genre!$A$1:$A$54</c:f>
              <c:strCache>
                <c:ptCount val="12"/>
                <c:pt idx="0">
                  <c:v> Action </c:v>
                </c:pt>
                <c:pt idx="1">
                  <c:v> Animation </c:v>
                </c:pt>
                <c:pt idx="2">
                  <c:v> Anime </c:v>
                </c:pt>
                <c:pt idx="3">
                  <c:v> Comedy </c:v>
                </c:pt>
                <c:pt idx="4">
                  <c:v> Horror </c:v>
                </c:pt>
                <c:pt idx="5">
                  <c:v> Motor Sports </c:v>
                </c:pt>
                <c:pt idx="6">
                  <c:v> Reality Show </c:v>
                </c:pt>
                <c:pt idx="7">
                  <c:v> Romance </c:v>
                </c:pt>
                <c:pt idx="8">
                  <c:v> Variety </c:v>
                </c:pt>
                <c:pt idx="9">
                  <c:v> Drama </c:v>
                </c:pt>
                <c:pt idx="10">
                  <c:v> Sports Magazine </c:v>
                </c:pt>
                <c:pt idx="11">
                  <c:v> TV Shows (General) </c:v>
                </c:pt>
              </c:strCache>
            </c:strRef>
          </c:cat>
          <c:val>
            <c:numRef>
              <c:f>Genre!$B$1:$B$54</c:f>
              <c:numCache>
                <c:formatCode>General</c:formatCode>
                <c:ptCount val="12"/>
                <c:pt idx="0">
                  <c:v>39607</c:v>
                </c:pt>
                <c:pt idx="1">
                  <c:v>11735</c:v>
                </c:pt>
                <c:pt idx="2">
                  <c:v>61925</c:v>
                </c:pt>
                <c:pt idx="3">
                  <c:v>53543</c:v>
                </c:pt>
                <c:pt idx="4">
                  <c:v>34123</c:v>
                </c:pt>
                <c:pt idx="5">
                  <c:v>18129</c:v>
                </c:pt>
                <c:pt idx="6">
                  <c:v>15951</c:v>
                </c:pt>
                <c:pt idx="7">
                  <c:v>52374</c:v>
                </c:pt>
                <c:pt idx="8">
                  <c:v>16484</c:v>
                </c:pt>
                <c:pt idx="9">
                  <c:v>191194</c:v>
                </c:pt>
                <c:pt idx="10">
                  <c:v>21802</c:v>
                </c:pt>
                <c:pt idx="11">
                  <c:v>19328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6FE-4EDD-9B4E-545FDDB42451}"/>
            </c:ext>
          </c:extLst>
        </c:ser>
        <c:dLbls>
          <c:showVal val="1"/>
        </c:dLbls>
        <c:gapWidth val="41"/>
        <c:axId val="140303744"/>
        <c:axId val="143266944"/>
      </c:barChart>
      <c:catAx>
        <c:axId val="14030374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66944"/>
        <c:crosses val="autoZero"/>
        <c:auto val="1"/>
        <c:lblAlgn val="ctr"/>
        <c:lblOffset val="100"/>
      </c:catAx>
      <c:valAx>
        <c:axId val="143266944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40303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24088421405110486"/>
          <c:y val="0.14713826288955259"/>
          <c:w val="0.68337401574803169"/>
          <c:h val="0.64432811415814473"/>
        </c:manualLayout>
      </c:layout>
      <c:barChart>
        <c:barDir val="col"/>
        <c:grouping val="clustered"/>
        <c:ser>
          <c:idx val="0"/>
          <c:order val="0"/>
          <c:cat>
            <c:strRef>
              <c:f>Sheet3!$A$1:$A$2</c:f>
              <c:strCache>
                <c:ptCount val="2"/>
                <c:pt idx="0">
                  <c:v>Interacted and Registered  </c:v>
                </c:pt>
                <c:pt idx="1">
                  <c:v>Total no of Interacted</c:v>
                </c:pt>
              </c:strCache>
            </c:strRef>
          </c:cat>
          <c:val>
            <c:numRef>
              <c:f>Sheet3!$B$1:$B$2</c:f>
              <c:numCache>
                <c:formatCode>General</c:formatCode>
                <c:ptCount val="2"/>
                <c:pt idx="0">
                  <c:v>136112</c:v>
                </c:pt>
                <c:pt idx="1">
                  <c:v>281612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2AC-4E23-B3C5-CA46279F26A3}"/>
            </c:ext>
          </c:extLst>
        </c:ser>
        <c:dLbls/>
        <c:axId val="106249216"/>
        <c:axId val="106255104"/>
      </c:barChart>
      <c:catAx>
        <c:axId val="106249216"/>
        <c:scaling>
          <c:orientation val="minMax"/>
        </c:scaling>
        <c:axPos val="b"/>
        <c:numFmt formatCode="General" sourceLinked="0"/>
        <c:tickLblPos val="nextTo"/>
        <c:crossAx val="106255104"/>
        <c:crosses val="autoZero"/>
        <c:auto val="1"/>
        <c:lblAlgn val="ctr"/>
        <c:lblOffset val="100"/>
      </c:catAx>
      <c:valAx>
        <c:axId val="106255104"/>
        <c:scaling>
          <c:orientation val="minMax"/>
        </c:scaling>
        <c:axPos val="l"/>
        <c:majorGridlines/>
        <c:numFmt formatCode="General" sourceLinked="1"/>
        <c:tickLblPos val="nextTo"/>
        <c:crossAx val="106249216"/>
        <c:crosses val="autoZero"/>
        <c:crossBetween val="between"/>
      </c:valAx>
    </c:plotArea>
    <c:plotVisOnly val="1"/>
    <c:dispBlanksAs val="gap"/>
  </c:chart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21236990902983321"/>
          <c:y val="0.20406983163152756"/>
          <c:w val="0.71124869391326073"/>
          <c:h val="0.64183291604678516"/>
        </c:manualLayout>
      </c:layout>
      <c:barChart>
        <c:barDir val="col"/>
        <c:grouping val="stacked"/>
        <c:ser>
          <c:idx val="0"/>
          <c:order val="0"/>
          <c:cat>
            <c:strRef>
              <c:f>Sheet3!$A$5:$A$6</c:f>
              <c:strCache>
                <c:ptCount val="2"/>
                <c:pt idx="0">
                  <c:v>Registered and AppLaunched</c:v>
                </c:pt>
                <c:pt idx="1">
                  <c:v>Total no of AppLaunces</c:v>
                </c:pt>
              </c:strCache>
            </c:strRef>
          </c:cat>
          <c:val>
            <c:numRef>
              <c:f>Sheet3!$B$5:$B$6</c:f>
              <c:numCache>
                <c:formatCode>General</c:formatCode>
                <c:ptCount val="2"/>
                <c:pt idx="0">
                  <c:v>204287</c:v>
                </c:pt>
                <c:pt idx="1">
                  <c:v>449387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1C3-4A67-943B-689CC21EEF0E}"/>
            </c:ext>
          </c:extLst>
        </c:ser>
        <c:overlap val="100"/>
        <c:axId val="106860544"/>
        <c:axId val="106862080"/>
      </c:barChart>
      <c:catAx>
        <c:axId val="106860544"/>
        <c:scaling>
          <c:orientation val="minMax"/>
        </c:scaling>
        <c:axPos val="b"/>
        <c:numFmt formatCode="General" sourceLinked="0"/>
        <c:tickLblPos val="nextTo"/>
        <c:crossAx val="106862080"/>
        <c:crosses val="autoZero"/>
        <c:auto val="1"/>
        <c:lblAlgn val="ctr"/>
        <c:lblOffset val="100"/>
      </c:catAx>
      <c:valAx>
        <c:axId val="106862080"/>
        <c:scaling>
          <c:orientation val="minMax"/>
        </c:scaling>
        <c:axPos val="l"/>
        <c:majorGridlines/>
        <c:numFmt formatCode="General" sourceLinked="1"/>
        <c:tickLblPos val="nextTo"/>
        <c:crossAx val="106860544"/>
        <c:crosses val="autoZero"/>
        <c:crossBetween val="between"/>
      </c:valAx>
    </c:plotArea>
    <c:plotVisOnly val="1"/>
    <c:dispBlanksAs val="gap"/>
  </c:chart>
  <c:externalData r:id="rId1"/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dLbls>
            <c:showVal val="1"/>
          </c:dLbls>
          <c:cat>
            <c:strRef>
              <c:f>Sheet2!$C$1:$C$5</c:f>
              <c:strCache>
                <c:ptCount val="5"/>
                <c:pt idx="0">
                  <c:v>Dormant</c:v>
                </c:pt>
                <c:pt idx="1">
                  <c:v>Hyper Active User</c:v>
                </c:pt>
                <c:pt idx="2">
                  <c:v>Active User</c:v>
                </c:pt>
                <c:pt idx="3">
                  <c:v>Hyper Active Guest</c:v>
                </c:pt>
                <c:pt idx="4">
                  <c:v>Active Guest</c:v>
                </c:pt>
              </c:strCache>
            </c:strRef>
          </c:cat>
          <c:val>
            <c:numRef>
              <c:f>Sheet2!$B$1:$B$5</c:f>
              <c:numCache>
                <c:formatCode>General</c:formatCode>
                <c:ptCount val="5"/>
                <c:pt idx="0">
                  <c:v>437180</c:v>
                </c:pt>
                <c:pt idx="1">
                  <c:v>740</c:v>
                </c:pt>
                <c:pt idx="2">
                  <c:v>6694</c:v>
                </c:pt>
                <c:pt idx="3">
                  <c:v>19002</c:v>
                </c:pt>
                <c:pt idx="4">
                  <c:v>2508</c:v>
                </c:pt>
              </c:numCache>
            </c:numRef>
          </c:val>
        </c:ser>
        <c:axId val="96139520"/>
        <c:axId val="101230464"/>
      </c:barChart>
      <c:catAx>
        <c:axId val="96139520"/>
        <c:scaling>
          <c:orientation val="minMax"/>
        </c:scaling>
        <c:axPos val="b"/>
        <c:tickLblPos val="nextTo"/>
        <c:crossAx val="101230464"/>
        <c:crosses val="autoZero"/>
        <c:auto val="1"/>
        <c:lblAlgn val="ctr"/>
        <c:lblOffset val="100"/>
      </c:catAx>
      <c:valAx>
        <c:axId val="101230464"/>
        <c:scaling>
          <c:orientation val="minMax"/>
        </c:scaling>
        <c:axPos val="l"/>
        <c:majorGridlines/>
        <c:numFmt formatCode="General" sourceLinked="1"/>
        <c:tickLblPos val="nextTo"/>
        <c:crossAx val="96139520"/>
        <c:crosses val="autoZero"/>
        <c:crossBetween val="between"/>
      </c:valAx>
    </c:plotArea>
    <c:plotVisOnly val="1"/>
  </c:chart>
  <c:externalData r:id="rId1"/>
</c:chartSpac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0.08831</cdr:x>
      <cdr:y>0.33703</cdr:y>
    </cdr:from>
    <cdr:to>
      <cdr:x>0.10649</cdr:x>
      <cdr:y>0.91885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444137" y="1985555"/>
          <a:ext cx="91440" cy="342771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r>
            <a:rPr lang="en-US" sz="1400" b="1" dirty="0" smtClean="0"/>
            <a:t>PROGRAM</a:t>
          </a:r>
          <a:endParaRPr lang="en-US" sz="1400" b="1" dirty="0"/>
        </a:p>
        <a:p xmlns:a="http://schemas.openxmlformats.org/drawingml/2006/main">
          <a:r>
            <a:rPr lang="en-US" sz="1400" b="1" baseline="0" dirty="0"/>
            <a:t> TY</a:t>
          </a:r>
        </a:p>
        <a:p xmlns:a="http://schemas.openxmlformats.org/drawingml/2006/main">
          <a:r>
            <a:rPr lang="en-US" sz="1400" b="1" baseline="0" dirty="0"/>
            <a:t>P</a:t>
          </a:r>
        </a:p>
        <a:p xmlns:a="http://schemas.openxmlformats.org/drawingml/2006/main">
          <a:r>
            <a:rPr lang="en-US" sz="1400" b="1" baseline="0" dirty="0"/>
            <a:t>E</a:t>
          </a:r>
          <a:endParaRPr lang="en-US" sz="1400" b="1" dirty="0"/>
        </a:p>
      </cdr:txBody>
    </cdr:sp>
  </cdr:relSizeAnchor>
  <cdr:relSizeAnchor xmlns:cdr="http://schemas.openxmlformats.org/drawingml/2006/chartDrawing">
    <cdr:from>
      <cdr:x>0.44416</cdr:x>
      <cdr:y>0.94047</cdr:y>
    </cdr:from>
    <cdr:to>
      <cdr:x>0.8353</cdr:x>
      <cdr:y>1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2233749" y="5540637"/>
          <a:ext cx="1967155" cy="350712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r>
            <a:rPr lang="en-US" sz="1400" b="1" dirty="0"/>
            <a:t>NO</a:t>
          </a:r>
          <a:r>
            <a:rPr lang="en-US" sz="1400" b="1" baseline="0" dirty="0"/>
            <a:t>. OF USERS</a:t>
          </a:r>
          <a:endParaRPr lang="en-US" sz="14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0.12232</cdr:x>
      <cdr:y>0.15336</cdr:y>
    </cdr:from>
    <cdr:to>
      <cdr:x>0.14644</cdr:x>
      <cdr:y>0.75512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145623" y="679269"/>
          <a:ext cx="225977" cy="26652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IN" sz="1100" baseline="0" dirty="0">
              <a:solidFill>
                <a:schemeClr val="tx1"/>
              </a:solidFill>
              <a:latin typeface="Calibri" pitchFamily="34" charset="0"/>
            </a:rPr>
            <a:t>no</a:t>
          </a:r>
        </a:p>
        <a:p xmlns:a="http://schemas.openxmlformats.org/drawingml/2006/main">
          <a:endParaRPr lang="en-IN" sz="1100" baseline="0" dirty="0">
            <a:solidFill>
              <a:schemeClr val="tx1"/>
            </a:solidFill>
            <a:latin typeface="Calibri" pitchFamily="34" charset="0"/>
          </a:endParaRPr>
        </a:p>
        <a:p xmlns:a="http://schemas.openxmlformats.org/drawingml/2006/main">
          <a:r>
            <a:rPr lang="en-IN" sz="1100" baseline="0" dirty="0">
              <a:solidFill>
                <a:schemeClr val="tx1"/>
              </a:solidFill>
              <a:latin typeface="Calibri" pitchFamily="34" charset="0"/>
            </a:rPr>
            <a:t>of </a:t>
          </a:r>
        </a:p>
        <a:p xmlns:a="http://schemas.openxmlformats.org/drawingml/2006/main">
          <a:endParaRPr lang="en-IN" sz="1100" baseline="0" dirty="0">
            <a:solidFill>
              <a:schemeClr val="tx1"/>
            </a:solidFill>
            <a:latin typeface="Calibri" pitchFamily="34" charset="0"/>
          </a:endParaRPr>
        </a:p>
        <a:p xmlns:a="http://schemas.openxmlformats.org/drawingml/2006/main">
          <a:r>
            <a:rPr lang="en-IN" sz="1100" baseline="0" dirty="0">
              <a:solidFill>
                <a:schemeClr val="tx1"/>
              </a:solidFill>
              <a:latin typeface="Calibri" pitchFamily="34" charset="0"/>
            </a:rPr>
            <a:t>users</a:t>
          </a:r>
          <a:endParaRPr lang="en-IN" sz="1100" dirty="0">
            <a:solidFill>
              <a:schemeClr val="tx1"/>
            </a:solidFill>
            <a:latin typeface="Calibri" pitchFamily="34" charset="0"/>
          </a:endParaRPr>
        </a:p>
      </cdr:txBody>
    </cdr:sp>
  </cdr:relSizeAnchor>
  <cdr:relSizeAnchor xmlns:cdr="http://schemas.openxmlformats.org/drawingml/2006/chartDrawing">
    <cdr:from>
      <cdr:x>0.19887</cdr:x>
      <cdr:y>0.90345</cdr:y>
    </cdr:from>
    <cdr:to>
      <cdr:x>0.87805</cdr:x>
      <cdr:y>0.98621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009651" y="3743325"/>
          <a:ext cx="3448050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0.18574</cdr:x>
      <cdr:y>0.91954</cdr:y>
    </cdr:from>
    <cdr:to>
      <cdr:x>0.80113</cdr:x>
      <cdr:y>0.98851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942976" y="3810001"/>
          <a:ext cx="3124200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0.15385</cdr:x>
      <cdr:y>0.90115</cdr:y>
    </cdr:from>
    <cdr:to>
      <cdr:x>0.79925</cdr:x>
      <cdr:y>0.97931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781051" y="3733800"/>
          <a:ext cx="3276600" cy="323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0.39775</cdr:x>
      <cdr:y>0.90115</cdr:y>
    </cdr:from>
    <cdr:to>
      <cdr:x>0.71857</cdr:x>
      <cdr:y>0.95862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019301" y="3733801"/>
          <a:ext cx="1628775" cy="2381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IN" sz="1100"/>
            <a:t>AD</a:t>
          </a:r>
          <a:r>
            <a:rPr lang="en-IN" sz="1100" baseline="0"/>
            <a:t> Campaign Interaction</a:t>
          </a:r>
          <a:endParaRPr lang="en-IN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0.11238</cdr:x>
      <cdr:y>0.15207</cdr:y>
    </cdr:from>
    <cdr:to>
      <cdr:x>0.15619</cdr:x>
      <cdr:y>0.73272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61976" y="628650"/>
          <a:ext cx="219075" cy="2400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0.11429</cdr:x>
      <cdr:y>0.15438</cdr:y>
    </cdr:from>
    <cdr:to>
      <cdr:x>0.16381</cdr:x>
      <cdr:y>0.71198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71501" y="638175"/>
          <a:ext cx="247650" cy="2305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0.0523</cdr:x>
      <cdr:y>0.26832</cdr:y>
    </cdr:from>
    <cdr:to>
      <cdr:x>0.07951</cdr:x>
      <cdr:y>0.75383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43403" y="1309949"/>
          <a:ext cx="230680" cy="23702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IN" sz="1100" baseline="0" dirty="0">
              <a:latin typeface="+mn-lt"/>
              <a:ea typeface="+mn-ea"/>
              <a:cs typeface="+mn-cs"/>
            </a:rPr>
            <a:t>no</a:t>
          </a:r>
          <a:endParaRPr lang="en-IN" dirty="0"/>
        </a:p>
        <a:p xmlns:a="http://schemas.openxmlformats.org/drawingml/2006/main">
          <a:pPr fontAlgn="base"/>
          <a:endParaRPr lang="en-IN" sz="1100" baseline="0" dirty="0">
            <a:latin typeface="+mn-lt"/>
            <a:ea typeface="+mn-ea"/>
            <a:cs typeface="+mn-cs"/>
          </a:endParaRPr>
        </a:p>
        <a:p xmlns:a="http://schemas.openxmlformats.org/drawingml/2006/main">
          <a:r>
            <a:rPr lang="en-IN" sz="1100" baseline="0" dirty="0">
              <a:latin typeface="+mn-lt"/>
              <a:ea typeface="+mn-ea"/>
              <a:cs typeface="+mn-cs"/>
            </a:rPr>
            <a:t>of </a:t>
          </a:r>
          <a:endParaRPr lang="en-IN" dirty="0"/>
        </a:p>
        <a:p xmlns:a="http://schemas.openxmlformats.org/drawingml/2006/main">
          <a:pPr fontAlgn="base"/>
          <a:endParaRPr lang="en-IN" sz="1100" baseline="0" dirty="0">
            <a:latin typeface="+mn-lt"/>
            <a:ea typeface="+mn-ea"/>
            <a:cs typeface="+mn-cs"/>
          </a:endParaRPr>
        </a:p>
        <a:p xmlns:a="http://schemas.openxmlformats.org/drawingml/2006/main">
          <a:r>
            <a:rPr lang="en-IN" sz="1100" baseline="0" dirty="0">
              <a:latin typeface="+mn-lt"/>
              <a:ea typeface="+mn-ea"/>
              <a:cs typeface="+mn-cs"/>
            </a:rPr>
            <a:t>users</a:t>
          </a:r>
          <a:endParaRPr lang="en-IN" sz="1100" dirty="0">
            <a:latin typeface="+mn-lt"/>
            <a:ea typeface="+mn-ea"/>
            <a:cs typeface="+mn-cs"/>
          </a:endParaRPr>
        </a:p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0.28</cdr:x>
      <cdr:y>0.87327</cdr:y>
    </cdr:from>
    <cdr:to>
      <cdr:x>0.98667</cdr:x>
      <cdr:y>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400176" y="3790950"/>
          <a:ext cx="3533775" cy="5238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0.29143</cdr:x>
      <cdr:y>0.7788</cdr:y>
    </cdr:from>
    <cdr:to>
      <cdr:x>0.47429</cdr:x>
      <cdr:y>1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457326" y="383857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0.40762</cdr:x>
      <cdr:y>0.8894</cdr:y>
    </cdr:from>
    <cdr:to>
      <cdr:x>0.74667</cdr:x>
      <cdr:y>0.96774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038351" y="3676650"/>
          <a:ext cx="1695450" cy="323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IN" sz="1100"/>
            <a:t>AD Camaign Applaunches</a:t>
          </a:r>
        </a:p>
      </cdr:txBody>
    </cdr:sp>
  </cdr:relSizeAnchor>
  <cdr:relSizeAnchor xmlns:cdr="http://schemas.openxmlformats.org/drawingml/2006/chartDrawing">
    <cdr:from>
      <cdr:x>0.01524</cdr:x>
      <cdr:y>0.02535</cdr:y>
    </cdr:from>
    <cdr:to>
      <cdr:x>0.99048</cdr:x>
      <cdr:y>0.1106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76201" y="104775"/>
          <a:ext cx="4876800" cy="3524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IN" sz="1800" b="1" dirty="0"/>
            <a:t>The Users who </a:t>
          </a:r>
          <a:r>
            <a:rPr lang="en-IN" sz="1800" b="1" dirty="0" smtClean="0"/>
            <a:t>launched </a:t>
          </a:r>
          <a:r>
            <a:rPr lang="en-IN" sz="1800" b="1" dirty="0"/>
            <a:t>App</a:t>
          </a:r>
          <a:r>
            <a:rPr lang="en-IN" sz="1800" b="1" baseline="0" dirty="0"/>
            <a:t> through Ad  Campaign</a:t>
          </a:r>
          <a:endParaRPr lang="en-IN" sz="18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33EEC-8BD1-4AD5-8782-E74936837C91}" type="datetimeFigureOut">
              <a:rPr lang="en-IN" smtClean="0"/>
              <a:pPr/>
              <a:t>30-03-2019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E2B26-9AA7-4B8B-A474-67F2AD4EE2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3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Chanchal Kedia\Downloads\Vi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515497" y="0"/>
            <a:ext cx="4676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Clever Tap </a:t>
            </a:r>
          </a:p>
          <a:p>
            <a:r>
              <a:rPr lang="en-US" sz="72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CleverTap</a:t>
            </a:r>
            <a:r>
              <a:rPr lang="en-US" sz="72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418011" y="1593668"/>
          <a:ext cx="5212080" cy="4193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1"/>
          <p:cNvSpPr txBox="1"/>
          <p:nvPr/>
        </p:nvSpPr>
        <p:spPr>
          <a:xfrm>
            <a:off x="630914" y="804278"/>
            <a:ext cx="5116744" cy="90695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/>
              <a:t>The Users who has interacted with App</a:t>
            </a:r>
            <a:r>
              <a:rPr lang="en-IN" sz="1800" b="1" baseline="0" dirty="0"/>
              <a:t> through Ad  Campaign</a:t>
            </a:r>
            <a:endParaRPr lang="en-IN" sz="1800" b="1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5434147" y="800370"/>
          <a:ext cx="6322423" cy="4881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7DA0B43-A4DA-4FCC-ADBA-9DCA5D896EC3}"/>
              </a:ext>
            </a:extLst>
          </p:cNvPr>
          <p:cNvSpPr txBox="1"/>
          <p:nvPr/>
        </p:nvSpPr>
        <p:spPr>
          <a:xfrm>
            <a:off x="598516" y="245818"/>
            <a:ext cx="4347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Master </a:t>
            </a:r>
            <a:r>
              <a:rPr lang="en-US" sz="4400" dirty="0" smtClean="0"/>
              <a:t>Data</a:t>
            </a:r>
            <a:r>
              <a:rPr lang="en-US" sz="4400" dirty="0"/>
              <a:t>..</a:t>
            </a:r>
            <a:endParaRPr lang="en-IN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81CE24F-D072-4405-A79D-60193F9663E5}"/>
              </a:ext>
            </a:extLst>
          </p:cNvPr>
          <p:cNvSpPr txBox="1"/>
          <p:nvPr/>
        </p:nvSpPr>
        <p:spPr>
          <a:xfrm>
            <a:off x="4929052" y="490599"/>
            <a:ext cx="65923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Discrete 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Last_Date</a:t>
            </a:r>
            <a:r>
              <a:rPr lang="en-US" dirty="0" smtClean="0"/>
              <a:t>, </a:t>
            </a:r>
            <a:r>
              <a:rPr lang="en-US" dirty="0" err="1" smtClean="0"/>
              <a:t>Frist_Date</a:t>
            </a:r>
            <a:r>
              <a:rPr lang="en-US" dirty="0" smtClean="0"/>
              <a:t>, </a:t>
            </a:r>
            <a:r>
              <a:rPr lang="en-US" dirty="0" err="1" smtClean="0"/>
              <a:t>VideosWatched_in_diff_Quarters</a:t>
            </a:r>
            <a:r>
              <a:rPr lang="en-US" dirty="0" smtClean="0"/>
              <a:t>, </a:t>
            </a:r>
            <a:r>
              <a:rPr lang="en-US" dirty="0" err="1" smtClean="0"/>
              <a:t>Activity_in_diff_Quarters</a:t>
            </a:r>
            <a:r>
              <a:rPr lang="en-US" dirty="0" smtClean="0"/>
              <a:t>, </a:t>
            </a:r>
            <a:r>
              <a:rPr lang="en-US" dirty="0" err="1" smtClean="0"/>
              <a:t>No_Of_Uninstalled</a:t>
            </a:r>
            <a:r>
              <a:rPr lang="en-US" dirty="0" smtClean="0"/>
              <a:t>, Reinstall,  </a:t>
            </a:r>
            <a:r>
              <a:rPr lang="en-US" dirty="0" err="1" smtClean="0"/>
              <a:t>Uniques</a:t>
            </a:r>
            <a:r>
              <a:rPr lang="en-US" dirty="0" smtClean="0"/>
              <a:t> </a:t>
            </a:r>
            <a:r>
              <a:rPr lang="en-US" dirty="0" smtClean="0"/>
              <a:t>Genre(54), </a:t>
            </a:r>
            <a:r>
              <a:rPr lang="en-US" dirty="0" err="1" smtClean="0"/>
              <a:t>Uniques</a:t>
            </a:r>
            <a:r>
              <a:rPr lang="en-US" dirty="0" smtClean="0"/>
              <a:t> </a:t>
            </a:r>
            <a:r>
              <a:rPr lang="en-US" dirty="0" err="1" smtClean="0"/>
              <a:t>ProgramType</a:t>
            </a:r>
            <a:r>
              <a:rPr lang="en-US" dirty="0" smtClean="0"/>
              <a:t>(4), Unique Genre Proportion, Unique </a:t>
            </a:r>
            <a:r>
              <a:rPr lang="en-US" dirty="0" err="1" smtClean="0"/>
              <a:t>ProgramType</a:t>
            </a:r>
            <a:r>
              <a:rPr lang="en-US" dirty="0" smtClean="0"/>
              <a:t> </a:t>
            </a:r>
            <a:r>
              <a:rPr lang="en-US" dirty="0" smtClean="0"/>
              <a:t>Proportion]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Continous</a:t>
            </a:r>
            <a:r>
              <a:rPr lang="en-US" dirty="0" smtClean="0"/>
              <a:t> 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Second_Of_Day</a:t>
            </a:r>
            <a:r>
              <a:rPr lang="en-US" dirty="0" smtClean="0"/>
              <a:t>, </a:t>
            </a:r>
            <a:r>
              <a:rPr lang="en-US" dirty="0" err="1" smtClean="0"/>
              <a:t>NumberOfAdCampaignInteracted</a:t>
            </a:r>
            <a:r>
              <a:rPr lang="en-US" dirty="0" smtClean="0"/>
              <a:t>, </a:t>
            </a:r>
            <a:r>
              <a:rPr lang="en-US" dirty="0" err="1" smtClean="0"/>
              <a:t>NumberOfAppLaunches</a:t>
            </a:r>
            <a:r>
              <a:rPr lang="en-US" dirty="0" smtClean="0"/>
              <a:t>, </a:t>
            </a:r>
            <a:r>
              <a:rPr lang="en-US" dirty="0" err="1" smtClean="0"/>
              <a:t>Avg_time_bw_visits</a:t>
            </a:r>
            <a:r>
              <a:rPr lang="en-US" dirty="0" smtClean="0"/>
              <a:t>, </a:t>
            </a:r>
            <a:r>
              <a:rPr lang="en-US" dirty="0" err="1" smtClean="0"/>
              <a:t>Count_of_Visits</a:t>
            </a:r>
            <a:r>
              <a:rPr lang="en-US" dirty="0" smtClean="0"/>
              <a:t>, ]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 Categorical [Status, Country</a:t>
            </a:r>
            <a:r>
              <a:rPr lang="en-US" dirty="0" smtClean="0"/>
              <a:t>,  State, OS, Device, </a:t>
            </a:r>
            <a:r>
              <a:rPr lang="en-US" dirty="0" smtClean="0"/>
              <a:t>Uninstall, Dormant,</a:t>
            </a:r>
            <a:r>
              <a:rPr lang="en-US" b="1" dirty="0" smtClean="0"/>
              <a:t>]</a:t>
            </a:r>
            <a:endParaRPr lang="en-US" b="1" dirty="0"/>
          </a:p>
          <a:p>
            <a:endParaRPr lang="en-US" dirty="0" smtClean="0"/>
          </a:p>
          <a:p>
            <a:r>
              <a:rPr lang="en-US" b="1" dirty="0" smtClean="0"/>
              <a:t>Null Values </a:t>
            </a:r>
            <a:endParaRPr lang="en-US" b="1" dirty="0" smtClean="0"/>
          </a:p>
          <a:p>
            <a:r>
              <a:rPr lang="en-US" dirty="0" smtClean="0"/>
              <a:t>Categorical features by </a:t>
            </a:r>
            <a:r>
              <a:rPr lang="en-US" dirty="0" err="1" smtClean="0"/>
              <a:t>int</a:t>
            </a:r>
            <a:r>
              <a:rPr lang="en-US" dirty="0" smtClean="0"/>
              <a:t> 255</a:t>
            </a:r>
          </a:p>
          <a:p>
            <a:r>
              <a:rPr lang="en-US" dirty="0" smtClean="0"/>
              <a:t>Discrete &amp; </a:t>
            </a:r>
            <a:r>
              <a:rPr lang="en-US" dirty="0" err="1" smtClean="0"/>
              <a:t>Continous</a:t>
            </a:r>
            <a:r>
              <a:rPr lang="en-US" dirty="0" smtClean="0"/>
              <a:t> features by 0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0890" y="1528354"/>
            <a:ext cx="1658984" cy="9013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Unique Users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466124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1394" y="1567542"/>
            <a:ext cx="1580605" cy="8098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Features: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145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1397725" y="901337"/>
            <a:ext cx="849086" cy="535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86891" y="927463"/>
            <a:ext cx="770709" cy="561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138" y="418011"/>
            <a:ext cx="3722914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4000" b="1" dirty="0" smtClean="0">
                <a:latin typeface="Bahnschrift Light" pitchFamily="34" charset="0"/>
              </a:rPr>
              <a:t>EDA On</a:t>
            </a:r>
          </a:p>
          <a:p>
            <a:r>
              <a:rPr lang="en-US" sz="4000" b="1" dirty="0" smtClean="0">
                <a:latin typeface="Bahnschrift Light" pitchFamily="34" charset="0"/>
              </a:rPr>
              <a:t> Master Data..</a:t>
            </a:r>
          </a:p>
          <a:p>
            <a:endParaRPr lang="en-US" sz="4000" b="1" dirty="0" smtClean="0">
              <a:latin typeface="Bahnschrift Light" pitchFamily="34" charset="0"/>
            </a:endParaRPr>
          </a:p>
          <a:p>
            <a:r>
              <a:rPr lang="en-US" sz="2800" b="1" dirty="0" smtClean="0">
                <a:latin typeface="Bahnschrift Light" pitchFamily="34" charset="0"/>
              </a:rPr>
              <a:t>Columns Dropped:</a:t>
            </a:r>
          </a:p>
          <a:p>
            <a:r>
              <a:rPr lang="en-US" b="1" dirty="0" smtClean="0">
                <a:latin typeface="Bahnschrift Light" pitchFamily="34" charset="0"/>
              </a:rPr>
              <a:t>	Genre</a:t>
            </a:r>
          </a:p>
          <a:p>
            <a:r>
              <a:rPr lang="en-US" b="1" dirty="0" smtClean="0">
                <a:latin typeface="Bahnschrift Light" pitchFamily="34" charset="0"/>
              </a:rPr>
              <a:t>	</a:t>
            </a:r>
            <a:r>
              <a:rPr lang="en-US" b="1" dirty="0" err="1" smtClean="0">
                <a:latin typeface="Bahnschrift Light" pitchFamily="34" charset="0"/>
              </a:rPr>
              <a:t>ProgramType</a:t>
            </a:r>
            <a:endParaRPr lang="en-US" b="1" dirty="0" smtClean="0">
              <a:latin typeface="Bahnschrift Light" pitchFamily="34" charset="0"/>
            </a:endParaRPr>
          </a:p>
          <a:p>
            <a:r>
              <a:rPr lang="en-US" b="1" dirty="0" smtClean="0">
                <a:latin typeface="Bahnschrift Light" pitchFamily="34" charset="0"/>
              </a:rPr>
              <a:t>	</a:t>
            </a:r>
            <a:r>
              <a:rPr lang="en-US" b="1" dirty="0" err="1" smtClean="0">
                <a:latin typeface="Bahnschrift Light" pitchFamily="34" charset="0"/>
              </a:rPr>
              <a:t>Activity_in_diff_Quarters</a:t>
            </a:r>
            <a:endParaRPr lang="en-US" b="1" dirty="0" smtClean="0">
              <a:latin typeface="Bahnschrift Light" pitchFamily="34" charset="0"/>
            </a:endParaRPr>
          </a:p>
          <a:p>
            <a:r>
              <a:rPr lang="en-US" b="1" dirty="0" smtClean="0">
                <a:latin typeface="Bahnschrift Light" pitchFamily="34" charset="0"/>
              </a:rPr>
              <a:t>	Uninstall</a:t>
            </a:r>
          </a:p>
          <a:p>
            <a:r>
              <a:rPr lang="en-US" b="1" dirty="0" smtClean="0">
                <a:latin typeface="Bahnschrift Light" pitchFamily="34" charset="0"/>
              </a:rPr>
              <a:t>	Reinstall</a:t>
            </a:r>
          </a:p>
          <a:p>
            <a:r>
              <a:rPr lang="en-US" b="1" dirty="0" smtClean="0">
                <a:latin typeface="Bahnschrift Light" pitchFamily="34" charset="0"/>
              </a:rPr>
              <a:t>	Country</a:t>
            </a:r>
          </a:p>
          <a:p>
            <a:r>
              <a:rPr lang="en-US" b="1" dirty="0" smtClean="0">
                <a:latin typeface="Bahnschrift Light" pitchFamily="34" charset="0"/>
              </a:rPr>
              <a:t>	</a:t>
            </a:r>
            <a:r>
              <a:rPr lang="en-US" b="1" dirty="0" err="1" smtClean="0">
                <a:latin typeface="Bahnschrift Light" pitchFamily="34" charset="0"/>
              </a:rPr>
              <a:t>Count_Of_Visit</a:t>
            </a:r>
            <a:endParaRPr lang="en-US" b="1" dirty="0" smtClean="0">
              <a:latin typeface="Bahnschrift Light" pitchFamily="34" charset="0"/>
            </a:endParaRPr>
          </a:p>
          <a:p>
            <a:r>
              <a:rPr lang="en-US" b="1" dirty="0" smtClean="0">
                <a:latin typeface="Bahnschrift Light" pitchFamily="34" charset="0"/>
              </a:rPr>
              <a:t>	</a:t>
            </a:r>
            <a:r>
              <a:rPr lang="en-US" b="1" dirty="0" err="1" smtClean="0">
                <a:latin typeface="Bahnschrift Light" pitchFamily="34" charset="0"/>
              </a:rPr>
              <a:t>First_Device</a:t>
            </a:r>
            <a:endParaRPr lang="en-US" b="1" dirty="0" smtClean="0">
              <a:latin typeface="Bahnschrift Light" pitchFamily="34" charset="0"/>
            </a:endParaRPr>
          </a:p>
          <a:p>
            <a:r>
              <a:rPr lang="en-US" b="1" dirty="0" smtClean="0">
                <a:latin typeface="Bahnschrift Light" pitchFamily="34" charset="0"/>
              </a:rPr>
              <a:t>	</a:t>
            </a:r>
            <a:r>
              <a:rPr lang="en-US" b="1" dirty="0" err="1" smtClean="0">
                <a:latin typeface="Bahnschrift Light" pitchFamily="34" charset="0"/>
              </a:rPr>
              <a:t>First_OS</a:t>
            </a:r>
            <a:endParaRPr lang="en-US" b="1" dirty="0" smtClean="0">
              <a:latin typeface="Bahnschrift Light" pitchFamily="34" charset="0"/>
            </a:endParaRPr>
          </a:p>
          <a:p>
            <a:endParaRPr lang="en-US" sz="4000" b="1" dirty="0" smtClean="0">
              <a:latin typeface="Bahnschrift Light" pitchFamily="34" charset="0"/>
            </a:endParaRP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endParaRPr lang="en-US" dirty="0"/>
          </a:p>
        </p:txBody>
      </p:sp>
      <p:sp>
        <p:nvSpPr>
          <p:cNvPr id="22530" name="AutoShape 2" descr="data:image/png;base64,iVBORw0KGgoAAAANSUhEUgAAAgIAAAGYCAYAAAAwUIp0AAAABHNCSVQICAgIfAhkiAAAAAlwSFlzAAALEgAACxIB0t1+/AAAADl0RVh0U29mdHdhcmUAbWF0cGxvdGxpYiB2ZXJzaW9uIDMuMC4yLCBodHRwOi8vbWF0cGxvdGxpYi5vcmcvOIA7rQAAIABJREFUeJzsnXeYVNX5xz/fXbooxl5QsRsURcVeAvaYYu+JsSRqEnvUmOjPEFM0auwao0ZRY+/GEguKBRsoCGIXMWLHggJSdvf9/XHOLHdnZ/ae3R2WcXk/zzMPM/e+95xz7wx7z33P+35fmRmO4ziO4yyY1MzvATiO4ziOM//wiYDjOI7jLMD4RMBxHMdxFmB8IuA4juM4CzA+EXAcx3GcBRifCDiO4zjOAoxPBBzHcRxnAcYnAo7jOI6zAOMTAcdxHMdZgOkyvwfgOJVmzpSJuXKZw9f+fW4736mdndRfqjZnfUP+vFtKa22lfl/k2ox+Z5mktlbsNj3Xpr5BSW3NqOuaZLdwt/xrm9rnrLr8P2Of0i2prQFLfJZr032hOUltjXl36SS7Wcr/XaT+xmoTlGL7WH1SW3PIv/71CTaVZs3FP0+y++rrHkl2G7x3d7tOIuXvTYGuS6zS8RcsAfcIOO1C0imSJkgaJ2mspE0kHSupV8KxSXaO4zhVS0N9+qtK8YmA02YkbQb8ENjAzNYFtgPeA44FUm7wqXaO4zjViTWkv6oUnwg47WFZYIqZzQIwsynAnsBywGOSHgOQ9A9Jo6Pn4I9x29El7KYVGpa0p6Rh8f1ekl6W9JKkJzrw/BzHcVqmoSH9VaX4RMBpDw8BK0h6Q9Klkr5nZhcCHwBDzGxItDvFzAYB6wLfk7RuGbtynAbsaGbrAT8uZSDpsDjZGH3ltTdW5OQcx3HysPq65Fe14sGCTpsxs2mSNgS2AoYAN0s6uYTp3pIOI/zelgX6A+Na0dVIYJikW4A7yozlcuByaF3wjuM4TruoYpd/Kj4RcNqFmdUDI4ARksYDP8vul7QycAKwkZl9Ed395cJ5szfwRhszO0LSJsAPgLGSBppZfni34zjOvKaKgwBT8YmA02YkrQk0mNmbcdNA4F2gH7AwMAVYBJgOTJW0NPB9wsQB4OuMHcDHkr4LvA7sFvcjaVUzew54TtKPgBWAshOBlNTAbSf8NdfmpYHH59q0hpT0wfG1PZPaWuTjWbk2y9TMTGorIeOMNxsWSmqrL/njmh99LmppKX9TPs/vs+/CXya1tVBiml4f8l3GdZaWdZaSzrdQbdq1mJPwe7XE9MGGhO97sxG/SmprofV+kmQ3colNkuzajXsEnM6EpH7AvWa2TmbbUGCamZ1T4pDewFWS+gLvA28BhwH7AQ9I+tDMhkgaA0wAJhLc/AXeAP4r6YMYJ3AycC8h8+Dl2D7As5KmAjOBFYHJlTljx3GcdlLFQYCp+ETAaTNm9gKwXoldF8VXwe6gMk1sCAyK2QaY2W3AbSXsJgAnmNloSZPaM2bHcZxKYp3AI+BZA04SkkZI+puk52OWwFZx+2BJ98b3QyVdFW0nxhRBJC0k6b6Y/veypH3KpA82SzN0HMepaurr0l9VinsEnNbQxcw2lrQz8AeCgFAxaxEyCBYGXpf0D2An4AMz+wGApD5mNlXS8YT0wUKMwClm9rmkWmB4TDNMyi6IWQmHARy18CB27rlqe87TcRwnjU4QLOgeASdLuZCewvZC6t4LhIDAUtxnZrPizf0TYGlgPLBd9ChsZWZTyxy7t6QXgTHA2oQ0w7SBm11uZoPMbJBPAhzH6TBcWdDpZHwGfKdo22LMjeovhGfXU96blA3hrid4Ed4gxAOMB86QdFrxQZk0w22jXPF9lE8zdBzHqQ5cWdDpTJjZNOBDSdsCSFqM4NZ/qj3tSloOmGFm/wbOATaIuwrpg1A6zdBxHKe66QQeAY8RcIo5ELhE0t/j5z+a2dtSu6pnDgDOltQAzAF+GbdfTlqaYatIKR+cohGw3thzk/pL1Rvo3iU/WGhDpuXaAEyfmV9WtyaxpHGKvsFqmpHUFrVpZpXss7Zr/h/Ympq0azGnLv8EPnxvkaS2luj5TZJdQ6JGQKWwxP6607Fr3+O3vyDJ7pklN05ssYMERqv4ST8Vnwh0MHm5+lF5b3tgFTObJWkJYLSZ9Ss+VtIvCDfVbYHzyh0XbdcmpPT1BQRcC/w5DuFTYHUz+wL4AhgMbGVmT8VjPyUEAR4Vi/70K7Qbx9MbwMyGRvvngO6Ep/xRBI2BBmBXM5tUOG8zS0ozNLPBmff9Stk4juPMD6whTaCpmvGlgeqkHjikJQNJPwWOAnaIN/Cyx0nqCdwDnGlmaxBy/zcHfmVmBjwHbBbNNycE620ej12TUGGwoOQ3BfhNS2Mzs03MbCChWNDNZjYwvia1eNaO4zjfNjxGwJlHnA8cJ6mkx0bS3gQVvh0yqXctHbc/MNLMHgIwsxnAkbENCG74zeP7zYFzaToxeDrT1lXAPjF+oFVIOlzS2ZnPv5R0lqTVonbAdZLGS7olTl6QtJGkxyW9IOmBGD/gOI5THVQ4RkDSTpJel/RWqSJuklaU9JikMZLGxXTuduETgerkf4QAvZ+W2LcScDFhEvBR4nFrE1L+GjGzt4HekhYh3OgLE4GNgbsIev7E7dn1+mmEycAxrTifAjcAu2cmKgcDw+L7/sAlZjaAICV8uKTuwAXAHma2IfBv4E+lGs6WIb5rxjttGJrjOE4baKhPf+UQNVQuIQRL9wf2k1ScRn0qcIuZrQ/sC1za3lPwiUDHk5erX+CvwIk0/44+Jdzw9y7TTqnjlNPv88D6khYCusbsgYmSVqO5RwDgQuBncRKRjJl9DTwBfD/GLNSb2Stx9ztm9mx8/29gS+C7hEnMI5LGEjwYK1CCrI7Arr1Wbs2wHMdx2k5lPQIbA2+Z2UQzmw3cBOxS3CMh/gqgD/BBe0/BgwU7nnK5+k0eY83srXjzK77hzyDMFp+S9ImZXZ9w3ARg66ydpFUIAYqFCn9vEeILXowmzwI7A0sRqgFm+/hS0g1AWrmwplwJHA9MAq7ONltkZ4QJzDgz26oN/TiO48x7WiEdnFVAjVxuZpdnPi9PKLpWYDJQXEZxKPCQpKOAhSit8Noq3CPQwbQyV/8vBJGd4jY+jcf8VdKOCcddD2wpabvYZ0/CU/1ZGZuRwLHAM/HzMwT3/7MxoLCYc4HDaeVk0sxGAqsCewE3Z3atLGmj+H4/wvV4BVhe0sZx3N2iJ8FxHKc6aEWwYNZzGV+XF7VWKrez+O/vfsAwM+tLeFi7TlK77uXuEZg/lMzVLzYyswlRcneDEvvekfRj4H5Ju7d0nJl9I2kX4CJJlxCyva8jxBoUGEm48RcmAi8SUg2vLHUCZjZF0p3AcaknneE2YK0iqeEJwC8k/Qt4jTBTniVpT+BCSQsTfq9/j7ZlqVT2cKo+QKrewPj18y9Vl9q0gKIZs/P/39fWpLWVksdel5D3D9Alsc8UkvtMSItfcrk0fYb33l003ygxD79bYh5+baLGQQpK0I74ztJp+gw1tZUb14wv83Uvpk5NExKtT7z+KdeiIlQ2G2AyTZc/+9Lc9X8o4UEQM3tGUg9gCYKke5vInQgoXM1zzew38fMJQO9Cznh7iDnz98bys21toy8huKI/wcNxL3BiXF9B0o2Edearzey8GKj2EXCFmf2uTJuDCWVvfxg/f58QpLYQYcZ2r5k1e1JPJa6LDymz76Ciz9mb/LqE9fPCvpcIriQIKYDljsPMxkdRoAPMbHSJfm8FJGlXSd3iGLsX2Qwt+nw8wc1fEjMbxtxgwCxbAm9K6hUzGCDECxxWbGhmL0b7xu+FEKzoOI4z3zGrqPDSKGD1KLn+PiEYcP8im/8RtGOGSfouQYr90/Z0mjLlnkWI9F6iPR1VGkm1Cne2O4C7zGx1YA2gN8E1jqRlgM3NbF0zOy8eugNhzXtvJcjlSVqH8OT8EzP7LrAOQfmuwzGze8zszHncza60otgPQLk0xxJ2i0t6gyBa9COgV+uH5ziOU0VUUEfAzOoIqd0PAq8SsgMmSDo9eoAh6Lj8QtJLwI3AQWWWb5NJmQjUEaRgm/k1JQ2LrtvC52nx38Ex9/sWhdr1Z0o6QKGW/XhJ2fJw20l6MtoVnsBrJZ0taVTMkzw80+5jMVBtPLANMNPMrgawMDU7DjhEUi/gIWApSWMlFQLO9iOkpP0P2DQz9p0kvSbpKSD7NH0S8Bczey32UWdml8ZjfiTpuZjP+Ughx13SUEnXSHpI0iRJuyvky4+X9F9JXaPdJIWKfM/H12o57R4k6eL4flVJz8ZrdHrRtR8h6bZ4PteXmvBImibpL5Jeiu0sLWlz4McEOeCxsY9V45hfiN/TWpnv/lxJjwF/k7SxpKfjmJ9WECIqfJfnSBoPPEZQEnwGWA54TNJjZvYWcJKkZyS9KOlWSb1zvhfHcZz5T4V1BMzsfjNbw8xWNbO/xG2nmdk98f0rZraFma0Xhdoeau8ppAYYXAIcIKlPK9pej7DmPICQ176GmW1MWHM+KmPXD/ge8APgMoX1jkOBqWa2EbARYfZTyAnbmFC3vj+l8+O/ItzkVyPc1N6OF+tJhSC5bQnLBzcSJgXEPq8gPKVuBSyTaXKd4j4yPAVsGvM5byJMGgqsGs9pF4I7/7GYI/9N3F7gq3hdLiYIAuW1W+AC4IJ4jYrXkNYnBP71B1YBtihx/EKEQMD1CCl9vzCzpwkKhCfGa/Y2YRJ4VMzjP4GmOatrANvFZaPXgK3jmE8jpDFCiJBdGVjfQlXB683swjjmIRZqDCxByI3dzsw2AEYDx+d8L02Q6wg4jjM/qK9Lf1UpSS5dM/tK0rXA0YQbWQqjzOxDAElvE57OITzJZ9fHbzGzBsKa8USCpv0OwLoZb0MfYHVgNvC8mRX+0pfLjy+3/YeEG/IMSbcD/yfpuNjnO2b2Zhzvv2ma4lGOvsDNkpYFutE0BfABM5sTn4Rrgf9mzr9fxu7GzL+F5YuW2i2wGcGND0Go55zMvufNbHI8l7Gxv+KshNmECRGEic72xR3Ep/LNgVszToVs3MCtNneBrA9wjaTVCde+a9y+HXBZdHlhZp+XOJdNCZOWkbGfbgSvQfL3EqNvLwd4drndOyhKyHGcBZ4qlg5OpTUpB+cTntQXymyrK7QR3c/Z0NBsXfqGzOcGmk5AyuWPH2VzNepXzrg/pmdsJwCDsgcriNysADSLwid4ALaTNIlw81ucuZOScjePCcCGZfZdBFwcn/QPJwRtFJgFECc5czJrOC2df+F9S+2mkL329ZSe8GXHVM6mBvgy8z0MjHESBbLfxZ8Ik6x1CE/whTG3JGZExubhTB/9zezQuM9v6o7jVC8LUhliM/tc0i2EyUAhansS4SZ5C8EF3rX00S2yl6RrCO7jVQiBfA8Cv5T0aHyqXoMQQVnMcOBMSQea2bUK8ox/J+RYzsgujccJwpbACmY2K247mDA5+DUhj33V6A7fL9PH2cAdkp4yszcU8jWPNbNzCU/BhXH9rA3nDrAPcGb8t5C6l9Lus8AehFz8fdvYdym+BhaGRk/QO5L2MrNb42Rv3ZitUEx2zAdltj8EHCFphJnVSVosegUK/UyJ53KJpNUsCCL1InhFXqP891KWlBK3KTYpZYMhLS0QYMCY83JtJmx4bFJbKSl/lSxv27tHfmlngJmzK5eRnNpnly75f2AX/0daKugHP/hXrs2cxLTGHj3TqtKljF8VTDFc/JxD840AeiyUb5PIdxLS3D/94bCktnp1S7uusxNKSleEBcwjAOEmm80euAL4nqTnCepH00se1TKvA48DDwBHmNlMQhzBK8CLkl4G/kmJSUt8ot2NMJl4E3iDoFP/+xL97A48WpgERO4mxBEYweV8XwxKezfTxzjCevuNkl4FXgaWjbuHEtzmTxJuaG2hu0LZ3mOYG5CZ0u6xhHX05+N4ppaxay03ASfGoL9VgQOAQxUiVCfQXO6ywFnAGZJG0rQq/ZWEmI1xsY1CKszlwAMxWPBTwuThRknjCBODteJvoeT34jiOUxV0guqDamfWQdWjKtZBiEsUPwL+TOt1EK4GTjIzk7QvsJ+ZlbtJl+p7MBmthI5C0lCCtPE5ebZtZeQye1bkR53qEahJFC6ppEdgxux851u32srlN/folnYtKukRSO0z5Ym63y1patjjK+gRWGLRtOeijvYILHvpQWmGFfQIkOARGDufPAKDJt/VLtfZN/eem/zl9Pzh8ZVz01WQBUFiuGp1EOLba2ibDsL+wNj4BP0rQm6p4ziO05F0gqyBBWEiUM06CIcSno7booPwBmEpZV0z25pQoa+UJsEwSZcVj7Eckk6L435Z0uUxLgAFbYJB8f0S0ZtR0Da4Q0Fr4E1JZ2Xa2klBF+AlScMz3fSP7U2UdHTG/idx7GMl/TNex9p4Di/Ha98WSWPHcZx5QydYGlgQJgLQyXUQMpTSJCg3xnJcbGYbxej/noSUyzwGEoIdBwD7SFpB0pKEGJI9olbBXhn7tYAd47X4g6SuClKZ+wBbmNlAQibDAbHt5c1snZhFka1Y2IgyOgJ3z5gvwo+O4yyIdIKsgQViIhBvrgUdhFRGmdmHMbiwWAehX8buFjNriLnuWR2EAxVy+J8jpCmuHu0rooMA3A7sllligKaaBJvljLEcQxRUDQvKjSnV/oab2dQY3PcKsBJBG+CJwrkW6QfcZ2azzGwKoVDG0oQJzobAqHjdtiVkkUwEVpF0kaSdgK9KDcAyVb126bVKwpAdx3EqQCfwCCxI1QfPJ1TUyz5RzmsdhAezO2KAXrEOwh5FNlkdhKWK2t4P2KLglmeuDsIjJcZS7n2pz4W+exCUAweZ2XsxsK/gPWi8VjTXNSilW9CSfkA5+2usRCEoSesRPAi/BvYGDinTruM4TsdSxTf4VBaYiUAn10EoTARKaRKUG+OmNKdwg5+ioCq4J6FkMMy9Vs/H7Xk8Q9AGWNlCyeTFrLSqYIHhwN2SzjOzTyQtRtAZmA7MNrPbFRQqh+V1nFJ+dHxtz1ybDUkrXZtaOjglI2DtF87PtQG4f51Tc23W6PllUltfTc/Xq5o9Jy0Cu/8xiyXZjT8vf2ypfU6Znv9dsvel+TbAJ3X5q4c9E8sLT5/ePd8I6Nolv72u3dL6TMlAGLvX7UltdU8YV4/uaRH83XvkB8q93ey5pzQ7fve9JLtP36pg1kNL1Fe0+uB8YYGZCET+TqjsVOAKws3necKNqD06CEsTdRAkXUlYPngxeho+Za4ccCMx9W834FJJ/0d44r6f1ukgnCWp8BenoElQQ9P4gVJjBNhW0uSM3V6EazKecOMfldl3DnCLpJ8Cj7Z8ScDMPpV0GEGMqYawBNBMxjhj/4qkU4GHov0cggfgG+DquA2gZOlox3Gc+YJ7BKofM+udef8xmdK38XP2yfh3cfsIYETGbnDmfeM+MzuoTJ8NhJt54w1d0rQ4lhFFtu8RtARKtTOJUPSIeNzsov2fA0vG9iF4OtYA1gXukvQl4YY+0syOKzp2BCEYsJhnCAWAisfymqTTgNMJHoGvJe1qZsMIdbHXIogRGfBePOYBglBU4RrUEyYZXeOE4hqCUmFDtL+ZoJRYzAYltjmO48x/qjgIMJVOPxHoRPQjaAfc0ILNYcDHMboehVLAp1Si87hOfw6wfXT1rww8LGliVF/cFbjbzP7QQjPfxIwAJC0Vz6UP0NIxjuM41Usn8AgsEFkD1YqkH8UI/TGSHpG0dNz+vZhLPzbuW5iw9r9V3NYsl97M+tFU7x8ze93MDjSz20rl6Me+yuX6F3MC8NdMFsA7wBkEOeKdCZLHP5f0WMq5m9knhInLkQr0U9A6eDG+No/ju05So2KipOsl/bjEtcykD3oZYsdxOgiz9FeV4hOB+ctTwKZmtj7BrX5S3H4C8Ov49LwVYZ38ZODJqClQTqv2KuC3kp6R9GeFksCUy9HPyfUvppnmATAaWNvM7gcuA84zsyHNjiyDmU0k/AaXIsYQmNkGcawXRrMrgYPjefQhlEW+v0RbmfTBlYt3O47jzBs8fdBpJ32BmyUtS0hdLDzKjgTOlXQ9cIeZTc5mEJTDzMZKWoWgY7AdISd/M5rm6EOIDfiElnP9iymVDphSYjiPwol1BS6WVJiorBHH9LikS+JSwu7A7WZWvVqdjuMsWFSxdHAqPhGYv1xEKIh0T9QYGApgZmdKug/YGXhW0napDZrZNOAOQrR+Q2xjNiVy9KOLPfVGPgEYBIzLbNuAICDUJuKkpZ4wKfkD8DFB0bGGUEWywHUElcF9cQ0Bx3GqCGuoXpd/Kj4RmL9k1/R/VtgoaVUzGw+Mj0/0axEi8RduqTFJWwCvmNkXkroRKhqOINysS+XotybX/xxCaeRHzWySpH6ErIgUTYFSY12SsJxwcUyj7ANMNrMGST+jaSnjYQT9go/MbEJe2yv1+yK3/0U+npVrM31mt1wbgBmz01bYGizfq5OiDwCw88t/zrX5+4anJbW1tX2Ta/PZ7IRcfWDa379OsuuS4OFK7bO38vO4P5jaO9cGYOmu+ddiqWXSznHie2maCuT/FKmfnvYbU8K8vrvSXNTTEn7XU2el/R8prQfalLV7JBgBr4xJ0xvoWdtBT+pV7PJPxScCHUevopz9cwkegFslvQ88SxD8AThW0hDC0/IrhBS8BqBO0ksEwaFScQKrAv+I2gU1wH0EV7qVytE3s2fzcv0VKiCeT6iZ0A0YJ+lTYAahDPLYVlyDngrywV0JSoXXAS/EwMBLgdsl7QU8RkbTwcw+lvQqcFcr+nIcx5n3ePqgk4qZlZte313C9qhShoS1/pb6uJZQU6HUvpI5+sW5/lnihOJOwrLCvnHbQGBhM3uyqJ2hLY0t2jSTilOQMZ5mZucQ9A8K/E5SFzOrU6jEuDpzayk4juNUB7404HRyhgBzzOyywoYYkChJZwPfJ8QY/NnMbo5xDieYWaEc88XAaDMbplAf4RqCeFJXQobCTOAIoF7STwhVHQ8FPgfWB8ZGDwGEpYmvJb1FyLSYMo/P3XEcJ586DxZ05gOSdgT+VrT5HTPbrQJtH0wovwywBNBN0iVm9uuM2e6E8sDrRZtRkp6I+7pG9z/A8sCPJR1LWKqYYmYbSPoVYcLwc0mXMdcjgKRDCRkD25lZfVRHnGpm50vaAXip1CQgLnEcBnDmymvyk6WXa++lcBzHyaeK9QFS8YnAt5BY1fDBXMO2tX01sUKjpKOBlYvliQnFj240s3rgY0mPE2IIviJ4EArqgcUegTvi8S8QJhPluDW2DUEb4W5CnMIhNK0emR335cDlAO9vts23/3+m4zjfDjpBsKALCjktMYGgP1BMuZDvbKliKF+uuFB6uBzZQMH3CJONbYBNKBPP4DiOM19osPRXleITAaclHiVUNPxFYYOkjYAvgH0k1cY0wK0J6X3vAv0ldY/pgC0GN0a+JictkqAu+G/gloynwHEcZ/5jDemvKsWXBpyyZMokny/pZEJw3yRCXYHewEuEYMGTzOwjAEm3EESH3gTGJHTzH+C2WE+gXLbEPYQlgZLLAsWMfmeZXJtlambm2tQobQZfW5P2HzxFR2CNnl8mtZWiEfCbF05PauvVQcfk2vRIVE+rqUm7ZinXNrXPlOtamziuWXXNElua8fp7SyS1tXi3/N8YpF0zSzjHYJdvk3K9IP2aVYo5CdceoHfX2flGpJ9nu6niJ/1UfCLgtIiZfQDsXWLXifFVbH+SpKmESon1BE2EVwlr/DOizWhgcHz/Bpm0QUkb0ryWwHqEIMHX2ns+juM4lcTqvv1OSl8acCpKVEL8IbCBma1LqHnwHsGL0CuhiSZ20RNxO/C7skc4juPMLzrB0oBPBJxKsywhTXAWQEz12xNYDnisUKZY0j9i2eAJkv4Ytx1dbAe8CHwAXCjpVklpWrGO4zgdgQcLOk4zHgJWkPSGpEslfc/MLiTczIdkyhSfYmaDCMsC35O0brGdpCWAUwmaAhsQyh4fX6pTSYfFicXoB2e8Na/P0XEcJ+BliB2nKWY2La7zb0VQJrw5uveL2TuKAHUheBH607SyIYQyyf2BkbF8cjdCoaRS/TbqCNy9zP7VO/V2HKdzUcVP+qn4RMCpODHFbwQwQtJ4MpUVASStDJwAbBQrJQ6jueYABL2Ch81sv3k7YsdxnDZSxWv/qfhEwKkoktYEGszszbhpIEFfoB9BL2AKsAhBNGiqpKUJNQtGRPuvM3bPEsokr2Zmb8XiQ31jpkFZVuw2vaXdQFqaVX1D5coLp/LV9FLzoeaklA5OSQsE+O7oC3Jtpv704KS2Jo3/TpLdemPPrVifk1/pk2vT0JD2HXXvkh8Bnvptp/4uGuo7KM2tlXS0cm5qGu6c+rQ0w47CswYcpzm9gWskvSJpHMG1P5Tgtn9A0mNm9hJBY2ACQUJ4ZOb4rN2nwEHAjbGtZ4G1OuxMHMdx8qhwsKCknSS9LumtMsuqBbs9JZmkQe09BfcIOBXFzF4ANi+x66L4KtgdVOb4YrtHCXUMHMdxqo8KxghIqgUuAbYHJhMKut1jZq8U2S0MHA08V4l+3SPQiZA0rZ3H95O0f47NYElTJY2Js9YnJP2wHX0eIenAth7vOI4zX6msjsDGwFtmNtHMZgM3AbuUsPsTcBZB7bXd+ETAydKPoAiYx5Nmtr6ZrUmYlV4sKaWuQDPM7DIzu7YtxzqO48x3WrE0kE1zjq/DilpbniDAVmBy3NaIpPWBFczs3kqdgk8EOjmSfiTpufgE/0gMzkPS9ySNja8x0dV0JrBV3FZcergkZjYWOB04Mra7pKTbJY2Kry0k1UiaJGnRzLjekrS0pKGSTojbVotjfEnSi5JWjdtPjG2NK4gPlTjPxv9gt0+b1I4r5jiOk47VNaS/zC43s0GZ1+VFzZWKHG1ce5BUA5wH/KaS5+ATgc7PU8CmZrY+wc10Utx+AvBrMxtIyPn/BjiZ8LQ/0MzOa0UfLzI3iO8C4Dwz2wjYA7jSzBqAu4HdACRtAkwys4+L2rkeuMTM1iPEGXwoaQdgdYLLbCCwoaStiweQ/Q+2R+9+rRi64zhOO6j7xDkiAAAgAElEQVSsoNBkYIXM574EkbUCCwPrEFKzJxG0Vu5pb8CgBwt2fvoSRH2WJQjyvBO3jwTOlXQ9cIeZTY6iPW0he+B2hFLEhc+LRG/DzcBphAqC+8bPcxsINsub2Z0AZjYzbt8B2IG5lQx7EyYGT7R1sI7jOBWjsoJCo4DVo9bK+4S/lY3LtWY2FWgsfylpBHBCLOTWZnwi0Pm5CDjXzO6RNJiQyoeZnSnpPmBn4FlJ27Wjj/WBV+P7GmAzs6aJ7pKeAVaTtCSwK/DnojbKzUIEnGFm/0wdTH1CzvibDQvl2qymGUn91SXqDfTukV8+dfactBzpz2b3zLVJLeObkq/f57qkCtDUrJ+0olTRPr8ackSuzexZaX/q5iRc/49n5V97gL492hW724TUktg1tfl2dXVpv9fUPpPaShjXy1+naVBsvvIH+UbA2xMXT7JrNxWcCJhZnaQjgQeBWuAqM5sg6XRgtJndU7HOMvjSQOenD2FmCRmFP0mrmtl4M/sbQcN/LeaK+SQjaV3g/wgpLxBqDRyZ2T8QwMwMuBM4F3jVzD7LtmNmXwGTJe0aj+seBYQeBA4pFBuStLykpVozRsdxnHmFmSW/Etu738zWMLNVzewvcdtppSYBZja4vd4AcI9AZ6OXpMmZz+cSPAC3SnqfIMizctx3rKQhQD3wCvAA0ADUSXoJGAb8ycxKVfvbStIYQrngT4CjzWx43Hc0QQ1wHNCToCpY8DbcTHB9HVTUXj9JzwOLA9dL+gL4GNgrHr8Y8KnCesNUQvzAJ624Lo7jOPMGrzXgVBNmVs7Dc3cJ26PK2DamAUr6U4njRhC8DOXGMAXYJx4/mBCUWNg3muZLAJcBzwO7mtmLseLgg8BpZjZR0oOENbC7Y5sDzOztcv07juN0JFb37a814EsDTquYB+mIvwaGmdmL0DiROImQwQChMmGjl8PMxs+rc3Mcx2k1FZYYnh/4RMApiaQdgZ6Zm/tYSXdS+XTEtYEXiraNjtsh5Mw+KukBScdltQiKxtuoI3DH9EltO2nHcZzW0tCKV5XiSwNOSczsQUnfxBt7I5IGUNl0RJERzMgOIY7j6rg8sBNBavNwSeuZ2ayi8V5OKFjE6L67Vu/U23GcToVV8ZN+Ku4RcFrLRcDFZjYAOBzoASEdEfg5IUDwWUmpVQInAMViGBsSAhiJbX9gZleZ2S5AHUFQw3EcZ/7TCZYG3CPgtJYW0xGB8ZI2I6Qjvkd+OuIlwHOS7jCzsZIWB/5GkC1G0k7AcDObI2kZQmbB++Wbgxl1XXNPoi+zcm1ILHveJbGO+szZ+f/d+h+zWFJb0/7+da5NTU3aH55J4/Pzt1P1AQaMSROkfGng8RXrs6amR65NQ4K2BECKE2vR2nw9CIBPpvdKsuuu/N9Pz65zktrq0S1fO+Lj6fkaGgA9VJ9rkzquXj3z7Za1hP+TwGcflkpkak63xP+X7aaKXf6p+ETAaYmKpiOWihMwsw8l/QS4IgYYCjjfzP4TTXYALpBUqLJ1opl9VNGzdBzHaSNWV71P+qn4RKADkFQPZKPddyXIRB5oZkcntrEosL+ZXdqCTQ1wPrANYY19JrC3mb1T7piWKE5HlLQlYTIwG1gSeNPMToy7TyfUA+gGXJpZw8+mI04iiBZBeN6+g6BV8ASwUZkxHA/kPz46juPMBzpDjIBPBDqGZkF3wCRCdHwTJHUxs1L+vUWBXwFlJwKE/P3lgHXNrEFSX2B624bcbFzLADdQlO8v6X0zu49ww3/NzH7WYkMwxMymRKXAQoBf3jGO4zjVSSdYGvBgwfmEpMGS7o3vh0q6XNJDwLWS1pb0fEzZGydpdUJO/qpx29llml0W+DBW+8PMJpvZF7GPHSQ9E8v73pqR7N1I0tMKpX+fj+75UpTN948ywmcBO8fxNRNjj+mIywGPSRpLSENcGNhV0mKSeksaHsc3XtIu8bg/STom085fJDXzomTTB++ZMbGlS+84jlMxrCH9Va24R6Bj6BlvfgDvmNluJWw2BLY0s28kXQRcYGbXS+pGcKOfDKxTwrOQ5RbgKUlbAcOBf5vZmPj0fiqwnZlNl/Rb4HhJZxJkf/cxs1GSFiHk/5dibeCaom2jgbVjkN9pwCAzO7L5oY3piB8QPQKF7fG6rE7QEtjNzL6K431W0j3AvwhLCBfEpY99CUsQxe03pg8+scxe335fneM43w6q+Aafik8EOoZSSwPF3JOp2PcMcEp07d9hZm+m5OTH3P01CTEC2wDDJe1FSOnrD4yM7XSLfaxJ8CCMisd/1ULzLeb7twNl/v2rpK0J/7WWB5Y2s0mSPpO0PrA0MKa4YJHjOM78ouRC7rcMnwhUD41r+WZ2g6TngB8Q1uF/DiT5u2OQ3gPAA5I+JgQmPgQ8bGb7ZW0VKgem3sgL+f7ZClhN8v1bS1yG6Ae8ARxACEDcMKYKTiJqFABXEgoVLQNc1db+HMdxKk01u/xT8YlAFSJpFWCimV0Y368LvEROTr6kDYCPzOyD6EZfFxhHSPO7RNJqZvaWQnnfvsBrwHKSNopLAwsTvBel5rgt5vu34Rx7EwIf7zKzLyT1AT6Jk4AhwEoZ8ztjP12B/fPaXrhbfp53SkXQ+oaOD6EZf96XSXZdEjxEqfXk1xt7bq7N1J8enNRWij5Apfuc/ErZGljzhDRFAlika5reQAoNltbrjFn5Ghp9uqbl66f+flKY8U3+uFI1CVLOsSPxiYAzr9gH+ImkOcBHwOlm9rmkkZJeBh7IpO1lWYqQj989fn6eoAI4U9JBwI2Zfaea2RuS9gEuigF+3xBKBk8rbjgh3z+VxxTWJ2oIN/hChcPrgf9IGg2MJUxSCn3PlvQY8KWZ5aucOI7jdBA+EXCSMLNmUlixnO+I+H5o0b4zgDNKHFP2abhIq6COuVoFZwFHm9mjlMjVj/EBm8Y2FgUOpEyKopk9EWMOXiXcqI+WdDBwiZkNA4aVG188vl+Jcf9YUv8oUbxZmXOriWPcq6X2HcdxOpxEb0014xOBzkNHaRUAvB2rDxaWMe6QVGNmV7d20GZ2D03jDorH2h+4F7jTzN5sbfuO4zjzks7gEXAdgW8hkgaoaXngsYTMgGK7tmgVrC7pG0mfqGn54ZKY2USC8t/RsZ+F4rEz4mtipo9CaWEkjZC0oaSDJF0cty0t6c6oafCSpM3N7BXgNGCr2M4/JTWrApDVEbh92qR2XF3HcZx0GuqU/KpW3CPwLSQW9ykuD1xfQa2C1lb3e5FQZAjgFOB4M/t3XGp4HtgCOAzYG/iDQgnj5czsBYWyxgUuBB43s93izb63pO8SYia2iIGElxIyDK4tuiaNOgJjVtzFdQQcx+kQzJcGnCqiQ7QKypA9cAfgx5JOiJ97ACsSxI4eBv5AmBDcWqKdbQgxCsSgwKmSfkqYwIyK4+sJfNLWgTqO41SSzrA04BOBBYuKaBWUYH1CACGEScEeZvZ6sVEUBlqX8IR/eGLbAq4xs9+lDqY+oeTsmw1ppVhX04xcm7rENMPePfLTyWbPSat9/NnsZitBzehRn6Z0kpKm1+e6tPCP1NLBlexz6uBf5trMmZ12XeckXP+PZ+Vfe4C+PZol35Qk5YmyNrGkrhJKT9fXp/1eK5k+mDIugAnT8ktib77yB0ltvT1x8SS79mKJJa6rGY8RWEDJahUQgvXWJVQGbFGroEQ7/YBzgIvipgeBo2KKIFERsMBNhPoEfeLyRjHDgV/G42qj5PFwYE9JS8Xti0laqcSxFSdlEuA4TmVImQRUI2bpr2rFJwILLvsAL8e4grWAa6N070hJL6t8YSMIxY/GSHqV4PK/KJMx8CeC8M+4qHnwp8xxtxFqBdxSpt1jgCGSxhNqD6wdgwVPBR6SNI6wvLBsW07YcRyn0liDkl/Vii8NdBIqrVUQgw+3z+wq6BIcaGZlfaMxBuHw2MaiZJQAzexjin5zZjZM0ihJjxLUDkUIBPyzmZmkpYGfxu1dgMlm9my5/h3HcTqShvrqvcGn4hMBpxwdoksQFQ3vAX5pZg9F+ePb43GXEKSFHzazC6L9um04F8dxnHlCNT/pp+JLA045aoq1CiS90gZdglXjtnJLDfsDI83sIQAzmwEcSUhlhLAMMLlgbGbjSjWS1RG4Y/qkSpy/4zhOLmZKflUr7hFwytE98/6dmNs/GDghsz1Vl6CltMa1CfEAjZjZ25J6x2DBS4CbJR0JPAJcbWbNwoazOgKj++5axWE5juN0Jjx90OnMdJQugShfCtnM7MGY4bAT8H1gjKR1zOzTlMYdx3HmJamVIasZnwg47aESugQTgK2zG+KNf5qZfR3b/hy4AbghLk1sTYgjKMmsuvyfdV/yS7HWdk2b6ndJ/DvQpUt+e1Omp+Wo91Z+EcbUP1ApZXy/GnJEUls1NT0q1meKPgDAiiP+kWvz0fd/kdTWEidsnWvz+rFvJLXVa6G0MsQpOfY1tWlOrpS2Zk5PK+Ob8ntNHVdNQlurzkrTXfjsw2Zx0SWZXNM936gCNCTqMlQz3/4zcKqCdugSXA9sKWm72E5PgtTwWfHzNjGAEIXyx6sC/5snJ+E4jtNKXEegnRT08SVNiEVmjlcoOVup9hsL2rTimN9Xqv/2olA0aGomWO+RuP0ISQe2op2BknaedyMF4G/AlBZ0CUZmZIcbiUsLuwCnSnqdUEp5FFD43jYERkcNgVeBW2LpZMdxnPmO6wi0n8Z16KgcdwPQh6BHP7/4PfDX+dh/MU+a2Q+zG8zsslKGLaTxDQQGAfendtpaXQLgPuBjMzuy6JiCLkGxfdZmPDC4zL6zgbNjGyOA/6SM33EcpyPoDDECVbM0YGafECrUHalAP0lPSnoxvjYHkHSdpF0Kx0m6XtKPW2h6BUn/lfS6pD9kjvtJJt3tn1HS9kygZ9x2vaSTJBXK654XRW+QtK2kf8f3O0h6Jo7xVkm94/YNJT0u6QVJDypU3CuU3/1b7PsNSVu19lrF1L0TMu39VdLjwDGS9opP4C9JeiJG8J8O7BPPa58ybW4s6WkFxcCnJa0Ztx8k6Y54Dd+UdFbmmIPjOTxOqDDYaiTdFa/RBEmHxW21kobF8xgv6ThJexImM9fH80hbTHccx5mHdIb0waqZCEBjbfsaYClChbntzWwDghzuhdHsSuBgAEl9gM1p+Ul3Y0LZ2oHAXpIGqWlp24FAPXCAmZ1M9FKY2QHAE0DhRj2IUBa3K7Al8KSkJQjyt9vFcY4Gjo82FwF7mtmGwFXAXzJj6mJmGwPHku/92CqzNHBKGZtFzex7ZvZ34DRgRzNbD/ixmc2O226O53VzmTZeA7Y2s/WjfdYrMjBerwGECcUKcWLzR8IEYHugf855LAUcp6a6BM8Bh8RrNAg4WtLisb/lzWwdMxtASBm8jXB9D4jn8U22cWV0BO6e0dbaSY7jOK2j0jECknaKD65vSTq5xP7ukm6O+59TqPfSLub30kApCtOmrsDFkgo36jUAzOxxSZfEpYTdgdvLuMMLPBzXqpF0B+EmXkdaadsXgA0VgtRmAS8SblhbAUcDmxJugCNjO90IaXRrAusAD8fttcCHmXbvyLTfL+d6NFsaKEH25j4SGCbplkw/KfQBrlEQAjLC9S8w3MymAkh6BViJIDc8opDGJ+lm4ndUhk+A88zsnOzG6N3YLX5cAVgdeB1YRUGb4D7gobzBZ3UERi6zZxWH5TiO05moT6w+moKkWoJ2yvYEIbVRku6JNVcKHAp8YWarSdqXEJ9V0tObSlVNBBQiz+sJN40/AB8D6xG8BDMzptcRnvL3BQ7Jabb4pmAklrY1szmSJhE8EE8D44AhhMj1V+O/D5vZfkXnMQCYYGablWm6kLtWT2W+g2wa3xGSNiGk8Y2NE6kU/gQ8FoWD+hFjASLZXLvsmNt1w1UQKNoO2MzMZijEAPQwsy8krQfsCPwa2Jv879lxHKfDqXA2wMbAW9E7jqSbCMHU2YnALsDQ+P42wgOzzNo+kqqZCEhaErgMuDgWm+lDKDDTIOlnhKfqAsOA54GPzGxCTtPbS1oM+IZQOOcQYAZwt6TzzOyTuH9hM3sXmCOpq5nNicc/QVDTO4QQ0X4u8EIc47PAJZJWM7O3FNLc+hKeaJeUtJmZPROXCtZIGGu7kbSqmT0HPCfpR4Sn7JQ0vj7A+/H9QQldPQdcEF35XwF7AS+1crh9CDPbGZLWInhYiEsus83sdklvE75vSCyT/CndcjtetPHrLU9NYg31JZdLy39e/B/H5xvtXbYsQxM+mJqfS12bOP6GhGjm2bPS/lSktJXKnNm1+UakaQQs88AVSW2NGnBirk2vhrQ8/CW3SHtSrFlq0VwbLZQWEmNz8n/Xtdv+IKktLbJUvk3PxKrlNfnX4sPN02K0u3dtyQE8lzVr0/5ftpfWBAvGOKjDMpsuj97MAssD72U+TwY2KWqm0cbM6iRNBRYHprRi2E2Y3xOBngrpZl0J7vrrCDdaCIVqbpe0F/AYTZ96P1YogXtXQh9PxXZXA24ws9EAkgqlbWuAOYQnz3cJ7uVxkl6McQJPAqcAz5jZdEkz4zbM7FNJBwE3SiqoV5xqZm/E4LYL44SmC3A+QTxnXnN2dO8LGE64Of8PODle6zPKxAmcRVgaOB54NK8TM/tQIRPgGcKyx4s0nayV4lRJx2Y+rwocoZAa+DpQqCq4PHC15qaSFjw3w4DLJH1D8CI0iRNwHMfpaFoTBJhdwixDqcaKZ/QpNq1ivk4EzKzsjcPM3iSI0hRodOPHJ+/VgRtz2h/G3KfJ4n0303RtvbD9t8BvM5+Hk1kvN7M1iuwfBTYq0c5YihTz4vbBmfdTyMQISFqGMGHYiOCOn0QIKCxuY2ip9uLn3Yvtgc+BjaIrvqTcmZk9Q9M1/v+L24cRYg6WBO4lxEHUx31XA1fHsQ8jTAoakbQrcJiZ7QzsYGalHn2+H23vJ3hsAPaPwZfFY7ydFhQFHcdxOpoKpw9OJnhxC/QFimurFGwmS+pC8Kx+3p5OqyprIAUFBbrXgIsKAWydAYWowjsJAXirmll/gqbB0hXsZjAhy6ItbAu8Zmbrm9mTJfbfSIjZyLJv3I6Ztdivme1sZl8yt3Sx4zhO1WOteCUwClhd0soKqd/7EpRas9wD/Cy+3xN4tD3xAfAtnAiY2SNmtqKZnV/YJmlHNS+Ze+f8HGdrkLQj8CYhPe+IwvijV+EpSWdrbk79PvGYwYolgePni+MyBZImSfqjgrbBeElrxQDAIwiFgb5R0AQoXKtLMu2sJGm4Qinh4ZJWjAGHZwE7q3wO/yPAWpLOiDYvEX6kJ0o6RdK02P6yCvoGY+M5bZUZ8xIUlS4uZ1/iGjamDz404612fBuO4zjp1DfUJL/yiBlwRwIPMldJdYKk0zVXL+dfwOKS3gKOZ27J9jYzv2MEKoKZPUi4cN9KLFTYuxBY2cyOK9q9OyGvfj1Cyt4oSU8kNDvFzDaQ9CvgBDP7uaTLCMV8zmnhuIsJ8sDXSDoEuNDMdpV0GjCoWDkwcw71CumZH5nZQIW0lj3MbC8ASYWlnf2BB83sLwqpMr2KmmpSuljSb3LsC/03rr3dtcz+nj7oOE6HUOkqxGZ2P0XaOGZ2Wub9TEJwdsX41nkEFkC2BG40s3oz+xh4nBIxCSVojVZBls0IUs8Qgiy3bMWx2eWBxmWBIkYBB8dAwwEWKwy2QGvtHcdxOgxDya9qxScC1cMEgshRMeV+PXU0/f6K679WSqugNU/XI4FlFTQASio+mtkThCDK94HrlFM8qbX2juM4HUmDpb+qlU6xNNBJeBT4q6RfmNkVAJI2Ar4gyPpeAyxGuCmeSMhk6B/TFnsQgvmeyunja2CRHJunCU/zBdGmvDYbidoKtwDXAPdHF1YTJK0EvG9mV0haCNgAuLZojAu3wr4ZA5b4LHesUz5fKNdmTl1aHvt77+bngQN88IN/5dp8Utcnqa2lu+ZnTs5KHH/3LvW5NnPmpLWlCj70pPa5xAnNknOakaIPALDR+LNzbZ5f56Sktsbfnf8bA2hZGLVA5RxhtZfeWrG2Khkx3zVR92Lm7LTb1mezi5+N5g0NVfykn4pPBKqEeBPdDThfQV96JnPTB3sT9AAMOMnMPgKIN91xhEDDMQnd/Ae4TaFo01Flov+PBq6SdCLwKbGuQyu4kTBRKRfAMpgQQDgHmAY0ecI3s88USha/DDwAvNySveM4zvyk3icCCzbxxn0H8F0ze6297ZnZB8Dekn5vZo0yW5K2MLN1StifBDR7PDGzfpn3o4klfs3sDZpqMxTKAzcGEJrZJGCbEm0Oo4wmQ5HdGIqWMyQtB/w37r+G4DEo5gMzmxKzG+61WL44UsrecRxnvlPNa/+peIxA+9iP4Dovzp9vL7/PfsjLwa92zOwDM9szx6Zwjv0ImQWO4zhVT0MrXtWKTwTaiKTehBK8hxInAgqlIXfO2AyTtIekXpJuibn5NyuUjhxUpt0zidLLkq6P2wo5+IMlPR7bekPSmZIOkPR81AtYNdotKel2SaPia4sS/ZyiIDl8BPB7SV9LmiLpF3H/pYW8VUl3Sroqvj9U0vtqrtswQNLfYrpioY+hkn4jqV909SNp7TjesfF6rJ49R4KOQKH08nHl7EucT6OOwE2fT077Eh3HcdqJTwQWbHYF/hvd7Z9L2gC4iVgOUkEValtC5PyvCMV11iVU+SuVHQCAmZ0MfGNmA2Otg2LWA44hiA/9lFDMaGPgSuCoaHMBoeTvRsAecV9xP3+JufqXEQpYLAWsBZwWXflPEMotQ9D+7x/fbwkcEseXfY3Pnn9kb6A4MukI4ILY9yCCXGaWkwmllwea2XkJ9oXzudzMBpnZoH0X61vKxHEcp+J4+uCCzX6EGx/x3/0IwW3bxEj+7wNPxMI4WxZszexlQoBfWxllZh+a2SzgbeChuH08c/UCtiOUphxLkKNcRFJLZcLuNrNvYu2DxwilMJ8kPJn3J5TA/FjSsgSdgadLNRLjA5aStFxMIfzCzP5XZPYMwQPxW2ClhMJBrbV3HMfpMBqU/qpWPFiwDSiU3t0GWEeSEaruGSFwbwSwI+HJuCCoU8mfwKzM+4bM5wbmfp81tK46X3HejpnZ+5K+A+xE8A4sRnjCn5Yj6nMbQVp4GeZOlLIN3yDpOeAHwIOSfh4LN5UeWCvtAbovlF+Kte/CX+baAHz4Xl62JZCYQjUnQWK0J/mpfABLLZOWTvb6e0vk2qSMfnZdLV/UJ5R3ri1Z06pNfX48K6307uvHvpFg1YNeDfnXNjU1cOOXz8q1Gb7273NtIC3qfE4l8zIbYDHy/4/UJf6u6xKeJ5Pc4g2w1rL5qb/PfZxfHhlg9W4dU4a4M2QNuEegbexJkOFdycz6mdkKwDvMffI/mOBWL8geP0W4iRKfsAfktD9HUlrR89I8RNCrJvY5MMd+F0k94gRnMEHND8LT+LGEicCTwAnx35a4iRAzsSdhUtAESasAE83sQoK3Yt0ik2IdgTz7eUbSJKCKSZkEpJIyCahmUiYBqaRMAqqZlElAKimTgFRSJgHViMcILLjsR6gUmOV2QrT7QwTRn0fMrPB4dCmwpKRxhBLH44CWKideDowrBAu2gaOBQTG47hXCOntLPA/cB0yJnx9WKBrUA+hiZm8BLxK8Ai1OBMxsAuFG/r6ZfVjCZB/g5bhssRbNxYHGAXWSXpJ0XMZ+PLB9CXvHcZz5RoOU/KpWfGmgDZjZ4BLbLsx8XLxo90zgJ2Y2M0b2DwfebaH93xImDIXPveO/IwhLD83Gkd0X1/qzQXstncvQwntJ08xsxfh+KULNgSui3RygRak0SV3MrM7Mmng8ojbBOvH9GcAZJcZROMc5hCDLLGdk9AXaVXfbcRynklSxcnAy7hHoGHoRygm/RPAk/DLjLahKzOwT4DDgSAV6SLo6pimOkTQEQNJBkm6V9B/goVakOP4oplGOkfSIpKXj9qGSrpI0QtJESUfHITUpTzwfLonjOE4zOsPSgHsEOoAYXNdMNyAGwXUv2vzTmIpXUSQdTEg7zDLSzH5d7hgzmyiphpBa+JO4bYCkTYEnJL0KfIcQGPg6Ib5gACHF8bvA58BE4Eoz21jSMYQUx2MJcRObRmnlnxMCLX8Tu14LGEJYYnhd0j8oKk9c4vwOI0xcOLPfmhyw1HLJ18ZxHKet1FWxyz8VnwjMR8xskw7s62rg6jYcWviVbwlcFNt6Nk5ifk0oAvQ9MzsYQOE/xahCfICk4hTHIfF9X+DmmJLYjRBsWeC+mB45S9InwNIJ53c5IbaCyZts0xm8dY7jfAvoDH9sfGnAKUuM2K8HPqHljK/pRZ9TUhwvAi6O8QSH07SMcvb49pZRdhzHmWe4joDTaZG0JEF18OLovn+CUJb4UUlrACsSlgM2aGMXfYD34/ufJdg3SStsiTHv5joQWMjy08mW6Jkmw9AtMfe/R8/8tK3p04tXikoz8b3Fcm0W79asCnRJUkrJ9u2RlpP9yfReSXaLdM0PkUnts9dC+W0tuUXaM09K6eBUfYBtJ/w13wiYeVrZ1blG1CstfbNmyfzfRf27XyS19eWo/OvatWfab79rn/zn5tdHp6W7rts7bfzfzGxPBnY61bz2n4p7BJwshRoHE4BHCC79P8Z9lwK1MY3vZuCg6L5vK0OBWyU9ydy0xbKY2WfASEkve7Cg4zjVgrXiVa24R8BpxMxqW9g3EzioxPZhZMoTtyLF8W7g7hLtDS36vE7mvVcldBynqqhml38q7hFoB5L6Srpb0psx1e1iSd0lLS7pMUnTJF2c08YwSYcXbdtV0v3xfUld/3hci6V9W3Ee60WBn8Ln/STNKKgbKlQWbLE+QkwjbDFUP9q0eD1yjh8s6d62Hu84jlNp6lrxqlZ8ItBGFMLj7wDuMrPVgdWBnsBZBAGh/yNI8uZxI7GMcYZ943bMbPNKjbkFxilPUr8AACAASURBVAMrZQoTbQ68Bqyf+Twyp42DAM/ZcxxngcKU/qpWfCLQdrYBZsa0PMysHjgOOBCQmT1FmBDk8QiwVkyjQ1IvQvXAu+LnafFfRY/DK5LuI+T2E/dtGEV8XpD0YKatgZKejVLDdyoUEWqGmTUQ6gsU0hk3BC4hTACI/z4d2zxN0qi4Vn95HNeeBJ2E62OMQU9JG0l6WkEq+PnMJGM5Sf+NXpRG0XZJO0h6RtKLUaCod9y+k6TXJD0F7F7uIko6TNJoSaP/O+OthMvuOI7TfjqDoJBPBNrO2sAL2Q1m9hUwCVgttZE4gbiDWJQI+DHwWIkKf7sBaxIEe35BvElH9/1FwJ5mtiFwFfCXeMy1wG/NbF3CU/8fWhjK08DmkhYi/GZH0HQiUPAIXGxmG8W1+57AD83sNmA0cEAU/KknBBQeY2brESY2hRD8gQT54wHAPpJWkLQEcCqwnZltENs6XlIPgsTxjwhFnJZp4TpebmaDzGzQTr2SL7/jOE678InAgo0oHQjaFgdQdnmgcVmgiK2BG82s3sw+AAqleNck6Pg/HNf5TwX6SuoDLGpmj0e7a2Ib5RhJuOFvTBAEehtYLaYR9jazidFuSJQGHk/wiqxdoq01gQ/NbBSECZKZFZbIhpvZ1Bh8+AqwErAp0J+QFTCWkE64EkFh8B0ze9PMDPh3C+N3HMfpcDxrYMFmArBHdoOkRQgqeK+3sq2RwLKS1iPcjItjBgqUm3hMMLPNisbSp5VjeBbYiKAg+EzcNjmOpbAs0IOQRjjIzN6TNJSmQkDZMZX73ZcSCxLwsJntV3QOA1topyyzlD+/7ZMQupOSXw9QW5M2xC5d8p8JunZJLJebkLhZkziuhvrKLV52V+Weeyzx+ivhPGuWWjSxz/zfRWr9+RR9AIAep1+Sa1N3/xVJbdkX+Tn208al6Ut8Z6t82Y76z4q1xMqQ8LOoVdrvtb4+7fm1o5R/PWtgwWY40EvSgQCSaoG/E1znaUo0kfi0ewvhqf3++LRczBPAvpJqYwxAQar3dUKJ483iOLpKWtvMpgJfSNoq2v0UeLxZq3PH8DXwHiHorzAReIZQF6CQuVC46U+Ja/jZrIWs4M9rhFiAjeKYFpbU0qTzWWALSatF+15RtOg1YGXFQkWE8s+O4zhVg2cNLMDEm/cvgb9Jmg3MBjYDzpG0vaRZwJXALyV9Kql/qXYy6YM3Eor13JRNHySsw0OoWvgmYa3/H4Qb76axiuGecRwvAWOZu7b/M+DsmPo3EDi9zBgK6YMjCUWQtpQ0A3geWAX4SNI4M/uSsGY/nhDMOCrTzCTgithOLSEO4KI4pocJk4gtKbE8YWafEiYgN8axPgusFSdEhwH3xWBBI3gtHMdxqgJfGliAiemDlwC/N7OrJW0J/JcgrnMWsLKZfSBpHeBBM3ulTFM3Aieb2T+J8QWSbmJu+mBt/NeAIzP9DyPcMDGzsZS+wY4lrL/nMZ6wJr+Vmf1a0kWEp/Gvg7qwDicGC5rZqYQ4hGIGAPua2ej4eVRx3/Fm3ujtMLMfZt4/SombvJn9lxArgKTBwCIJ5+M4jtMh+NLAgk1x+uBThDz6nYA3Y0AfhFiCHpLKich7+iCVTR982NMHHcfpIDxrYMEmNX1wD2CMmc2K0fZjsy9CtHyHpQ9KuqR4DJIOphOlD27v6YOO43QQvjSwYJObPihpbeBvwA4AZrZJCXsk3QicDVxAiNK/toRZY/og8IGkUumDENbnP1Tp9MFb44221Bi2B34DPElMH5RULn3wJKAXsBjB4/GfouaapQ/GPiCmD8bPhfTBRZmbPgjQjRCo2Jg+GO3/TYgZcBzHqQrqqvoWn4ZPBNpOi+mDkvoSAvwOjDn5LeHpgxVMH3Qcx+koOsMfKJ8ItJ3hwJmSDjSza5VJHyRE3t8H/M7M8jT6sRCRl5I+eLikawnxAUOAG8ikD5rZM3GpYA0zmyDpC0lbmdmTJKQPSiqkDw6Omwvpg5fGz6XSB2+L20qmD5rZ/7N33nF2VOUb/z7ZdEKoAVEgCUG69B6ULtKrQKSDoCBNRUUBKT9UikizUASCoIA0aYKBCMEQCCWNKmAIRZBeAqGkvL8/3jPZ2dm5d87dbDbL5jz7mc/eOfPOOefOnXvnPW953kdCfEC9lMqHgN9JWt7Mng9xEkuTSx8MylRU+mDMF3PGPCD+jsl379Ezjkdg5kfVXr3YPPwYdIvM8e7TY3qUXAxHQ1O3OK9qt6bquWmBPpUyjqJHrjWmRyaoq2/PKLkYjoDu2x0a19fYWyOk4mhOpr/8QaVMj+UXi+pr1jsfRsnFoKkp7r6YPqNmMdV2RWf2/ccixQi0ESGKf1dgD0nPAW8Ds8zsF3h0//LASTk//BJ1uoNc+mCN48X0wVFhHnOcPpjDA0AvM3s57D+Ipw+OCWPVSx8cDlxUkT5YigbSB1+smH9CQkJCh2KW4rfOimQRmDPkY0A+AoZJugIYQTPZjoBTzOyNsg4k3Qf8ysz+QXP64LHACsDpeEpiWfrgfXhg4hynD0raGTjIzHYBvifpp8AhZra8H9aOkm41s53qpA8uA6xlZtPCfln64KBszmF+jaYPHgj0q3o/CQkJCR2FWR3kHJC0KB6EPQj/Hd3TzEqpJIOb+mngZjM7skwmj2QRaCOkVmWIlwWux83XT+B+9DXxdMKLVZtZr2YZYjN71cz2KDmnvTEGJ0PKsBHwQc6KEVOG+Fg8gDAhISFhvkEHZg0cjwdbfxl3TR9fR/b/qOMKLiIpAm1HvTLE3XJFdnoT7oEa6YNPAjso8AyEVfMXgdGSBkl6IrT3kXRt4AS4jmbGwXo5+FtKGi/pcUmXS+pVlj4I7AC8r0DxC3wJuJFyHoE/hHz9JyWdGtqODnO+V9K9oe0bYT4TJY3MXbdVJN0naXI4L3sP+8r5BiZIujjEXCDpIEnPShoFDK31YSjHI3BP4hFISEjoIMzAorc5xM54HBnh/y5lQpLWwYPWR8R2nFwDbUcpj4CkKXjVvl54Tv9AYL+gGNRKH3wYtxzcglsDrgsBhHmxw4FpZra6pNWBceHcfA7+R5J+gufgn4X77bc0s2dDkOHhZlZaCUXSpjiPQBMei/AQsI2k24HVaY4HOMHM3glyIyWtbmYXSPoBsLmZvRVSDi8FvmZmLwSTVoaV8EDHBfHsij/g8RR7AUPNbLqk3wP7SLobOBUnOHofuBcYXzZ/M7sEuATg+qX26QqBvAkJCZ8DNPJjI+kwWqZAXxJ+u2KwpJm9BmBmr5XFnUnqhget7wdsGTuvpAi0HXV5BMxsLLCqpJWBKyXdWSMbAJrdA5kicHCJzNeAC0Lfk0JQHbQs4QvNOfgr4jn4zwa5K4HvAefVmENWhrgpnP8w8HNgLeDfubnvGW7m7sBSYexJhb42BO43sxfCfN/JHbvDzD4FPpX0Bq65bok/7B8J76EP8AauON0XggkJlpAVasw/ISEhocPRSNZAfsFSBkn3UE6cdkLkEEfgmWcvq4Hyi0kRaDuiyhCb2dOSPsJJfx6lHH8DfiNpbaCPmY2rIVdL8aiVg98IxgBH4YrApSGdsDeeSvhA6HMwcBywnpm9K6930F48Alea2U8L72GXOv0kJCQkzHO0Z7CgmW1V65ik1yUtFawBS+GLpSI2Ar4q6Qg8sLqnpA/NrF48QVIE5gD1eAS+IOllM5shaSC+Op9SqyMz+zBkAVxOKDZUgvuBfXA//Gq4uR7q5+APytqp4BEAnsL9/F/FtUrwVMTvAj8O+/3x7Ij3JS0JbItTEUMzj8BbuEXhd5IGZ66BglWgiJHALZLONbM3githQWAscL6kxYAPgG8CE+v0A0CTVX8xY2vKx0CROfYx6N49bn2hiB+fiMsQjZhcfYDePeOKrU77tEelTAzvQqycTY/jN2hPdBuwaLUQYO+WBn63QBw/AHTfYKdKGXX7W1RfMz+I4GeYUu9r3YzuSy9cKTNjVlzIWuy92FHowNnciqeEnxH+39JqLmb7ZK9DltW6VUoApGDBNqOCR2ATYGIIxLsZOMLM3qrosopH4A9Av+AS+DFuuq/KwT8IuF7S47gF66KK9zMWeMvMsl/NIo/ARNxH/ySutOQzCS4B7pR0b5jTYcBNch6B6+q9cfPKjCcCI8J7uBtYKvjDTgnzuIcQF5GQkJDQWdCBRYfOALYOz5utwz6S1pX0xznpOFkE5gylPAJmdhVwlaRl8ZV2zSo4auYRuJlyHoFnAMzsY3JphuE8wrFaOfgjcR9/XaiZR2D7sJ/nERgu5xE4NPAIHFijmyZg7YxHwMzuBO6sN6554aLs9XWUKAwhK+OKMK8D8SqHCQkJCZ0CMzvIJmBmb1MSAGhe+v3bJe3D8YDxSiSLQBsh1eURyHAuFQ9DEo9AQkJCwucWs7DorbMiKQJtR00eAUn9QqDbZNyMjqTFivn7wXUwko7lEbi5ZA5r04V4BEYkHoGEhIQOQipDPH+jHo/AGsBPcD/OceHY2zjffyuoY3kEdq0xhzF0ER6Bm77wrc78nUtISOhC6Mwr/Vgki0DbUY9H4FTgXDOLLbmVdw/sTXnmwNeAq8F5BGjO3c/zCEzAo0mzTIUij0CregQ5ZDwCG9PMI7AB5TwC4/AH8qph7CIqeQRC8GQZj8CEsL8cOR4B8+JKdYMOExISEjoaHRgsONeQLAJtRz0egenAWWFVvjAwS9InZvbbGn0lHoF25BFYyKpL+S7QVJ1OFlvGd5Elp1ULAYv9+pBKmQnfvDGqr16q/lmJKfUbixkz4tYMr3+0QJTcQj0+rZSZOTNuzE8+qk5FbNpy+6i+mn5/faXMorPiUhFnvlidFgjw4aRaPGN5xJUOjkkNXOymy6P6mvFQRJrh9M+i+qJnzeKjs9Hrmvuiupo2La6888wOKvfXUcGCcxPJItB2jAT6StofIM8jYGbrmdkgMxuEM/n9so4SQLAc3EccjwAlPAJDM/++pL6SViDHIxDkGuERyMzvGY/AmLBfxiOQIeMRALcobBoUBwqugTKMxNMwl8jk5fwLY4HNQnxFD5xHICEhIaHTwBr466xIikAbUcEj0BYkHoHEI5CQkPA5Q3INzOcws5eBnQAkbYw/jNcxs8dyMqdE9jWbRyDXNgWnJm7FI1CQK+URwO2JL+F+/M2AcyT9EKeevCGcM9xCveqMRyDX73BCHqqktfAH8TfKuATM7ELgwiC7C/Csma0V9k+TtFXxWuR5BPDYhs3C62+Z2UNBZjaPQEJCQkJnw6z2pPCcR0gWgXaCmY0xs4F5JWBeooTn4Mt4yuFZwCfASYSMhkgMA0bTkiehFnYhF0RoZj83s3vqnWBm25nZe3hMxRH1ZBMSEhI6C7pC+mBSBDoItXgE5Dz6cwO1eA4Ox03tvwV+BuwlaZuKuQvYA3dBfD0EEWbH9g/cBhMlXRUsIzsBZ4f3N0TScEl7SNpW0l9z524m6bbwekpIhTwDGBLOPTv0uXPunD9LakWonucRuP3j/7TpgiUkJCQ0iq5AKJRcAx2EejwCcwm1eA6exOmEJ6i5KMU/Kvoaiqci/kdObbwd7v9fFS+POTTwBywaOAZuBW43sxsAcnwIdwMXS1rAzD7CuQOK8QPHA6uZ2Zrh3E1xBeYWSQvh6Y0HFCeY5xEYueRenfcbl5CQ0KWQsgYSOjPq8Rw0imE0BzFeS7N7YAvghqygktWvMIiZzQDuAnaU1B3YnpIKWoVzRgHLh4yCYcCNoZ+EhISEeY5kEUjozKjHcxCXlMzstMjdgZ0knYArEotJWpD6fAG1cB3wPeAd4BEzmxpxzlV46uTewMFVwtMjdJ3pESVPe1HNRwANlEXtXZ1j36t73JgfflY9/6bIMr4xsU7dIkst91bkNYvoL3bMmNLN6r9EpUwsZkTyM7z3SFyO/SJfXbBSZvrLH0T1FVM6OIofAOi+4S7V402ODIn6tJorIZa3o3tT3D1m1jHr3M6cFhiLZBHouqjHc/BxA/1sBUw0s2UCN8JAvA7BLmGMPbM4hxxfQJ5ToIj78NoGh1KeVlh27nC8qBFm9mQDc09ISEiYq+gK6YNJEeiiCLwAhwNnSvoM+AyvKvhrSVtL+hT4I3C4pDcllVEFg5vjb5a0liQLgYU34il+TwK/AEYFvoDfhHP+C5wgL3g0BI+N+EqY10zgdpyM6PbcOEvghEUzgTckPSHp7HDO68DTpDTChISETgYzi946K5JroIsiRPr/DviZmV0haRPcPz8cTyEcbGavBpbCfwRSn1bIOAMCXfJoYFhouzUcvxKvY5DHSsDxWbAghSDJwFtwZKGtbxhnEE6zPJtjQFJfPP2xFutiQkJCwjxBZ/b9xyJZBLouiumDo3EK4W8Az5nZq0HuSaC3QhnkMszj9MG7gReBC83s/Zj0wb+n9MGEhIQOwkwseuusSBaBrot6ZZKXx+sIgAcCjjezTyWNBYoKwX7AQszj9EEzOy82ffCuJffuvN+4hISELoWuYBFIikDXRWX6YHiQnwl8HcDMNijtSPodLdMH98NZCxtOH5SUpQ/egKcP/rjinFGSfhfSB3cjpQ8mJCR0InRm338skiLQdVE3fVDS0sDNwP5mVtOW/nlMH0xISEjoKHTmbIBYJEWg62IkcIak/c3sT/n0Qdz8fwfwUzN7oF4nNKcPzqYhlnQlzemDN0s618zezlwDVKcPXkbj6YMPA/+LSR+cGcEjYG3iVZr76N0rrtb9+5/G1WTvaPTpETf/9kQMj4P6VOfqA8yKyGWfERla1aNPXL77zLc/qu5r+Tgmck2pa5RzTI/jN4jhCGhabp24vl4pjUVuExTJL9FRSDwCCZ0WFWWSj8TjBE7K1TyoxbgyDLcc5FGVPngt8KNc+mB+XrXSB7PjbwMPpPTBhISEzwNm2qzorbMiWQS6NvJFrz4Chkm6AhiBZwGAm/dPMbM3SjtoTh/cFY8LWNnMbqV++uCXga2yzARJM4Cncn22Sh8EXg0Bh4PwQMNvZQdS+mBCQkJnRVcIFkwWgS6KkPKXL0O8LHA9vsJ/Ai82tCaeTnhx4P6vh6wM8d4Rwx+IpyoCYGbfrsVTkJPZOLwcBOSVgK2AZwjpgxFjJyQkJHQYrIG/zoqkCHRd1CpDvD/QLRd535tgNZA0Vq3LJH9FUj+8AuEhFBQBST+W9HjgEThD0h7AusCfw/l9JN0naV1JhwdiouzcAyVdGF5/GJrPAL4azv0+cDKwk5mdF+QekLR68c3meQTu+vj5drmACQkJCVWYZRa9dVYk10DXRV0egUAgdDkwENgvKAa10gf3Be4ys2clvSNpbTMbJ2lbPGhwAzObluMROBI4zsweDednXd0APEhzyuBeeIxBHseHc3cI576DWxiOlbQC0MvMJhXnmOcRuGPJYZ33G5eQkNCl0BV+bJJFoOuiLo+AmY01s1WB9YCf5tkCS1CrDPFWwBVmNi30WcUj8CYwWdKG8kJFKwJVWQvXAztI6oGnDg6vkE9ISEjoMKQyxAmdGVFliM3saUkfAasBjxY7CQ/sLYDV5Hk7TYBJ+jFt5xHYE/f732wVbBzB0nA3sHM4b90Gx0tISEiYa+jM2QCxSIpA10U9HoEvSHo5MP0NxFfmU2r0swfwJzP7TtYgaRSwCZ598HNJf8m7BqjPI3ATTkv8IvCTkuNl5/4RuA34V5XVIRaz2lE5n/ZeXE7/Iqo2wPXqHUmaGFeevt0Qk6sP0LdPHI/AtI97VMqoW9yY3bpH/BB3az/jZ+zPfo+FIm+yiA5nvfNhtRDQfemFq4V61jP+5fDpJ5UisfwATUvXKm7ajBgOB4BunYxHoDOv9GORXANdFBU8ApsAEyVNwDkCjshogktQj0fgLjyN8NHQ13Hh+HDgoixYsDCvd/FUwoFm9nDJeJOAGSH48PvhnMfwR1/iEUhISOhU6ApZA8ki0LVRyiNgZlcBV0laFn8oL1+zA7PNoBWPwAW542fgkf55LAhsnuMReB6Yljtnh5KhsgDALwGXmdlfsgOSvogrrSOq3nBCQkJCR6Ir1BpIFoEuigoegQznAndGdjmveAT2B8YCJ5h1AWdcQkJCl0JXCBZMikDXRU0eAUn9JO0CTMaDCpG0WAmHwITQPi95BA4FdjSz64Nc4hFISEjoNEgUwwmdGfV4BNbAA/W2Jvj1A8f/mmUdJR6BhISEhHJ0Zt9/LJJFoOuiHo/AqcC5ZhYXipx4BBISEhJK0VHMgpIWlXS3pOfC/0VqyJ0l6UlJT0u6QLmVWC0ki0DXRT0egenAWcFMvzAwS9InZvbbYiddlUdgo/uOqJR5fOvzo/p6//24dKw3dxheKfMfahWBbIlVe1fnD06f0RTVV1O3apPlE1NLf3NaYSn7NEouplzxkx/GjTnk02p99rWNfxnVV4+IlMWVlnw7qq9/P7p4lFxTO6bDzZgVkaJ6zX1RfVlkOl8MYlMD157060qZZZbfPqqvm/pUpyy2BzrQInA8MNLMzpB0fNhvkYItaWPcjZu5T0cDm+Ll32siWQS6LkYCfUOwHXkeATNbz8wGmdkg4Dzgl2VKQEDGIzAwnLMM8ALNPAIHy6sDImnRcE4Vj8AuuFXhupLjtXgELgAeaS8egYSEhM6FGCWgM6IDaw3sTHOl1yvx39EiDK8f0xPoBfQAXq/qOCkCXRQVPAKNIPEIJCQkJNRAIzwC+aDmsB3WwFBLmtlrAOF/K/OhmT0I3Au8FrZ/mNnTVR0n18BcQDCh/8bMfhj2jwP6mdkp7dT/AOB2XOs72sz+VSLzoZn1A3YK+6cDR0u6JDxYAcjPKeTrX2Bme+SOb1bsu4xHQNKBhDx/M7sRVxYyzO5D0nBguJndIOk+QlBhmCtmNh3YsvBeMh6BTyXdXoOHICEhIaHD0Ug2QD6ouQyS7gG+UHLohJj+JS0PrAwsHZrulvQ1M7u/3nlJEZg7+BTYTdKv6jD2zQm2BJ4xswMaOOd53MT/WC2BQAC0R63jFTgQeAJ4tY3nlyK4Nn4B/ICuUegrISGhC6E9ywub2Va1jkl6XdJSZvaapKWAN0rEdgUeygLBJd0JbAjUVQSSa2DuYAau9X2/eEDSQEkjJU0K/5et1UmZrKQ1gbOA7cpM7zGQNDxEk46RNFnSHoEv4ClJH4d+X5L0Xhj3uSz/X1JTOP+JwB/w/RrcAT+X9EiQu6QqclXS1yU9KGmcpOvl3AXgN/tHwDHAbnXOTzwCCQkJHY4OpBi+FcgWfwcAt5TIvARsKql7yLTaFKh0DSRFYO7hd8A+khYqtP8WX5mvDvwZD4KrhVayZjYB+DlwnZmtaWYft3F+S+EBfzsAZwQege2A/5jZmmGMd/CH71eAvSQtg3MNfMnMVjOzr+DpgzfglQv3yc0pC0pcDegTximFpMWBE4GtzGzt0NcP5KWRLwV2BL5KuckMcJObma1rZut+o09NxuSEhISEdoXZrOhtDnEGsHWI+do67CMna/tjkLkB+A/wODARmGhmt1V1nFwDcwmBvOdPwNFA/mG9Ec0r26vw1X0tNCIbNa3c678Fyt6nJC1ZQ36kmb0PIOkpYCCelricnBHwDmrz/28eUgz7AouG82rdkBsCqwAPBMNBT5x4aCXgBTN7LszhaqCR4JqEhISEuYqOog4Oi7UtS9ofBb4dXs8EvlOUqUJSBOYuzgPGUT/avZG7qBHZjyX1NLPPwv6iQD5eIZ/wXctsn5eZCXQ3s3clrQFsA3wPz+0/OH9SWMn/HljXzF6WdAqe0lILAu42s2EtGt0N0vC3bMXFqjMMF1hj30qZBwesHzXezMgc6b49q3Pnt1n55ai+nhpfzTfQr8dnlTIA02dW8w1sPDgu9OPt1/pVCwHTPq0uQ9yeY/bqEVfe+ZPPqn8Sx74ex/Wwer93o+Rmzqw2zDY1xa0mY8pFT5sWVza7e9PMShlFciDElA6O5Qd4+fk7ouQeX6uVZ3auIBUdSqiLkPP+V5yjP8MYmvn698EJH2qhEdkiRgH7AoQ4gj3xtJIqrBpSAU8HtpfUosB5MON3C5kBJwFrSxpDy/z/7KH/VvD11wpAXBwYDDwEDA0Rr0jqK6cTfgYYLOn8kHkxDFgjxCQkJCQkzHN0hVoDSRGY+zgHf+BlOBo4SNIkYD88CK4WGpEt4hg8c2EC/qC9viqFJGBWiBE4EfgEX/Xn8SXgvtDvcOCnoXLgcAJ3AG5JuBT3U/0NeKTGWIsDgwP18IHANeG9PgSsZGaf4K6AfcI8XoyYf0JCQkKHoQMJheYakmtgLiDLiQ+vX8f95Nn+FJyyN6afUlkzG04F576Z/ZcaAXpmdmDZfM1siqSPszGCiX/1sL+DpB/hloXuOD3wydDMWSDpbeAUPJ5hNbx88L5mZvLKhE/hGRVvSXoVjwU4XNK3cDrkS/AHf0/gAEn3mNldkn4LfGhmv5ZUM2AwISEhoaPRFYoOJUUgoRRySuItgcvC/teBLwPr4z79W2sQVayFVz58FS8oNDQoALviq3yTtLCZvSfpVuD2kHWApPfM7NLw+nTcpXLh3H6vCQkJCW1FihFIaBdIOiHk3+e3WCapsSXnfmUOptMnmPffxgMM7w7tXw/beDwAciVcMSjiYTN7JWQkTAAG4fTAnwB/lLQbMK3G2KtJ+pekx3F3wKqxk87zCFz77iuxpyUkJCTMEWZh0VtnRbIIdAIE/v9GawBk527QztP52MzWDPwHt+O++QtwK8CvzOziivPLMg1mSFoftzDsDRxJuXtkOLCLmU2UUxZvFjvpPHXn86ts03m/cQkJCV0KM2d13iDAWCSLQEIpAn/A0cBxgaHqH3ilwX4Akr4kKSqPKpyzkJn9HTgWJyWC1pUGFwReC+Pt0z7vJCEhIWHuwcyit86KZBFIqAkzGy9pIrC3mV0laWXgwUD68yGenljGd13EgsAtIfhQNFMvXwtcKuloPMXwJDzA8EU846BWKeO6+GBqWKfLbwAAIABJREFUPcoCxwOLxxhS4r64sbnUn82oztd/8/kFovrq01SdFx9bAz4G/5m8WJRcz27ttzqKHfOVbr0qZVZs+jCqr7c/q753vtwzrq+PP6nmSgCoT77tmB5x78Ri5qy4+8KsY9eJN/VZJUoulh/gK+PPnZPpRKMzm/xjoc6spSR0HEI0/nnAerh5fwpwrJk9WyK7MF6G+PcdOslIjFtm58qbOoZEJ4YEBeIVgRgs0CeOBOjDadUPv9h5zZxV/YP/WYQMtK8iEDtmRysCi/X8JKqvWMQoAu2JWEUg9v5vL3wyI25d2rt7HDlUrCLQY/Hl5ugT6L/ActEX6oOPJnfwpx2H5BpIIBQEuhm4z8yGmNkqwM+AWtTDCwNHdMC8ksUqISGhU6Mr8AgkRSABYHNgupldlDWE4kbjQ/XBcaHS4M7h8BnAkJChcDaApB+FaoOTJJ2a9SPpJEnPSLpb0jWBIRBJa0p6KMjfLGmR0H6fpF9KGgWcIOmFEDOApP6SpmT7CQkJCfMaHVh9cK4hrbgSwMl/Hitp/wTYNRRQWhx4KOT+Hw+sFhgIa3IM4GmCu+PcAt3xtMNsnD8BR5nZKEmnASfjgYQAC5vZpqHvQcD2OEPh3sCNZtaKtF/SYYSCRCcsvDq79RvU5ouRkJCQEIuukDWQFIGEehDwy/BQn4XTC5e5C/IcAwD9cMVgQeCWrFSypNvC/4Xwh/2oIH8lcH2uv+tyr/8I/BhXBA4CDi2baD59MCZGICEhIaE90JlX+rFIikACeIngskI++wADgHXMbLqkKZRXESzlGJDU1vJfH2UvzOwBSYMkbQo0mdkTbewzISEhod3RFQLuU4xAAsA/gV6SZq+2Ja0HDATeCErA5mEfWuf/1+IYGA3sKKl3OLY9zOYoeFfSV8P5++HVEmvhT8A11C/nnJCQkNDh6Ao8Ag29ibR13Q34Il4y+T+4heAOPJXwQeBR3ET/NDAoyP8FeAI4O+wfg+f+Px7OGRLaTwH+DYwA/gwcGtrXxKsMTsLN/ouE9vuAdQtz+wLwMe5OaOv7O6w9ZD7vfX3e55+uRefvqyvMf37b5vkE0ta1N6Bf+N83KBRrt6GPPYCr5nAej7aHzOe9r8/7/NO16Px9dYX5z29bihFImNu4RNIqeGzBlWY2rpGTJV0IbAtsNzcml5CQkDC/IykCCXMVZvatOTz/qPaaS0JCQkJCa6RgwYT5BZe0k8znva95MWZn7WtejDk/9DUvxmzv+c9XSLUGEhISEhIS5mMki0BCQkJCQsJ8jKQIJCQkJCQkzMdIikBCQkJCQsJ8jKQIJCRUQNIASRdLuj3sryLpwHk8rYQCJPWKaUtISGiJpAgkdHlIWkTS6oW2RetthS6G4xTIy4T954AfdsC8d5BU9ztaMtcymb6hHPSlYf/LknaoI7+JpIPC6wGSBteQ6yFprUAnXXb8yKy8dJ2xJGlfST8P+8tKWr+O/GKSdpW0TsnhB6vaJA2VtEB4va+k30gaWDxJ0pBMiZC0maSjJS1cIndmTFtnRMz91aDcau0hE9HHbvW2gmzTnI43PyBlDSR0SUi6D9gJ58qYALwJjDKzH4TjLwCGF0wqwsxsuVxfj5jZepLGm9laoW2CNZdhvi30VQoz26kwt2PwuglTcermtYDjzWxEQe5qYCPgRuAKM3u65H0+F97fFcCdVvKFlnQdXv55fzNbTVIf4MFs/gXZk4F1gRXNbAVJXwSuN7Ohki4CLjSzJ0MFyQeBmcCiwHFmdk2hr9Px0tHjgMuBfxTnJ+kPeGXLLcxs5aA4jDCz9cLx28O1eULSUqGvR4EhwCVmdp6kL+CVMa8GvkXzZ9ofuMjMVsqNNwlYA1gduAq4DNjNQtnrnNyEcB0G4bU0bg3XZLuC3DgzW7vQNsnMVo+9L2LkArFWPZmjQ19RckG28v5qUG400BNXnP9iZu81KhN5LerVHDEzOzjX3wvADWHeT9U5b75GIhRK6KpYyMw+kPRt/Efg5PAQAMDMSle5NfBRWHkbzC7INDV3/Nfh/254XYSrw/4wYEpJfweb2fmStsGrOx6EP8hbKAJmtq+k/qGfKyRZkLvGzLLxVwC2Ag4GLgwP/eFm9myuqyFmtpekYaHfjyWVKUAAu+KKybgg+6qkrMDUV83su+H1QcCzZrZLeBDfiReGys//REkn4SWqDwJ+K+mvwGVm9p8gtoGZrS1pfDjnXUk9c90MtuaKkwcBd5vZ/mFODwDnAdsABwJLA+fQrAhMBX5WeH8zzMwk7Qycb2aXSTqg5DrMMrMZknYFzjOzC7M5Akg6HDgCWC5/X+HFuB4Ir2Pvixi5R8P/ocAqNJfq/iau5NGgXOz91YjcJpK+jN+Lj0p6GP/u3d2ATOW1MLODiMfquDL6x2DVuBy41sw+aKCPro95zXGctrTNjQ0vfrQU/nBdL7RNyh1fu95W6Gtd/Mf9PdxF8DywZsmY90e2TQr/zwd2Da/H13kviwPH4j+Ed+KuiaNK5DYH/pub50ahfQzQBxgX9ocAD9cY6+HwP5NdIDff8Tm5O4ADc/v15r8G/sB+BvgDMB44KxwbCzTlxhtQGGdC7vVIYO+yY2F/94j7YhTwU+BZ/EHTBDxeIjcWf/g8gSsjAE/kji+EWwuuwatyZtuic3BfVLYB9wI9cvs9gHtLzouSa/D+ipVrAnYP9+LT4XPfrRGZetcC+EG9rc5n/7Uw3kfAlcDyVffL/LIli0BCV8VpuEl3tJk9Imk5/Icrwzl1zjVgi9k7Zo/KyzCvjK82nzKzz0rOGyBpOTObDBB86wNK5B6TNAIYDPw0rG5nFYUk7YivnIbgZuz1zewNSX3xH88LJS0G7IuXcn4dOAo3Y68JXB/GOAW4C1hG0p/x1WKtVdVfJV0MLCwvS30wcGk49p48tuC/oY9Dwjy744pGcf5HAwcAb+EukB+Zl7Tuhn8WPwYuAG4GlpD0C7zA1Im5bl6WdBTwCq6k3RX67oM/3PJYOqxcp4Y5r01rl8teuPvgEDP7n6RlgbNLrsNBwHeBX5jZC+GzzFanmJfSfh8YFvzQS+IW1n6S+pnZS7m+Yu+LGLkv4laHd8J+v9BWRKWcpJ3C+6x5fzUot3qQ2x64G9jRzMYF99KDwE0xMhHXIl8CvS7CZ7N9GHMQ/r3/M/BV4O+4RS1hXmsiaUtbZ9+AXsDReJnm64AjgV4lct8AXsJLKd+Hr5y2KZHrhj+kFg77iwGrl8j9CfhajTltGf4/C5wELF0i85Pc68XwH8QdgMUr3u/W+MPx18DWufYV8AfxRFpaA7YBzinp5zRgYI0xVs69Xgn4XriuKxfklgAuAm4Bvp5r3xyPS8jLTszN51bcEjGuIHNmyVzK2o6JbDsSV3SepLkM96SCTOx9USmHP9BexH3sw4EXgANK+qqUi7m/GpS7H1dI+5TI7Rcr08g1q9qAyXgcyMYlxy5otL+uuqVgwYQuiRBQ1OrmtlwgUU52Ndyf2jsn96fc8WuBT2npr+xrZnuX9NULf7ABPGNmn5bICNgHWM7MTgur0i+Y2cPx73D2audsCwGQdeRGmtmWVW2hfTDwmpl9Evb7AEua2ZRG5lbocwlaXtuXcsc2BJ604GsO1pFVzGxsST/9/HT7qMY4WZDe+cB9ZnZzPsAzyNQM7iu0lcm16Cu0PY/HObxdcQ0q74tYuRCTsUHYHWtm/6vRV105SWea2U/ase1YMzuv0HaMmZ3fiEyuve61kNQbt0qtSsv76+BwvAk4wcxOK/ad0BIpfTChq+J23I99B+5b7g98WBSSR8lfGLbNgbPwbIM8VjGzA8zs7rAdjLsJin31BX4EHGlmE4FlVZ6m93s8CntY2J8K/K6kvw0lPSLpQ0mfSZopaXaQk5nNxFe9pZDUOwQ5Li5PoczSIwdRbk4Gdyfk3RQzQ1vW57aSRkl6S9Kb4XVpiWhJO8qzGl7AffNTcN9yHn+g5efyUWjL93O4pJfwFe7Lkl6UdETJkJnLZTvgH3mXS+jjcWBFSZNy2wv4Kj4ba5g8cn2wpFtz271A2cP+ZdxFUBOx90WMXFAitwLWMLNbgJ4qSbeMlNu6ZLrblrTFyu1f0nZgG2Rir9lVeJzHNvj9tTS5IN7w/di8ZLyEAlKMQEKXhJndmN+XdA1wT4noHvjDdLyZHSRpSdyfnccESeuZ2SOhr3Uoz1m/Ao/M3ijsv4I/RG8vyFVFymf4LR7xfD0esLg/sHzJ3G4NMrNXymZ2E/AdPLjri2FeWTT9B5QoHgHdLRf/YGafZXOTxwx8B/ftZ9Hp6wJnSFrazIqV3U4HNgTuMbO15HEWwwoyspxZ0sxmyWMOCGOeCGwMbGbN/uLlgPMlLWpmp+f6OgSPjZhsZtPk8RNZLMRfcCXkV8DxuXOmmtk7uf0xwGt4YFw+jmQqkM8OyDAZuE/SHbjVKHsfv8nJxN4XMXK/J6Rb4q6XqXha33qFvmrKqTnjYYhqZzzQgNwwPO5icLgX83Jvx8q04Vosb2bflLSzmV0p6S94XFAeYyT9Fnfp5b8f40rGnG+RFIGE+QVfBpYtaf84PHxmyAPN3gCWK8isDYyVNDnsDwaeDA9yy5mQY9P0pgezZZaOOICSYMHQx/OSmsLq5gpJYwoii+I/pFvkTwNuCubW8yUdZWYXlvVfgjcl7WRmt4a57Yz7wAG+D2xSeHD+U9K2wGhal3idbmZvS+omqZuZ3avWZDuT5UGFmRXgCPzhmmE/fFX7yew3ZzZZ0p54rMLpufZZYYW/QjAb52FmNkXS94pvOCgU7wShF3HLw0ZFuRp4KWw9w1aG2PsiRi5WiawnF6sUtafy1KiCFXMtpof/78nde//DAwLz2Dj8z7sHWgQDJyRFIKGLQtJUWsYI/A/4SYnoo3LGuEvxFciHQNFXv3PksJ/JferZA34IuVViDlWR8hmmhR/vCZLOwn9IFyjI/NHMHsg3SBqa3zfPga8bB5HDd4E/h1WUcNN3Zs5V4QGQ9fN2+XON9+R+/X+FPt8AZpSMdwH+/g134xxW6P+TwjnZg6GF8iTnjDgGNxFPwK0RD+I/+n/BAyUfozWRlBGUP0mjzXPdi/ePfFjrX5jHqWVvvIDY+yJGLlaJrCcXpRTFysUoT21QsGKuxSVyAqoT8eDQfnjgbH7c5BqIgc2jKMW0pa2zbfhqoix6/wycVa7q/K/jvso38RSlKcDmNWRrRsrnZAbiD+7+wMnAbyjkPlOIii9rC+fei6cXXoErRTdUvJd+wIKFtrH46rwouwYlvAS40tINX3AcgGdeLNbgZzKSXGR6rn0LCnnxuK+/N4FfIFzj6+byPTMAz7D4O/DPbCvIbF1yX2xW0lelHB5keituKv8F8G/gmyV91ZQDbg//X8CtLy/ktsm5PmLlRof/U3G3U7ZNBT6IlWnDtRhcct7gwv5C+Pfm0bCdg5ONdehvS2ffUtZAQpeEIiPlY9okfRf3Nc/AH6TXWY5RrXDuYvhKVMBDZvZWDbl87jnQMpo+JzcgHHuz0L4RbvY8Fjg3d6g/TlK0Rk72cZrjINbI4iDMbMeczL5mdrWk0gwEM/uNpE3wH+XMf2u4b/oAYF8zG12Y48K4SwachfD93LEfm9lZqkGJa82UuaviqYOjC2MOBXY2sydzfWZU0BNw0/inylFBB5mhuKLwkaR9cbfPecVrH1agr4Q+NsMZ6v5krSlxR+D+5+Nw68YBwJvWOqI+9r6olJO0ErBlkBlptSl/o+Q6K6quhcozOx4zs3Vy+zfipFBXhqbM1dSiJsH8juQaSOhSCL7hvoRIeWjBO//FRuUAzOwi4CJJq+AEO49Luh+41Mz+leszUyDuKGnLz/EofJX+Oh6VL/wBt3o4rnD8yHCsm6QZOM9/5uvsia/au9OSYOUD3NWQR0wcROZyqEnWYmaj5ZHn38MjvYXnz29oudS04M64BNgFXz0KGCjpZuC75sGI2UPpUerAvK7Banig2aqhr/uB71hrl8ErQfn4G3C3pHeBVwsyfwDWkLQGHvR4GR59vmlB7kZgXUnLB5lbcfdCMUNiMXOa4mPMbBQwStKokrfSG3gX/7xWkYSZ3d9Guefwz7k7gKRly5TIKjlJtwDXAreY2bSS8xuVOx+n7y0LpI2SkbR2oem18H/ZMP9xQcFZFVhILYsM9Sfn+goYYma75/ZPDYpiQg5JEUjoaoiNlG8ool7OhjcYdx+8i5tafybpbeDbRCoVAcfgroZauefH4ive9czshTD+csAfJH3fzM7NPXSGm/tf66EyDsLMLg4vf1+0PhTkXgd+XjHeRLxWwTLWkh/gd7gP9yQzuy3ITjKz8eXdzB7zE5wjviYkPWhmmf/5FHm630K0Tldsl1oDOWQBa69J2h5XPJYuzO1MnNHwSXJ+elyhaUiuSolsUO43Ybwz5Jz/1+HugKKCFSs3DjhJ0gp4DMx1ZlZU9KpkYhg/V8TjPRYGdswdnwocWjjnY0mbZNaqYBH6uM4Y8yfmtW8ibWmbGxslHOhtlcO5BZ6nhKEMVwiOwVe+n9LSlzoRz4Mu9ncvnqZXa7zxlLD/UeDhD20r4KvvEdTwURfkB1ESB5E7/lzo6xBgkTZe+49xwqViez9yfP25a/EM8H/AqnPweZfWOgBeKuy3S62BnNwOuMKxWngvjwE7ldwjrZgoS/qqlAv3YWWcRaxckG3CffJ/pcRf3wa5RfEH8kjgubbKRMx7owiZNcP3cAoerDiekjiX+X1LFoGELgmLj5T/n6QFzWyqPGd9beB0cxNkZkrNigy1IiTCf4zeISJNL+d/r8o972ElvmEze1NSkV//epyC94/4yq9s3NnuCQsMgWUui3D8y8H8vzdwgqSncFPu1UXZerASE7KZfSivXJdv21zOgLcnHgXeH18lnl48v2rIGu3FdIZ2qTWQm3+W1/4+tclrJuN1EUrZBBuUqyQwakQuRObviF+XtWn2pbdJLmB5PFBzEFCr9G+pTMHU3wrm/BgZdpX0JK543oXHwRybv1fNbALuCuof9lPVwRKkYMGELgk5Y+BmuCLwd5wJbbSZ7VGQy2hpN8HzpX8N/MzMNigLRqoY83vAny0ElAU3wTAz+31uTjVhIRWt3rjFY8XgqIJsFgdxL34t8i6LO82sFTti4fzFcbPwPmbWVE+2cN404Eu0fgiDR/qXsiFK+grut9/LzGrl5Ncas/SaSXrJzMr4I9oFQUE4Cn+g5QM/d8oFQn4Jf0iNpKXilwVEVsrllMhVcdN4qRIZKxdkr8MpiO/CV/n3mVlZ8atYuTPx8sH/CXI3WevgyroycmrwWjDLUYRngaDBfbMLznPR4v5SefDr+8BjQUlIIMUIJHRdxDAGQvMqenvgD2Z2i6RTQltpcnwdHGpms+MLzElcDsVZ3mY/6COwhnJUwjmI1sFQt8npdm+m5Q/+O7SOg8hQSmkMEFZOu+IWgSGh31YUthVoomXcRR4tVh6SVsZXmd/EiYuuBX7YyGDhx36Jkh994e6IaH4ASX81sz3lmRZl2QyrF5r+hruMbqN1Pn/m+34MDzashRi5LIizisAoVg48++Nb5mRV9RAr9wJuISvNiIiRMbNaVTHLkFnHtgOuMbN31JrPYt2wZTEp2wOPAN+VdL2ZndXAeF0WySKQ0CUh6WEzW1/SY7jJdiru4121IHc7XlZ3K2Ad3Mz4sHma3Rv4g6kU2You19ck3P+YkaA04cFwxTHvxnO685aDa81smwbf4yJ48FXJ1Gw5SevheeR7BFfJAXgN+CnAKVZCDiRn5vsb8FerHdndqkhMvk3S161l6d9a818Vf4heA1xvZsUI/7xszcI3wdKyBJ4N0QoNKGBIWsrMXpM0sEZfLxbkx5rZBmWyOZkFgE+yB2m4L3oV3SexcnMKSVuY2T9rmeEz83sDciuZ2TNqHfGfyY2LkSmZ5/a0Lih0Wu74Gbgl4GNcWV0YD2LcICfzD2D3zK0nJ7i6AVd2HzOzVcrmM78hKQIJXRKSfg/8DF/Z/hCPlJ9QXHHIi5t8Aw8Ye07SUsBXzGyEpBepEyFvZi38pJLOxk3EF+Grye8CL5vZDwtyLXLbQ1urynYR77Gu60LSOGCrsFL6Gq7UHIUHUK1cdJOEc2RmJmkBq13lL6oyX+z8g/95WTP7d5Vsoa1V1cA659+O3wMHxzxYJX0fV4b+WyH3LZwrYQQtLTLjcjIP4Z9D/mE0wsw2LvRVKRerRNaTk3SqmZ1cwww/2/zegNwlZnaYPFOjTG6LGJnC/C/C3Vqb45a8PXAF/ZCC3CJ44OLM8F3uby1TWZ/GlfPPwn4v/Hdg5bbcs10VyTWQ0CVhZll1uosk3YX/QLTiNDcvTnMLsKQ8cAw8ih3g7eLDvgI/wc3xh+Mm5xHUcEcol9MdVp9t0cglqayaWxYU2ZRb9e8FXGJejOlG1c6l3lDSZbhJfVl5vv13zOwI1S4c05/ywjEx898Rj8voGfpdEzjNzHYKAlnhm+VUp/BNBC7FTdwvSvonboX4u+UKLBXQHxgh6R1cgbrBPHWyiK/gJDVb0DLlL/9g6225QFPzoMm+JX3FyA2wnE89uJ+WKOmrppyZZbEqp1lIT80gj3mgQbmMEnpbK6QUKtR8iJEpYGPz2J1JZnaqpHOAm0rkVgYGKVeoCsgHBP8FeCh8x8EDHq8J1pdagYzzH6wTpC6kLW3tveFMajFtR+G+6SdxitrHcXM+OJvZ3JjbN3D/7VVhexHYpg39jKO5hPKF+MNuMoE+GE996x5ePwN8LXduq1S40D4WWIZcOl4mi1Meb4bz92+a29amTjpkxfwfw9Pv8uNNyr1eCLeyXBPGz7ZF2zDeeKAPrhTdjFMtXw5sXeec1XGK3mfwKorF488APSvGfQBYO7e/DvBgW+TC9Vo2tz+QcprpSrla55V9TnMgFzNmWdvY8P8hPMalF4U0w/DdGYPH4GTfgQtK+loHT/E9Fli30ftmftiSRSChS0ENMAYG1CT3MbMNGxz7y3jmQTFlsQWLn5ndFXylGX3q961+gFVNmNlRhTkshP9Agj88R0l6C/ej/ivILE+d1DIze1ktg65mhvYX8RX1VjSzFa6Ap4E93pb54wQ/76u8aBHmtMTvy1M7/2c5yl9JrSh/K2Bm9jFOiHOdpNXxNLgD8ADHMryBKwxv43EIRUzEfdOl8QkBxwLXS8piIJbCXVZtkTsBGK1m9sKv4VaoImrKKZKZrwG5L+AZD30krUXL71zfWJkCbpeTYJ2NK4xGa+vausAqFp72ddAHdx9cIWmApMFWsHDM70iKQEJXQ6OR8rF52TG4AmdzOxf3bR5E7cyDXsA7lFDJNvBDVdb3NAK/v5n9QtJI/IEyIveD2Q23hJThZUkbAyanCj6aZjrgDPcDXw2K1kg86n0vvNANkoaa2QOSeplZvZz4z/Byzt8CmoIidTS+yisilvK3HiTPHtkTf8AuhfMwtIpUDy6JvXASpxvwjJAyU/KSwDOSHqFljMBOOZlJuLK0Iv6ZPYN/BkVUysUqkRVyscx8sXLb4JTTS+PMgHmWzp81IJPHWeHeuTHEd/QGikyGT+CkUK8VT84gDyRdN7yXK/BMg6tx5s6EDPPaJJG2tLXnhhekWYrAGIiv9m7FS922MifjD5XRONvcD7KtjWM/Fv4/nmv7V4ncmXjk/h14WtNtwK0l/bRyZRT6WTQ7N2x34K6BM+bg+i2OFxZ6HV/lXk2BoY5gysWViR+H1+NL5t/K5FsyXl/c9P4IrlD8AveVF+WyMX+c+2xL2QRrjHMonrv+X9yEPLRC/gycRKrW8UXC/03LtrK5t0db2T3R1jYimPkalNu9PWQauBb34nTf/8h9B24tyEzAlY5S11PafEsWgYSuhovxyOsLQ6T8r2iOlL+E1gV5YvKtY/GJvCbBc5KOxB86ZebkXXB3RK3VcrewkllBJYQoFkhhzLMBfp07NAN40cxeaesbMF817lMhJnn1w31wKmJoaV2cHiLNvyTpgpIxjs69noabsU+oGHN6CFbcn+bVaY8wmdIKhoXxNsaDOO+xEjKc3Btb1cyeNLPjK+YzUp6eeZKZbVWjryhzeKRpvd2LaeG59E9by8yCcyxH2tOg3Dpyxsq83A/N7MRYmQZdCKdQjc/MzBQYLUOQYEIBSRFI6GpoKFLe6uSYqyX5TPaDZPj3pqeZFb8/x+I/Vkfj3Pmb4xaJIqqoZPfGlYViZcFWMLNRwdy9Xmh6rp58PUjaHFeaVgxNTwO/NbP7CqLH4BaUm82rAy6Hr84y7IDzMmxBS/dMcbwDQl/58S6w1jTQUJ/yNyPkGYrHZ1wX9r+ZjW/xRDVX4cGPVZB5yto0SQtZrsRyDnlz+G9y7VNpaQ6PkZsbxbRWt9aZBWXpdLFy25rZzwpy2wEnNiBTy4VQvGaYF96qwl8lXQwsLCf3OpjyTJ75G/PaJJG2tLXnRmSkPF5RDlqa1kvNi7lzFsRTBCfjK6L8sSbg7Mg53ojXL7gYd1lcQHm087YRfe2JZx1ciadNvYATCDV63bYP5x6EMzKuif9oTga2a+NnUbO4C76yH48rSwvhfuhMcdi/5NpeHTHevXidhmy/B04528ico9wNNLsq/opblC6r9VkSbw6PMa23ZzGtieQKS+GuprICTLFyk8gVTcKD9J5sVKbqWuBU4eDKwQe5bSolxZDwQkln42mqNTNE5uctWQQSuhpiI+WzyPpfU4EQvXws/vD6C14euEWWgfnqcB3JCXkquswUjnpjrgYMk/R/uBXiKeDXZlaMzj8hzOeNcN4A4B48wK0R/AjYxcwm5tomSHoU96n/PTe3Abivvsj6tkVOZlvgp5JWyc3/TDPL+jkC2NVCEaSAf0raHc/bn20VCNd2gKSeVjvvH3wVvCAehAnOhVCWKVIPVZ9dEXeErXaHZjeqgiUvVs4ii2lFyp0DjJF0A/6+9wR+WfIWYuWuxl0mVwQWLW3WAAAgAElEQVS5g2mZ0x8rA7C0nO56Kp4WuzZwvJmNMLNNwnupay2DFoyUd5e0JWSY15pI2tLW3hseKb0rsECubQVyOdqR/SyOxxhMxk2XC1XIn4M/4PfDC6vsBuzWhvnvjJv4D8Lz2NfAfzCfA3YuyD5e2O9WbIsc85nYYzSXKX4aD467HH/IZ8cPxc31W+C+3f7h9cPAYUHmqTrjtTqGW08eAU6iRlBnuF4vAsPD9gJwQIPXoTLAMcjlg8964mWIVyNnkcgdvwh/2L2MZ5U8DlzWFrnQfi8ezHkFntp4Q0lfsXKrAEfiLqFV6rzfWLlv4Mr1OdTgxoiUmRj+bxO+U2uUfTbAJsBB4fXi4CWj632epGDBVluiGE6YryFpKB50NBD3yWdFaJaT9BHwJv5DOrV4ruUquYW+rigZwqwQVCXn82/1xbPANyBpIv7An1I4bxBwi7WsrnY2rixcE5r2wn/oGlrxqH4VwxbHsn3lKH4ljTKzTcPrp4BNrFDLQNJiuFl35UbGC20nl8laIcYjBJtlXPNjLdDNxqY0SnrIzDaUdBpuTRpjJVTLkhY1D9bcDHfLTMHvnWVw5eP+nGxW4TL73w+vuvf1Qp+VcvJiSFkxrTVCfMgfzWzHQl9Rcjn5BXDleZiZbV/n+kTJBdmheLGi7zUqk7sG5+PVDm9WgRI4nxpoZitI+iJes2KocoyUeLZIhgWBB8xs33pzn9+QXAMJ8zsuw8uXPkZzJcIMZ9P8wK40Q1p8QNq6ude98aC2RXNtPYpKQOh/iqQsUn55YEkz+5Gc7GUT/EH0IJ7+1yiGqCVtcAbhP6Z5TA//Xwum7Ffx4K7Z5xSVgDD/t9VMHLSyWlIG1xuv1QO/Dppw5a07nnWxQngoX0Bg6qNOMKA1k0hNAYYBF4Sg0X8B95vZLUEue3/nAF+3UCdBTrB0TRgrw8fh/7TwsHobGExrxMhlRE4zgun8DUquV4ycnCdiO5w2+ht47MpFxY5i5YLsmvh12wu3yLSiBY6RAR6TNCK8/59KWpDW1R13BdYiFN4ys1eDHLgL707copfPAJladm/O70iKQML8jvfN7M4ax843s3djOwoPgT/gD+jV5Mx1O5nZ6Xk5a81ieJ6k0TQXOJquXC2CXP8D8RRBgPMIUdTmVeCySnDrhmOlK7862LnOsWIcxelyBsMf4vED/fEYigwfSFrDWsYbIK9bkFlWVo6ZlKTzzOxYSbdRbkXZKSd7Jv5weZKWvP/300BKY9i/HLg8WBj2BI4DDqO1QtjDcsWSzOzZTFnLoYwl79KStxsj92iQuRRXXj/EXS5F1JSTtDX+IN4Gdx9cBaxfVGQbkFsBz3QZhisv1+HK4OaNyBRwCB6wOtm8HshitCZ+qpkaaIGRMoyHvM5Cb6CfpH7F79b8juQaSJivIS9l2oQ/SFtUj5OXIX4TZ7p7ADcTP1unr1F40N3FmQlT0hNmtlpBLr8i7YZbCA7PTP6SdgHOwgOyHsMfCOvhK5ufmNnfyvrN9f+4mX2lgcsQDUk3mtnuJe3Hmtl54fUmuFXiisL8DwD2NbPRDYyXmYg3LTtuuRQySf/GU91amf4lLY6nNJ5JSUVJa11J8o+4X/x13BowGvc3zyjIXR7eXxZ8ug+etVJqHZJXv+tt5emGDckFV1FpMa16cpJmhfd0oAUGS0mTrUCF3Qa5Q8zs+TK5GJmSeX+JZpcdAAWXy3E4i+bW+Mr/YOAaM7sgJ7MjnpL5RdwqMhB42gqlwed3JItAwvyOzJ+cmXJFqB5nZkuElczGYTtOHjH/EO5nPKvQV18ze1gtefNn0BrnFI5PwVedAIQH/Qv4ivuoMKcngD1zq+yyim0Z+tQ5Nqeo9cP9A9wSgZmNlrQ+8D08J1z4Kn1Dy5WIjUS30GdMznhNfgZzoqRr5cQ4E1ud2RqL4Qrie3gWwltFJSDgcPx9Ho2/z/vxIjhZrMdogiJpZlOCktJifjFy8up5mcwjZvZZmfsoUm4dfHV+j6TJeJZGWa2FWLndg9y98kqf10Ir+usYmfz7yKw7T9HsssusO75j9utgtfgA56L4uZndXejqdDx4+B4zW0vOlTGs1rjzK5JFIGG+hJoZ+/JEQW/iwWwv1DhnCO4rPQb4kpn1KRy/E4+svt7M1pa0B74C2nYuzP8a3AVRrON+CO6z3qu9xwz9jzOzVj52SS+b2TIN9lVqXSjITDOzvjHykm7EA+RG0tK6c3ROZmkCxTD+mY8GjrEabIySVsZN49/HyaqWLpEZEMZ5s9C+Gs1K5MbAAvgDegxuXRobKydph9zx1XGOjAdyMq+HvqLkcnMcij8Yd8fpeG82s0tK3mOlXDDN7xLktsCDKG82sxGNyAS5mtadWpDUBOxtZn/OtT1qZusGZWutEDfxsJmtH9vv/ICkCCTMl1B5FPqi+I/+KWZ2rbz4zsbARng0+GTcGvAQbiZukdMuZ9i7JJzzLh4ItY951b7i+JV55RXzXxKPhn6UZva+dfFUtl3bsPKOHbeWIvCSmS3bYF8tosBryOQVgbrycqbCVsib/SXdjQeSZab8ffHPaOtCXzsAX8Wr9i2CBxn+K8QOIDf7nIwrfgrbTODCWp9jcE/sjcdTDDaz0oqHVXLhgbcWXhL6u7X6ipULst1wE/vemVtDgW65jXKL4kGwe2XKqqRFLBdzU08mKNXfNLMPS+baH7fCfAlPLbw77P8ImGBmO+dk78EVj1/h6YVv4LwbG5ddh/kVSRFISMgh/DjdE1b0s/Cgrd8AfzPnxa937mBz+tsFgG5mNlUllQQlXYRTEW+O053uATxsZoe07rXueONw90EWK/Ckmf2zkT4aHG8qPu9iOp2APtaacrmqv1KloiCTVwQq5SPGnGi59MvQNsHM1iy0/Q43Q//LzF6lAEnfx61Dh+X858vhwaJ3mdm5uQfxxrgFYghef+JB4MHM3dGA3OI0r/Y3xJXICUEmr+xEyUVcq6jr3Z5ymUw9605wf7yLX58tcUWtJ27ZmRD6WR6vDDkBz8bohsdvDATuMLOa1NfzJawTkBmkLW2daSOQxeAlTnfDo+bvx82rv8V/UJYrOa+MvOSxkrZJhf/98DLBjc4zivymwT6PqdeGux3aa6xx5IiIcu15cqKZNNPHzqAOnSweOHYD7leenG0FmXtwK0BT2PalRpXH8PnvhGdgfKF4jwCLl5wzIHf/fIRbbA6ClkQ3hXMq5XAyqUfxGg+bA/3mRK6R70FHyuWu3QFlWziWr+7ZhCsFCxb6uR13LRT7Xxe4rb3u4a6ypWDBhIQcJG2B/7Bgbl7Pp+b1xSOTT8Xzm5tC+0q4mX8heU5/hv6UB/XF5pVXTrcN51ThAOD8QtuBWZsVfLlzCOFm5iL50bZZm9UwZdfAFbi5/lz8IXgQra/Rwbgydy4eIzAmtLWcmMdanAz8M/RxoaTTLLgG8LTBt4rnmdmbak4f/DbuVvo2cJCkR2he5f83d1qM3OX46n534CvAapIexB+cef6LWLkYxJqL21POoHUWRwEZjwXm9NMvmFmR8GuQlWRTmNmj8iyKhBySIpAwX0LOvFb8YVoUJ8fZP8gshP9AZ2bWtfBiQbfhAVgZVsQr7i1My/z9qTjdbhGxeeVVKD6w2wx5id9vAYPVklioP66otKXPBQjENmG/G54SN03O/LYwsIRaEgstSMtr2wj6mNlISTKPyzhF0r/wBzoA5vnjO9XqQNJPzexXeC2FtSxwPsjz2MfgD1qAejUPPgtjXUNgfAxK5Pq46f9X8roJA2PlwpyyOWaZLIcCX5X0pgVWx1i5TozBUPP7iTmT5RqSPghNwksWfxBem5nVUsAzzM2sms8lkiKQML9ih8K+AW9bSzrZ5/HAwDF4WeGHzexjiic629wtkjYyswerBjaz/wsvb5R0O/6jtVJRLgS2fdNa1m6/1sy2Cf0MrxqrAYwBXsMDqvLpjVPxinFtwUg8dz8L+OqL1ynYmLnD/PZJUDaek3Qk7mdfosE+vhnm9AotaaWn4jUAMuQfRnmI3EMoKEMb0Oz/Xy/000LZaUBuOVxR2ABf+Q/AXSC0Ra4C9ZSdtsjFWLCy7I3i93M2Iq1Ej0g61MxaKNjB0pPiAwpIwYIJCRGQ876blfDO52QG4KuvQbQkQWllei45t1XUfVmUfEyk/Zwgv4oPK8qVgDvNbHrFqWV9lQXhtWiTp2S+Ymafynn7Vwf+lCk/DY63Hl4IaWFcceuPl4Z+qIE+XsGDQ9fETeu34Erizrgi+N0G+hoPLIsXS3oQf6g/ZIVI+Bg5STfjD/T3czJjzOypQl9RcnXmvJKZPVNo61H8/CUtnneNBAWMcN9kRZim5JU6hfoMuf0jzOz3hX4XnQNFMN/PksDNuJLSYVk1n1cki0BCQh0EE/ZP8dxuhcj5M4s/YAG34Oxp99C6bkHlUCVts5SjGpZTDM9tzf1+3Iy8CL6ifxQndtmnDX19JGltMxsHIGkdmuMjMtwIrBuivC/D08H+gkfkNwQzeyS8/JDWdLRIutDMjqrophvunvgPLYvV3NLofPB4i8eterV1A/DLCrkr8GyW31X0NQ44tCx+IQ9JW1tr8h1wi82yQWZzPM2yV1BWDrNmcqIRhJoNcibMi/H79bs49fVHeK2Hw83sNgXeDjWTbQmvIdAbmgt4ZUpAiLU5E7foZOmZmdm/EuZ8CRuH95Bl1dxhczGr5vOMpAgkJNSApBNxU+1mZjY5tC0HnB9WLqcXTulrba9zXvYQOAEYLacuBs9pP6yN/cdCwYd/CJ4Tf1Z4CLQFxwLXS8rS75bClYo8ZpnZjPDDf56ZXTgH41VhaITM6xZR4ChGqSgLVquB3c3sFxV93SpPF61SBHbNuZ5KIa+1sLeka4uHcGtKhrPwMsFPysmx7pa0X7Cw5BXXk/FUvz7ARDxP/99Bcb0Rj6k5Ffg7zjCZndtE7WJeZwE7mtnT9d9ufZjZvXidhIQ6SIpAQkJt7AesYWafZA1mNlnSnvgPXlERuF3Sdmb297LOVKNwDv7DuFix0czuktcl2DDIfL9qpdcOkKSNcAtAxmvQpt8JM3skZFSsiM//mRIXw/QQqLg/zYGWxaI97QaFcsR12q6P7CpGqYieVjvKxcgchGfGlPnK8/S7PS0QBZnZDZKeBm6SdDyF+9iayz2/ZKEIk5m9mLkM8Kya3+CWtVODsnlAHaXr9TlVAhLikRSBhIQ6yCsBubaP5WRDRRwD/EzSp3iKU9GcWazil0erY3I76jdwzoLTJC0raX0zK6s21144BneF3BxWgsvRxhVViID/ATDQzA6V9GVJK5rZ7Tmxg3DWu1+YkzENBq6ew/dQDxfSugzx7DYz++VcHLsW2j39rgKP4BTZrVL0JJ2S250u6QvZQz7cD1viOfpDCud1M88OOTjX1oT75LNsjT2CG+FuSedWzPFRSdcBf6MloVBZyeKEOURSBBISauMVSVua2ch8o5xr4LWisJnVMnNmx/OV8nrigXgG/NsKdMUBv8fL6W4BnIZHrt+IR5TPFZhXd8sXdpmMF9RpC7LqgxuF/VfwFfftMPtB8TMz2zc33gvAGW0cryaClWNJ3I/9g9yh/pQX0ulItKdFIAZ7ACODorZ8aPu3mX1qZnk+i+OBJUN2xGw5YFOcWjnDYUDPsPr/RF5++9+4K6j4WY7AaX5PxWt71EJ/YBrw9VybETg9EtoXSRFISKiNo/G0wNG0LKc7FI8iB0Atywq3QhYsl5PfHrgID0YTnrv/HTO7s3DqBuZ0q+NDP+8GBWKuIWQ+/JjWdRC2qHlSbQwxs72C6T+zpMx+mJmTwQyQ58rHpqDVm/s3zez6Gm09gYdxN0teYfsAfzA2PFybJ9oasbwJMXJTImSm4tfgFbweRjecz+FCMztD0lpmNh5XCM/C3Taz5fDYkV/k5CbWkPutmf1K0lp49cyzCzJLSjq+MCYAVqOMc8LcQUofTEiogxDV/C38wZiV0/1z3mUgqZ7p3IoPUUnPADtYc132IXhE80oFubF4sOIjQSEYgFMRz830wRHAdcBxuMn+AODNtgRBShqDc8E/EOY/BK8Xv35O5mLcLH8ruRoGWRR5g+O14rIvtkkaaCVFoOr0uYCVpIxKOtAieRzkxFSn4EWMAEYBp5nZ+43KyVkLD8cDRzOZi4qxF/XkQrBgXzzmZGqQ74+7p2YC3zCzwUGuD/CDCLm6/eEBg0WZBXHOinxfF9LSvWHAW8C9Zja67oVOaDOSIpCQ0MGQdL+ZfS23L2BUvi2074NH2a+Nl2vdAzixuOpt57k9ZmbrSJpkzuKGpFHWBkY6ea34E4FVcJPwUOBAM7svJ1NWBZKYyP1cH9vi6YZ74kpMhv7AKgXFYwVcyRlES66HorK2MV4Qqp+ZLSv9f3t3HiVZVeV7/PtjLpBqKUCgFWQQROZRYIHdDTZ08wCVcmAQ8AHOSDM4ay/Bh0oLDkxP1CcPEQRkdImCgCAgagkCFggUMggo4gNstGnmKn7vj32i8mZkRGZE5M2MyMz9WStXxb1x4sSpHOKee4a9tTnwPtsf7LRdlbouJu6IG3PyjUWoc7stJ+lbxGLKaplFtt/dVFfbcpLuA9Z304d/map5Atjd9rw6yxHrPjqpq1UGyTmUn63tk1o8n8YpOwIptSHp97RffGXb6zWfLBeQtRl+kflOU5nTiSxoF5T6307Mqf68lL+kUnZD4q4a4NqJXkktaZ7t7SVdCZxChFy+qNX/tcP6VmZo18M8T8Cuh3KR3oJYR/GZylNPEXeS1dS384lpmVuoxHpwUza6MhrzNuAHjREYSb+1vQldUgeBlTo9p9bZE7s6J+l3tjdo09bFz9VZrtO62pE0iwiMNGGjYTNZrhFIqb1tmo6XIO5MPkJknxtG0tnEaurfMHSRMfCdpqLLAf+PWHQFsWhqDrF9zpJ+DLxo+0XbCySZuON9HRE5byJ9rgxRf5hYTT+biAfQMcX+8b/a/pvtv0h6hsgJv4Gk02y/IOkk20eqzZZK223zAbQoOx+YL+ncxhC5IiDSmtVOQLHQ9ukd1vuHypIG6D5IVMOzknZqDG1L2pGRgZU6LbdI0nq27y9l1m3TrtHK3SXpoBYd1AMY/vtVZ7lO62qprC8Zq1jqUY4IpDQGxWroA4GPEhf5L7hFyFbFPuuNmoc/e3i/G4BDbd+riLh3E/BdYoj9JtufHE/9PbTnyG6GZMvd9N62/yRpCyLS4vFE+OAXy/D01rZvkdRyysGVHRZdvO91REKhpYif0+PElMvRlTLHEqvWL2X4trT/bKrrImLf+2nEiMa/AdvY3reHdm1BDNH/XTn1JDFFMr/bcorte2cSeQNEjCwd7AicQyflJL2SWH3/LMMXwc4ifm6PlDpqK9dpXW2+f0sRf39zbe/VrlzqXXYEUmqjLLg6BDgKuBE4vnGH1ab8hcC/2R6xtbCp3LpE5sDtiQ/EXwJHOrbOIekO25uWx8cBc2wfptgxcEvjucmiFnkQxihfXV/wJSJ64MdKh+o3tjdTJXRyje28zfaWkt5NjAYcU21LKfP7Fi+17XWb6lqF+Bn9M3EhvQo4wiUbYY/tm13erFWyoo7LSVqW4UGanu+lnGIb7OJFsG7aJjsR5cYqowjh3XxRepZY7Hik7T+RapdTAym193tgIXAS8DCRcW7xvKtHBjdZhRgCvYnhd5vNw9znEqFi9y7H+wLnE5niYPgH4S7EtivKkHqrQEYTrdsx2Wr5XYgARY2ENI3z32coVv3Ftt863kYCS0lag5i++XSrAh6+T76tspahl/wKIygS4HwB+Hvbu0vaCNjB9hndllNnQZo6KueIuz9m7P06y41VxmPE4miQtLFL1MM0ftkRSKm9nxAX5c3LV1Wr4CbHdlivbJ9dOT5HkTa34fZyJ/0IEcjlKgBJ1Tjwk6nbYcNrJV1ABF1aifLBXy7SjXgB1c7CutTjs8CVwI2O8MbrAvdWC0g6qNULW8xdrwMczsiFnx2vXaj4NjFM3+ic/I7Y3XBGD+VGDdLUQ7mp6mxGRohMPcqOQErtHeGmvd4NipS3w3Qxr/1TRbz284mL7D7AjyTNKc+/hwj1uzawm+1nyvmNGD1Mcc/aDMlCXLBndVndkcT/aQ1gJw/tcV+doYtc817xcVFsQ1uzOg3giIrYPNJQ/bktR+zIuJWRCzq/T1yALyOiO47HKrYvkNQYGVkoqdUCv07KjRqkqYdyU9V0+r/0XXYEUmrvGkW61mErzxX74/8vsGbT+VYX078RqXw/XC5MMJSB731NZQ9haL56RJhd278AflF5v7qG1Dseku2wLhOdnObz1Z0Wm0taSMz/zlKEsQW6SzdbqXuRpDcBo8awd1PGwLJD4uwWRZ+zfUo3bRjF04ptlC7vuT3xe9FLuRfKVrpGmfWoTEP1UG6qysVtNcqOQErtfYO4e9/V9uMAkvYHPg/s0aL8V4h99+cSF7R9ibvge4iOwz9B63lqSUt7ZGa+sdQ1pD7pbC/ZWNxXY7W/kHQaMZxejVJ4a/uX8AywfovzJyuCHV3F8PUeo9XVztFE5MT1JP0cWJXWYY07KXcM8GNgTUnfpQRpalFXp+VSyl0DKY1G0oFE7P3diDv59xPhUB9sUfZXtrdrOtcI0NMqwIuAnYkQxnvZXq3Lto0IqTuV1N1+tQ71bFeiBmp43IIlidgMF9j+RFNdxxNb1u5naGpgWF1dtm0phlbw39Ou09dJOXUYpKnTcoNEJSW0pGXb7YYo5ebZ3n4y2zad5YhASqOwfbak54gAQg8DO46yhewlSe8ALirH1bu5xT1uSdsRF/+9iUBChxExCtI42N65g2LVNRYLgYds/7FFub2J9M89J0OSNLfNUxtIWrzrpJNyGpnYqrFFda2yFfPWUldH5QbYKcDWxJbatp3E7ATUK0cEUmpD0h3EBbwRkOVxYsi5MY+9WVP5RnyAHcrr5hExCB4hPtx2J7a2PQycRwS1+XWnW9patK/uofVJVVf7JR1g+xwNTy+8mJsSGJVteo1FgzfZfqxFnd8DDm/1XBftOrM8fAWRPKqxbW5n4DqXHAKdlKuMdixHRLycT/webgb8yvZOpa6Oyg0qSfOISIP/g+F5IwCw3WtK7DSKHBFIqb09uylcFgO2i3x2o6RLifUCpwM/tP2cInxwS5KOsH3yKOe6zgg4mSR90U1ZC5vOHVjTW61Q/h1zwWMZsTkRuI64QJ4q6aO2L2oquhqwQNLNjB4Toi2XVLqSfkhEnHy0HK9BxJHouFxjtEPS+cB7bd9RjjchQl7TTbkBticRxGkXYvtjmgQ5IpDSOEn6mO0TNDKFKjB0F1O2uO0G7Ed80P2U+NBb0/bCFvW2Sqs7ZUYB2rR/WKS/PrRpPrBr405fkdr5Jy3Wb9QZ+nhYsiJFhMXb3ZTAqJNyqjGB0SCTtLmbQjCniZMjAim1oZHZB1U5tocy8jWSpvx6tPpsLwKuAK6QtBxx97M88Iika2zvX953P2INwTqSflCpYjbQc4jbySLpA8AHgXUl3V55akVKhsWa3+8q27uVx5+0ffwoxZdoGu7/C5FMapheLvijuE6RzfE84vdnX6IT2Eu5uxUphs8pZdol7em03KD6SxlB25Fo/41EXI9W6znSOOWIQEptlFXXVdXsg7d2u4e/MazfWBldOT+bSLxyVjl+NbAOkainupr9KeIOccTowSApe/NXokX73ZTcp6b3WzxKMtZOBEknEvPl55VT+xDf04+X52+0vVOLmBA9xTeovO9c4A3l8Abbl/ZSrnQgPwD8Q6MMcLrt53opN6gkXU1sw23EeDgAeKftXfvXqukrOwIpjUGdZx9clZi334hYrAVAY8tZY2i2021zklYAnnXE6N8A2BC4ood4A31Rgtj80fbzkv6JuAB/x/Zfa36fxd/Pdt9bRRbH1crWtLnATsTF/Ungux4lmVSafG22206ZqY2pJqcGUmpDI7MPvnmMC8Z3iZXOexDxBt5F7DRouFvSg8CqTUPmLXchEHdxb5C0EnANMfWwDzUlw5kEFwPblIvwGUSwnHOJFeF1WrdMoajyeLGywO8k4FPl+BJKnghJ25Tnhi3ylHS27QPHOjeaTkcXOikn6QLb76jsZBnGQ9keOyo3BTwu6QCGRm72YwpMi01VOSKQUhuS/sjw7IPDuCn7oKRbbG+t4Wl4r7f9j5UyqxOJcUasPrf9UFN9t9reStLhwKyyIHHKLRaU9DFiZOPUiWh/u4V9Dbavb16I1/T6xWmfK+eGjSwoAv3cbnujWhrdJUlr2H60TBuN0Pjd6bTcoJO0FnAaQ1txf0GsEZgS7Z9qckQgpfa6zT7YGLJ/VNIeRLjhVw17kf1nRUCh15Q67h9l3laSdiBGAA4t56bS3+yLZeHjQQzdcS9d95t0uLBvObXPzbA4qZIi4c+nGJn/4AXgm920q2wHPA+41EOJo3ot92lJ5zryTYym03IDzfbDtOgsN3SwKDR1w3Z+5Vd+1fBF7AL4O2ATYrX3LcCbKs8vBZxATBfcQkQrfLycW7pFff9ADKd/vByvC5zS7/9nF9+PjYhIcfuV43WAT/SpLecBD7c4fyjwvRbnjx+jvo07eM83l/d9nJgyeguwTC/liGyUvwQeBL4IbNHmPTsqN9W/iMW6fW/HdPnKqYGU2tDISHUGniDy3f++h/q+SmyhO8r2U+XcbCLs7bO2jxhnkwdGiZlwlu0D+t0WWBxN8H5inUUjUM02wDLEjo0/d1lfx3kSFFkA30RsB9wBuBw4z/bV3ZYrQ/77lq/liA7E+bZ/11RXR+Wmqqk0RTYVZEcgpTYU2eeazQH+BTjW9vlN5ashhl8i7syOckk/LOleYAM3/dGVi+YC2+s3nV+VSHi0MS12IQy6sid+L48jXn+dJN0KfJgYsQG40/a1o7xktLp6uhBJ2gw4C9jM9pLjKSdpSyKr5Vh1dVRuKummI5bGNtKEFs8AABI5SURBVJXmG1OaVLY/2+q8pDnE+oHzm546lwgJu3c53pe4E2tkJHRzJ6CcXKTWoYYbuxD2pPUuhEH3IPDzsoq/mhb4K21fMbFk+6e0DubTrY7voMpoxDuI34c1gAuBg3spV3ay/Gsp80bgemDE72mn5aYw9bsB00l2BFLqku3/lNTqg0i2z64cnyPpQ5XjuyQdZPs7w14U26QWtKhvZdtnlEBE1wPXS6oz4t1E+1P5WoIO8gBMgknNzSDpPcS2t9cSC0s/5kogqW7KSdq1lNkDuInohL7X9tO9lJsGLux3A6aTnBpIqUuSdgH+vXmIXtJ/AH8lPnxN7PlflqEEM7OID/pniXlqE1nwZhHz1I801TfP9vZliP0U4qJ6kYdCG6cKSTsCxxKZIpdiaB/+uhPwXvM8RipcRVbB84hcBi+NUu5SIhFV23KKrILXAad6lOiMkn4GfAe4eIxyK9l+crT295OkVwGnEoGfXiJDDE+o7Aik1EaboCxziAvyQbYXNJUfbQHh4gtS6UhsTFyo7rR9TZv33xP4GbAm8aE4m1ibcFkP/51JI+kk20dKuozWQW06zuDX5fsuIII/3QIsqrxf14FoJLWaf/4b8JBrDvHcRaTJMcvVWVc/KUMMT6qcGkipveY0xAb+0m6Y1fY6Y1WoCFd8itsEt2mq74fl4d+I3PRIOnKs1w2Axof3lyb5ff9m+4qa6voasBVwO9Fh26Q8XlnS+21fVdP7QOfz3Z2Uq7OuflrV9pmV429Pkd/9KSk7Aim14S6jmJXV/3sAa1P526oujnPkDZgvaS1H0JRuHU1EOhxkj0PtGfw68VNFUqFLgOcbJ23f2kNdDwKH2r4TQNJGRK6J40r9dXYEOh2W7aRcnXX10xMZYnjyZEcgpfpcBjwH3EHMa7azBnCnpJsYvpq+kyHzQb+TA/g+cTfNKNH8JkJjd8Y2lXMGetluuWGjEwBg+y5JW9p+oPU60VSzQ4gQw19lKMTwIX1t0TSWHYGU6vMqd5bUZTzbuAb9Tg6Gd1ZqX6jXju2da6zuHkmnM7RFdB/gd5KWZSiUdF06jbPQSblpMTXgMUIMp3rlYsGUaiLpi8A1ncwfl8hv69v+iaTlgSUr0Qabs9AtfhmRfGigO/DqIC3wBL3vasAXgL+3vXsZzt/B9hk91DUL+CBD6YpvJNYNPAcsb/u/x9nWDVssNl3aTSmmJa1i+4nyeAlYPL20DLFu4cHq7gBJc5p3C0j6oO2vNZ0bUW4QSPrMKE/b9nGT1pgZJDsCKdVE0t7AOcS++RdpSjdbKfce4L3AHNvrSVof+LrtN052myeCpEXElIeIrZGNRDotvx81vu8VwJnAp21vXjIG3uamzIId1rU3cLnt58cs3ANJD9teqzzemVhguSyRf+K9th8szzUyOL4F+AYx5fR+IjHS08AGwAcaO0lahMUW8Emig9TPYE4dkfThFqdXIHJCrGz7ZZPcpBlhoO8sUppivkyEF76jVQTBisOA1wO/ArB9r6RXTEL7JkUfw9iuYvuCkkEQ2wtLp6QXbwJOknQDMT1wZbfbBiWd0u4p4OWV4xOAf7F9p6S3AVdLOtD2PIaG8I8hMmDOAuYD29q+p4wsXUysT4GYdrocuLPy2iUZjIBOY7L95cZjSSsSSZQOJn4GX273ujQ+2RFIqT73Ar8doxMA8LztFxqLzsqdaw7Njd/TklamfC8lbU9sveya7YNLmN7dgf2Br0m62va7u6jmYCK3QatRhf0qj5dpLEy0fZGku4FLJH2Cyu+FS2KkMppwTzn3UGPKoNgY+ApxF/1Z289Iele7cNmDqITwPppIv30WsNUgBz+aDrIjkFJ9HgWuK0PU1e1rzcOx10tq5LzflZiLHuggQVPE0UTa5vUk/RxYFXhbr5XZfrH8LA0sT6QH7qYjcDPRMfxF8xOSjq0cvihp9caFvowMvBH4IbBe5TVLlMiDh1TOLUlkUGy0+WHgbWUq4WpFxsspo2z/nAt8E9h0vGsxUmdyjUBKNVHrbIUjkheVO7hDgd2I4dsrgW91MJKQxlBGV15LfF/vaV5810U9jYQ9uxBJis4Hru5meqDc2T5b2vKacvqe5nUHkv6ZiL1wb7UckXHyQ7Y/L2lbYlvqEk1l1gB2sn1OU53LA1sQUwWzbW/HFCDpJaITvZDho2QTur5kpsuOQEp9UFZ9b0h82N3jAUnVO5WVi9/RwKttv6cswnxtJUJjN3WdTwSz+bHt5yXtBOxn+7Au6lgaOBE4CPg9cRF/BZEv4D9KXILbyu/CCaOVI+b8W5U5zfbxlbpavedqRDTLxe/Z7fcjTW/ZEUipJpJWBT5GzNMu1zjvkcmJ9gC+DtxP3OmsA7yvxvC4M5Kk7xF5Bg6yvUnZAvhL21v0WN8WxFz+PsRF9RLbp3bx+lOIKYWjKltDZxOhlxcB/2p7nVJuFnB0u3LE1FGndTWXW5FYaLe4XC/fjzR9ZUcgpZpIugr4HvARYovXu4DHbX+8qdwCYE/b95Xj9YAf2d5wkps8rUj6te1tJN1me8tybr7tzbuoYwNiSqAR0vZ7wEdsv7qH9txHxIpw0/klgSeA3W3P66QcsS21lrrKboSUFlti7CIppQ6tXILXvGj7etuHAK1S1T7W6AQUDwCPTUoLp7cXyihAY9fAerResT+aBcAbgb1s71RGAHrdgvhSq3UfthcRHcR5XZSrs66UhsmOQEr1aSxMe1TSHmVu91WNJyXNlTSXyDNwuaT/KeldxLDvzX1o73RzLPBjYE1J3wWuIaZquvFW4M9EAqP/U1bv9xqO9y5JBzWfVCTTubvLcnXWldIwOTWQUk0k7Qn8DFgTOBWYTezl/kF5/sxRXu4ygpDGocQR2J64eM9zCc/bQz0rENsF9yN2DpwFXOou0g9LeiWRqfBZYu2CgW2J9QB7236k03J11tXL9yNNb9kRSClNC5LOBm4AfuamOP7jrHcO8HZgn+aFnx2+fhdiAamAO21f02u5OutKqSE7AimNk6QTgAdsf73p/FHA6i0WC64DHA6sTSWolztLQ5zaKBe/nYA3EFkPfwPcYPvkvjYspQGXHYGUxknSXcAmJepb9fwSwO22N2k6Px84gwgQs/g1tq+fhOZOa2V1/LbAzsTOjWdzN0ZKo8sQwymNn5s7AeXkS2okFBjuOdvtEtKkHkm6hoix/0tirca2tnM3RkpjyI5ASuP3jKT1bd9bPVki2z3bovzJJRzxVQzPSXDrxDZz2rsd2BrYhEg29FdJv7Td6meQUiqyI5DS+H0GuELS54iV2gDbEHngj2xRflPgQGI1emMkweU49cj2UQCSXkZk/jsTWB1Ytp/tSmnQ5RqBlGogaRPgo8TdKERs+BNt39Gi7AJgs8wvUC9JhxOLBbcGHmJoB8G1fW1YSgMuRwRSqoHt3xIhhTsxH3g5GU2wbssBXwFu6SZLYEozXXYEUhonSZcxPGXqMC22Ba4GLJB0M8PXCOT2wfHZzPaJ1ROSzrZ9YL8alNJUkB2BlMbvS+XfucScdCM3/H7Agy3KHzMJbZqJNq4eSFqKmCZIKY0i1wikVBNJN9j+h7HOpXpJ+iTwKSKM7jMM5QZ4Afim7U/2q20pTQXZEUipJpLuBvaw/UA5Xge43Pbrmso9xdBUwjLA0sDTtmdPZnunG0nH50U/pe7l1EBK9TkKuE7SA+V4beB9zYVsr1g9lvQW4PUT3rrp79Mly946to+TtCawhu2b+t2wlAZZjgikVCNJywKNkLYLiPzwL47yksbr5tnefkIbN81JOp2Iy7CL7ddJWgm4yva2fW5aSgMtRwRSqpHt5yXdTsS6/9/AXsQugcUkza0cLkEEH8oe+fhtZ3srSbcB2H5S0jL9blRKgy47AinVRNJ2wP7A3sAc4DAiyFCzvSqPFxI7C9480e2bAV4sSYcMIGlVKkmdUkqt5dRASuMk6fPAO4CHgfOAS4Ff216nrw2bYSS9E9iH2DL4beBtwL/bvrCf7Upp0GVHIKVxkvQ4cA9wEvBD289JesD2uk3lPjNKNbZ93ES2cyaQtCHwxnJ4re27+9melKaCJfrdgJSmgdWBzwNvAu6TdDYwqwS0qXq6xRfAocDHJ6mt093ywJLEZ9usPrclpSkhRwRSqpGk5YA9iaiCOwHX2N6/RbkVgSOITsAFwJdtZ+6BcSgjLm8HLiaCCr0FuND25/rasJQGXHYEUhonSUfYPlnSjrZ/Xjk/G9jb9lmVc3OAo4F3AmcBJ9t+ctIbPQ2VgE5b2n6uHM8Cbm0O6JRSGi6nBlIav4PLv6dWT9r+r6ZOwInAzcBTwKa2j81OQK0eJDIQNiwL3N+fpqQ0deSIQErjJOk8YAdgVYZfeEQsAtyslHuJyDa4kOFxAxrlMsRwDySdSnw/1wK2Ba4ux7sCN9ret4/NS2ngZUcgpRpIWh24klgwOIzthya/RTOHpHeN9nx1VCalNFJ2BFKqSVko+BribvT+xlx1GgySLrb91n63I6VBk2sEUhonSUtJOgH4A7EA8BzgD5JOkLR0f1uXKtYdu0hKM092BFIavxOJkMLr2t7a9pbAesDLgS/1tWWpKoc/U2ohpwZSGidJ9wIbuOmPqcS9X2B7/f60LFVJutX2Vv1uR0qDJkcEUho/N3cCyslF5F3oIFG/G5DSIMqOQErjd5ekg5pPSjoAWNCH9sxIkvaUNNpnWoZxTqmFnBpIaZwkvRK4BHgWuIUYBdiWiHW/t+1H+ti8GUPSOUQ8h4uBMzPhUEqdyY5ASjWRtAuwMTEEfafta/rcpBmnhHXej4j2aOBM4DzbT/W1YSkNsOwIpFSDMiR9u+1N+t2WmU7SKsABwJHA3URsh1NsnzrqC1OaoXKNQEo1sP0SMF/SWv1uy0wlaS9JlwLXAksDr7e9O7A58JG+Ni6lAdacLz2l1Ls1gDsl3QQ83Thpe0TY4TQh3g581fYN1ZO2n5F0SJ/alNLAy6mBlGoi6R9bnbd9/WS3JaWUOpUdgZRqJOnVwPq2fyJpeWDJXKg2OSRtT6SCfh2wDLAk8HRmdUxpdLlGIKWaSHoPcBHwjXLqlcD3+9eiGec0YsfAvcTWzXcTHYOU0iiyI5BSfQ4DdgT+C8D2vcAr+tqiGcb2fcQozCLbZwI797tNKQ26XCyYUn2et/2CFJFsJS1FhhieTM9IWgb4TckG+SiwQp/blNLAyxGBlOpzvaRPAbMk7QpcCFzW5zbNJAcSn2kfInZtrAm8ta8tSmkKyMWCKdWkBBU6FNiNiC54JfCtVgmJ0sSQtCqA7cf73ZaUporsCKRUozI0vSExJXCP7Rf63KRpTzEXcwwxEiBiVGAhcKrt/9XPtqU0FeTUQEo1kbQHcD9wCrGC/T5Ju/e3VTPCkcQizW1tr2x7JWA7YEdJR/W3aSkNvhwRSKkmkhYAe5aV60haD/iR7Q3727LpTdJtwK62n2g6vypwle0t+9OylKaGHBFIqT6PNToBxQPAY/1qzAyydHMnABavE1i6D+1JaUrJ7YMpjZOkueXhnZIuBy4g1gi8Hbi5bw2bOUZbh5FrNFIaQ04NpDROks4c5WnbzoQ3E0jSIipJnqpPAcvZzlGBlEaRHYGUUkppBsupgZRqImkd4HBgbSp/W5mGOKU0yLIjkFJ9vg+cQUQTfKnPbUkppY7k1EBKNZH0K9vb9bsdKaXUjewIpFQTSfsD6wNXAc83ztu+tW+NSimlMeTUQEr12ZRIfLMLQ1MDLscppTSQckQgpZqUyIKbZX6BlNJUkpEFU6rPfODl/W5ESil1I6cGUqrPasACSTczfI1Abh9MKQ2s7AikVJ9j+t2AlFLqVq4RSCmllGawHBFIqSaSniJ2CQAsQ2S+e9r27P61KqWURpcdgZRqYnvF6rGktwCv71NzUkqpIzk1kNIEkjTP9vb9bkdKKbWTIwIp1UTS3MrhEsA2DE0VpJTSQMqOQEr12avyeCHwIPDm/jQlpZQ6k1MDKaWU0gyWIwIpjZOkz4zytG0fN2mNSSmlLuWIQErjJOnDLU6vABwKrGz7ZZPcpJRS6lh2BFKqkaQVgSOITsAFwJdtP9bfVqWUUns5NZBSDSTNAY4G3gmcBWxl+8n+tiqllMaWHYGUxknSicBc4JvAprb/u89NSimljuXUQErjJOklItvgQobHDRCxWDBDDKeUBlZ2BFJKKaUZbIl+NyCllFJK/ZMdgZRSSmkGy45ASimlNINlRyCllFKawf4/wkmqoFmxW8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37" y="245247"/>
            <a:ext cx="7223760" cy="645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4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4B7F2D-147E-427B-9E2D-A1471DEF9E16}"/>
              </a:ext>
            </a:extLst>
          </p:cNvPr>
          <p:cNvSpPr txBox="1"/>
          <p:nvPr/>
        </p:nvSpPr>
        <p:spPr>
          <a:xfrm>
            <a:off x="432262" y="266007"/>
            <a:ext cx="10764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Unsupervised Data</a:t>
            </a:r>
          </a:p>
          <a:p>
            <a:endParaRPr lang="en-US" sz="3600" dirty="0" smtClean="0"/>
          </a:p>
          <a:p>
            <a:r>
              <a:rPr lang="en-US" sz="2800" b="1" dirty="0" smtClean="0"/>
              <a:t>Identifying </a:t>
            </a:r>
            <a:r>
              <a:rPr lang="en-US" sz="2800" b="1" dirty="0" smtClean="0"/>
              <a:t>No Clusters Using Elbow </a:t>
            </a:r>
            <a:r>
              <a:rPr lang="en-US" sz="2800" b="1" dirty="0" smtClean="0"/>
              <a:t>Method</a:t>
            </a:r>
          </a:p>
          <a:p>
            <a:endParaRPr lang="en-US" sz="2800" b="1" dirty="0" smtClean="0"/>
          </a:p>
          <a:p>
            <a:endParaRPr lang="en-US" sz="2800" dirty="0" smtClean="0"/>
          </a:p>
          <a:p>
            <a:pPr>
              <a:buFont typeface="Wingdings" pitchFamily="2" charset="2"/>
              <a:buChar char="ü"/>
            </a:pPr>
            <a:endParaRPr lang="en-US" sz="2800" dirty="0" smtClean="0"/>
          </a:p>
          <a:p>
            <a:pPr>
              <a:buFont typeface="Wingdings" pitchFamily="2" charset="2"/>
              <a:buChar char="ü"/>
            </a:pPr>
            <a:endParaRPr lang="en-US" sz="2800" dirty="0" smtClean="0"/>
          </a:p>
        </p:txBody>
      </p:sp>
      <p:pic>
        <p:nvPicPr>
          <p:cNvPr id="5" name="Picture 4" descr="No of Clust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213" y="2037806"/>
            <a:ext cx="6576804" cy="39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91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9898" y="2155372"/>
            <a:ext cx="50161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KMeans</a:t>
            </a:r>
            <a:r>
              <a:rPr lang="en-US" sz="2400" dirty="0" smtClean="0"/>
              <a:t> - 5 distinct clusters</a:t>
            </a:r>
          </a:p>
          <a:p>
            <a:r>
              <a:rPr lang="en-US" sz="2400" dirty="0" smtClean="0"/>
              <a:t>0 - </a:t>
            </a:r>
            <a:r>
              <a:rPr lang="en-US" sz="2400" dirty="0" smtClean="0"/>
              <a:t>'Dormant</a:t>
            </a:r>
            <a:r>
              <a:rPr lang="en-US" sz="2400" dirty="0" smtClean="0"/>
              <a:t>', </a:t>
            </a:r>
          </a:p>
          <a:p>
            <a:r>
              <a:rPr lang="en-US" sz="2400" dirty="0" smtClean="0"/>
              <a:t>1 - </a:t>
            </a:r>
            <a:r>
              <a:rPr lang="en-US" sz="2400" dirty="0" smtClean="0"/>
              <a:t>'Hyper </a:t>
            </a:r>
            <a:r>
              <a:rPr lang="en-US" sz="2400" dirty="0" smtClean="0"/>
              <a:t>Active User',  </a:t>
            </a:r>
          </a:p>
          <a:p>
            <a:r>
              <a:rPr lang="en-US" sz="2400" dirty="0" smtClean="0"/>
              <a:t>2 - 'Active User', </a:t>
            </a:r>
          </a:p>
          <a:p>
            <a:r>
              <a:rPr lang="en-US" sz="2400" dirty="0" smtClean="0"/>
              <a:t>3 - 'Hyper Active Guest', </a:t>
            </a:r>
          </a:p>
          <a:p>
            <a:r>
              <a:rPr lang="en-US" sz="2400" dirty="0" smtClean="0"/>
              <a:t>4 - 'Active Guest' 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3954" y="600891"/>
            <a:ext cx="6531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Identifying	 Clusters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979714" y="5251269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Variable created through these cluster labels.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5749698" y="1413781"/>
          <a:ext cx="5196976" cy="3759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091" y="613954"/>
            <a:ext cx="100453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Bahnschrift Light" pitchFamily="34" charset="0"/>
              </a:rPr>
              <a:t>Algorithm and Methodology</a:t>
            </a:r>
          </a:p>
          <a:p>
            <a:endParaRPr lang="en-US" sz="3200" b="1" dirty="0" smtClean="0">
              <a:latin typeface="Bahnschrift Light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3200" b="1" dirty="0" smtClean="0">
                <a:latin typeface="Bahnschrift Light" pitchFamily="34" charset="0"/>
              </a:rPr>
              <a:t> </a:t>
            </a:r>
            <a:r>
              <a:rPr lang="en-US" sz="3200" dirty="0" smtClean="0"/>
              <a:t>PCA was done to reduce the dimension to 2 features</a:t>
            </a:r>
            <a:r>
              <a:rPr lang="en-US" sz="3200" dirty="0" smtClean="0"/>
              <a:t>.</a:t>
            </a:r>
            <a:r>
              <a:rPr lang="en-US" sz="3200" b="1" dirty="0" smtClean="0">
                <a:latin typeface="Bahnschrift Light" pitchFamily="34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train-</a:t>
            </a:r>
            <a:r>
              <a:rPr lang="en-US" sz="3200" dirty="0" err="1" smtClean="0"/>
              <a:t>val</a:t>
            </a:r>
            <a:r>
              <a:rPr lang="en-US" sz="3200" dirty="0" smtClean="0"/>
              <a:t>-test</a:t>
            </a:r>
            <a:r>
              <a:rPr lang="en-US" sz="3200" dirty="0" smtClean="0"/>
              <a:t>: </a:t>
            </a:r>
            <a:r>
              <a:rPr lang="en-US" sz="3200" dirty="0" smtClean="0"/>
              <a:t>70-10-20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Multi class Classification problem </a:t>
            </a:r>
            <a:endParaRPr lang="en-US" sz="3200" dirty="0" smtClean="0"/>
          </a:p>
          <a:p>
            <a:pPr lvl="1">
              <a:buFont typeface="Wingdings" pitchFamily="2" charset="2"/>
              <a:buChar char="ü"/>
            </a:pPr>
            <a:r>
              <a:rPr lang="en-US" sz="3200" dirty="0" smtClean="0"/>
              <a:t>Logistic Regression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 smtClean="0"/>
              <a:t>Support </a:t>
            </a:r>
            <a:r>
              <a:rPr lang="en-US" sz="3200" dirty="0" smtClean="0"/>
              <a:t>Vector </a:t>
            </a:r>
            <a:r>
              <a:rPr lang="en-US" sz="3200" dirty="0" smtClean="0"/>
              <a:t>Machine</a:t>
            </a:r>
          </a:p>
          <a:p>
            <a:endParaRPr lang="en-US" sz="3200" b="1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006D1F-39FC-4DF0-843A-57C1381E28C6}"/>
              </a:ext>
            </a:extLst>
          </p:cNvPr>
          <p:cNvSpPr txBox="1"/>
          <p:nvPr/>
        </p:nvSpPr>
        <p:spPr>
          <a:xfrm>
            <a:off x="714375" y="243296"/>
            <a:ext cx="1072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ML Models</a:t>
            </a:r>
            <a:endParaRPr lang="en-IN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4764" y="1136469"/>
            <a:ext cx="10763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Logistic Regression (Validation Data)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714" y="1776277"/>
            <a:ext cx="9562012" cy="42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16323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006D1F-39FC-4DF0-843A-57C1381E28C6}"/>
              </a:ext>
            </a:extLst>
          </p:cNvPr>
          <p:cNvSpPr txBox="1"/>
          <p:nvPr/>
        </p:nvSpPr>
        <p:spPr>
          <a:xfrm>
            <a:off x="701312" y="177981"/>
            <a:ext cx="1072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ML Models</a:t>
            </a:r>
            <a:endParaRPr lang="en-IN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4764" y="1136469"/>
            <a:ext cx="90133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with Bagging Classifier</a:t>
            </a:r>
            <a:r>
              <a:rPr lang="en-US" sz="1600" dirty="0" smtClean="0"/>
              <a:t>: </a:t>
            </a:r>
            <a:r>
              <a:rPr lang="en-US" sz="2400" b="1" dirty="0" smtClean="0"/>
              <a:t>(Validation Data)</a:t>
            </a:r>
            <a:endParaRPr lang="en-US" sz="1600" b="1" dirty="0" smtClean="0"/>
          </a:p>
          <a:p>
            <a:endParaRPr lang="en-US" dirty="0" smtClean="0"/>
          </a:p>
          <a:p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3828" y="1958399"/>
            <a:ext cx="8281853" cy="419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006D1F-39FC-4DF0-843A-57C1381E28C6}"/>
              </a:ext>
            </a:extLst>
          </p:cNvPr>
          <p:cNvSpPr txBox="1"/>
          <p:nvPr/>
        </p:nvSpPr>
        <p:spPr>
          <a:xfrm>
            <a:off x="701312" y="177981"/>
            <a:ext cx="1072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ML Models</a:t>
            </a:r>
            <a:endParaRPr lang="en-IN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4764" y="1136469"/>
            <a:ext cx="90133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SVM (Validation Data):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		</a:t>
            </a:r>
            <a:endParaRPr lang="en-US" sz="2800" b="1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7097" y="1743074"/>
            <a:ext cx="9966959" cy="435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006D1F-39FC-4DF0-843A-57C1381E28C6}"/>
              </a:ext>
            </a:extLst>
          </p:cNvPr>
          <p:cNvSpPr txBox="1"/>
          <p:nvPr/>
        </p:nvSpPr>
        <p:spPr>
          <a:xfrm>
            <a:off x="3185272" y="481049"/>
            <a:ext cx="6048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Model  </a:t>
            </a:r>
            <a:r>
              <a:rPr lang="en-US" sz="3200" b="1" dirty="0" smtClean="0"/>
              <a:t>Selection</a:t>
            </a:r>
            <a:endParaRPr lang="en-IN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98169" y="1179039"/>
            <a:ext cx="8807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000" b="1" dirty="0" smtClean="0"/>
              <a:t>Logistic Regression With Bagging Classifier (Test Data)</a:t>
            </a:r>
            <a:endParaRPr lang="en-IN" sz="2000" b="1" dirty="0"/>
          </a:p>
          <a:p>
            <a:pPr marL="342900" indent="-342900"/>
            <a:endParaRPr lang="en-IN" sz="2000" dirty="0"/>
          </a:p>
          <a:p>
            <a:pPr marL="342900" indent="-342900">
              <a:buAutoNum type="arabicPeriod"/>
            </a:pPr>
            <a:endParaRPr lang="en-IN" sz="2000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8618" y="2090058"/>
            <a:ext cx="6884126" cy="291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788124" y="5425218"/>
            <a:ext cx="10863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IN" dirty="0" smtClean="0"/>
              <a:t>Logistic Regression With Bagging Classifier </a:t>
            </a:r>
            <a:r>
              <a:rPr lang="en-IN" dirty="0" smtClean="0"/>
              <a:t>with Best Recall Score so that most of the active users are identified.</a:t>
            </a:r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77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DF812F7-F8BD-458F-B763-7A4C73EC1AD6}"/>
              </a:ext>
            </a:extLst>
          </p:cNvPr>
          <p:cNvSpPr txBox="1"/>
          <p:nvPr/>
        </p:nvSpPr>
        <p:spPr>
          <a:xfrm>
            <a:off x="0" y="32657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What  </a:t>
            </a:r>
            <a:r>
              <a:rPr lang="en-US" sz="4800" b="1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CleverTap</a:t>
            </a:r>
            <a:r>
              <a:rPr lang="en-US" sz="4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 Does?</a:t>
            </a:r>
            <a:endParaRPr lang="en-IN" sz="4800" b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C0A839A-95B3-4716-A2A9-12DF1463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7489" y="5803990"/>
            <a:ext cx="3333750" cy="714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172B5A-E14B-48DC-AC7E-3CB950918A0A}"/>
              </a:ext>
            </a:extLst>
          </p:cNvPr>
          <p:cNvSpPr txBox="1"/>
          <p:nvPr/>
        </p:nvSpPr>
        <p:spPr>
          <a:xfrm>
            <a:off x="8138159" y="3743825"/>
            <a:ext cx="3452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Capstone Project Members:</a:t>
            </a:r>
          </a:p>
          <a:p>
            <a:r>
              <a:rPr lang="en-US" dirty="0"/>
              <a:t>-</a:t>
            </a:r>
            <a:r>
              <a:rPr lang="en-US" dirty="0" err="1"/>
              <a:t>Chanchal</a:t>
            </a:r>
            <a:r>
              <a:rPr lang="en-US" dirty="0"/>
              <a:t> </a:t>
            </a:r>
            <a:r>
              <a:rPr lang="en-US" dirty="0" err="1"/>
              <a:t>kedia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Satyapriya</a:t>
            </a:r>
            <a:r>
              <a:rPr lang="en-US" dirty="0"/>
              <a:t> </a:t>
            </a:r>
            <a:r>
              <a:rPr lang="en-US" dirty="0" err="1"/>
              <a:t>Chaudhari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Akshata</a:t>
            </a:r>
            <a:r>
              <a:rPr lang="en-US" dirty="0"/>
              <a:t> </a:t>
            </a:r>
            <a:r>
              <a:rPr lang="en-US" dirty="0" err="1"/>
              <a:t>Howal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Renuka</a:t>
            </a:r>
            <a:r>
              <a:rPr lang="en-US" dirty="0"/>
              <a:t> </a:t>
            </a:r>
            <a:r>
              <a:rPr lang="en-US" dirty="0" err="1"/>
              <a:t>Srivastava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53589" y="1737360"/>
            <a:ext cx="615260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Wingdings" pitchFamily="2" charset="2"/>
              <a:buChar char="ü"/>
            </a:pPr>
            <a:endParaRPr lang="en-IN" sz="2400" dirty="0"/>
          </a:p>
          <a:p>
            <a:pPr>
              <a:buFont typeface="Wingdings" pitchFamily="2" charset="2"/>
              <a:buChar char="ü"/>
            </a:pPr>
            <a:r>
              <a:rPr lang="en-IN" sz="2400" dirty="0"/>
              <a:t> Clever Tap </a:t>
            </a:r>
            <a:r>
              <a:rPr lang="en-IN" sz="2400" dirty="0" smtClean="0"/>
              <a:t>helps business </a:t>
            </a:r>
            <a:r>
              <a:rPr lang="en-IN" sz="2400" dirty="0"/>
              <a:t>grow faster.</a:t>
            </a:r>
          </a:p>
          <a:p>
            <a:pPr>
              <a:buFont typeface="Wingdings" pitchFamily="2" charset="2"/>
              <a:buChar char="ü"/>
            </a:pPr>
            <a:r>
              <a:rPr lang="en-IN" sz="2400" dirty="0"/>
              <a:t>It helps building long term valuable </a:t>
            </a:r>
            <a:r>
              <a:rPr lang="en-IN" sz="2400" dirty="0" smtClean="0"/>
              <a:t>customers relationships.</a:t>
            </a:r>
            <a:endParaRPr lang="en-IN" sz="2400" dirty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r>
              <a:rPr lang="en-IN" dirty="0"/>
              <a:t> By: 	</a:t>
            </a:r>
          </a:p>
          <a:p>
            <a:r>
              <a:rPr lang="en-IN" dirty="0"/>
              <a:t>	-Giving access to behavioural analytics info.	-Provides an engagement platform that helps 	  	  business to reach its customer.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r>
              <a:rPr lang="en-IN" dirty="0"/>
              <a:t> </a:t>
            </a:r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6877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9E1DBC-826F-4B56-8DC4-E646EC9E383B}"/>
              </a:ext>
            </a:extLst>
          </p:cNvPr>
          <p:cNvSpPr txBox="1"/>
          <p:nvPr/>
        </p:nvSpPr>
        <p:spPr>
          <a:xfrm>
            <a:off x="1066800" y="342900"/>
            <a:ext cx="712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Future Works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DF7FC46-3905-472C-9BFF-80EB841FAAE7}"/>
              </a:ext>
            </a:extLst>
          </p:cNvPr>
          <p:cNvSpPr txBox="1"/>
          <p:nvPr/>
        </p:nvSpPr>
        <p:spPr>
          <a:xfrm>
            <a:off x="1428749" y="1152525"/>
            <a:ext cx="7584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400" dirty="0" smtClean="0"/>
              <a:t> More Insights into Data</a:t>
            </a:r>
          </a:p>
          <a:p>
            <a:pPr>
              <a:buFont typeface="Wingdings" pitchFamily="2" charset="2"/>
              <a:buChar char="ü"/>
            </a:pPr>
            <a:r>
              <a:rPr lang="en-IN" sz="2400" dirty="0" smtClean="0"/>
              <a:t> Distinct Clusters</a:t>
            </a:r>
          </a:p>
          <a:p>
            <a:pPr>
              <a:buFont typeface="Wingdings" pitchFamily="2" charset="2"/>
              <a:buChar char="ü"/>
            </a:pPr>
            <a:r>
              <a:rPr lang="en-IN" sz="2400" dirty="0" smtClean="0"/>
              <a:t> </a:t>
            </a:r>
            <a:r>
              <a:rPr lang="en-IN" sz="2400" dirty="0" smtClean="0"/>
              <a:t>Better Understanding and application of TSNE</a:t>
            </a:r>
          </a:p>
          <a:p>
            <a:endParaRPr lang="en-IN" sz="2400" dirty="0" smtClean="0"/>
          </a:p>
          <a:p>
            <a:pPr>
              <a:buFont typeface="Wingdings" pitchFamily="2" charset="2"/>
              <a:buChar char="ü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30242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74B7FD0-3171-4160-948A-44D3FDF6C809}"/>
              </a:ext>
            </a:extLst>
          </p:cNvPr>
          <p:cNvSpPr txBox="1"/>
          <p:nvPr/>
        </p:nvSpPr>
        <p:spPr>
          <a:xfrm>
            <a:off x="1446414" y="332509"/>
            <a:ext cx="40150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Bahnschrift Condensed" panose="020B0502040204020203" pitchFamily="34" charset="0"/>
              </a:rPr>
              <a:t>Problem Statement</a:t>
            </a:r>
            <a:endParaRPr lang="en-IN" sz="6600" b="1" dirty="0">
              <a:latin typeface="Bahnschrift 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771EEF-CC57-4972-91C7-61C411E925A6}"/>
              </a:ext>
            </a:extLst>
          </p:cNvPr>
          <p:cNvSpPr txBox="1"/>
          <p:nvPr/>
        </p:nvSpPr>
        <p:spPr>
          <a:xfrm>
            <a:off x="6122126" y="457199"/>
            <a:ext cx="55612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/>
              <a:t>To identify the propensity for a video app.</a:t>
            </a:r>
            <a:endParaRPr lang="en-US" sz="3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000" dirty="0"/>
              <a:t>To know the how many users are going to watch the video in next 2 days.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000" smtClean="0"/>
              <a:t>S</a:t>
            </a:r>
            <a:r>
              <a:rPr lang="en-US" sz="3000" smtClean="0"/>
              <a:t>egmenting </a:t>
            </a:r>
            <a:r>
              <a:rPr lang="en-US" sz="3000" dirty="0"/>
              <a:t>the audience based on their engagement with the app.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xmlns="" val="423910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ED6477A-BC6F-47B5-9C57-365BA43D4118}"/>
              </a:ext>
            </a:extLst>
          </p:cNvPr>
          <p:cNvSpPr txBox="1"/>
          <p:nvPr/>
        </p:nvSpPr>
        <p:spPr>
          <a:xfrm>
            <a:off x="5631873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D6B04C-1477-4E97-8C24-ECDD651B26CC}"/>
              </a:ext>
            </a:extLst>
          </p:cNvPr>
          <p:cNvSpPr txBox="1"/>
          <p:nvPr/>
        </p:nvSpPr>
        <p:spPr>
          <a:xfrm>
            <a:off x="0" y="552144"/>
            <a:ext cx="4929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F90DBB-BDF1-48EE-AE8D-B90D186F79C5}"/>
              </a:ext>
            </a:extLst>
          </p:cNvPr>
          <p:cNvSpPr txBox="1"/>
          <p:nvPr/>
        </p:nvSpPr>
        <p:spPr>
          <a:xfrm>
            <a:off x="482608" y="1764180"/>
            <a:ext cx="63259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600" b="1" dirty="0"/>
              <a:t>O</a:t>
            </a:r>
            <a:r>
              <a:rPr lang="en-IN" sz="3600" dirty="0"/>
              <a:t>btaining the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b="1" dirty="0"/>
              <a:t>S</a:t>
            </a:r>
            <a:r>
              <a:rPr lang="en-US" sz="3600" dirty="0"/>
              <a:t>crubbing or cleaning the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600" b="1" dirty="0"/>
              <a:t>E</a:t>
            </a:r>
            <a:r>
              <a:rPr lang="en-IN" sz="3600" dirty="0"/>
              <a:t>xploring the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600" b="1" dirty="0"/>
              <a:t>M</a:t>
            </a:r>
            <a:r>
              <a:rPr lang="en-IN" sz="3600" dirty="0"/>
              <a:t>odelling the data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600" b="1" dirty="0"/>
              <a:t>I</a:t>
            </a:r>
            <a:r>
              <a:rPr lang="en-IN" sz="3600" dirty="0"/>
              <a:t>nterpreting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483D235-09F1-4EAE-9696-D40035E7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040" y="906087"/>
            <a:ext cx="439444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738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7DA0B43-A4DA-4FCC-ADBA-9DCA5D896EC3}"/>
              </a:ext>
            </a:extLst>
          </p:cNvPr>
          <p:cNvSpPr txBox="1"/>
          <p:nvPr/>
        </p:nvSpPr>
        <p:spPr>
          <a:xfrm>
            <a:off x="598516" y="232755"/>
            <a:ext cx="4347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Data..</a:t>
            </a:r>
            <a:endParaRPr lang="en-IN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1CE24F-D072-4405-A79D-60193F9663E5}"/>
              </a:ext>
            </a:extLst>
          </p:cNvPr>
          <p:cNvSpPr txBox="1"/>
          <p:nvPr/>
        </p:nvSpPr>
        <p:spPr>
          <a:xfrm>
            <a:off x="3696395" y="693074"/>
            <a:ext cx="7099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Unsupervised Dataset based on events:</a:t>
            </a:r>
            <a:r>
              <a:rPr lang="en-US" sz="2400" dirty="0" smtClean="0"/>
              <a:t> Registered,  </a:t>
            </a:r>
            <a:r>
              <a:rPr lang="en-US" sz="2400" dirty="0" err="1" smtClean="0"/>
              <a:t>AppLaunched</a:t>
            </a:r>
            <a:r>
              <a:rPr lang="en-US" sz="2400" dirty="0" smtClean="0"/>
              <a:t>,  </a:t>
            </a:r>
            <a:r>
              <a:rPr lang="en-US" sz="2400" dirty="0" err="1" smtClean="0"/>
              <a:t>AppUninstalled</a:t>
            </a:r>
            <a:r>
              <a:rPr lang="en-US" sz="2400" dirty="0" smtClean="0"/>
              <a:t>, </a:t>
            </a:r>
            <a:r>
              <a:rPr lang="en-US" sz="2400" dirty="0" err="1" smtClean="0"/>
              <a:t>UTMVisited</a:t>
            </a:r>
            <a:r>
              <a:rPr lang="en-US" sz="2400" dirty="0" smtClean="0"/>
              <a:t>, </a:t>
            </a:r>
            <a:r>
              <a:rPr lang="en-US" sz="2400" dirty="0" err="1" smtClean="0"/>
              <a:t>VideoStarted</a:t>
            </a:r>
            <a:r>
              <a:rPr lang="en-US" sz="2400" dirty="0" smtClean="0"/>
              <a:t>, </a:t>
            </a:r>
            <a:r>
              <a:rPr lang="en-US" sz="2400" dirty="0" err="1" smtClean="0"/>
              <a:t>VideoDetails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Features:</a:t>
            </a: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Discrete [ </a:t>
            </a:r>
            <a:r>
              <a:rPr lang="en-US" sz="2400" dirty="0" err="1" smtClean="0"/>
              <a:t>UserId</a:t>
            </a:r>
            <a:r>
              <a:rPr lang="en-US" sz="2400" dirty="0" smtClean="0"/>
              <a:t>, </a:t>
            </a:r>
            <a:r>
              <a:rPr lang="en-US" sz="2400" dirty="0" smtClean="0"/>
              <a:t>Date, </a:t>
            </a:r>
            <a:r>
              <a:rPr lang="en-US" sz="2400" dirty="0" err="1" smtClean="0"/>
              <a:t>VideoId</a:t>
            </a:r>
            <a:r>
              <a:rPr lang="en-US" sz="2400" dirty="0" smtClean="0"/>
              <a:t>]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err="1" smtClean="0"/>
              <a:t>Continous</a:t>
            </a:r>
            <a:r>
              <a:rPr lang="en-US" sz="2400" dirty="0" smtClean="0"/>
              <a:t> [ </a:t>
            </a:r>
            <a:r>
              <a:rPr lang="en-US" sz="2400" dirty="0" err="1" smtClean="0"/>
              <a:t>Minute_Of_Day</a:t>
            </a:r>
            <a:r>
              <a:rPr lang="en-US" sz="2400" dirty="0" smtClean="0"/>
              <a:t>, Second]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Categorical [Country</a:t>
            </a:r>
            <a:r>
              <a:rPr lang="en-US" sz="2400" dirty="0" smtClean="0"/>
              <a:t>,  State, OS, </a:t>
            </a:r>
            <a:r>
              <a:rPr lang="en-US" sz="2400" dirty="0" smtClean="0"/>
              <a:t>Device, Genre, </a:t>
            </a:r>
            <a:r>
              <a:rPr lang="en-US" sz="2400" dirty="0" err="1" smtClean="0"/>
              <a:t>ProgramType</a:t>
            </a:r>
            <a:r>
              <a:rPr lang="en-US" sz="2400" dirty="0" smtClean="0"/>
              <a:t>, Category, Status]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are no null  values in the datasets in the columns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423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31174" y="348247"/>
            <a:ext cx="17956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 smtClean="0">
                <a:solidFill>
                  <a:prstClr val="black"/>
                </a:solidFill>
                <a:latin typeface="Bahnschrift" pitchFamily="34" charset="0"/>
              </a:rPr>
              <a:t>EDA</a:t>
            </a:r>
            <a:endParaRPr lang="en-IN" sz="6600" b="1" dirty="0">
              <a:solidFill>
                <a:prstClr val="black"/>
              </a:solidFill>
              <a:latin typeface="Bahnschrif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128" y="1541417"/>
            <a:ext cx="5238750" cy="445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124" y="1512025"/>
            <a:ext cx="4680585" cy="44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664" y="857931"/>
            <a:ext cx="9475062" cy="504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xmlns="" id="{F24BD2BD-5899-491F-9AAD-18C6B37483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32772049"/>
              </p:ext>
            </p:extLst>
          </p:nvPr>
        </p:nvGraphicFramePr>
        <p:xfrm>
          <a:off x="1139687" y="1470992"/>
          <a:ext cx="4777788" cy="4673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283234" y="574765"/>
          <a:ext cx="5029200" cy="5891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73509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60F74804-441D-41E0-845B-84A1401647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31528662"/>
              </p:ext>
            </p:extLst>
          </p:nvPr>
        </p:nvGraphicFramePr>
        <p:xfrm>
          <a:off x="1510748" y="1073426"/>
          <a:ext cx="9303026" cy="4996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265984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409</TotalTime>
  <Words>458</Words>
  <Application>Microsoft Office PowerPoint</Application>
  <PresentationFormat>Custom</PresentationFormat>
  <Paragraphs>132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Aspect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CAMPAIGN</dc:title>
  <dc:creator>Pratik Agarwal</dc:creator>
  <cp:lastModifiedBy>Renuka</cp:lastModifiedBy>
  <cp:revision>134</cp:revision>
  <dcterms:created xsi:type="dcterms:W3CDTF">2019-01-20T06:03:05Z</dcterms:created>
  <dcterms:modified xsi:type="dcterms:W3CDTF">2019-03-30T09:19:33Z</dcterms:modified>
</cp:coreProperties>
</file>