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5" r:id="rId3"/>
    <p:sldId id="261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非连续内存分配的需求背景 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76754" y="408391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Lec6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物理内存管理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非连续内存分配清华大学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非连续内存分配的需求背景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页式存储管理的概念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页式存储管理的地址转换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把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空间划分为大小相同的基本分配单位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12, 4096, 8192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13292"/>
            <a:ext cx="7358114" cy="726246"/>
            <a:chOff x="1049396" y="2413292"/>
            <a:chExt cx="7358114" cy="726246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13292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把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27628" y="3148300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物理内存被划分成大小相等的帧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内存物理地址的表示：二元组 (f, o)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panose="030F0702030302020204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panose="030F0702030302020204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/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0" name="AutoShape 31"/>
            <p:cNvSpPr/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/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grpSp>
            <p:nvGrpSpPr>
              <p:cNvPr id="57" name="Group 28"/>
              <p:cNvGrpSpPr/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/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F+S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grpSp>
            <p:nvGrpSpPr>
              <p:cNvPr id="43" name="Group 35"/>
              <p:cNvGrpSpPr/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/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panose="030F0702030302020204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f  — 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个帧)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o 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物理地址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+ o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基于页帧的物理地址计算实例</a:t>
            </a:r>
            <a:endParaRPr lang="zh-CN" altLang="en-US" sz="3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 (3, 6)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/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panose="030F0702030302020204" charset="0"/>
              </a:endParaRPr>
            </a:p>
          </p:txBody>
        </p:sp>
        <p:sp>
          <p:nvSpPr>
            <p:cNvPr id="157" name="AutoShape 25"/>
            <p:cNvSpPr/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panose="030F0702030302020204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3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anose="030F070203030202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rPr>
              <a:t>F=7     S=9     f=3     o=6  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anose="030F070203030202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=29 *3+ 6=1536+6=1542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1542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0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panose="030F0702030302020204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panose="030F0702030302020204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panose="030F0702030302020204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进程逻辑地址空间被划分为大小相等的页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704020202020204" pitchFamily="34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704020202020204" pitchFamily="3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704020202020204" pitchFamily="34" charset="0"/>
                </a:rPr>
                <a:t>通常：页号大小 ≠ 帧号大小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704020202020204" pitchFamily="34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panose="030F0702030302020204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panose="030F0702030302020204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/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2" name="AutoShape 34"/>
            <p:cNvSpPr/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grpSp>
            <p:nvGrpSpPr>
              <p:cNvPr id="120" name="Group 31"/>
              <p:cNvGrpSpPr/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/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/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进程逻辑地址的表示：二元组 (p, o)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p   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个页)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o   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虚拟地址 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+ 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页到帧的映射 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物理地址中的帧号是不连续的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/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78" name="AutoShape 74"/>
            <p:cNvSpPr/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/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/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panose="02070309020205020404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panose="030F0702030302020204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panose="030F0702030302020204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panose="02070309020205020404" charset="0"/>
                <a:sym typeface="Courier New" panose="020703090202050204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panose="02070309020205020404" charset="0"/>
                <a:sym typeface="Courier New" panose="02070309020205020404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—</a:t>
            </a:r>
            <a:endParaRPr lang="en-US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panose="02070309020205020404" charset="0"/>
                  <a:sym typeface="Courier New" panose="02070309020205020404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/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16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f</a:t>
              </a:r>
              <a:endParaRPr lang="zh-CN" altLang="en-US" sz="14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14" name="AutoShape 135"/>
            <p:cNvSpPr/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/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/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/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/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/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/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14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f</a:t>
              </a:r>
              <a:endParaRPr lang="zh-CN" altLang="en-US" sz="14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sz="14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/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panose="02020803070505020304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页表基址 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panose="02020803070505020304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panose="0202080307050502030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panose="02020803070505020304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帧号 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tailEnd type="arrow" w="med" len="med"/>
            </a:ln>
            <a:effectLst/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非连续内存分配的需求背景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页表概述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快表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多级页表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反置页表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每个进程都有一个页表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每个页面对应一个页表项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页表基址寄存器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(PTBR: Page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  <a:p>
              <a:pPr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 Table Base Register)</a:t>
              </a:r>
              <a:endPara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panose="030F0702030302020204" charset="0"/>
                </a:rPr>
                <a:t>p</a:t>
              </a:r>
              <a:endParaRPr lang="zh-CN" altLang="en-US" sz="800" b="1" i="1" dirty="0">
                <a:solidFill>
                  <a:srgbClr val="005072"/>
                </a:solidFill>
                <a:sym typeface="Comic Sans MS" panose="030F0702030302020204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sz="800" b="1" i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16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f</a:t>
              </a:r>
              <a:endParaRPr lang="zh-CN" altLang="en-US" sz="800" b="1" i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o</a:t>
              </a:r>
              <a:endParaRPr lang="zh-CN" altLang="en-US" sz="800" b="1" i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60" name="AutoShape 43"/>
            <p:cNvSpPr/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/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/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panose="030F0702030302020204" charset="0"/>
                </a:rPr>
                <a:t>f</a:t>
              </a:r>
              <a:endParaRPr lang="zh-CN" altLang="en-US" sz="800" b="1" i="1" dirty="0">
                <a:solidFill>
                  <a:srgbClr val="005072"/>
                </a:solidFill>
                <a:sym typeface="Comic Sans MS" panose="030F070203030202020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CPU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/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+</a:t>
              </a:r>
              <a:endParaRPr lang="zh-CN" altLang="en-US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</a:ln>
          </p:spPr>
          <p:txBody>
            <a:bodyPr lIns="90360" tIns="44280" rIns="90360" bIns="44280"/>
            <a:lstStyle/>
            <a:p>
              <a:pPr marL="741680" lvl="1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5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tailEnd type="triangle" w="med" len="med"/>
            </a:ln>
            <a:effectLst/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页表项组成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帧号：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f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页表项标志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修改位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dirty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引用位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clock/reference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)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存在位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resident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假定：具有</a:t>
              </a:r>
              <a:r>
                <a:rPr lang="en-US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16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位地址的计算机系统</a:t>
              </a:r>
              <a:endPara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物理内存大小：32 KB</a:t>
              </a:r>
              <a:endPara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每页大小：1024字节</a:t>
              </a:r>
              <a:endPara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物理地址空间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(4,1023)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(0,0)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panose="030F0702030302020204" charset="0"/>
                  </a:rPr>
                  <a:t> </a:t>
                </a:r>
                <a:endParaRPr lang="en-US" altLang="zh-CN" sz="1400" dirty="0" smtClean="0">
                  <a:solidFill>
                    <a:srgbClr val="000099"/>
                  </a:solidFill>
                  <a:sym typeface="Comic Sans MS" panose="030F0702030302020204" charset="0"/>
                </a:endParaRPr>
              </a:p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panose="030F0702030302020204" charset="0"/>
                  </a:rPr>
                  <a:t>f</a:t>
                </a:r>
                <a:endParaRPr lang="zh-CN" altLang="en-US" sz="1200" b="1" i="1" dirty="0">
                  <a:solidFill>
                    <a:srgbClr val="005072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panose="030F0702030302020204" charset="0"/>
                  </a:rPr>
                  <a:t>o</a:t>
                </a:r>
                <a:endParaRPr lang="zh-CN" altLang="en-US" sz="1200" b="1" i="1" dirty="0">
                  <a:solidFill>
                    <a:srgbClr val="005072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物理地址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endParaRPr>
              </a:p>
            </p:txBody>
          </p:sp>
          <p:sp>
            <p:nvSpPr>
              <p:cNvPr id="179" name="AutoShape 132"/>
              <p:cNvSpPr/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panose="030F0702030302020204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panose="030F0702030302020204" charset="0"/>
                  </a:rPr>
                  <a:t>o</a:t>
                </a:r>
                <a:endParaRPr lang="zh-CN" altLang="en-US" sz="1200" b="1" i="1" dirty="0">
                  <a:solidFill>
                    <a:srgbClr val="005072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逻辑地址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endParaRP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页表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endParaRP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81" name="AutoShape 134"/>
              <p:cNvSpPr/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/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/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标志位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endParaRP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panose="02020803070505020304" charset="0"/>
                  </a:rPr>
                  <a:t>帧号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endParaRP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panose="030F0702030302020204" charset="0"/>
                  </a:rPr>
                  <a:t>0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endParaRP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存在位标志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(0,0)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745" y="127570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分配给程序的物理内存必须连续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内存利用率较低</a:t>
              </a:r>
              <a:endPara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9600" y="3220257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614" y="2788137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活性</a:t>
              </a:r>
              <a:endPara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页式存储管理机制的性能问题</a:t>
            </a:r>
            <a:endParaRPr lang="zh-CN" altLang="en-US" sz="3200" b="1" dirty="0" smtClean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内存访问性能问题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访问一个内存单元需要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次内存访问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第二次访问：访问数据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第一次访问：获取页表项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页表大小问题：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页表可能非常大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64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位机器如果每页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1024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字节，那么一个页表的大小会是多少？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如何处理?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缓存（Caching）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间接（Indirection）访问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概  述</a:t>
            </a:r>
            <a:endParaRPr lang="zh-CN" altLang="en-US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页表概述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多级页表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快表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非连续内存分配的需求背景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反置页表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284480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缓存近期访问的页表项</a:t>
              </a:r>
              <a:endPara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实现，具备快速访问性能</a:t>
              </a:r>
              <a:endPara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命中，物理页号可以很快被获取</a:t>
              </a:r>
              <a:endPara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中</a:t>
              </a:r>
              <a:endParaRPr lang="zh-CN" altLang="en-US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10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sz="1200" b="1" i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/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b="1" i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62"/>
            <p:cNvGrpSpPr/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/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/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/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/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14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b="1" i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b="1" i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b="1" i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57"/>
            <p:cNvGrpSpPr/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  <a:endParaRPr lang="en-US" altLang="zh-CN" sz="2000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panose="020B0704020202020204" pitchFamily="34" charset="0"/>
                </a:rPr>
                <a:t>+</a:t>
              </a:r>
              <a:endParaRPr lang="en-US" altLang="zh-CN" sz="2000" b="1" dirty="0">
                <a:solidFill>
                  <a:srgbClr val="11576A"/>
                </a:solidFill>
                <a:latin typeface="Arial" panose="020B07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panose="020B0704020202020204" pitchFamily="34" charset="0"/>
              </a:rPr>
              <a:t>+</a:t>
            </a:r>
            <a:endParaRPr lang="en-US" altLang="zh-CN" sz="2000" b="1" dirty="0">
              <a:solidFill>
                <a:srgbClr val="11576A"/>
              </a:solidFill>
              <a:latin typeface="Arial" panose="020B07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非连续内存分配的需求背景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页表概述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快表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多级页表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反置页表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寄存器和反置页面的思路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panose="05000000000000000000" pitchFamily="2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关联，寄存器内容包括：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)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页面大小: 4096 bytes = 4KB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物理内存大小: 4096*4096=4K*4KB=16 MB 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页帧数: 4096 = 4K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页寄存器带来的额外开销: 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页表信息对调后，需要依据帧号可找页号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非连续内存分配的实现</a:t>
            </a:r>
            <a:endParaRPr lang="zh-CN" altLang="en-US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如何实现虚拟地址和物理地址的转换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如何选择非连续分配中的内存分块大小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  <a:endParaRPr lang="en-US" altLang="zh-CN" sz="1400"/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  <a:endParaRPr 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/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panose="020B0704020202020204" pitchFamily="34" charset="0"/>
                </a:rPr>
                <a:t>+</a:t>
              </a:r>
              <a:endParaRPr lang="en-US" altLang="zh-CN" sz="2000" b="1" dirty="0">
                <a:solidFill>
                  <a:srgbClr val="005072"/>
                </a:solidFill>
                <a:latin typeface="Arial" panose="020B0704020202020204" pitchFamily="34" charset="0"/>
              </a:endParaRP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B0704020202020204" pitchFamily="34" charset="0"/>
                  <a:ea typeface="+mn-ea"/>
                </a:rPr>
                <a:t>=?</a:t>
              </a:r>
              <a:endParaRPr lang="en-US" sz="2000" b="1" dirty="0">
                <a:solidFill>
                  <a:srgbClr val="005072"/>
                </a:solidFill>
                <a:latin typeface="Arial" panose="020B0704020202020204" pitchFamily="34" charset="0"/>
                <a:ea typeface="+mn-ea"/>
              </a:endParaRP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B0704020202020204" pitchFamily="34" charset="0"/>
                  <a:ea typeface="+mn-ea"/>
                </a:rPr>
                <a:t>=?</a:t>
              </a:r>
              <a:endParaRPr lang="en-US" sz="2000" b="1" dirty="0">
                <a:solidFill>
                  <a:srgbClr val="005072"/>
                </a:solidFill>
                <a:latin typeface="Arial" panose="020B0704020202020204" pitchFamily="34" charset="0"/>
                <a:ea typeface="+mn-ea"/>
              </a:endParaRP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048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/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/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/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51859"/>
            <a:chOff x="2143108" y="773658"/>
            <a:chExt cx="4294218" cy="751859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</a:t>
              </a:r>
              <a:endParaRPr lang="en-US" altLang="zh-CN" sz="1400" b="1" dirty="0" smtClean="0">
                <a:solidFill>
                  <a:srgbClr val="00507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0x123</a:t>
              </a:r>
              <a:endParaRPr lang="en-US" altLang="zh-CN" sz="1400" b="1" dirty="0" smtClean="0">
                <a:solidFill>
                  <a:srgbClr val="00507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06705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endPara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686274"/>
            <a:chOff x="2786050" y="4106960"/>
            <a:chExt cx="3714776" cy="686274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018F1B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0x123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1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0x18F1C</a:t>
                </a:r>
                <a:endParaRPr lang="en-US" altLang="zh-CN" sz="1400" b="1" dirty="0" smtClean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  <a:endParaRPr lang="en-US" altLang="zh-CN" sz="1400" b="1" dirty="0" smtClean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0xAF013</a:t>
                </a:r>
                <a:endParaRPr lang="en-US" altLang="zh-CN" sz="1400" b="1" dirty="0" smtClean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0x0</a:t>
                </a:r>
                <a:endParaRPr lang="en-US" altLang="zh-CN" sz="1400" b="1" dirty="0" smtClean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  <a:endParaRPr lang="en-US" altLang="zh-CN" sz="1400" b="1" dirty="0" smtClean="0">
                  <a:solidFill>
                    <a:srgbClr val="11576A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70140"/>
            <a:chOff x="3272110" y="1657518"/>
            <a:chExt cx="4514600" cy="2270140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pid</a:t>
              </a:r>
              <a:endParaRPr lang="en-US" altLang="zh-CN" sz="1400" b="1" dirty="0" err="1" smtClean="0">
                <a:solidFill>
                  <a:srgbClr val="11576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1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vpn</a:t>
              </a:r>
              <a:endParaRPr lang="en-US" altLang="zh-CN" sz="1400" b="1" dirty="0" err="1" smtClean="0">
                <a:solidFill>
                  <a:srgbClr val="11576A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next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Index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0x18F1C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3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0xA63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---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0x31AB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0x0A921</a:t>
              </a:r>
              <a:endParaRPr lang="en-US" altLang="zh-CN" sz="1400" b="1" dirty="0" smtClean="0">
                <a:solidFill>
                  <a:srgbClr val="11576A"/>
                </a:solidFill>
              </a:endParaRP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/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2" name="Arc 29"/>
            <p:cNvSpPr/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/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70" name="Arc 29"/>
            <p:cNvSpPr/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/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/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80" name="Arc 29"/>
            <p:cNvSpPr/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 bldLvl="0" animBg="1"/>
      <p:bldP spid="136" grpId="0" bldLvl="0" animBg="1"/>
      <p:bldP spid="28" grpId="0" bldLvl="0" animBg="1"/>
      <p:bldP spid="110" grpId="0" bldLvl="0" animBg="1"/>
      <p:bldP spid="1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在内存保护方面有优势，页式存储在内存利用和优化转移到后备存储方面有优势。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panose="02020803070505020304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  <a:endParaRPr lang="en-US" altLang="zh-CN" b="1" i="1" dirty="0">
                <a:solidFill>
                  <a:srgbClr val="005072"/>
                </a:solidFill>
              </a:endParaRP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  <a:endParaRPr lang="en-US" altLang="zh-CN" b="1" i="1" dirty="0">
                <a:solidFill>
                  <a:srgbClr val="005072"/>
                </a:solidFill>
              </a:endParaRP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  <a:endParaRPr lang="en-US" altLang="zh-CN" sz="1400" b="1" dirty="0">
                <a:solidFill>
                  <a:srgbClr val="005072"/>
                </a:solidFill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  <a:endParaRPr lang="en-US" altLang="zh-CN" b="1" i="1" dirty="0">
                <a:solidFill>
                  <a:srgbClr val="005072"/>
                </a:solidFill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  <a:endParaRPr lang="en-US" altLang="zh-CN" b="1" i="1" dirty="0">
                <a:solidFill>
                  <a:srgbClr val="005072"/>
                </a:solidFill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  <a:endParaRPr lang="en-US" altLang="zh-CN" b="1" i="1" dirty="0">
                <a:solidFill>
                  <a:srgbClr val="005072"/>
                </a:solidFill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panose="020B0704020202020204" pitchFamily="34" charset="0"/>
                </a:rPr>
                <a:t>+</a:t>
              </a:r>
              <a:endParaRPr lang="en-US" altLang="zh-CN" sz="2000" b="1">
                <a:solidFill>
                  <a:srgbClr val="000099"/>
                </a:solidFill>
                <a:latin typeface="Arial" panose="020B0704020202020204" pitchFamily="34" charset="0"/>
              </a:endParaRP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  <a:endParaRPr lang="en-US" altLang="zh-CN" sz="2000" i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panose="020B0704020202020204" pitchFamily="34" charset="0"/>
                  </a:rPr>
                  <a:t>+</a:t>
                </a:r>
                <a:endParaRPr lang="en-US" altLang="zh-CN" sz="2000" b="1">
                  <a:solidFill>
                    <a:srgbClr val="000099"/>
                  </a:solidFill>
                  <a:latin typeface="Arial" panose="020B0704020202020204" pitchFamily="34" charset="0"/>
                </a:endParaRP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en-US" altLang="zh-CN" sz="20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panose="02070309020205020404" charset="0"/>
                </a:rPr>
                <a:t>)</a:t>
              </a:r>
              <a:endParaRPr lang="en-US" altLang="zh-CN" sz="2000" b="1" dirty="0">
                <a:solidFill>
                  <a:srgbClr val="005072"/>
                </a:solidFill>
                <a:latin typeface="Courier New" panose="0207030902020502040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  <a:endParaRPr lang="en-US" altLang="zh-CN" sz="1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/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/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  <a:endParaRPr lang="en-US" altLang="zh-CN" sz="19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  <a:endParaRPr lang="en-US" altLang="zh-CN" sz="1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  <a:endParaRPr lang="en-US" altLang="zh-CN" sz="1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panose="02020803070505020304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panose="02020803070505020304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非连续内存分配的需求背景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段地址空间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段访问机制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页表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段页式存储管理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进程的段地址空间由多个段组成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主代码段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子模块代码段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marL="0" lvl="1" indent="-284480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更细粒度和灵活的分离与共享</a:t>
              </a:r>
              <a:endPara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(heap)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符号表等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5" name="AutoShape 73"/>
            <p:cNvSpPr/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</a:ln>
            <a:effectLst/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panose="02020803070505020304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/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panose="02020803070505020304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单地址实现方案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panose="030F0702030302020204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panose="030F0702030302020204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panose="030F0702030302020204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panose="030F0702030302020204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panose="030F0702030302020204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panose="030F0702030302020204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/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3" name="AutoShape 51"/>
            <p:cNvSpPr/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panose="030F0702030302020204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段的概念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panose="0202080307050502030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段表示访问方式和存储数据等属性相同的一段地址空间</a:t>
              </a:r>
              <a:endPara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段访问：逻辑地址由二元组(s, addr)表示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panose="0202080307050502030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s — 段号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addr — 段内偏移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案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panose="030F0702030302020204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/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</p:grpSp>
        <p:grpSp>
          <p:nvGrpSpPr>
            <p:cNvPr id="90" name="Group 20"/>
            <p:cNvGrpSpPr/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panose="030F0702030302020204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panose="030F0702030302020204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panose="030F0702030302020204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panose="030F0702030302020204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panose="030F0702030302020204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panose="030F0702030302020204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panose="030F0702030302020204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panose="030F0702030302020204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/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72" name="AutoShape 50"/>
            <p:cNvSpPr/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rPr>
              <a:t>段访问的硬件实现</a:t>
            </a:r>
            <a:endParaRPr lang="zh-CN" altLang="en-US" sz="3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panose="020208030705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1000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urier New" panose="02070309020205020404" charset="0"/>
              </a:endParaRP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panose="02070309020205020404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panose="030F0702030302020204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/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1" name="AutoShape 75"/>
            <p:cNvSpPr/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操作系统设置段表</a:t>
              </a:r>
              <a:endParaRPr lang="zh-CN" altLang="en-US" sz="1200" b="1" dirty="0">
                <a:solidFill>
                  <a:srgbClr val="FFF9B1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panose="02020803070505020304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0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10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偏移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/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panose="030F0702030302020204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panose="02020803070505020304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panose="02020803070505020304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panose="030F0702030302020204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panose="020B0604030504040204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panose="030F0702030302020204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/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panose="030F0702030302020204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4041</Words>
  <Application>WPS Presentation</Application>
  <PresentationFormat>全屏显示(16:9)</PresentationFormat>
  <Paragraphs>1484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SimSun</vt:lpstr>
      <vt:lpstr>Wingdings</vt:lpstr>
      <vt:lpstr>微软雅黑</vt:lpstr>
      <vt:lpstr>汉仪旗黑</vt:lpstr>
      <vt:lpstr>Times New Roman</vt:lpstr>
      <vt:lpstr>张海山锐谐体2.0-授权联系：Samtype@QQ.com</vt:lpstr>
      <vt:lpstr>Calibri</vt:lpstr>
      <vt:lpstr>Comic Sans MS</vt:lpstr>
      <vt:lpstr>Courier New</vt:lpstr>
      <vt:lpstr>Verdana</vt:lpstr>
      <vt:lpstr>Symbol</vt:lpstr>
      <vt:lpstr>SimSun</vt:lpstr>
      <vt:lpstr>苹方-简</vt:lpstr>
      <vt:lpstr>Helvetica Neue</vt:lpstr>
      <vt:lpstr>Arial Unicode MS</vt:lpstr>
      <vt:lpstr>SimSun</vt:lpstr>
      <vt:lpstr>汉仪书宋二KW</vt:lpstr>
      <vt:lpstr>Kingsoft Sign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frank</cp:lastModifiedBy>
  <cp:revision>357</cp:revision>
  <dcterms:created xsi:type="dcterms:W3CDTF">2021-05-08T11:33:01Z</dcterms:created>
  <dcterms:modified xsi:type="dcterms:W3CDTF">2021-05-08T11:33:01Z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1033-3.5.1.5630</vt:lpwstr>
  </property>
</Properties>
</file>