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9" r:id="rId2"/>
    <p:sldId id="262" r:id="rId3"/>
    <p:sldId id="363" r:id="rId4"/>
    <p:sldId id="372" r:id="rId5"/>
    <p:sldId id="357" r:id="rId6"/>
    <p:sldId id="361" r:id="rId7"/>
    <p:sldId id="362" r:id="rId8"/>
    <p:sldId id="358" r:id="rId9"/>
    <p:sldId id="360" r:id="rId10"/>
    <p:sldId id="359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278" r:id="rId19"/>
    <p:sldId id="341" r:id="rId20"/>
    <p:sldId id="342" r:id="rId21"/>
    <p:sldId id="343" r:id="rId22"/>
    <p:sldId id="344" r:id="rId23"/>
    <p:sldId id="345" r:id="rId24"/>
    <p:sldId id="356" r:id="rId25"/>
    <p:sldId id="346" r:id="rId26"/>
    <p:sldId id="355" r:id="rId27"/>
    <p:sldId id="354" r:id="rId28"/>
    <p:sldId id="353" r:id="rId29"/>
    <p:sldId id="351" r:id="rId30"/>
    <p:sldId id="347" r:id="rId3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书宋_GBK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76854" autoAdjust="0"/>
  </p:normalViewPr>
  <p:slideViewPr>
    <p:cSldViewPr>
      <p:cViewPr varScale="1">
        <p:scale>
          <a:sx n="88" d="100"/>
          <a:sy n="88" d="100"/>
        </p:scale>
        <p:origin x="-128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/>
              <a:t>单击此处编辑母版文本样式</a:t>
            </a:r>
          </a:p>
          <a:p>
            <a:pPr eaLnBrk="1" hangingPunct="1">
              <a:defRPr/>
            </a:pPr>
            <a:r>
              <a:rPr lang="zh-CN" altLang="en-US" smtClean="0"/>
              <a:t>第二级</a:t>
            </a:r>
          </a:p>
          <a:p>
            <a:pPr eaLnBrk="1" hangingPunct="1">
              <a:defRPr/>
            </a:pPr>
            <a:r>
              <a:rPr lang="zh-CN" altLang="en-US" smtClean="0"/>
              <a:t>第三级</a:t>
            </a:r>
          </a:p>
          <a:p>
            <a:pPr eaLnBrk="1" hangingPunct="1">
              <a:defRPr/>
            </a:pPr>
            <a:r>
              <a:rPr lang="zh-CN" altLang="en-US" smtClean="0"/>
              <a:t>第四级</a:t>
            </a:r>
          </a:p>
          <a:p>
            <a:pPr eaLnBrk="1" hangingPunct="1"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>
                <a:ea typeface="宋体" pitchFamily="2" charset="-122"/>
              </a:defRPr>
            </a:lvl1pPr>
          </a:lstStyle>
          <a:p>
            <a:fld id="{D4CA510C-1C5D-42BD-87A4-E08DEA58E838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方正书宋_GBK" charset="-122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3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4E08A0-14FA-41EE-AEF6-FD256983EF5E}" type="slidenum">
              <a:rPr lang="zh-CN" altLang="en-US"/>
              <a:pPr/>
              <a:t>27</a:t>
            </a:fld>
            <a:endParaRPr lang="zh-CN" altLang="en-US" sz="1200"/>
          </a:p>
        </p:txBody>
      </p:sp>
      <p:sp>
        <p:nvSpPr>
          <p:cNvPr id="3072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背景1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方正书宋_GBK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"/>
          <p:cNvSpPr>
            <a:spLocks noChangeArrowheads="1"/>
          </p:cNvSpPr>
          <p:nvPr/>
        </p:nvSpPr>
        <p:spPr bwMode="auto">
          <a:xfrm>
            <a:off x="955675" y="1535113"/>
            <a:ext cx="71437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algn="ctr" eaLnBrk="1" hangingPunct="1">
              <a:lnSpc>
                <a:spcPct val="95000"/>
              </a:lnSpc>
              <a:buClr>
                <a:srgbClr val="FF3300"/>
              </a:buClr>
              <a:buFont typeface="Arial" pitchFamily="34" charset="0"/>
              <a:buNone/>
            </a:pPr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操作系统课程实验</a:t>
            </a:r>
            <a:endParaRPr lang="en-US" altLang="zh-CN" sz="4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3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/>
            </a:r>
            <a:br>
              <a:rPr lang="zh-CN" altLang="en-US" sz="3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Lab3：虚拟内存管理</a:t>
            </a:r>
            <a:br>
              <a: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75" name="图片 2" descr="封面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0825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38338"/>
            <a:ext cx="459105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9"/>
          <p:cNvSpPr txBox="1"/>
          <p:nvPr/>
        </p:nvSpPr>
        <p:spPr>
          <a:xfrm>
            <a:off x="2357422" y="4000510"/>
            <a:ext cx="4500562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Lec10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实验三 虚拟内存管理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291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 :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完成虚存管理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2292" name="图片 5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49860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Content Placeholder 2"/>
          <p:cNvSpPr>
            <a:spLocks noChangeArrowheads="1"/>
          </p:cNvSpPr>
          <p:nvPr/>
        </p:nvSpPr>
        <p:spPr bwMode="auto">
          <a:xfrm>
            <a:off x="1187450" y="1390650"/>
            <a:ext cx="59229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建立在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lab1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的基础之上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2294" name="图片 8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843088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Content Placeholder 2"/>
          <p:cNvSpPr>
            <a:spLocks noChangeArrowheads="1"/>
          </p:cNvSpPr>
          <p:nvPr/>
        </p:nvSpPr>
        <p:spPr bwMode="auto">
          <a:xfrm>
            <a:off x="1185863" y="1712913"/>
            <a:ext cx="59229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思考虚存管理总体框架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2296" name="图片 1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17170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Content Placeholder 2"/>
          <p:cNvSpPr>
            <a:spLocks noChangeArrowheads="1"/>
          </p:cNvSpPr>
          <p:nvPr/>
        </p:nvSpPr>
        <p:spPr bwMode="auto">
          <a:xfrm>
            <a:off x="1185863" y="2041525"/>
            <a:ext cx="59229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建立处理页访问错误的异常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中断服务例程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2298" name="图片 12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493963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Content Placeholder 2"/>
          <p:cNvSpPr>
            <a:spLocks noChangeArrowheads="1"/>
          </p:cNvSpPr>
          <p:nvPr/>
        </p:nvSpPr>
        <p:spPr bwMode="auto">
          <a:xfrm>
            <a:off x="1185863" y="2362200"/>
            <a:ext cx="59229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实现对硬盘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swap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分区的读写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2300" name="图片 14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80035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Content Placeholder 2"/>
          <p:cNvSpPr>
            <a:spLocks noChangeArrowheads="1"/>
          </p:cNvSpPr>
          <p:nvPr/>
        </p:nvSpPr>
        <p:spPr bwMode="auto">
          <a:xfrm>
            <a:off x="1187450" y="2692400"/>
            <a:ext cx="59229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完成页替换算法</a:t>
            </a:r>
            <a:endParaRPr lang="en-US" altLang="zh-CN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2302" name="图片 1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31400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Content Placeholder 2"/>
          <p:cNvSpPr>
            <a:spLocks noChangeArrowheads="1"/>
          </p:cNvSpPr>
          <p:nvPr/>
        </p:nvSpPr>
        <p:spPr bwMode="auto">
          <a:xfrm>
            <a:off x="1649413" y="3032125"/>
            <a:ext cx="68103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lv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基于上诉实现和对页表的处理，完成支持页替换的虚存管理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8577263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</p:txBody>
      </p:sp>
      <p:sp>
        <p:nvSpPr>
          <p:cNvPr id="13315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7748588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设置虚拟页空间和物理页帧空间，表述不在物理内存中的“合法”虚拟页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39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40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7891463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设置虚拟页空间和物理页帧空间，表述不在物理内存中的“合法”虚拟页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完善建立页表映射、页访问异常处理操作等函数实现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63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7964488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设置虚拟页空间和物理页帧空间，表述不在物理内存中的“合法”虚拟页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完善建立页表映射、页访问异常处理操作等函数实现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执行访存测试，查看建立的页表项是否能够正确完成虚实地址映射</a:t>
            </a:r>
          </a:p>
        </p:txBody>
      </p:sp>
      <p:sp>
        <p:nvSpPr>
          <p:cNvPr id="16387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88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8107363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设置虚拟页空间和物理页帧空间，表述不在物理内存中的“合法”虚拟页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完善建立页表映射、页访问异常处理操作等函数实现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执行访存测试，查看建立的页表项是否能够正确完成虚实地址映射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执行访存测试，查看是否正确描述了虚拟内存页在物理内存中还是在硬盘上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11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7891463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设置虚拟页空间和物理页帧空间，表述不在物理内存中的“合法”虚拟页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完善建立页表映射、页访问异常处理操作等函数实现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执行访存测试，查看建立的页表项是否能够正确完成虚实地址映射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执行访存测试，查看是否正确描述了虚拟内存页在物理内存中还是在硬盘上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执行访存测试，查看是否能够正确把虚拟内存页在物理内存和硬盘之间进行传递</a:t>
            </a:r>
          </a:p>
        </p:txBody>
      </p:sp>
      <p:sp>
        <p:nvSpPr>
          <p:cNvPr id="18435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5" y="854075"/>
            <a:ext cx="7964488" cy="3394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虚存管理总体框架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完成初始化虚拟内存管理机制：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硬盘读写，缺页异常处理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设置虚拟页空间和物理页帧空间，表述不在物理内存中的“合法”虚拟页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完善建立页表映射、页访问异常处理操作等函数实现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执行访存测试，查看建立的页表项是否能够正确完成虚实地址映射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执行访存测试，查看是否正确描述了虚拟内存页在物理内存中还是在硬盘上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执行访存测试，查看是否能够正确把虚拟内存页在物理内存和硬盘之间进行传递</a:t>
            </a:r>
          </a:p>
          <a:p>
            <a:pPr marL="342900" lvl="1" indent="-342900" eaLnBrk="1" hangingPunct="1">
              <a:buFont typeface="Calibri" pitchFamily="34" charset="0"/>
              <a:buAutoNum type="arabicPeriod"/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执行访存测试，查看是否正确实现了页面替换算法等</a:t>
            </a:r>
          </a:p>
        </p:txBody>
      </p:sp>
      <p:sp>
        <p:nvSpPr>
          <p:cNvPr id="19459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452438" y="89376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3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虚拟内存管理初始化前 (\kern\init\init.c)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pmm_init().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pic_init(),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idt_init().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0484" name="Text Box 14"/>
          <p:cNvSpPr>
            <a:spLocks noChangeArrowheads="1"/>
          </p:cNvSpPr>
          <p:nvPr/>
        </p:nvSpPr>
        <p:spPr bwMode="auto">
          <a:xfrm>
            <a:off x="5867400" y="3097213"/>
            <a:ext cx="126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</a:t>
            </a: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85" name="Text Box 14"/>
          <p:cNvSpPr>
            <a:spLocks noChangeArrowheads="1"/>
          </p:cNvSpPr>
          <p:nvPr/>
        </p:nvSpPr>
        <p:spPr bwMode="auto">
          <a:xfrm>
            <a:off x="5867400" y="263525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</a:t>
            </a: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86" name="Text Box 14"/>
          <p:cNvSpPr>
            <a:spLocks noChangeArrowheads="1"/>
          </p:cNvSpPr>
          <p:nvPr/>
        </p:nvSpPr>
        <p:spPr bwMode="auto">
          <a:xfrm>
            <a:off x="5867400" y="1762125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</a:t>
            </a: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虚拟内存管理初始化 (\kern\init\init.c)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1507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1508" name="组合 19"/>
          <p:cNvGrpSpPr>
            <a:grpSpLocks/>
          </p:cNvGrpSpPr>
          <p:nvPr/>
        </p:nvGrpSpPr>
        <p:grpSpPr bwMode="auto">
          <a:xfrm>
            <a:off x="1071563" y="2000250"/>
            <a:ext cx="7964487" cy="2498725"/>
            <a:chOff x="0" y="0"/>
            <a:chExt cx="7564437" cy="3329470"/>
          </a:xfrm>
        </p:grpSpPr>
        <p:sp>
          <p:nvSpPr>
            <p:cNvPr id="21511" name="Rectangle 4"/>
            <p:cNvSpPr>
              <a:spLocks noChangeArrowheads="1"/>
            </p:cNvSpPr>
            <p:nvPr/>
          </p:nvSpPr>
          <p:spPr bwMode="auto">
            <a:xfrm>
              <a:off x="4762" y="0"/>
              <a:ext cx="2343150" cy="765101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 virtual memory</a:t>
              </a: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management 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12700" y="1395339"/>
              <a:ext cx="2343149" cy="63500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 ide device 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0" y="2692882"/>
              <a:ext cx="2343150" cy="636588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 swap 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4" name="AutoShape 7"/>
            <p:cNvSpPr>
              <a:spLocks noChangeArrowheads="1"/>
            </p:cNvSpPr>
            <p:nvPr/>
          </p:nvSpPr>
          <p:spPr bwMode="auto">
            <a:xfrm>
              <a:off x="1050925" y="830189"/>
              <a:ext cx="252412" cy="542925"/>
            </a:xfrm>
            <a:prstGeom prst="downArrow">
              <a:avLst>
                <a:gd name="adj1" fmla="val 50000"/>
                <a:gd name="adj2" fmla="val 53764"/>
              </a:avLst>
            </a:prstGeom>
            <a:solidFill>
              <a:srgbClr val="007C8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1515" name="AutoShape 8"/>
            <p:cNvSpPr>
              <a:spLocks noChangeArrowheads="1"/>
            </p:cNvSpPr>
            <p:nvPr/>
          </p:nvSpPr>
          <p:spPr bwMode="auto">
            <a:xfrm>
              <a:off x="1050925" y="2102333"/>
              <a:ext cx="277812" cy="569913"/>
            </a:xfrm>
            <a:prstGeom prst="downArrow">
              <a:avLst>
                <a:gd name="adj1" fmla="val 50000"/>
                <a:gd name="adj2" fmla="val 51276"/>
              </a:avLst>
            </a:prstGeom>
            <a:solidFill>
              <a:srgbClr val="007C8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1516" name="Text Box 9"/>
            <p:cNvSpPr>
              <a:spLocks noChangeArrowheads="1"/>
            </p:cNvSpPr>
            <p:nvPr/>
          </p:nvSpPr>
          <p:spPr bwMode="auto">
            <a:xfrm>
              <a:off x="3043914" y="102351"/>
              <a:ext cx="1733550" cy="49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457200" eaLnBrk="1" hangingPunct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Arial" pitchFamily="34" charset="0"/>
                <a:buNone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vmm_init()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7" name="Text Box 10"/>
            <p:cNvSpPr>
              <a:spLocks noChangeArrowheads="1"/>
            </p:cNvSpPr>
            <p:nvPr/>
          </p:nvSpPr>
          <p:spPr bwMode="auto">
            <a:xfrm>
              <a:off x="3056853" y="1378499"/>
              <a:ext cx="1720610" cy="49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457200" eaLnBrk="1" hangingPunct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Arial" pitchFamily="34" charset="0"/>
                <a:buNone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ide_init()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8" name="Text Box 11"/>
            <p:cNvSpPr>
              <a:spLocks noChangeArrowheads="1"/>
            </p:cNvSpPr>
            <p:nvPr/>
          </p:nvSpPr>
          <p:spPr bwMode="auto">
            <a:xfrm>
              <a:off x="3056614" y="2781847"/>
              <a:ext cx="1720850" cy="49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457200" eaLnBrk="1" hangingPunct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Arial" pitchFamily="34" charset="0"/>
                <a:buNone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swap_init()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19" name="AutoShape 12"/>
            <p:cNvSpPr>
              <a:spLocks/>
            </p:cNvSpPr>
            <p:nvPr/>
          </p:nvSpPr>
          <p:spPr bwMode="auto">
            <a:xfrm>
              <a:off x="4857078" y="1497560"/>
              <a:ext cx="304800" cy="1628775"/>
            </a:xfrm>
            <a:prstGeom prst="rightBrace">
              <a:avLst>
                <a:gd name="adj1" fmla="val 44482"/>
                <a:gd name="adj2" fmla="val 50000"/>
              </a:avLst>
            </a:prstGeom>
            <a:solidFill>
              <a:srgbClr val="4F81BD">
                <a:alpha val="0"/>
              </a:srgbClr>
            </a:solidFill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5072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1520" name="Text Box 13"/>
            <p:cNvSpPr>
              <a:spLocks noChangeArrowheads="1"/>
            </p:cNvSpPr>
            <p:nvPr/>
          </p:nvSpPr>
          <p:spPr bwMode="auto">
            <a:xfrm>
              <a:off x="6002337" y="120577"/>
              <a:ext cx="15621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1521" name="Text Box 14"/>
            <p:cNvSpPr>
              <a:spLocks noChangeArrowheads="1"/>
            </p:cNvSpPr>
            <p:nvPr/>
          </p:nvSpPr>
          <p:spPr bwMode="auto">
            <a:xfrm>
              <a:off x="5439691" y="105716"/>
              <a:ext cx="1376362" cy="49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457200" eaLnBrk="1" hangingPunct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Arial" pitchFamily="34" charset="0"/>
                <a:buNone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lab3-1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22" name="Text Box 15"/>
            <p:cNvSpPr>
              <a:spLocks noChangeArrowheads="1"/>
            </p:cNvSpPr>
            <p:nvPr/>
          </p:nvSpPr>
          <p:spPr bwMode="auto">
            <a:xfrm>
              <a:off x="5425403" y="1988097"/>
              <a:ext cx="1350963" cy="49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457200" eaLnBrk="1" hangingPunct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Arial" pitchFamily="34" charset="0"/>
                <a:buNone/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lab3-2</a:t>
              </a: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1509" name="矩形 20"/>
          <p:cNvSpPr>
            <a:spLocks noChangeArrowheads="1"/>
          </p:cNvSpPr>
          <p:nvPr/>
        </p:nvSpPr>
        <p:spPr bwMode="auto">
          <a:xfrm>
            <a:off x="1609725" y="1417638"/>
            <a:ext cx="5000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vmm_init()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ide_init()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 swap_init()</a:t>
            </a:r>
          </a:p>
        </p:txBody>
      </p:sp>
      <p:pic>
        <p:nvPicPr>
          <p:cNvPr id="21510" name="图片 21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5525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80"/>
          <p:cNvSpPr>
            <a:spLocks noChangeArrowheads="1"/>
          </p:cNvSpPr>
          <p:nvPr/>
        </p:nvSpPr>
        <p:spPr bwMode="auto">
          <a:xfrm>
            <a:off x="3714750" y="214313"/>
            <a:ext cx="21431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  纲</a:t>
            </a:r>
          </a:p>
        </p:txBody>
      </p:sp>
      <p:sp>
        <p:nvSpPr>
          <p:cNvPr id="4099" name="Content Placeholder 1"/>
          <p:cNvSpPr>
            <a:spLocks noGrp="1" noChangeArrowheads="1"/>
          </p:cNvSpPr>
          <p:nvPr>
            <p:ph idx="4294967295"/>
          </p:nvPr>
        </p:nvSpPr>
        <p:spPr bwMode="auto">
          <a:xfrm>
            <a:off x="942975" y="1060450"/>
            <a:ext cx="7772400" cy="1225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实验目标：虚存管理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回顾历史：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endParaRPr lang="zh-CN" altLang="en-US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了解当下：</a:t>
            </a:r>
            <a:r>
              <a: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</a:t>
            </a:r>
            <a:endParaRPr lang="zh-CN" altLang="en-US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页访问异常（Page Fault）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页换入换出机制（Page Swap Mechanism）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虚拟内存管理初始化 (</a:t>
            </a:r>
            <a:r>
              <a:rPr lang="zh-CN" altLang="en-US" sz="2000" b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\kern\mm\vmm.c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2531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2532" name="组合 29"/>
          <p:cNvGrpSpPr>
            <a:grpSpLocks/>
          </p:cNvGrpSpPr>
          <p:nvPr/>
        </p:nvGrpSpPr>
        <p:grpSpPr bwMode="auto">
          <a:xfrm>
            <a:off x="1071563" y="1643063"/>
            <a:ext cx="5826125" cy="2857500"/>
            <a:chOff x="0" y="0"/>
            <a:chExt cx="6051550" cy="3979863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4762" y="0"/>
              <a:ext cx="2343150" cy="766683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vmm_init()</a:t>
              </a: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\kern\init\init.c 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12700" y="1299993"/>
              <a:ext cx="2343150" cy="76477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vmm_init()</a:t>
              </a: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\kern\mm\vmm.c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0" y="2616199"/>
              <a:ext cx="2343150" cy="766683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check_vmm()</a:t>
              </a: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\kern\mm\vmm.c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1050925" y="826417"/>
              <a:ext cx="252412" cy="443428"/>
            </a:xfrm>
            <a:prstGeom prst="downArrow">
              <a:avLst>
                <a:gd name="adj1" fmla="val 50000"/>
                <a:gd name="adj2" fmla="val 53760"/>
              </a:avLst>
            </a:prstGeom>
            <a:solidFill>
              <a:srgbClr val="007C8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2537" name="AutoShape 8"/>
            <p:cNvSpPr>
              <a:spLocks noChangeArrowheads="1"/>
            </p:cNvSpPr>
            <p:nvPr/>
          </p:nvSpPr>
          <p:spPr bwMode="auto">
            <a:xfrm>
              <a:off x="1050925" y="2114806"/>
              <a:ext cx="277812" cy="465470"/>
            </a:xfrm>
            <a:prstGeom prst="downArrow">
              <a:avLst>
                <a:gd name="adj1" fmla="val 50000"/>
                <a:gd name="adj2" fmla="val 51273"/>
              </a:avLst>
            </a:prstGeom>
            <a:solidFill>
              <a:srgbClr val="007C8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2538" name="AutoShape 9"/>
            <p:cNvSpPr>
              <a:spLocks/>
            </p:cNvSpPr>
            <p:nvPr/>
          </p:nvSpPr>
          <p:spPr bwMode="auto">
            <a:xfrm>
              <a:off x="2838450" y="2092325"/>
              <a:ext cx="252412" cy="1708150"/>
            </a:xfrm>
            <a:prstGeom prst="leftBrace">
              <a:avLst>
                <a:gd name="adj1" fmla="val 56332"/>
                <a:gd name="adj2" fmla="val 50000"/>
              </a:avLst>
            </a:prstGeom>
            <a:solidFill>
              <a:srgbClr val="4F81BD">
                <a:alpha val="0"/>
              </a:srgbClr>
            </a:solidFill>
            <a:ln w="28575">
              <a:solidFill>
                <a:srgbClr val="007C8B"/>
              </a:solidFill>
              <a:bevel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3235325" y="1814513"/>
              <a:ext cx="2794000" cy="62230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check_vma_struct()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3257550" y="3357563"/>
              <a:ext cx="2794000" cy="62230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check_pgfault()</a:t>
              </a: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3555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6" name="Content Placeholder 2"/>
          <p:cNvSpPr>
            <a:spLocks noChangeArrowheads="1"/>
          </p:cNvSpPr>
          <p:nvPr/>
        </p:nvSpPr>
        <p:spPr bwMode="auto">
          <a:xfrm>
            <a:off x="812800" y="1028700"/>
            <a:ext cx="799623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3557" name="Text Box 4"/>
          <p:cNvSpPr>
            <a:spLocks noChangeArrowheads="1"/>
          </p:cNvSpPr>
          <p:nvPr/>
        </p:nvSpPr>
        <p:spPr bwMode="auto">
          <a:xfrm>
            <a:off x="930275" y="1714500"/>
            <a:ext cx="7570788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struct vma_struct {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          // the set of vma using the same PDT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 mm_struct *vm_mm;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uintptr_t vm_start;   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start addr of vma</a:t>
            </a: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FDD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uintptr_t vm_end;    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end addr of vma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uint32_t vm_flags;   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flags of vma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// linear list link which sorted by start addr</a:t>
            </a:r>
            <a:endParaRPr lang="en-US" altLang="zh-CN" b="1">
              <a:solidFill>
                <a:srgbClr val="0057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//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of vma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list_entry_t list_link; 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" name="组合 140"/>
          <p:cNvGrpSpPr>
            <a:grpSpLocks/>
          </p:cNvGrpSpPr>
          <p:nvPr/>
        </p:nvGrpSpPr>
        <p:grpSpPr bwMode="auto">
          <a:xfrm>
            <a:off x="7019925" y="1203325"/>
            <a:ext cx="1785938" cy="3429000"/>
            <a:chOff x="0" y="0"/>
            <a:chExt cx="1785950" cy="3429024"/>
          </a:xfrm>
        </p:grpSpPr>
        <p:sp>
          <p:nvSpPr>
            <p:cNvPr id="23559" name="矩形 57"/>
            <p:cNvSpPr>
              <a:spLocks noChangeArrowheads="1"/>
            </p:cNvSpPr>
            <p:nvPr/>
          </p:nvSpPr>
          <p:spPr bwMode="auto">
            <a:xfrm>
              <a:off x="0" y="0"/>
              <a:ext cx="1785950" cy="3429024"/>
            </a:xfrm>
            <a:prstGeom prst="rect">
              <a:avLst/>
            </a:prstGeom>
            <a:gradFill rotWithShape="1">
              <a:gsLst>
                <a:gs pos="0">
                  <a:srgbClr val="D8D8D8"/>
                </a:gs>
                <a:gs pos="70000">
                  <a:srgbClr val="D8D8D8"/>
                </a:gs>
                <a:gs pos="100000">
                  <a:srgbClr val="A5A5A5"/>
                </a:gs>
              </a:gsLst>
              <a:lin ang="5400000" scaled="1"/>
            </a:gradFill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3560" name="矩形 58"/>
            <p:cNvSpPr>
              <a:spLocks noChangeArrowheads="1"/>
            </p:cNvSpPr>
            <p:nvPr/>
          </p:nvSpPr>
          <p:spPr bwMode="auto">
            <a:xfrm>
              <a:off x="285752" y="1071570"/>
              <a:ext cx="1214446" cy="2071702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005072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3561" name="直接连接符 60"/>
            <p:cNvSpPr>
              <a:spLocks noChangeShapeType="1"/>
            </p:cNvSpPr>
            <p:nvPr/>
          </p:nvSpPr>
          <p:spPr bwMode="auto">
            <a:xfrm>
              <a:off x="285752" y="1357322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直接连接符 64"/>
            <p:cNvSpPr>
              <a:spLocks noChangeShapeType="1"/>
            </p:cNvSpPr>
            <p:nvPr/>
          </p:nvSpPr>
          <p:spPr bwMode="auto">
            <a:xfrm>
              <a:off x="285752" y="2571768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直接连接符 65"/>
            <p:cNvSpPr>
              <a:spLocks noChangeShapeType="1"/>
            </p:cNvSpPr>
            <p:nvPr/>
          </p:nvSpPr>
          <p:spPr bwMode="auto">
            <a:xfrm>
              <a:off x="285752" y="2857520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3564" name="Picture 4" descr="C:\Users\tf-pc\Desktop\斜线.png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2" y="1641462"/>
              <a:ext cx="1213200" cy="612000"/>
            </a:xfrm>
            <a:prstGeom prst="rect">
              <a:avLst/>
            </a:prstGeom>
            <a:noFill/>
            <a:ln w="9525">
              <a:solidFill>
                <a:srgbClr val="005772"/>
              </a:solidFill>
              <a:bevel/>
              <a:headEnd/>
              <a:tailEnd/>
            </a:ln>
          </p:spPr>
        </p:pic>
        <p:sp>
          <p:nvSpPr>
            <p:cNvPr id="23565" name="直接连接符 61"/>
            <p:cNvSpPr>
              <a:spLocks noChangeShapeType="1"/>
            </p:cNvSpPr>
            <p:nvPr/>
          </p:nvSpPr>
          <p:spPr bwMode="auto">
            <a:xfrm>
              <a:off x="285752" y="1643074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直接连接符 62"/>
            <p:cNvSpPr>
              <a:spLocks noChangeShapeType="1"/>
            </p:cNvSpPr>
            <p:nvPr/>
          </p:nvSpPr>
          <p:spPr bwMode="auto">
            <a:xfrm>
              <a:off x="285752" y="1928826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直接连接符 63"/>
            <p:cNvSpPr>
              <a:spLocks noChangeShapeType="1"/>
            </p:cNvSpPr>
            <p:nvPr/>
          </p:nvSpPr>
          <p:spPr bwMode="auto">
            <a:xfrm>
              <a:off x="285752" y="2257441"/>
              <a:ext cx="1224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Box 101"/>
            <p:cNvSpPr>
              <a:spLocks noChangeArrowheads="1"/>
            </p:cNvSpPr>
            <p:nvPr/>
          </p:nvSpPr>
          <p:spPr bwMode="auto">
            <a:xfrm>
              <a:off x="93485" y="661993"/>
              <a:ext cx="1297949" cy="28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“合法”的虚拟页</a:t>
              </a:r>
            </a:p>
          </p:txBody>
        </p:sp>
        <p:sp>
          <p:nvSpPr>
            <p:cNvPr id="23569" name="TextBox 106"/>
            <p:cNvSpPr>
              <a:spLocks noChangeArrowheads="1"/>
            </p:cNvSpPr>
            <p:nvPr/>
          </p:nvSpPr>
          <p:spPr bwMode="auto">
            <a:xfrm>
              <a:off x="303850" y="51436"/>
              <a:ext cx="1097288" cy="28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虚拟内存空间</a:t>
              </a:r>
            </a:p>
          </p:txBody>
        </p:sp>
        <p:sp>
          <p:nvSpPr>
            <p:cNvPr id="23570" name="TextBox 132"/>
            <p:cNvSpPr>
              <a:spLocks noChangeArrowheads="1"/>
            </p:cNvSpPr>
            <p:nvPr/>
          </p:nvSpPr>
          <p:spPr bwMode="auto">
            <a:xfrm>
              <a:off x="260034" y="1079190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1</a:t>
              </a:r>
            </a:p>
          </p:txBody>
        </p:sp>
        <p:sp>
          <p:nvSpPr>
            <p:cNvPr id="23571" name="TextBox 133"/>
            <p:cNvSpPr>
              <a:spLocks noChangeArrowheads="1"/>
            </p:cNvSpPr>
            <p:nvPr/>
          </p:nvSpPr>
          <p:spPr bwMode="auto">
            <a:xfrm>
              <a:off x="260034" y="1357322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1</a:t>
              </a:r>
            </a:p>
          </p:txBody>
        </p:sp>
        <p:sp>
          <p:nvSpPr>
            <p:cNvPr id="23572" name="TextBox 134"/>
            <p:cNvSpPr>
              <a:spLocks noChangeArrowheads="1"/>
            </p:cNvSpPr>
            <p:nvPr/>
          </p:nvSpPr>
          <p:spPr bwMode="auto">
            <a:xfrm>
              <a:off x="260034" y="2286016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2</a:t>
              </a:r>
            </a:p>
          </p:txBody>
        </p:sp>
        <p:sp>
          <p:nvSpPr>
            <p:cNvPr id="23573" name="TextBox 135"/>
            <p:cNvSpPr>
              <a:spLocks noChangeArrowheads="1"/>
            </p:cNvSpPr>
            <p:nvPr/>
          </p:nvSpPr>
          <p:spPr bwMode="auto">
            <a:xfrm>
              <a:off x="260034" y="2571768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2</a:t>
              </a:r>
            </a:p>
          </p:txBody>
        </p:sp>
        <p:sp>
          <p:nvSpPr>
            <p:cNvPr id="23574" name="TextBox 137"/>
            <p:cNvSpPr>
              <a:spLocks noChangeArrowheads="1"/>
            </p:cNvSpPr>
            <p:nvPr/>
          </p:nvSpPr>
          <p:spPr bwMode="auto">
            <a:xfrm>
              <a:off x="260034" y="2857520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2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4579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80" name="Content Placeholder 2"/>
          <p:cNvSpPr>
            <a:spLocks noChangeArrowheads="1"/>
          </p:cNvSpPr>
          <p:nvPr/>
        </p:nvSpPr>
        <p:spPr bwMode="auto">
          <a:xfrm>
            <a:off x="812800" y="1028700"/>
            <a:ext cx="799623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4581" name="Text Box 4"/>
          <p:cNvSpPr>
            <a:spLocks noChangeArrowheads="1"/>
          </p:cNvSpPr>
          <p:nvPr/>
        </p:nvSpPr>
        <p:spPr bwMode="auto">
          <a:xfrm>
            <a:off x="625475" y="1497013"/>
            <a:ext cx="66103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struct mm_struct {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// linear list link which sorted by </a:t>
            </a:r>
            <a:endParaRPr lang="en-US" altLang="zh-CN" b="1">
              <a:solidFill>
                <a:srgbClr val="0057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//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start addr of vma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list_entry_t mmap_list;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　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current accessed vma, used for </a:t>
            </a:r>
            <a:endParaRPr lang="en-US" altLang="zh-CN" b="1">
              <a:solidFill>
                <a:srgbClr val="0057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//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speed purpose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zh-CN" altLang="en-US" b="1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 vma_struct *mmap_cache;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pde_t *pgdir; 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the PDT of these vma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int map_count;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the count of these vma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void *sm_priv;</a:t>
            </a:r>
            <a:r>
              <a:rPr lang="zh-CN" altLang="en-US" b="1">
                <a:solidFill>
                  <a:srgbClr val="0F51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 the private data for swap manager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" name="组合 139"/>
          <p:cNvGrpSpPr>
            <a:grpSpLocks/>
          </p:cNvGrpSpPr>
          <p:nvPr/>
        </p:nvGrpSpPr>
        <p:grpSpPr bwMode="auto">
          <a:xfrm>
            <a:off x="6373813" y="1028700"/>
            <a:ext cx="2098675" cy="2914650"/>
            <a:chOff x="0" y="0"/>
            <a:chExt cx="2098704" cy="2914844"/>
          </a:xfrm>
        </p:grpSpPr>
        <p:sp>
          <p:nvSpPr>
            <p:cNvPr id="24583" name="矩形 9"/>
            <p:cNvSpPr>
              <a:spLocks noChangeArrowheads="1"/>
            </p:cNvSpPr>
            <p:nvPr/>
          </p:nvSpPr>
          <p:spPr bwMode="auto">
            <a:xfrm>
              <a:off x="366715" y="324031"/>
              <a:ext cx="1368000" cy="504000"/>
            </a:xfrm>
            <a:prstGeom prst="rect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4584" name="直接连接符 14"/>
            <p:cNvSpPr>
              <a:spLocks noChangeShapeType="1"/>
            </p:cNvSpPr>
            <p:nvPr/>
          </p:nv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952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直接连接符 16"/>
            <p:cNvSpPr>
              <a:spLocks noChangeShapeType="1"/>
            </p:cNvSpPr>
            <p:nvPr/>
          </p:nv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直接连接符 36"/>
            <p:cNvSpPr>
              <a:spLocks noChangeShapeType="1"/>
            </p:cNvSpPr>
            <p:nvPr/>
          </p:nvSpPr>
          <p:spPr bwMode="auto">
            <a:xfrm rot="5400000" flipH="1" flipV="1">
              <a:off x="954698" y="697700"/>
              <a:ext cx="252000" cy="794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矩形 40"/>
            <p:cNvSpPr>
              <a:spLocks noChangeArrowheads="1"/>
            </p:cNvSpPr>
            <p:nvPr/>
          </p:nvSpPr>
          <p:spPr bwMode="auto">
            <a:xfrm>
              <a:off x="366715" y="1252725"/>
              <a:ext cx="1368000" cy="648000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4588" name="直接连接符 50"/>
            <p:cNvSpPr>
              <a:spLocks noChangeShapeType="1"/>
            </p:cNvSpPr>
            <p:nvPr/>
          </p:nvSpPr>
          <p:spPr bwMode="auto">
            <a:xfrm>
              <a:off x="366715" y="1467039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直接连接符 51"/>
            <p:cNvSpPr>
              <a:spLocks noChangeShapeType="1"/>
            </p:cNvSpPr>
            <p:nvPr/>
          </p:nvSpPr>
          <p:spPr bwMode="auto">
            <a:xfrm>
              <a:off x="366715" y="1681353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直接连接符 52"/>
            <p:cNvSpPr>
              <a:spLocks noChangeShapeType="1"/>
            </p:cNvSpPr>
            <p:nvPr/>
          </p:nvSpPr>
          <p:spPr bwMode="auto">
            <a:xfrm rot="5400000" flipH="1" flipV="1">
              <a:off x="972698" y="1788956"/>
              <a:ext cx="216000" cy="794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矩形 53"/>
            <p:cNvSpPr>
              <a:spLocks noChangeArrowheads="1"/>
            </p:cNvSpPr>
            <p:nvPr/>
          </p:nvSpPr>
          <p:spPr bwMode="auto">
            <a:xfrm>
              <a:off x="366715" y="2266844"/>
              <a:ext cx="1368000" cy="648000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4592" name="直接连接符 54"/>
            <p:cNvSpPr>
              <a:spLocks noChangeShapeType="1"/>
            </p:cNvSpPr>
            <p:nvPr/>
          </p:nvSpPr>
          <p:spPr bwMode="auto">
            <a:xfrm>
              <a:off x="366715" y="2481158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直接连接符 55"/>
            <p:cNvSpPr>
              <a:spLocks noChangeShapeType="1"/>
            </p:cNvSpPr>
            <p:nvPr/>
          </p:nvSpPr>
          <p:spPr bwMode="auto">
            <a:xfrm>
              <a:off x="366715" y="2695472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直接连接符 56"/>
            <p:cNvSpPr>
              <a:spLocks noChangeShapeType="1"/>
            </p:cNvSpPr>
            <p:nvPr/>
          </p:nvSpPr>
          <p:spPr bwMode="auto">
            <a:xfrm rot="5400000" flipH="1" flipV="1">
              <a:off x="972698" y="2803075"/>
              <a:ext cx="216000" cy="794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直接连接符 89"/>
            <p:cNvSpPr>
              <a:spLocks noChangeShapeType="1"/>
            </p:cNvSpPr>
            <p:nvPr/>
          </p:nvSpPr>
          <p:spPr bwMode="auto">
            <a:xfrm>
              <a:off x="1724037" y="1326544"/>
              <a:ext cx="35719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直接连接符 91"/>
            <p:cNvSpPr>
              <a:spLocks noChangeShapeType="1"/>
            </p:cNvSpPr>
            <p:nvPr/>
          </p:nvSpPr>
          <p:spPr bwMode="auto">
            <a:xfrm rot="5400000">
              <a:off x="1578814" y="839933"/>
              <a:ext cx="1008000" cy="1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直接连接符 93"/>
            <p:cNvSpPr>
              <a:spLocks noChangeShapeType="1"/>
            </p:cNvSpPr>
            <p:nvPr/>
          </p:nvSpPr>
          <p:spPr bwMode="auto">
            <a:xfrm rot="5400000">
              <a:off x="-994875" y="1685621"/>
              <a:ext cx="20088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直接连接符 97"/>
            <p:cNvSpPr>
              <a:spLocks noChangeShapeType="1"/>
            </p:cNvSpPr>
            <p:nvPr/>
          </p:nvSpPr>
          <p:spPr bwMode="auto">
            <a:xfrm>
              <a:off x="9525" y="695510"/>
              <a:ext cx="35719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599" name="直接箭头连接符 102"/>
            <p:cNvCxnSpPr>
              <a:cxnSpLocks noChangeShapeType="1"/>
            </p:cNvCxnSpPr>
            <p:nvPr/>
          </p:nvCxnSpPr>
          <p:spPr bwMode="auto">
            <a:xfrm>
              <a:off x="0" y="2681485"/>
              <a:ext cx="349200" cy="158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4600" name="直接箭头连接符 104"/>
            <p:cNvCxnSpPr>
              <a:cxnSpLocks noChangeShapeType="1"/>
            </p:cNvCxnSpPr>
            <p:nvPr/>
          </p:nvCxnSpPr>
          <p:spPr bwMode="auto">
            <a:xfrm rot="10800000" flipV="1">
              <a:off x="1747851" y="2808475"/>
              <a:ext cx="258779" cy="3186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4601" name="直接箭头连接符 109"/>
            <p:cNvCxnSpPr>
              <a:cxnSpLocks noChangeShapeType="1"/>
            </p:cNvCxnSpPr>
            <p:nvPr/>
          </p:nvCxnSpPr>
          <p:spPr bwMode="auto">
            <a:xfrm>
              <a:off x="196851" y="1551177"/>
              <a:ext cx="142876" cy="158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4602" name="直接箭头连接符 111"/>
            <p:cNvCxnSpPr>
              <a:cxnSpLocks noChangeShapeType="1"/>
            </p:cNvCxnSpPr>
            <p:nvPr/>
          </p:nvCxnSpPr>
          <p:spPr bwMode="auto">
            <a:xfrm>
              <a:off x="149226" y="466907"/>
              <a:ext cx="188914" cy="158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4603" name="直接箭头连接符 114"/>
            <p:cNvCxnSpPr>
              <a:cxnSpLocks noChangeShapeType="1"/>
            </p:cNvCxnSpPr>
            <p:nvPr/>
          </p:nvCxnSpPr>
          <p:spPr bwMode="auto">
            <a:xfrm rot="10800000">
              <a:off x="1766900" y="346256"/>
              <a:ext cx="331804" cy="1594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4604" name="直接箭头连接符 120"/>
            <p:cNvCxnSpPr>
              <a:cxnSpLocks noChangeShapeType="1"/>
            </p:cNvCxnSpPr>
            <p:nvPr/>
          </p:nvCxnSpPr>
          <p:spPr bwMode="auto">
            <a:xfrm rot="10800000" flipV="1">
              <a:off x="1755788" y="1792474"/>
              <a:ext cx="165117" cy="317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sp>
          <p:nvSpPr>
            <p:cNvPr id="24605" name="直接连接符 127"/>
            <p:cNvSpPr>
              <a:spLocks noChangeShapeType="1"/>
            </p:cNvSpPr>
            <p:nvPr/>
          </p:nvSpPr>
          <p:spPr bwMode="auto">
            <a:xfrm rot="5400000">
              <a:off x="-533404" y="1136835"/>
              <a:ext cx="1373197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直接连接符 129"/>
            <p:cNvSpPr>
              <a:spLocks noChangeShapeType="1"/>
            </p:cNvSpPr>
            <p:nvPr/>
          </p:nvSpPr>
          <p:spPr bwMode="auto">
            <a:xfrm>
              <a:off x="139701" y="1817879"/>
              <a:ext cx="214314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直接连接符 131"/>
            <p:cNvSpPr>
              <a:spLocks noChangeShapeType="1"/>
            </p:cNvSpPr>
            <p:nvPr/>
          </p:nvSpPr>
          <p:spPr bwMode="auto">
            <a:xfrm rot="16200000" flipH="1">
              <a:off x="-423866" y="2187768"/>
              <a:ext cx="1273186" cy="1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直接连接符 136"/>
            <p:cNvSpPr>
              <a:spLocks noChangeShapeType="1"/>
            </p:cNvSpPr>
            <p:nvPr/>
          </p:nvSpPr>
          <p:spPr bwMode="auto">
            <a:xfrm>
              <a:off x="196851" y="2824361"/>
              <a:ext cx="162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直接连接符 144"/>
            <p:cNvSpPr>
              <a:spLocks noChangeShapeType="1"/>
            </p:cNvSpPr>
            <p:nvPr/>
          </p:nvSpPr>
          <p:spPr bwMode="auto">
            <a:xfrm>
              <a:off x="1724037" y="544695"/>
              <a:ext cx="214314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直接连接符 145"/>
            <p:cNvSpPr>
              <a:spLocks noChangeShapeType="1"/>
            </p:cNvSpPr>
            <p:nvPr/>
          </p:nvSpPr>
          <p:spPr bwMode="auto">
            <a:xfrm rot="16200000" flipH="1">
              <a:off x="1290462" y="1171094"/>
              <a:ext cx="1267200" cy="1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直接连接符 147"/>
            <p:cNvSpPr>
              <a:spLocks noChangeShapeType="1"/>
            </p:cNvSpPr>
            <p:nvPr/>
          </p:nvSpPr>
          <p:spPr bwMode="auto">
            <a:xfrm rot="5400000">
              <a:off x="1578021" y="1827369"/>
              <a:ext cx="1008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直接连接符 148"/>
            <p:cNvSpPr>
              <a:spLocks noChangeShapeType="1"/>
            </p:cNvSpPr>
            <p:nvPr/>
          </p:nvSpPr>
          <p:spPr bwMode="auto">
            <a:xfrm>
              <a:off x="1724037" y="2324295"/>
              <a:ext cx="35719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直接连接符 149"/>
            <p:cNvSpPr>
              <a:spLocks noChangeShapeType="1"/>
            </p:cNvSpPr>
            <p:nvPr/>
          </p:nvSpPr>
          <p:spPr bwMode="auto">
            <a:xfrm>
              <a:off x="1724037" y="1538477"/>
              <a:ext cx="28575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直接连接符 151"/>
            <p:cNvSpPr>
              <a:spLocks noChangeShapeType="1"/>
            </p:cNvSpPr>
            <p:nvPr/>
          </p:nvSpPr>
          <p:spPr bwMode="auto">
            <a:xfrm rot="5400000">
              <a:off x="1354147" y="2175069"/>
              <a:ext cx="1285884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Box 105"/>
            <p:cNvSpPr>
              <a:spLocks noChangeArrowheads="1"/>
            </p:cNvSpPr>
            <p:nvPr/>
          </p:nvSpPr>
          <p:spPr bwMode="auto">
            <a:xfrm>
              <a:off x="461965" y="0"/>
              <a:ext cx="1087135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mm_struct</a:t>
              </a:r>
            </a:p>
          </p:txBody>
        </p:sp>
        <p:sp>
          <p:nvSpPr>
            <p:cNvPr id="24616" name="TextBox 113"/>
            <p:cNvSpPr>
              <a:spLocks noChangeArrowheads="1"/>
            </p:cNvSpPr>
            <p:nvPr/>
          </p:nvSpPr>
          <p:spPr bwMode="auto">
            <a:xfrm>
              <a:off x="371479" y="295456"/>
              <a:ext cx="12992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mmap_struct</a:t>
              </a:r>
            </a:p>
          </p:txBody>
        </p:sp>
        <p:sp>
          <p:nvSpPr>
            <p:cNvPr id="24617" name="TextBox 115"/>
            <p:cNvSpPr>
              <a:spLocks noChangeArrowheads="1"/>
            </p:cNvSpPr>
            <p:nvPr/>
          </p:nvSpPr>
          <p:spPr bwMode="auto">
            <a:xfrm>
              <a:off x="433391" y="543108"/>
              <a:ext cx="569603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prev</a:t>
              </a:r>
            </a:p>
          </p:txBody>
        </p:sp>
        <p:sp>
          <p:nvSpPr>
            <p:cNvPr id="24618" name="TextBox 116"/>
            <p:cNvSpPr>
              <a:spLocks noChangeArrowheads="1"/>
            </p:cNvSpPr>
            <p:nvPr/>
          </p:nvSpPr>
          <p:spPr bwMode="auto">
            <a:xfrm>
              <a:off x="1104909" y="547870"/>
              <a:ext cx="5664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next</a:t>
              </a:r>
            </a:p>
          </p:txBody>
        </p:sp>
        <p:sp>
          <p:nvSpPr>
            <p:cNvPr id="24619" name="TextBox 117"/>
            <p:cNvSpPr>
              <a:spLocks noChangeArrowheads="1"/>
            </p:cNvSpPr>
            <p:nvPr/>
          </p:nvSpPr>
          <p:spPr bwMode="auto">
            <a:xfrm>
              <a:off x="361953" y="957448"/>
              <a:ext cx="1316373" cy="28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vma_struct  1</a:t>
              </a:r>
            </a:p>
          </p:txBody>
        </p:sp>
        <p:sp>
          <p:nvSpPr>
            <p:cNvPr id="24620" name="TextBox 118"/>
            <p:cNvSpPr>
              <a:spLocks noChangeArrowheads="1"/>
            </p:cNvSpPr>
            <p:nvPr/>
          </p:nvSpPr>
          <p:spPr bwMode="auto">
            <a:xfrm>
              <a:off x="595316" y="1209862"/>
              <a:ext cx="834402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vm_mm</a:t>
              </a:r>
            </a:p>
          </p:txBody>
        </p:sp>
        <p:sp>
          <p:nvSpPr>
            <p:cNvPr id="24621" name="TextBox 119"/>
            <p:cNvSpPr>
              <a:spLocks noChangeArrowheads="1"/>
            </p:cNvSpPr>
            <p:nvPr/>
          </p:nvSpPr>
          <p:spPr bwMode="auto">
            <a:xfrm>
              <a:off x="604841" y="1438464"/>
              <a:ext cx="841387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list_link</a:t>
              </a:r>
            </a:p>
          </p:txBody>
        </p:sp>
        <p:sp>
          <p:nvSpPr>
            <p:cNvPr id="24622" name="TextBox 121"/>
            <p:cNvSpPr>
              <a:spLocks noChangeArrowheads="1"/>
            </p:cNvSpPr>
            <p:nvPr/>
          </p:nvSpPr>
          <p:spPr bwMode="auto">
            <a:xfrm>
              <a:off x="433391" y="1614678"/>
              <a:ext cx="569603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prev</a:t>
              </a:r>
            </a:p>
          </p:txBody>
        </p:sp>
        <p:sp>
          <p:nvSpPr>
            <p:cNvPr id="24623" name="TextBox 122"/>
            <p:cNvSpPr>
              <a:spLocks noChangeArrowheads="1"/>
            </p:cNvSpPr>
            <p:nvPr/>
          </p:nvSpPr>
          <p:spPr bwMode="auto">
            <a:xfrm>
              <a:off x="1104909" y="1628965"/>
              <a:ext cx="5664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next</a:t>
              </a:r>
            </a:p>
          </p:txBody>
        </p:sp>
        <p:sp>
          <p:nvSpPr>
            <p:cNvPr id="24624" name="TextBox 124"/>
            <p:cNvSpPr>
              <a:spLocks noChangeArrowheads="1"/>
            </p:cNvSpPr>
            <p:nvPr/>
          </p:nvSpPr>
          <p:spPr bwMode="auto">
            <a:xfrm>
              <a:off x="423866" y="2626123"/>
              <a:ext cx="569603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prev</a:t>
              </a:r>
            </a:p>
          </p:txBody>
        </p:sp>
        <p:sp>
          <p:nvSpPr>
            <p:cNvPr id="24625" name="TextBox 125"/>
            <p:cNvSpPr>
              <a:spLocks noChangeArrowheads="1"/>
            </p:cNvSpPr>
            <p:nvPr/>
          </p:nvSpPr>
          <p:spPr bwMode="auto">
            <a:xfrm>
              <a:off x="1095384" y="2630885"/>
              <a:ext cx="5664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next</a:t>
              </a:r>
            </a:p>
          </p:txBody>
        </p:sp>
        <p:sp>
          <p:nvSpPr>
            <p:cNvPr id="24626" name="TextBox 126"/>
            <p:cNvSpPr>
              <a:spLocks noChangeArrowheads="1"/>
            </p:cNvSpPr>
            <p:nvPr/>
          </p:nvSpPr>
          <p:spPr bwMode="auto">
            <a:xfrm>
              <a:off x="595316" y="2211782"/>
              <a:ext cx="834402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vm_mm</a:t>
              </a:r>
            </a:p>
          </p:txBody>
        </p:sp>
        <p:sp>
          <p:nvSpPr>
            <p:cNvPr id="24627" name="TextBox 128"/>
            <p:cNvSpPr>
              <a:spLocks noChangeArrowheads="1"/>
            </p:cNvSpPr>
            <p:nvPr/>
          </p:nvSpPr>
          <p:spPr bwMode="auto">
            <a:xfrm>
              <a:off x="604841" y="2443358"/>
              <a:ext cx="841387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list_link</a:t>
              </a:r>
            </a:p>
          </p:txBody>
        </p:sp>
        <p:sp>
          <p:nvSpPr>
            <p:cNvPr id="24628" name="TextBox 130"/>
            <p:cNvSpPr>
              <a:spLocks noChangeArrowheads="1"/>
            </p:cNvSpPr>
            <p:nvPr/>
          </p:nvSpPr>
          <p:spPr bwMode="auto">
            <a:xfrm>
              <a:off x="361953" y="1968893"/>
              <a:ext cx="1316373" cy="28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vma_struct  2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42"/>
          <p:cNvGrpSpPr>
            <a:grpSpLocks/>
          </p:cNvGrpSpPr>
          <p:nvPr/>
        </p:nvGrpSpPr>
        <p:grpSpPr bwMode="auto">
          <a:xfrm>
            <a:off x="6015038" y="1358900"/>
            <a:ext cx="1785937" cy="3430588"/>
            <a:chOff x="0" y="0"/>
            <a:chExt cx="1785600" cy="3430800"/>
          </a:xfrm>
        </p:grpSpPr>
        <p:sp>
          <p:nvSpPr>
            <p:cNvPr id="25695" name="矩形 75"/>
            <p:cNvSpPr>
              <a:spLocks noChangeArrowheads="1"/>
            </p:cNvSpPr>
            <p:nvPr/>
          </p:nvSpPr>
          <p:spPr bwMode="auto">
            <a:xfrm>
              <a:off x="0" y="0"/>
              <a:ext cx="1785600" cy="3430800"/>
            </a:xfrm>
            <a:prstGeom prst="rect">
              <a:avLst/>
            </a:prstGeom>
            <a:gradFill rotWithShape="1">
              <a:gsLst>
                <a:gs pos="0">
                  <a:srgbClr val="D9D9D9"/>
                </a:gs>
                <a:gs pos="70000">
                  <a:srgbClr val="D9D9D9"/>
                </a:gs>
                <a:gs pos="100000">
                  <a:srgbClr val="A6A6A6"/>
                </a:gs>
              </a:gsLst>
              <a:lin ang="5400000" scaled="1"/>
            </a:gradFill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96" name="矩形 77"/>
            <p:cNvSpPr>
              <a:spLocks noChangeArrowheads="1"/>
            </p:cNvSpPr>
            <p:nvPr/>
          </p:nvSpPr>
          <p:spPr bwMode="auto">
            <a:xfrm>
              <a:off x="382324" y="602455"/>
              <a:ext cx="785818" cy="214314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97" name="矩形 79"/>
            <p:cNvSpPr>
              <a:spLocks noChangeArrowheads="1"/>
            </p:cNvSpPr>
            <p:nvPr/>
          </p:nvSpPr>
          <p:spPr bwMode="auto">
            <a:xfrm>
              <a:off x="794285" y="1159673"/>
              <a:ext cx="785818" cy="214314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98" name="矩形 80"/>
            <p:cNvSpPr>
              <a:spLocks noChangeArrowheads="1"/>
            </p:cNvSpPr>
            <p:nvPr/>
          </p:nvSpPr>
          <p:spPr bwMode="auto">
            <a:xfrm>
              <a:off x="222781" y="1743090"/>
              <a:ext cx="785818" cy="214314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99" name="矩形 81"/>
            <p:cNvSpPr>
              <a:spLocks noChangeArrowheads="1"/>
            </p:cNvSpPr>
            <p:nvPr/>
          </p:nvSpPr>
          <p:spPr bwMode="auto">
            <a:xfrm>
              <a:off x="865723" y="2205052"/>
              <a:ext cx="785818" cy="214314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700" name="矩形 82"/>
            <p:cNvSpPr>
              <a:spLocks noChangeArrowheads="1"/>
            </p:cNvSpPr>
            <p:nvPr/>
          </p:nvSpPr>
          <p:spPr bwMode="auto">
            <a:xfrm>
              <a:off x="196590" y="2705118"/>
              <a:ext cx="785818" cy="214314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701" name="TextBox 99"/>
            <p:cNvSpPr>
              <a:spLocks noChangeArrowheads="1"/>
            </p:cNvSpPr>
            <p:nvPr/>
          </p:nvSpPr>
          <p:spPr bwMode="auto">
            <a:xfrm>
              <a:off x="202779" y="32386"/>
              <a:ext cx="1097073" cy="286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物理内存空间</a:t>
              </a:r>
            </a:p>
          </p:txBody>
        </p:sp>
        <p:sp>
          <p:nvSpPr>
            <p:cNvPr id="25702" name="TextBox 100"/>
            <p:cNvSpPr>
              <a:spLocks noChangeArrowheads="1"/>
            </p:cNvSpPr>
            <p:nvPr/>
          </p:nvSpPr>
          <p:spPr bwMode="auto">
            <a:xfrm>
              <a:off x="380897" y="289562"/>
              <a:ext cx="792330" cy="286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物理页帧</a:t>
              </a:r>
            </a:p>
          </p:txBody>
        </p:sp>
        <p:sp>
          <p:nvSpPr>
            <p:cNvPr id="25703" name="TextBox 107"/>
            <p:cNvSpPr>
              <a:spLocks noChangeArrowheads="1"/>
            </p:cNvSpPr>
            <p:nvPr/>
          </p:nvSpPr>
          <p:spPr bwMode="auto">
            <a:xfrm>
              <a:off x="731417" y="847730"/>
              <a:ext cx="792330" cy="286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物理页帧</a:t>
              </a:r>
            </a:p>
          </p:txBody>
        </p:sp>
        <p:sp>
          <p:nvSpPr>
            <p:cNvPr id="25704" name="TextBox 108"/>
            <p:cNvSpPr>
              <a:spLocks noChangeArrowheads="1"/>
            </p:cNvSpPr>
            <p:nvPr/>
          </p:nvSpPr>
          <p:spPr bwMode="auto">
            <a:xfrm>
              <a:off x="163725" y="1426854"/>
              <a:ext cx="792330" cy="286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物理页帧</a:t>
              </a:r>
            </a:p>
          </p:txBody>
        </p:sp>
        <p:sp>
          <p:nvSpPr>
            <p:cNvPr id="25705" name="TextBox 110"/>
            <p:cNvSpPr>
              <a:spLocks noChangeArrowheads="1"/>
            </p:cNvSpPr>
            <p:nvPr/>
          </p:nvSpPr>
          <p:spPr bwMode="auto">
            <a:xfrm>
              <a:off x="508533" y="1934858"/>
              <a:ext cx="1097073" cy="286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空闲物理页帧</a:t>
              </a:r>
            </a:p>
          </p:txBody>
        </p:sp>
        <p:sp>
          <p:nvSpPr>
            <p:cNvPr id="25706" name="TextBox 112"/>
            <p:cNvSpPr>
              <a:spLocks noChangeArrowheads="1"/>
            </p:cNvSpPr>
            <p:nvPr/>
          </p:nvSpPr>
          <p:spPr bwMode="auto">
            <a:xfrm>
              <a:off x="146581" y="2422224"/>
              <a:ext cx="792330" cy="286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物理页帧</a:t>
              </a:r>
            </a:p>
          </p:txBody>
        </p:sp>
      </p:grpSp>
      <p:grpSp>
        <p:nvGrpSpPr>
          <p:cNvPr id="25615" name="组合 140"/>
          <p:cNvGrpSpPr>
            <a:grpSpLocks/>
          </p:cNvGrpSpPr>
          <p:nvPr/>
        </p:nvGrpSpPr>
        <p:grpSpPr bwMode="auto">
          <a:xfrm>
            <a:off x="2786063" y="1344613"/>
            <a:ext cx="1785937" cy="3429000"/>
            <a:chOff x="0" y="0"/>
            <a:chExt cx="1785950" cy="3429024"/>
          </a:xfrm>
        </p:grpSpPr>
        <p:sp>
          <p:nvSpPr>
            <p:cNvPr id="25679" name="矩形 57"/>
            <p:cNvSpPr>
              <a:spLocks noChangeArrowheads="1"/>
            </p:cNvSpPr>
            <p:nvPr/>
          </p:nvSpPr>
          <p:spPr bwMode="auto">
            <a:xfrm>
              <a:off x="0" y="0"/>
              <a:ext cx="1785950" cy="3429024"/>
            </a:xfrm>
            <a:prstGeom prst="rect">
              <a:avLst/>
            </a:prstGeom>
            <a:gradFill rotWithShape="1">
              <a:gsLst>
                <a:gs pos="0">
                  <a:srgbClr val="D8D8D8"/>
                </a:gs>
                <a:gs pos="70000">
                  <a:srgbClr val="D8D8D8"/>
                </a:gs>
                <a:gs pos="100000">
                  <a:srgbClr val="A5A5A5"/>
                </a:gs>
              </a:gsLst>
              <a:lin ang="5400000" scaled="1"/>
            </a:gradFill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80" name="矩形 58"/>
            <p:cNvSpPr>
              <a:spLocks noChangeArrowheads="1"/>
            </p:cNvSpPr>
            <p:nvPr/>
          </p:nvSpPr>
          <p:spPr bwMode="auto">
            <a:xfrm>
              <a:off x="285752" y="1071570"/>
              <a:ext cx="1214446" cy="2071702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005072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81" name="直接连接符 60"/>
            <p:cNvSpPr>
              <a:spLocks noChangeShapeType="1"/>
            </p:cNvSpPr>
            <p:nvPr/>
          </p:nvSpPr>
          <p:spPr bwMode="auto">
            <a:xfrm>
              <a:off x="285752" y="1357322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2" name="直接连接符 64"/>
            <p:cNvSpPr>
              <a:spLocks noChangeShapeType="1"/>
            </p:cNvSpPr>
            <p:nvPr/>
          </p:nvSpPr>
          <p:spPr bwMode="auto">
            <a:xfrm>
              <a:off x="285752" y="2571768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直接连接符 65"/>
            <p:cNvSpPr>
              <a:spLocks noChangeShapeType="1"/>
            </p:cNvSpPr>
            <p:nvPr/>
          </p:nvSpPr>
          <p:spPr bwMode="auto">
            <a:xfrm>
              <a:off x="285752" y="2857520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84" name="Picture 4" descr="C:\Users\tf-pc\Desktop\斜线.png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2" y="1641462"/>
              <a:ext cx="1213200" cy="612000"/>
            </a:xfrm>
            <a:prstGeom prst="rect">
              <a:avLst/>
            </a:prstGeom>
            <a:noFill/>
            <a:ln w="9525">
              <a:solidFill>
                <a:srgbClr val="005772"/>
              </a:solidFill>
              <a:bevel/>
              <a:headEnd/>
              <a:tailEnd/>
            </a:ln>
          </p:spPr>
        </p:pic>
        <p:sp>
          <p:nvSpPr>
            <p:cNvPr id="25685" name="直接连接符 61"/>
            <p:cNvSpPr>
              <a:spLocks noChangeShapeType="1"/>
            </p:cNvSpPr>
            <p:nvPr/>
          </p:nvSpPr>
          <p:spPr bwMode="auto">
            <a:xfrm>
              <a:off x="285752" y="1643074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直接连接符 62"/>
            <p:cNvSpPr>
              <a:spLocks noChangeShapeType="1"/>
            </p:cNvSpPr>
            <p:nvPr/>
          </p:nvSpPr>
          <p:spPr bwMode="auto">
            <a:xfrm>
              <a:off x="285752" y="1928826"/>
              <a:ext cx="1214446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直接连接符 63"/>
            <p:cNvSpPr>
              <a:spLocks noChangeShapeType="1"/>
            </p:cNvSpPr>
            <p:nvPr/>
          </p:nvSpPr>
          <p:spPr bwMode="auto">
            <a:xfrm>
              <a:off x="285752" y="2257441"/>
              <a:ext cx="1224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TextBox 101"/>
            <p:cNvSpPr>
              <a:spLocks noChangeArrowheads="1"/>
            </p:cNvSpPr>
            <p:nvPr/>
          </p:nvSpPr>
          <p:spPr bwMode="auto">
            <a:xfrm>
              <a:off x="93485" y="661993"/>
              <a:ext cx="1297949" cy="28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“合法”的虚拟页</a:t>
              </a:r>
            </a:p>
          </p:txBody>
        </p:sp>
        <p:sp>
          <p:nvSpPr>
            <p:cNvPr id="25689" name="TextBox 106"/>
            <p:cNvSpPr>
              <a:spLocks noChangeArrowheads="1"/>
            </p:cNvSpPr>
            <p:nvPr/>
          </p:nvSpPr>
          <p:spPr bwMode="auto">
            <a:xfrm>
              <a:off x="303850" y="51436"/>
              <a:ext cx="1097288" cy="28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虚拟内存空间</a:t>
              </a:r>
            </a:p>
          </p:txBody>
        </p:sp>
        <p:sp>
          <p:nvSpPr>
            <p:cNvPr id="25690" name="TextBox 132"/>
            <p:cNvSpPr>
              <a:spLocks noChangeArrowheads="1"/>
            </p:cNvSpPr>
            <p:nvPr/>
          </p:nvSpPr>
          <p:spPr bwMode="auto">
            <a:xfrm>
              <a:off x="260034" y="1079190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1</a:t>
              </a:r>
            </a:p>
          </p:txBody>
        </p:sp>
        <p:sp>
          <p:nvSpPr>
            <p:cNvPr id="25691" name="TextBox 133"/>
            <p:cNvSpPr>
              <a:spLocks noChangeArrowheads="1"/>
            </p:cNvSpPr>
            <p:nvPr/>
          </p:nvSpPr>
          <p:spPr bwMode="auto">
            <a:xfrm>
              <a:off x="260034" y="1357322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1</a:t>
              </a:r>
            </a:p>
          </p:txBody>
        </p:sp>
        <p:sp>
          <p:nvSpPr>
            <p:cNvPr id="25692" name="TextBox 134"/>
            <p:cNvSpPr>
              <a:spLocks noChangeArrowheads="1"/>
            </p:cNvSpPr>
            <p:nvPr/>
          </p:nvSpPr>
          <p:spPr bwMode="auto">
            <a:xfrm>
              <a:off x="260034" y="2286016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2</a:t>
              </a:r>
            </a:p>
          </p:txBody>
        </p:sp>
        <p:sp>
          <p:nvSpPr>
            <p:cNvPr id="25693" name="TextBox 135"/>
            <p:cNvSpPr>
              <a:spLocks noChangeArrowheads="1"/>
            </p:cNvSpPr>
            <p:nvPr/>
          </p:nvSpPr>
          <p:spPr bwMode="auto">
            <a:xfrm>
              <a:off x="260034" y="2571768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2</a:t>
              </a:r>
            </a:p>
          </p:txBody>
        </p:sp>
        <p:sp>
          <p:nvSpPr>
            <p:cNvPr id="25694" name="TextBox 137"/>
            <p:cNvSpPr>
              <a:spLocks noChangeArrowheads="1"/>
            </p:cNvSpPr>
            <p:nvPr/>
          </p:nvSpPr>
          <p:spPr bwMode="auto">
            <a:xfrm>
              <a:off x="260034" y="2857520"/>
              <a:ext cx="1158248" cy="254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 in vma 2</a:t>
              </a:r>
            </a:p>
          </p:txBody>
        </p:sp>
      </p:grp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处理流程，关键数据结构和功能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5633" name="组合 143"/>
          <p:cNvGrpSpPr>
            <a:grpSpLocks/>
          </p:cNvGrpSpPr>
          <p:nvPr/>
        </p:nvGrpSpPr>
        <p:grpSpPr bwMode="auto">
          <a:xfrm>
            <a:off x="2143125" y="2468563"/>
            <a:ext cx="901700" cy="2019300"/>
            <a:chOff x="0" y="0"/>
            <a:chExt cx="901721" cy="2019794"/>
          </a:xfrm>
        </p:grpSpPr>
        <p:cxnSp>
          <p:nvCxnSpPr>
            <p:cNvPr id="25675" name="直接箭头连接符 123"/>
            <p:cNvCxnSpPr>
              <a:cxnSpLocks noChangeShapeType="1"/>
            </p:cNvCxnSpPr>
            <p:nvPr/>
          </p:nvCxnSpPr>
          <p:spPr bwMode="auto">
            <a:xfrm>
              <a:off x="0" y="1376852"/>
              <a:ext cx="901721" cy="642942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6" name="直接箭头连接符 153"/>
            <p:cNvCxnSpPr>
              <a:cxnSpLocks noChangeShapeType="1"/>
            </p:cNvCxnSpPr>
            <p:nvPr/>
          </p:nvCxnSpPr>
          <p:spPr bwMode="auto">
            <a:xfrm flipV="1">
              <a:off x="0" y="1162538"/>
              <a:ext cx="900000" cy="214314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7" name="直接箭头连接符 156"/>
            <p:cNvCxnSpPr>
              <a:cxnSpLocks noChangeShapeType="1"/>
            </p:cNvCxnSpPr>
            <p:nvPr/>
          </p:nvCxnSpPr>
          <p:spPr bwMode="auto">
            <a:xfrm rot="5400000" flipH="1" flipV="1">
              <a:off x="371488" y="-369281"/>
              <a:ext cx="156056" cy="89461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8" name="直接箭头连接符 159"/>
            <p:cNvCxnSpPr>
              <a:cxnSpLocks noChangeShapeType="1"/>
            </p:cNvCxnSpPr>
            <p:nvPr/>
          </p:nvCxnSpPr>
          <p:spPr bwMode="auto">
            <a:xfrm>
              <a:off x="0" y="162406"/>
              <a:ext cx="900000" cy="357190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</p:grpSp>
      <p:grpSp>
        <p:nvGrpSpPr>
          <p:cNvPr id="25638" name="组合 146"/>
          <p:cNvGrpSpPr>
            <a:grpSpLocks/>
          </p:cNvGrpSpPr>
          <p:nvPr/>
        </p:nvGrpSpPr>
        <p:grpSpPr bwMode="auto">
          <a:xfrm>
            <a:off x="4292600" y="2238375"/>
            <a:ext cx="546100" cy="2105025"/>
            <a:chOff x="0" y="0"/>
            <a:chExt cx="546104" cy="2105520"/>
          </a:xfrm>
        </p:grpSpPr>
        <p:cxnSp>
          <p:nvCxnSpPr>
            <p:cNvPr id="25670" name="直接箭头连接符 165"/>
            <p:cNvCxnSpPr>
              <a:cxnSpLocks noChangeShapeType="1"/>
            </p:cNvCxnSpPr>
            <p:nvPr/>
          </p:nvCxnSpPr>
          <p:spPr bwMode="auto">
            <a:xfrm rot="5400000" flipH="1" flipV="1">
              <a:off x="114369" y="1673785"/>
              <a:ext cx="327507" cy="53595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1" name="直接箭头连接符 167"/>
            <p:cNvCxnSpPr>
              <a:cxnSpLocks noChangeShapeType="1"/>
            </p:cNvCxnSpPr>
            <p:nvPr/>
          </p:nvCxnSpPr>
          <p:spPr bwMode="auto">
            <a:xfrm rot="5400000" flipH="1" flipV="1">
              <a:off x="110574" y="1378507"/>
              <a:ext cx="327507" cy="53595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2" name="直接箭头连接符 168"/>
            <p:cNvCxnSpPr>
              <a:cxnSpLocks noChangeShapeType="1"/>
            </p:cNvCxnSpPr>
            <p:nvPr/>
          </p:nvCxnSpPr>
          <p:spPr bwMode="auto">
            <a:xfrm rot="5400000" flipH="1" flipV="1">
              <a:off x="111194" y="1089580"/>
              <a:ext cx="327507" cy="53595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3" name="直接箭头连接符 169"/>
            <p:cNvCxnSpPr>
              <a:cxnSpLocks noChangeShapeType="1"/>
            </p:cNvCxnSpPr>
            <p:nvPr/>
          </p:nvCxnSpPr>
          <p:spPr bwMode="auto">
            <a:xfrm rot="5400000" flipH="1" flipV="1">
              <a:off x="107399" y="173586"/>
              <a:ext cx="327507" cy="53595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74" name="直接箭头连接符 172"/>
            <p:cNvCxnSpPr>
              <a:cxnSpLocks noChangeShapeType="1"/>
            </p:cNvCxnSpPr>
            <p:nvPr/>
          </p:nvCxnSpPr>
          <p:spPr bwMode="auto">
            <a:xfrm rot="5400000" flipH="1" flipV="1">
              <a:off x="104226" y="-104226"/>
              <a:ext cx="327507" cy="53595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</p:grpSp>
      <p:grpSp>
        <p:nvGrpSpPr>
          <p:cNvPr id="25644" name="组合 150"/>
          <p:cNvGrpSpPr>
            <a:grpSpLocks/>
          </p:cNvGrpSpPr>
          <p:nvPr/>
        </p:nvGrpSpPr>
        <p:grpSpPr bwMode="auto">
          <a:xfrm>
            <a:off x="5753100" y="2062163"/>
            <a:ext cx="1035050" cy="2112962"/>
            <a:chOff x="0" y="0"/>
            <a:chExt cx="1034501" cy="2112977"/>
          </a:xfrm>
        </p:grpSpPr>
        <p:cxnSp>
          <p:nvCxnSpPr>
            <p:cNvPr id="25666" name="直接箭头连接符 178"/>
            <p:cNvCxnSpPr>
              <a:cxnSpLocks noChangeShapeType="1"/>
            </p:cNvCxnSpPr>
            <p:nvPr/>
          </p:nvCxnSpPr>
          <p:spPr bwMode="auto">
            <a:xfrm rot="5400000" flipH="1" flipV="1">
              <a:off x="94528" y="-81207"/>
              <a:ext cx="441808" cy="604222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67" name="直接箭头连接符 180"/>
            <p:cNvCxnSpPr>
              <a:cxnSpLocks noChangeShapeType="1"/>
            </p:cNvCxnSpPr>
            <p:nvPr/>
          </p:nvCxnSpPr>
          <p:spPr bwMode="auto">
            <a:xfrm>
              <a:off x="26501" y="184701"/>
              <a:ext cx="1008000" cy="38362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68" name="直接箭头连接符 183"/>
            <p:cNvCxnSpPr>
              <a:cxnSpLocks noChangeShapeType="1"/>
            </p:cNvCxnSpPr>
            <p:nvPr/>
          </p:nvCxnSpPr>
          <p:spPr bwMode="auto">
            <a:xfrm rot="5400000" flipH="1" flipV="1">
              <a:off x="-99904" y="1341553"/>
              <a:ext cx="684000" cy="484191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  <p:cxnSp>
          <p:nvCxnSpPr>
            <p:cNvPr id="25669" name="直接箭头连接符 188"/>
            <p:cNvCxnSpPr>
              <a:cxnSpLocks noChangeShapeType="1"/>
            </p:cNvCxnSpPr>
            <p:nvPr/>
          </p:nvCxnSpPr>
          <p:spPr bwMode="auto">
            <a:xfrm rot="16200000" flipH="1">
              <a:off x="-139700" y="1541473"/>
              <a:ext cx="714380" cy="42862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 type="oval" w="med" len="med"/>
              <a:tailEnd type="triangle" w="med" len="med"/>
            </a:ln>
          </p:spPr>
        </p:cxnSp>
      </p:grpSp>
      <p:grpSp>
        <p:nvGrpSpPr>
          <p:cNvPr id="25649" name="组合 141"/>
          <p:cNvGrpSpPr>
            <a:grpSpLocks/>
          </p:cNvGrpSpPr>
          <p:nvPr/>
        </p:nvGrpSpPr>
        <p:grpSpPr bwMode="auto">
          <a:xfrm>
            <a:off x="4670425" y="1676400"/>
            <a:ext cx="1096963" cy="2454275"/>
            <a:chOff x="0" y="0"/>
            <a:chExt cx="1097124" cy="2454997"/>
          </a:xfrm>
        </p:grpSpPr>
        <p:sp>
          <p:nvSpPr>
            <p:cNvPr id="25657" name="直接连接符 68"/>
            <p:cNvSpPr>
              <a:spLocks noChangeShapeType="1"/>
            </p:cNvSpPr>
            <p:nvPr/>
          </p:nvSpPr>
          <p:spPr bwMode="auto">
            <a:xfrm>
              <a:off x="160778" y="740485"/>
              <a:ext cx="936000" cy="2392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直接连接符 69"/>
            <p:cNvSpPr>
              <a:spLocks noChangeShapeType="1"/>
            </p:cNvSpPr>
            <p:nvPr/>
          </p:nvSpPr>
          <p:spPr bwMode="auto">
            <a:xfrm>
              <a:off x="160778" y="1026237"/>
              <a:ext cx="936000" cy="2392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直接连接符 70"/>
            <p:cNvSpPr>
              <a:spLocks noChangeShapeType="1"/>
            </p:cNvSpPr>
            <p:nvPr/>
          </p:nvSpPr>
          <p:spPr bwMode="auto">
            <a:xfrm>
              <a:off x="160778" y="1311989"/>
              <a:ext cx="936000" cy="2392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直接连接符 71"/>
            <p:cNvSpPr>
              <a:spLocks noChangeShapeType="1"/>
            </p:cNvSpPr>
            <p:nvPr/>
          </p:nvSpPr>
          <p:spPr bwMode="auto">
            <a:xfrm>
              <a:off x="160778" y="1597741"/>
              <a:ext cx="936000" cy="2392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61" name="Picture 6" descr="C:\Users\tf-pc\Desktop\网线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6121" y="1883493"/>
              <a:ext cx="926260" cy="285752"/>
            </a:xfrm>
            <a:prstGeom prst="rect">
              <a:avLst/>
            </a:prstGeom>
            <a:noFill/>
            <a:ln w="9525">
              <a:solidFill>
                <a:srgbClr val="005772"/>
              </a:solidFill>
              <a:bevel/>
              <a:headEnd/>
              <a:tailEnd/>
            </a:ln>
          </p:spPr>
        </p:pic>
        <p:sp>
          <p:nvSpPr>
            <p:cNvPr id="25662" name="矩形 66"/>
            <p:cNvSpPr>
              <a:spLocks noChangeArrowheads="1"/>
            </p:cNvSpPr>
            <p:nvPr/>
          </p:nvSpPr>
          <p:spPr bwMode="auto">
            <a:xfrm>
              <a:off x="166496" y="454733"/>
              <a:ext cx="928694" cy="2000264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63" name="直接连接符 72"/>
            <p:cNvSpPr>
              <a:spLocks noChangeShapeType="1"/>
            </p:cNvSpPr>
            <p:nvPr/>
          </p:nvSpPr>
          <p:spPr bwMode="auto">
            <a:xfrm>
              <a:off x="160778" y="1883493"/>
              <a:ext cx="936000" cy="2392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直接连接符 73"/>
            <p:cNvSpPr>
              <a:spLocks noChangeShapeType="1"/>
            </p:cNvSpPr>
            <p:nvPr/>
          </p:nvSpPr>
          <p:spPr bwMode="auto">
            <a:xfrm>
              <a:off x="160778" y="2169245"/>
              <a:ext cx="936000" cy="2392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TextBox 103"/>
            <p:cNvSpPr>
              <a:spLocks noChangeArrowheads="1"/>
            </p:cNvSpPr>
            <p:nvPr/>
          </p:nvSpPr>
          <p:spPr bwMode="auto">
            <a:xfrm>
              <a:off x="0" y="0"/>
              <a:ext cx="1097124" cy="286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二级页表结构</a:t>
              </a:r>
            </a:p>
          </p:txBody>
        </p:sp>
      </p:grpSp>
      <p:grpSp>
        <p:nvGrpSpPr>
          <p:cNvPr id="25659" name="组合 139"/>
          <p:cNvGrpSpPr>
            <a:grpSpLocks/>
          </p:cNvGrpSpPr>
          <p:nvPr/>
        </p:nvGrpSpPr>
        <p:grpSpPr bwMode="auto">
          <a:xfrm>
            <a:off x="419100" y="1592263"/>
            <a:ext cx="2098675" cy="2914650"/>
            <a:chOff x="0" y="0"/>
            <a:chExt cx="2098704" cy="2914844"/>
          </a:xfrm>
        </p:grpSpPr>
        <p:sp>
          <p:nvSpPr>
            <p:cNvPr id="25611" name="矩形 9"/>
            <p:cNvSpPr>
              <a:spLocks noChangeArrowheads="1"/>
            </p:cNvSpPr>
            <p:nvPr/>
          </p:nvSpPr>
          <p:spPr bwMode="auto">
            <a:xfrm>
              <a:off x="366715" y="324031"/>
              <a:ext cx="1368000" cy="504000"/>
            </a:xfrm>
            <a:prstGeom prst="rect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12" name="直接连接符 14"/>
            <p:cNvSpPr>
              <a:spLocks noChangeShapeType="1"/>
            </p:cNvSpPr>
            <p:nvPr/>
          </p:nv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952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直接连接符 16"/>
            <p:cNvSpPr>
              <a:spLocks noChangeShapeType="1"/>
            </p:cNvSpPr>
            <p:nvPr/>
          </p:nv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直接连接符 36"/>
            <p:cNvSpPr>
              <a:spLocks noChangeShapeType="1"/>
            </p:cNvSpPr>
            <p:nvPr/>
          </p:nvSpPr>
          <p:spPr bwMode="auto">
            <a:xfrm rot="5400000" flipH="1" flipV="1">
              <a:off x="954698" y="697700"/>
              <a:ext cx="252000" cy="794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矩形 40"/>
            <p:cNvSpPr>
              <a:spLocks noChangeArrowheads="1"/>
            </p:cNvSpPr>
            <p:nvPr/>
          </p:nvSpPr>
          <p:spPr bwMode="auto">
            <a:xfrm>
              <a:off x="366715" y="1252725"/>
              <a:ext cx="1368000" cy="648000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16" name="直接连接符 50"/>
            <p:cNvSpPr>
              <a:spLocks noChangeShapeType="1"/>
            </p:cNvSpPr>
            <p:nvPr/>
          </p:nvSpPr>
          <p:spPr bwMode="auto">
            <a:xfrm>
              <a:off x="366715" y="1467039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直接连接符 51"/>
            <p:cNvSpPr>
              <a:spLocks noChangeShapeType="1"/>
            </p:cNvSpPr>
            <p:nvPr/>
          </p:nvSpPr>
          <p:spPr bwMode="auto">
            <a:xfrm>
              <a:off x="366715" y="1681353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直接连接符 52"/>
            <p:cNvSpPr>
              <a:spLocks noChangeShapeType="1"/>
            </p:cNvSpPr>
            <p:nvPr/>
          </p:nvSpPr>
          <p:spPr bwMode="auto">
            <a:xfrm rot="5400000" flipH="1" flipV="1">
              <a:off x="972698" y="1788956"/>
              <a:ext cx="216000" cy="794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矩形 53"/>
            <p:cNvSpPr>
              <a:spLocks noChangeArrowheads="1"/>
            </p:cNvSpPr>
            <p:nvPr/>
          </p:nvSpPr>
          <p:spPr bwMode="auto">
            <a:xfrm>
              <a:off x="366715" y="2266844"/>
              <a:ext cx="1368000" cy="648000"/>
            </a:xfrm>
            <a:prstGeom prst="rect">
              <a:avLst/>
            </a:prstGeom>
            <a:noFill/>
            <a:ln w="25400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5620" name="直接连接符 54"/>
            <p:cNvSpPr>
              <a:spLocks noChangeShapeType="1"/>
            </p:cNvSpPr>
            <p:nvPr/>
          </p:nvSpPr>
          <p:spPr bwMode="auto">
            <a:xfrm>
              <a:off x="366715" y="2481158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直接连接符 55"/>
            <p:cNvSpPr>
              <a:spLocks noChangeShapeType="1"/>
            </p:cNvSpPr>
            <p:nvPr/>
          </p:nvSpPr>
          <p:spPr bwMode="auto">
            <a:xfrm>
              <a:off x="366715" y="2695472"/>
              <a:ext cx="135732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直接连接符 56"/>
            <p:cNvSpPr>
              <a:spLocks noChangeShapeType="1"/>
            </p:cNvSpPr>
            <p:nvPr/>
          </p:nvSpPr>
          <p:spPr bwMode="auto">
            <a:xfrm rot="5400000" flipH="1" flipV="1">
              <a:off x="972698" y="2803075"/>
              <a:ext cx="216000" cy="794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直接连接符 89"/>
            <p:cNvSpPr>
              <a:spLocks noChangeShapeType="1"/>
            </p:cNvSpPr>
            <p:nvPr/>
          </p:nvSpPr>
          <p:spPr bwMode="auto">
            <a:xfrm>
              <a:off x="1724037" y="1326544"/>
              <a:ext cx="35719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直接连接符 91"/>
            <p:cNvSpPr>
              <a:spLocks noChangeShapeType="1"/>
            </p:cNvSpPr>
            <p:nvPr/>
          </p:nvSpPr>
          <p:spPr bwMode="auto">
            <a:xfrm rot="5400000">
              <a:off x="1578814" y="839933"/>
              <a:ext cx="1008000" cy="1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直接连接符 93"/>
            <p:cNvSpPr>
              <a:spLocks noChangeShapeType="1"/>
            </p:cNvSpPr>
            <p:nvPr/>
          </p:nvSpPr>
          <p:spPr bwMode="auto">
            <a:xfrm rot="5400000">
              <a:off x="-994875" y="1685621"/>
              <a:ext cx="20088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直接连接符 97"/>
            <p:cNvSpPr>
              <a:spLocks noChangeShapeType="1"/>
            </p:cNvSpPr>
            <p:nvPr/>
          </p:nvSpPr>
          <p:spPr bwMode="auto">
            <a:xfrm>
              <a:off x="9525" y="695510"/>
              <a:ext cx="35719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627" name="直接箭头连接符 102"/>
            <p:cNvCxnSpPr>
              <a:cxnSpLocks noChangeShapeType="1"/>
            </p:cNvCxnSpPr>
            <p:nvPr/>
          </p:nvCxnSpPr>
          <p:spPr bwMode="auto">
            <a:xfrm>
              <a:off x="0" y="2681485"/>
              <a:ext cx="349200" cy="158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5628" name="直接箭头连接符 104"/>
            <p:cNvCxnSpPr>
              <a:cxnSpLocks noChangeShapeType="1"/>
            </p:cNvCxnSpPr>
            <p:nvPr/>
          </p:nvCxnSpPr>
          <p:spPr bwMode="auto">
            <a:xfrm rot="10800000" flipV="1">
              <a:off x="1747851" y="2808475"/>
              <a:ext cx="258779" cy="3186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5629" name="直接箭头连接符 109"/>
            <p:cNvCxnSpPr>
              <a:cxnSpLocks noChangeShapeType="1"/>
            </p:cNvCxnSpPr>
            <p:nvPr/>
          </p:nvCxnSpPr>
          <p:spPr bwMode="auto">
            <a:xfrm>
              <a:off x="196851" y="1551177"/>
              <a:ext cx="142876" cy="158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5630" name="直接箭头连接符 111"/>
            <p:cNvCxnSpPr>
              <a:cxnSpLocks noChangeShapeType="1"/>
            </p:cNvCxnSpPr>
            <p:nvPr/>
          </p:nvCxnSpPr>
          <p:spPr bwMode="auto">
            <a:xfrm>
              <a:off x="149226" y="466907"/>
              <a:ext cx="188914" cy="1588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5631" name="直接箭头连接符 114"/>
            <p:cNvCxnSpPr>
              <a:cxnSpLocks noChangeShapeType="1"/>
            </p:cNvCxnSpPr>
            <p:nvPr/>
          </p:nvCxnSpPr>
          <p:spPr bwMode="auto">
            <a:xfrm rot="10800000">
              <a:off x="1766900" y="346256"/>
              <a:ext cx="331804" cy="1594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cxnSp>
          <p:nvCxnSpPr>
            <p:cNvPr id="25632" name="直接箭头连接符 120"/>
            <p:cNvCxnSpPr>
              <a:cxnSpLocks noChangeShapeType="1"/>
            </p:cNvCxnSpPr>
            <p:nvPr/>
          </p:nvCxnSpPr>
          <p:spPr bwMode="auto">
            <a:xfrm rot="10800000" flipV="1">
              <a:off x="1755788" y="1792474"/>
              <a:ext cx="165117" cy="3179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sp>
          <p:nvSpPr>
            <p:cNvPr id="4" name="直接连接符 127"/>
            <p:cNvSpPr>
              <a:spLocks noChangeShapeType="1"/>
            </p:cNvSpPr>
            <p:nvPr/>
          </p:nvSpPr>
          <p:spPr bwMode="auto">
            <a:xfrm rot="5400000">
              <a:off x="-533404" y="1136835"/>
              <a:ext cx="1373197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直接连接符 129"/>
            <p:cNvSpPr>
              <a:spLocks noChangeShapeType="1"/>
            </p:cNvSpPr>
            <p:nvPr/>
          </p:nvSpPr>
          <p:spPr bwMode="auto">
            <a:xfrm>
              <a:off x="139701" y="1817879"/>
              <a:ext cx="214314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直接连接符 131"/>
            <p:cNvSpPr>
              <a:spLocks noChangeShapeType="1"/>
            </p:cNvSpPr>
            <p:nvPr/>
          </p:nvSpPr>
          <p:spPr bwMode="auto">
            <a:xfrm rot="16200000" flipH="1">
              <a:off x="-423866" y="2187768"/>
              <a:ext cx="1273186" cy="1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直接连接符 136"/>
            <p:cNvSpPr>
              <a:spLocks noChangeShapeType="1"/>
            </p:cNvSpPr>
            <p:nvPr/>
          </p:nvSpPr>
          <p:spPr bwMode="auto">
            <a:xfrm>
              <a:off x="196851" y="2824361"/>
              <a:ext cx="162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直接连接符 144"/>
            <p:cNvSpPr>
              <a:spLocks noChangeShapeType="1"/>
            </p:cNvSpPr>
            <p:nvPr/>
          </p:nvSpPr>
          <p:spPr bwMode="auto">
            <a:xfrm>
              <a:off x="1724037" y="544695"/>
              <a:ext cx="214314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直接连接符 145"/>
            <p:cNvSpPr>
              <a:spLocks noChangeShapeType="1"/>
            </p:cNvSpPr>
            <p:nvPr/>
          </p:nvSpPr>
          <p:spPr bwMode="auto">
            <a:xfrm rot="16200000" flipH="1">
              <a:off x="1290462" y="1171094"/>
              <a:ext cx="1267200" cy="1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直接连接符 147"/>
            <p:cNvSpPr>
              <a:spLocks noChangeShapeType="1"/>
            </p:cNvSpPr>
            <p:nvPr/>
          </p:nvSpPr>
          <p:spPr bwMode="auto">
            <a:xfrm rot="5400000">
              <a:off x="1578021" y="1827369"/>
              <a:ext cx="100800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直接连接符 148"/>
            <p:cNvSpPr>
              <a:spLocks noChangeShapeType="1"/>
            </p:cNvSpPr>
            <p:nvPr/>
          </p:nvSpPr>
          <p:spPr bwMode="auto">
            <a:xfrm>
              <a:off x="1724037" y="2324295"/>
              <a:ext cx="357190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直接连接符 149"/>
            <p:cNvSpPr>
              <a:spLocks noChangeShapeType="1"/>
            </p:cNvSpPr>
            <p:nvPr/>
          </p:nvSpPr>
          <p:spPr bwMode="auto">
            <a:xfrm>
              <a:off x="1724037" y="1538477"/>
              <a:ext cx="285752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直接连接符 151"/>
            <p:cNvSpPr>
              <a:spLocks noChangeShapeType="1"/>
            </p:cNvSpPr>
            <p:nvPr/>
          </p:nvSpPr>
          <p:spPr bwMode="auto">
            <a:xfrm rot="5400000">
              <a:off x="1354147" y="2175069"/>
              <a:ext cx="1285884" cy="1588"/>
            </a:xfrm>
            <a:prstGeom prst="line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TextBox 105"/>
            <p:cNvSpPr>
              <a:spLocks noChangeArrowheads="1"/>
            </p:cNvSpPr>
            <p:nvPr/>
          </p:nvSpPr>
          <p:spPr bwMode="auto">
            <a:xfrm>
              <a:off x="461965" y="0"/>
              <a:ext cx="1087135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mm_struct</a:t>
              </a:r>
            </a:p>
          </p:txBody>
        </p:sp>
        <p:sp>
          <p:nvSpPr>
            <p:cNvPr id="6" name="TextBox 113"/>
            <p:cNvSpPr>
              <a:spLocks noChangeArrowheads="1"/>
            </p:cNvSpPr>
            <p:nvPr/>
          </p:nvSpPr>
          <p:spPr bwMode="auto">
            <a:xfrm>
              <a:off x="371479" y="295456"/>
              <a:ext cx="12992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mmap_struct</a:t>
              </a:r>
            </a:p>
          </p:txBody>
        </p:sp>
        <p:sp>
          <p:nvSpPr>
            <p:cNvPr id="25645" name="TextBox 115"/>
            <p:cNvSpPr>
              <a:spLocks noChangeArrowheads="1"/>
            </p:cNvSpPr>
            <p:nvPr/>
          </p:nvSpPr>
          <p:spPr bwMode="auto">
            <a:xfrm>
              <a:off x="433391" y="543108"/>
              <a:ext cx="569603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prev</a:t>
              </a:r>
            </a:p>
          </p:txBody>
        </p:sp>
        <p:sp>
          <p:nvSpPr>
            <p:cNvPr id="25646" name="TextBox 116"/>
            <p:cNvSpPr>
              <a:spLocks noChangeArrowheads="1"/>
            </p:cNvSpPr>
            <p:nvPr/>
          </p:nvSpPr>
          <p:spPr bwMode="auto">
            <a:xfrm>
              <a:off x="1104909" y="547870"/>
              <a:ext cx="5664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next</a:t>
              </a:r>
            </a:p>
          </p:txBody>
        </p:sp>
        <p:sp>
          <p:nvSpPr>
            <p:cNvPr id="25647" name="TextBox 117"/>
            <p:cNvSpPr>
              <a:spLocks noChangeArrowheads="1"/>
            </p:cNvSpPr>
            <p:nvPr/>
          </p:nvSpPr>
          <p:spPr bwMode="auto">
            <a:xfrm>
              <a:off x="361953" y="957448"/>
              <a:ext cx="1316373" cy="28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vma_struct  1</a:t>
              </a:r>
            </a:p>
          </p:txBody>
        </p:sp>
        <p:sp>
          <p:nvSpPr>
            <p:cNvPr id="25648" name="TextBox 118"/>
            <p:cNvSpPr>
              <a:spLocks noChangeArrowheads="1"/>
            </p:cNvSpPr>
            <p:nvPr/>
          </p:nvSpPr>
          <p:spPr bwMode="auto">
            <a:xfrm>
              <a:off x="595316" y="1209862"/>
              <a:ext cx="834402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vm_mm</a:t>
              </a:r>
            </a:p>
          </p:txBody>
        </p:sp>
        <p:sp>
          <p:nvSpPr>
            <p:cNvPr id="7" name="TextBox 119"/>
            <p:cNvSpPr>
              <a:spLocks noChangeArrowheads="1"/>
            </p:cNvSpPr>
            <p:nvPr/>
          </p:nvSpPr>
          <p:spPr bwMode="auto">
            <a:xfrm>
              <a:off x="604841" y="1438464"/>
              <a:ext cx="841387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list_link</a:t>
              </a:r>
            </a:p>
          </p:txBody>
        </p:sp>
        <p:sp>
          <p:nvSpPr>
            <p:cNvPr id="25650" name="TextBox 121"/>
            <p:cNvSpPr>
              <a:spLocks noChangeArrowheads="1"/>
            </p:cNvSpPr>
            <p:nvPr/>
          </p:nvSpPr>
          <p:spPr bwMode="auto">
            <a:xfrm>
              <a:off x="433391" y="1614678"/>
              <a:ext cx="569603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prev</a:t>
              </a:r>
            </a:p>
          </p:txBody>
        </p:sp>
        <p:sp>
          <p:nvSpPr>
            <p:cNvPr id="25651" name="TextBox 122"/>
            <p:cNvSpPr>
              <a:spLocks noChangeArrowheads="1"/>
            </p:cNvSpPr>
            <p:nvPr/>
          </p:nvSpPr>
          <p:spPr bwMode="auto">
            <a:xfrm>
              <a:off x="1104909" y="1628965"/>
              <a:ext cx="5664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next</a:t>
              </a:r>
            </a:p>
          </p:txBody>
        </p:sp>
        <p:sp>
          <p:nvSpPr>
            <p:cNvPr id="25652" name="TextBox 124"/>
            <p:cNvSpPr>
              <a:spLocks noChangeArrowheads="1"/>
            </p:cNvSpPr>
            <p:nvPr/>
          </p:nvSpPr>
          <p:spPr bwMode="auto">
            <a:xfrm>
              <a:off x="423866" y="2626123"/>
              <a:ext cx="569603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prev</a:t>
              </a:r>
            </a:p>
          </p:txBody>
        </p:sp>
        <p:sp>
          <p:nvSpPr>
            <p:cNvPr id="25653" name="TextBox 125"/>
            <p:cNvSpPr>
              <a:spLocks noChangeArrowheads="1"/>
            </p:cNvSpPr>
            <p:nvPr/>
          </p:nvSpPr>
          <p:spPr bwMode="auto">
            <a:xfrm>
              <a:off x="1095384" y="2630885"/>
              <a:ext cx="566428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next</a:t>
              </a:r>
            </a:p>
          </p:txBody>
        </p:sp>
        <p:sp>
          <p:nvSpPr>
            <p:cNvPr id="25654" name="TextBox 126"/>
            <p:cNvSpPr>
              <a:spLocks noChangeArrowheads="1"/>
            </p:cNvSpPr>
            <p:nvPr/>
          </p:nvSpPr>
          <p:spPr bwMode="auto">
            <a:xfrm>
              <a:off x="595316" y="2211782"/>
              <a:ext cx="834402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vm_mm</a:t>
              </a:r>
            </a:p>
          </p:txBody>
        </p:sp>
        <p:sp>
          <p:nvSpPr>
            <p:cNvPr id="25655" name="TextBox 128"/>
            <p:cNvSpPr>
              <a:spLocks noChangeArrowheads="1"/>
            </p:cNvSpPr>
            <p:nvPr/>
          </p:nvSpPr>
          <p:spPr bwMode="auto">
            <a:xfrm>
              <a:off x="604841" y="2443358"/>
              <a:ext cx="841387" cy="274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list_link</a:t>
              </a:r>
            </a:p>
          </p:txBody>
        </p:sp>
        <p:sp>
          <p:nvSpPr>
            <p:cNvPr id="25656" name="TextBox 130"/>
            <p:cNvSpPr>
              <a:spLocks noChangeArrowheads="1"/>
            </p:cNvSpPr>
            <p:nvPr/>
          </p:nvSpPr>
          <p:spPr bwMode="auto">
            <a:xfrm>
              <a:off x="361953" y="1968893"/>
              <a:ext cx="1316373" cy="28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200" b="1">
                  <a:solidFill>
                    <a:srgbClr val="00577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vma_struct  2</a:t>
              </a:r>
            </a:p>
          </p:txBody>
        </p:sp>
      </p:grpSp>
      <p:sp>
        <p:nvSpPr>
          <p:cNvPr id="25610" name="Content Placeholder 2"/>
          <p:cNvSpPr>
            <a:spLocks noChangeArrowheads="1"/>
          </p:cNvSpPr>
          <p:nvPr/>
        </p:nvSpPr>
        <p:spPr bwMode="auto">
          <a:xfrm>
            <a:off x="942975" y="808038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页访问异常</a:t>
            </a:r>
          </a:p>
        </p:txBody>
      </p:sp>
      <p:sp>
        <p:nvSpPr>
          <p:cNvPr id="26627" name="Content Placeholder 2"/>
          <p:cNvSpPr>
            <a:spLocks noChangeArrowheads="1"/>
          </p:cNvSpPr>
          <p:nvPr/>
        </p:nvSpPr>
        <p:spPr bwMode="auto">
          <a:xfrm>
            <a:off x="812800" y="1028700"/>
            <a:ext cx="799623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 sz="1600">
              <a:solidFill>
                <a:srgbClr val="0F518B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eaLnBrk="1" hangingPunct="1">
              <a:buFont typeface="Arial" pitchFamily="34" charset="0"/>
              <a:buNone/>
            </a:pPr>
            <a:endParaRPr lang="zh-CN" altLang="zh-CN" b="1">
              <a:solidFill>
                <a:srgbClr val="990000"/>
              </a:solidFill>
              <a:latin typeface="Times New Roman" pitchFamily="18" charset="0"/>
              <a:ea typeface="宋体" pitchFamily="2" charset="-122"/>
              <a:sym typeface="Times New Roman" pitchFamily="18" charset="0"/>
            </a:endParaRPr>
          </a:p>
        </p:txBody>
      </p:sp>
      <p:sp>
        <p:nvSpPr>
          <p:cNvPr id="26629" name="矩形 5"/>
          <p:cNvSpPr>
            <a:spLocks noChangeArrowheads="1"/>
          </p:cNvSpPr>
          <p:nvPr/>
        </p:nvSpPr>
        <p:spPr bwMode="auto">
          <a:xfrm>
            <a:off x="179388" y="928688"/>
            <a:ext cx="7000875" cy="3643312"/>
          </a:xfrm>
          <a:prstGeom prst="rect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0" name="矩形 6"/>
          <p:cNvSpPr>
            <a:spLocks noChangeArrowheads="1"/>
          </p:cNvSpPr>
          <p:nvPr/>
        </p:nvSpPr>
        <p:spPr bwMode="auto">
          <a:xfrm>
            <a:off x="1036638" y="1133475"/>
            <a:ext cx="4000500" cy="503238"/>
          </a:xfrm>
          <a:prstGeom prst="rect">
            <a:avLst/>
          </a:prstGeom>
          <a:solidFill>
            <a:srgbClr val="7F7F7F"/>
          </a:solidFill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1" name="矩形 7"/>
          <p:cNvSpPr>
            <a:spLocks noChangeArrowheads="1"/>
          </p:cNvSpPr>
          <p:nvPr/>
        </p:nvSpPr>
        <p:spPr bwMode="auto">
          <a:xfrm>
            <a:off x="5037138" y="1133475"/>
            <a:ext cx="214312" cy="503238"/>
          </a:xfrm>
          <a:prstGeom prst="rect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005772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2" name="矩形 8"/>
          <p:cNvSpPr>
            <a:spLocks noChangeArrowheads="1"/>
          </p:cNvSpPr>
          <p:nvPr/>
        </p:nvSpPr>
        <p:spPr bwMode="auto">
          <a:xfrm>
            <a:off x="5251450" y="1133475"/>
            <a:ext cx="214313" cy="503238"/>
          </a:xfrm>
          <a:prstGeom prst="rect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3" name="矩形 9"/>
          <p:cNvSpPr>
            <a:spLocks noChangeArrowheads="1"/>
          </p:cNvSpPr>
          <p:nvPr/>
        </p:nvSpPr>
        <p:spPr bwMode="auto">
          <a:xfrm>
            <a:off x="5465763" y="1133475"/>
            <a:ext cx="214312" cy="503238"/>
          </a:xfrm>
          <a:prstGeom prst="rect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4" name="矩形 10"/>
          <p:cNvSpPr>
            <a:spLocks noChangeArrowheads="1"/>
          </p:cNvSpPr>
          <p:nvPr/>
        </p:nvSpPr>
        <p:spPr bwMode="auto">
          <a:xfrm>
            <a:off x="5680075" y="1133475"/>
            <a:ext cx="214313" cy="503238"/>
          </a:xfrm>
          <a:prstGeom prst="rect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5" name="矩形 11"/>
          <p:cNvSpPr>
            <a:spLocks noChangeArrowheads="1"/>
          </p:cNvSpPr>
          <p:nvPr/>
        </p:nvSpPr>
        <p:spPr bwMode="auto">
          <a:xfrm>
            <a:off x="5894388" y="1133475"/>
            <a:ext cx="214312" cy="503238"/>
          </a:xfrm>
          <a:prstGeom prst="rect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636" name="TextBox 12"/>
          <p:cNvSpPr>
            <a:spLocks noChangeArrowheads="1"/>
          </p:cNvSpPr>
          <p:nvPr/>
        </p:nvSpPr>
        <p:spPr bwMode="auto">
          <a:xfrm>
            <a:off x="2751138" y="1204913"/>
            <a:ext cx="984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Reserved</a:t>
            </a:r>
          </a:p>
        </p:txBody>
      </p:sp>
      <p:sp>
        <p:nvSpPr>
          <p:cNvPr id="26637" name="TextBox 13"/>
          <p:cNvSpPr>
            <a:spLocks noChangeArrowheads="1"/>
          </p:cNvSpPr>
          <p:nvPr/>
        </p:nvSpPr>
        <p:spPr bwMode="auto">
          <a:xfrm>
            <a:off x="5840413" y="1144588"/>
            <a:ext cx="295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</a:t>
            </a:r>
          </a:p>
        </p:txBody>
      </p:sp>
      <p:sp>
        <p:nvSpPr>
          <p:cNvPr id="26638" name="TextBox 14"/>
          <p:cNvSpPr>
            <a:spLocks noChangeArrowheads="1"/>
          </p:cNvSpPr>
          <p:nvPr/>
        </p:nvSpPr>
        <p:spPr bwMode="auto">
          <a:xfrm>
            <a:off x="5430838" y="1162050"/>
            <a:ext cx="36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W/R</a:t>
            </a:r>
          </a:p>
        </p:txBody>
      </p:sp>
      <p:sp>
        <p:nvSpPr>
          <p:cNvPr id="26639" name="TextBox 15"/>
          <p:cNvSpPr>
            <a:spLocks noChangeArrowheads="1"/>
          </p:cNvSpPr>
          <p:nvPr/>
        </p:nvSpPr>
        <p:spPr bwMode="auto">
          <a:xfrm>
            <a:off x="5643563" y="1157288"/>
            <a:ext cx="322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/S</a:t>
            </a:r>
          </a:p>
        </p:txBody>
      </p:sp>
      <p:sp>
        <p:nvSpPr>
          <p:cNvPr id="26640" name="TextBox 16"/>
          <p:cNvSpPr>
            <a:spLocks noChangeArrowheads="1"/>
          </p:cNvSpPr>
          <p:nvPr/>
        </p:nvSpPr>
        <p:spPr bwMode="auto">
          <a:xfrm>
            <a:off x="4981575" y="1149350"/>
            <a:ext cx="3460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/D</a:t>
            </a:r>
          </a:p>
        </p:txBody>
      </p:sp>
      <p:sp>
        <p:nvSpPr>
          <p:cNvPr id="26641" name="TextBox 17"/>
          <p:cNvSpPr>
            <a:spLocks noChangeArrowheads="1"/>
          </p:cNvSpPr>
          <p:nvPr/>
        </p:nvSpPr>
        <p:spPr bwMode="auto">
          <a:xfrm>
            <a:off x="5180013" y="1157288"/>
            <a:ext cx="376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VD</a:t>
            </a:r>
          </a:p>
        </p:txBody>
      </p:sp>
      <p:sp>
        <p:nvSpPr>
          <p:cNvPr id="26642" name="TextBox 18"/>
          <p:cNvSpPr>
            <a:spLocks noChangeArrowheads="1"/>
          </p:cNvSpPr>
          <p:nvPr/>
        </p:nvSpPr>
        <p:spPr bwMode="auto">
          <a:xfrm>
            <a:off x="965200" y="919163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31</a:t>
            </a:r>
          </a:p>
        </p:txBody>
      </p:sp>
      <p:sp>
        <p:nvSpPr>
          <p:cNvPr id="26643" name="TextBox 19"/>
          <p:cNvSpPr>
            <a:spLocks noChangeArrowheads="1"/>
          </p:cNvSpPr>
          <p:nvPr/>
        </p:nvSpPr>
        <p:spPr bwMode="auto">
          <a:xfrm>
            <a:off x="4987925" y="915988"/>
            <a:ext cx="12858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4   3   2   1   0</a:t>
            </a:r>
          </a:p>
        </p:txBody>
      </p:sp>
      <p:sp>
        <p:nvSpPr>
          <p:cNvPr id="26644" name="TextBox 20"/>
          <p:cNvSpPr>
            <a:spLocks noChangeArrowheads="1"/>
          </p:cNvSpPr>
          <p:nvPr/>
        </p:nvSpPr>
        <p:spPr bwMode="auto">
          <a:xfrm>
            <a:off x="1822450" y="1895475"/>
            <a:ext cx="4000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 The fault was caused by a non-present page.</a:t>
            </a:r>
          </a:p>
        </p:txBody>
      </p:sp>
      <p:sp>
        <p:nvSpPr>
          <p:cNvPr id="26645" name="TextBox 21"/>
          <p:cNvSpPr>
            <a:spLocks noChangeArrowheads="1"/>
          </p:cNvSpPr>
          <p:nvPr/>
        </p:nvSpPr>
        <p:spPr bwMode="auto">
          <a:xfrm>
            <a:off x="1163638" y="2403475"/>
            <a:ext cx="523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W/R</a:t>
            </a:r>
          </a:p>
        </p:txBody>
      </p:sp>
      <p:sp>
        <p:nvSpPr>
          <p:cNvPr id="26646" name="TextBox 22"/>
          <p:cNvSpPr>
            <a:spLocks noChangeArrowheads="1"/>
          </p:cNvSpPr>
          <p:nvPr/>
        </p:nvSpPr>
        <p:spPr bwMode="auto">
          <a:xfrm>
            <a:off x="1163638" y="2903538"/>
            <a:ext cx="473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U/S</a:t>
            </a:r>
          </a:p>
        </p:txBody>
      </p:sp>
      <p:sp>
        <p:nvSpPr>
          <p:cNvPr id="26647" name="TextBox 23"/>
          <p:cNvSpPr>
            <a:spLocks noChangeArrowheads="1"/>
          </p:cNvSpPr>
          <p:nvPr/>
        </p:nvSpPr>
        <p:spPr bwMode="auto">
          <a:xfrm>
            <a:off x="1163638" y="3403600"/>
            <a:ext cx="654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RSVD</a:t>
            </a:r>
          </a:p>
        </p:txBody>
      </p:sp>
      <p:sp>
        <p:nvSpPr>
          <p:cNvPr id="26648" name="TextBox 24"/>
          <p:cNvSpPr>
            <a:spLocks noChangeArrowheads="1"/>
          </p:cNvSpPr>
          <p:nvPr/>
        </p:nvSpPr>
        <p:spPr bwMode="auto">
          <a:xfrm>
            <a:off x="1163638" y="4000500"/>
            <a:ext cx="422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I/D</a:t>
            </a:r>
          </a:p>
        </p:txBody>
      </p:sp>
      <p:sp>
        <p:nvSpPr>
          <p:cNvPr id="26649" name="TextBox 25"/>
          <p:cNvSpPr>
            <a:spLocks noChangeArrowheads="1"/>
          </p:cNvSpPr>
          <p:nvPr/>
        </p:nvSpPr>
        <p:spPr bwMode="auto">
          <a:xfrm>
            <a:off x="1822450" y="2071688"/>
            <a:ext cx="5143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The fault was caused by a page-level protection violation.</a:t>
            </a:r>
          </a:p>
        </p:txBody>
      </p:sp>
      <p:sp>
        <p:nvSpPr>
          <p:cNvPr id="26650" name="TextBox 26"/>
          <p:cNvSpPr>
            <a:spLocks noChangeArrowheads="1"/>
          </p:cNvSpPr>
          <p:nvPr/>
        </p:nvSpPr>
        <p:spPr bwMode="auto">
          <a:xfrm>
            <a:off x="1822450" y="2390775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 The access causing the fault was a read.</a:t>
            </a:r>
          </a:p>
        </p:txBody>
      </p:sp>
      <p:sp>
        <p:nvSpPr>
          <p:cNvPr id="26651" name="TextBox 27"/>
          <p:cNvSpPr>
            <a:spLocks noChangeArrowheads="1"/>
          </p:cNvSpPr>
          <p:nvPr/>
        </p:nvSpPr>
        <p:spPr bwMode="auto">
          <a:xfrm>
            <a:off x="1822450" y="2573338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The access causing the fault was a write.</a:t>
            </a:r>
          </a:p>
        </p:txBody>
      </p:sp>
      <p:sp>
        <p:nvSpPr>
          <p:cNvPr id="26652" name="TextBox 28"/>
          <p:cNvSpPr>
            <a:spLocks noChangeArrowheads="1"/>
          </p:cNvSpPr>
          <p:nvPr/>
        </p:nvSpPr>
        <p:spPr bwMode="auto">
          <a:xfrm>
            <a:off x="1822450" y="2878138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 A supervisor-mode access caused the fault.</a:t>
            </a:r>
          </a:p>
        </p:txBody>
      </p:sp>
      <p:sp>
        <p:nvSpPr>
          <p:cNvPr id="26653" name="TextBox 29"/>
          <p:cNvSpPr>
            <a:spLocks noChangeArrowheads="1"/>
          </p:cNvSpPr>
          <p:nvPr/>
        </p:nvSpPr>
        <p:spPr bwMode="auto">
          <a:xfrm>
            <a:off x="1822450" y="3065463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A user-mode access caused the fault.</a:t>
            </a:r>
          </a:p>
        </p:txBody>
      </p:sp>
      <p:sp>
        <p:nvSpPr>
          <p:cNvPr id="26654" name="TextBox 30"/>
          <p:cNvSpPr>
            <a:spLocks noChangeArrowheads="1"/>
          </p:cNvSpPr>
          <p:nvPr/>
        </p:nvSpPr>
        <p:spPr bwMode="auto">
          <a:xfrm>
            <a:off x="1822450" y="3390900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 The fault was not caused by reserved bit violation.</a:t>
            </a:r>
          </a:p>
        </p:txBody>
      </p:sp>
      <p:sp>
        <p:nvSpPr>
          <p:cNvPr id="26655" name="TextBox 31"/>
          <p:cNvSpPr>
            <a:spLocks noChangeArrowheads="1"/>
          </p:cNvSpPr>
          <p:nvPr/>
        </p:nvSpPr>
        <p:spPr bwMode="auto">
          <a:xfrm>
            <a:off x="1822450" y="3636963"/>
            <a:ext cx="5143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1200"/>
              </a:lnSpc>
              <a:buFont typeface="Arial" pitchFamily="34" charset="0"/>
              <a:buNone/>
            </a:pPr>
            <a:r>
              <a:rPr lang="en-US" altLang="zh-CN" sz="10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The fault was caused by a reserved bit set to 1 in some</a:t>
            </a:r>
          </a:p>
          <a:p>
            <a:pPr eaLnBrk="1" hangingPunct="1">
              <a:lnSpc>
                <a:spcPts val="1200"/>
              </a:lnSpc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paging-structure entry.   When </a:t>
            </a:r>
            <a:r>
              <a:rPr lang="en-US" altLang="zh-CN" sz="1200"/>
              <a:t>PSE/PAE flags in CR4 are set to 1.</a:t>
            </a:r>
            <a:endParaRPr lang="en-US" altLang="zh-CN" sz="1200" b="1">
              <a:solidFill>
                <a:srgbClr val="00577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56" name="TextBox 32"/>
          <p:cNvSpPr>
            <a:spLocks noChangeArrowheads="1"/>
          </p:cNvSpPr>
          <p:nvPr/>
        </p:nvSpPr>
        <p:spPr bwMode="auto">
          <a:xfrm>
            <a:off x="1822450" y="4000500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 The fault was not caused by an instruction fetch.</a:t>
            </a:r>
          </a:p>
        </p:txBody>
      </p:sp>
      <p:sp>
        <p:nvSpPr>
          <p:cNvPr id="26657" name="TextBox 33"/>
          <p:cNvSpPr>
            <a:spLocks noChangeArrowheads="1"/>
          </p:cNvSpPr>
          <p:nvPr/>
        </p:nvSpPr>
        <p:spPr bwMode="auto">
          <a:xfrm>
            <a:off x="1822450" y="4214813"/>
            <a:ext cx="5143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The fault was caused by an instruction fetch.</a:t>
            </a:r>
          </a:p>
        </p:txBody>
      </p:sp>
      <p:sp>
        <p:nvSpPr>
          <p:cNvPr id="26658" name="TextBox 34"/>
          <p:cNvSpPr>
            <a:spLocks noChangeArrowheads="1"/>
          </p:cNvSpPr>
          <p:nvPr/>
        </p:nvSpPr>
        <p:spPr bwMode="auto">
          <a:xfrm>
            <a:off x="2179638" y="4572000"/>
            <a:ext cx="39512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Figure 4 – 12. Page-Fault Error Code</a:t>
            </a:r>
          </a:p>
        </p:txBody>
      </p:sp>
      <p:sp>
        <p:nvSpPr>
          <p:cNvPr id="26659" name="TextBox 35"/>
          <p:cNvSpPr>
            <a:spLocks noChangeArrowheads="1"/>
          </p:cNvSpPr>
          <p:nvPr/>
        </p:nvSpPr>
        <p:spPr bwMode="auto">
          <a:xfrm>
            <a:off x="1163638" y="1928813"/>
            <a:ext cx="2952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12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</a:t>
            </a:r>
          </a:p>
        </p:txBody>
      </p:sp>
      <p:sp>
        <p:nvSpPr>
          <p:cNvPr id="2" name="矩形 1"/>
          <p:cNvSpPr/>
          <p:nvPr/>
        </p:nvSpPr>
        <p:spPr>
          <a:xfrm>
            <a:off x="6246813" y="2493963"/>
            <a:ext cx="2851150" cy="9239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The CR2 register contains the 32-bit linear address that caused the fault.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页访问异常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23850" y="928688"/>
            <a:ext cx="1428750" cy="549275"/>
          </a:xfrm>
          <a:prstGeom prst="rect">
            <a:avLst/>
          </a:prstGeom>
          <a:gradFill rotWithShape="1">
            <a:gsLst>
              <a:gs pos="0">
                <a:srgbClr val="0EB1C8"/>
              </a:gs>
              <a:gs pos="100000">
                <a:srgbClr val="007C8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vectors.S: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vector14</a:t>
            </a:r>
          </a:p>
        </p:txBody>
      </p:sp>
      <p:grpSp>
        <p:nvGrpSpPr>
          <p:cNvPr id="26628" name="组合 352"/>
          <p:cNvGrpSpPr>
            <a:grpSpLocks/>
          </p:cNvGrpSpPr>
          <p:nvPr/>
        </p:nvGrpSpPr>
        <p:grpSpPr bwMode="auto">
          <a:xfrm>
            <a:off x="684213" y="2860675"/>
            <a:ext cx="2139950" cy="552450"/>
            <a:chOff x="0" y="0"/>
            <a:chExt cx="2139354" cy="553289"/>
          </a:xfrm>
        </p:grpSpPr>
        <p:sp>
          <p:nvSpPr>
            <p:cNvPr id="27710" name="AutoShape 8"/>
            <p:cNvSpPr>
              <a:spLocks/>
            </p:cNvSpPr>
            <p:nvPr/>
          </p:nvSpPr>
          <p:spPr bwMode="auto">
            <a:xfrm rot="5340000">
              <a:off x="897404" y="-873340"/>
              <a:ext cx="166300" cy="1912980"/>
            </a:xfrm>
            <a:prstGeom prst="rightBrace">
              <a:avLst>
                <a:gd name="adj1" fmla="val 95807"/>
                <a:gd name="adj2" fmla="val 50000"/>
              </a:avLst>
            </a:prstGeom>
            <a:solidFill>
              <a:srgbClr val="4F81BD">
                <a:alpha val="0"/>
              </a:srgbClr>
            </a:solidFill>
            <a:ln w="28575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711" name="Rectangle 9"/>
            <p:cNvSpPr>
              <a:spLocks noChangeArrowheads="1"/>
            </p:cNvSpPr>
            <p:nvPr/>
          </p:nvSpPr>
          <p:spPr bwMode="auto">
            <a:xfrm>
              <a:off x="0" y="247882"/>
              <a:ext cx="2139354" cy="305407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\kern\trap\trap.c</a:t>
              </a:r>
            </a:p>
          </p:txBody>
        </p:sp>
      </p:grpSp>
      <p:grpSp>
        <p:nvGrpSpPr>
          <p:cNvPr id="26631" name="组合 347"/>
          <p:cNvGrpSpPr>
            <a:grpSpLocks/>
          </p:cNvGrpSpPr>
          <p:nvPr/>
        </p:nvGrpSpPr>
        <p:grpSpPr bwMode="auto">
          <a:xfrm>
            <a:off x="341313" y="1485900"/>
            <a:ext cx="1398587" cy="822325"/>
            <a:chOff x="0" y="0"/>
            <a:chExt cx="1398050" cy="823650"/>
          </a:xfrm>
        </p:grpSpPr>
        <p:sp>
          <p:nvSpPr>
            <p:cNvPr id="27708" name="Rectangle 5"/>
            <p:cNvSpPr>
              <a:spLocks noChangeArrowheads="1"/>
            </p:cNvSpPr>
            <p:nvPr/>
          </p:nvSpPr>
          <p:spPr bwMode="auto">
            <a:xfrm>
              <a:off x="0" y="222610"/>
              <a:ext cx="1398050" cy="60104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trapentry.S</a:t>
              </a:r>
            </a:p>
            <a:p>
              <a:pPr algn="ctr" eaLnBrk="1" hangingPunct="1">
                <a:buFont typeface="Arial" pitchFamily="34" charset="0"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_alltraps</a:t>
              </a:r>
            </a:p>
          </p:txBody>
        </p:sp>
        <p:cxnSp>
          <p:nvCxnSpPr>
            <p:cNvPr id="27709" name="直接箭头连接符 259"/>
            <p:cNvCxnSpPr>
              <a:cxnSpLocks noChangeShapeType="1"/>
            </p:cNvCxnSpPr>
            <p:nvPr/>
          </p:nvCxnSpPr>
          <p:spPr bwMode="auto">
            <a:xfrm rot="16200000" flipH="1">
              <a:off x="583106" y="113317"/>
              <a:ext cx="229236" cy="2602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</p:grpSp>
      <p:sp>
        <p:nvSpPr>
          <p:cNvPr id="26634" name="任意多边形 282"/>
          <p:cNvSpPr>
            <a:spLocks noChangeArrowheads="1"/>
          </p:cNvSpPr>
          <p:nvPr/>
        </p:nvSpPr>
        <p:spPr bwMode="auto">
          <a:xfrm>
            <a:off x="5084763" y="1312863"/>
            <a:ext cx="588962" cy="1258887"/>
          </a:xfrm>
          <a:custGeom>
            <a:avLst/>
            <a:gdLst>
              <a:gd name="T0" fmla="*/ 0 w 589722"/>
              <a:gd name="T1" fmla="*/ 1258747 h 1258957"/>
              <a:gd name="T2" fmla="*/ 178214 w 589722"/>
              <a:gd name="T3" fmla="*/ 284874 h 1258957"/>
              <a:gd name="T4" fmla="*/ 587445 w 589722"/>
              <a:gd name="T5" fmla="*/ 0 h 1258957"/>
              <a:gd name="T6" fmla="*/ 587445 w 589722"/>
              <a:gd name="T7" fmla="*/ 0 h 12589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9722" h="1258957">
                <a:moveTo>
                  <a:pt x="0" y="1258957"/>
                </a:moveTo>
                <a:cubicBezTo>
                  <a:pt x="40309" y="876852"/>
                  <a:pt x="80618" y="494748"/>
                  <a:pt x="178905" y="284922"/>
                </a:cubicBezTo>
                <a:cubicBezTo>
                  <a:pt x="277192" y="75096"/>
                  <a:pt x="589722" y="0"/>
                  <a:pt x="589722" y="0"/>
                </a:cubicBezTo>
              </a:path>
            </a:pathLst>
          </a:custGeom>
          <a:noFill/>
          <a:ln w="28575">
            <a:solidFill>
              <a:srgbClr val="C00000"/>
            </a:solidFill>
            <a:bevel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6635" name="组合 356"/>
          <p:cNvGrpSpPr>
            <a:grpSpLocks/>
          </p:cNvGrpSpPr>
          <p:nvPr/>
        </p:nvGrpSpPr>
        <p:grpSpPr bwMode="auto">
          <a:xfrm>
            <a:off x="360363" y="2319338"/>
            <a:ext cx="601662" cy="485775"/>
            <a:chOff x="0" y="0"/>
            <a:chExt cx="602381" cy="486622"/>
          </a:xfrm>
        </p:grpSpPr>
        <p:cxnSp>
          <p:nvCxnSpPr>
            <p:cNvPr id="27705" name="直接箭头连接符 260"/>
            <p:cNvCxnSpPr>
              <a:cxnSpLocks noChangeShapeType="1"/>
            </p:cNvCxnSpPr>
            <p:nvPr/>
          </p:nvCxnSpPr>
          <p:spPr bwMode="auto">
            <a:xfrm rot="16200000" flipH="1">
              <a:off x="221163" y="113317"/>
              <a:ext cx="229236" cy="2602"/>
            </a:xfrm>
            <a:prstGeom prst="straightConnector1">
              <a:avLst/>
            </a:prstGeom>
            <a:noFill/>
            <a:ln w="28575">
              <a:solidFill>
                <a:srgbClr val="005772"/>
              </a:solidFill>
              <a:bevel/>
              <a:headEnd/>
              <a:tailEnd type="triangle" w="med" len="med"/>
            </a:ln>
          </p:spPr>
        </p:cxnSp>
        <p:sp>
          <p:nvSpPr>
            <p:cNvPr id="27706" name="矩形 329"/>
            <p:cNvSpPr>
              <a:spLocks noChangeArrowheads="1"/>
            </p:cNvSpPr>
            <p:nvPr/>
          </p:nvSpPr>
          <p:spPr bwMode="auto">
            <a:xfrm>
              <a:off x="0" y="252622"/>
              <a:ext cx="52229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707" name="Rectangle 1028"/>
            <p:cNvSpPr>
              <a:spLocks noChangeArrowheads="1"/>
            </p:cNvSpPr>
            <p:nvPr/>
          </p:nvSpPr>
          <p:spPr bwMode="auto">
            <a:xfrm>
              <a:off x="15767" y="315175"/>
              <a:ext cx="586614" cy="171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trap</a:t>
              </a:r>
            </a:p>
          </p:txBody>
        </p:sp>
      </p:grpSp>
      <p:grpSp>
        <p:nvGrpSpPr>
          <p:cNvPr id="26639" name="组合 350"/>
          <p:cNvGrpSpPr>
            <a:grpSpLocks/>
          </p:cNvGrpSpPr>
          <p:nvPr/>
        </p:nvGrpSpPr>
        <p:grpSpPr bwMode="auto">
          <a:xfrm>
            <a:off x="882650" y="2584450"/>
            <a:ext cx="1547813" cy="234950"/>
            <a:chOff x="0" y="0"/>
            <a:chExt cx="1555183" cy="234000"/>
          </a:xfrm>
        </p:grpSpPr>
        <p:cxnSp>
          <p:nvCxnSpPr>
            <p:cNvPr id="27702" name="直接箭头连接符 261"/>
            <p:cNvCxnSpPr>
              <a:cxnSpLocks noChangeShapeType="1"/>
            </p:cNvCxnSpPr>
            <p:nvPr/>
          </p:nvCxnSpPr>
          <p:spPr bwMode="auto">
            <a:xfrm rot="10800000" flipH="1">
              <a:off x="0" y="96148"/>
              <a:ext cx="229236" cy="2602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</p:cxnSp>
        <p:sp>
          <p:nvSpPr>
            <p:cNvPr id="27703" name="矩形 330"/>
            <p:cNvSpPr>
              <a:spLocks noChangeArrowheads="1"/>
            </p:cNvSpPr>
            <p:nvPr/>
          </p:nvSpPr>
          <p:spPr bwMode="auto">
            <a:xfrm>
              <a:off x="227647" y="0"/>
              <a:ext cx="1271984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704" name="Rectangle 1028"/>
            <p:cNvSpPr>
              <a:spLocks noChangeArrowheads="1"/>
            </p:cNvSpPr>
            <p:nvPr/>
          </p:nvSpPr>
          <p:spPr bwMode="auto">
            <a:xfrm>
              <a:off x="202235" y="57276"/>
              <a:ext cx="1352948" cy="17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trap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dispatch</a:t>
              </a:r>
            </a:p>
          </p:txBody>
        </p:sp>
      </p:grpSp>
      <p:grpSp>
        <p:nvGrpSpPr>
          <p:cNvPr id="26643" name="组合 351"/>
          <p:cNvGrpSpPr>
            <a:grpSpLocks/>
          </p:cNvGrpSpPr>
          <p:nvPr/>
        </p:nvGrpSpPr>
        <p:grpSpPr bwMode="auto">
          <a:xfrm>
            <a:off x="2365375" y="2586038"/>
            <a:ext cx="1873250" cy="238125"/>
            <a:chOff x="0" y="0"/>
            <a:chExt cx="1873665" cy="238802"/>
          </a:xfrm>
        </p:grpSpPr>
        <p:cxnSp>
          <p:nvCxnSpPr>
            <p:cNvPr id="27699" name="直接箭头连接符 262"/>
            <p:cNvCxnSpPr>
              <a:cxnSpLocks noChangeShapeType="1"/>
            </p:cNvCxnSpPr>
            <p:nvPr/>
          </p:nvCxnSpPr>
          <p:spPr bwMode="auto">
            <a:xfrm>
              <a:off x="0" y="111507"/>
              <a:ext cx="262675" cy="486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</p:cxnSp>
        <p:sp>
          <p:nvSpPr>
            <p:cNvPr id="27700" name="矩形 331"/>
            <p:cNvSpPr>
              <a:spLocks noChangeArrowheads="1"/>
            </p:cNvSpPr>
            <p:nvPr/>
          </p:nvSpPr>
          <p:spPr bwMode="auto">
            <a:xfrm>
              <a:off x="239589" y="0"/>
              <a:ext cx="148811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701" name="Rectangle 1028"/>
            <p:cNvSpPr>
              <a:spLocks noChangeArrowheads="1"/>
            </p:cNvSpPr>
            <p:nvPr/>
          </p:nvSpPr>
          <p:spPr bwMode="auto">
            <a:xfrm>
              <a:off x="235689" y="43933"/>
              <a:ext cx="1637976" cy="194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pgfault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</a:p>
          </p:txBody>
        </p:sp>
      </p:grpSp>
      <p:grpSp>
        <p:nvGrpSpPr>
          <p:cNvPr id="26647" name="组合 353"/>
          <p:cNvGrpSpPr>
            <a:grpSpLocks/>
          </p:cNvGrpSpPr>
          <p:nvPr/>
        </p:nvGrpSpPr>
        <p:grpSpPr bwMode="auto">
          <a:xfrm>
            <a:off x="4092575" y="2589213"/>
            <a:ext cx="1476375" cy="223837"/>
            <a:chOff x="0" y="0"/>
            <a:chExt cx="1476948" cy="224731"/>
          </a:xfrm>
        </p:grpSpPr>
        <p:cxnSp>
          <p:nvCxnSpPr>
            <p:cNvPr id="27696" name="直接箭头连接符 263"/>
            <p:cNvCxnSpPr>
              <a:cxnSpLocks noChangeShapeType="1"/>
            </p:cNvCxnSpPr>
            <p:nvPr/>
          </p:nvCxnSpPr>
          <p:spPr bwMode="auto">
            <a:xfrm flipV="1">
              <a:off x="0" y="104313"/>
              <a:ext cx="229930" cy="978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</p:cxnSp>
        <p:sp>
          <p:nvSpPr>
            <p:cNvPr id="27697" name="矩形 341"/>
            <p:cNvSpPr>
              <a:spLocks noChangeArrowheads="1"/>
            </p:cNvSpPr>
            <p:nvPr/>
          </p:nvSpPr>
          <p:spPr bwMode="auto">
            <a:xfrm>
              <a:off x="210950" y="0"/>
              <a:ext cx="1044047" cy="201531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98" name="Rectangle 1028"/>
            <p:cNvSpPr>
              <a:spLocks noChangeArrowheads="1"/>
            </p:cNvSpPr>
            <p:nvPr/>
          </p:nvSpPr>
          <p:spPr bwMode="auto">
            <a:xfrm>
              <a:off x="179535" y="56854"/>
              <a:ext cx="1297413" cy="167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pgfault</a:t>
              </a:r>
            </a:p>
          </p:txBody>
        </p:sp>
      </p:grpSp>
      <p:grpSp>
        <p:nvGrpSpPr>
          <p:cNvPr id="26651" name="组合 354"/>
          <p:cNvGrpSpPr>
            <a:grpSpLocks/>
          </p:cNvGrpSpPr>
          <p:nvPr/>
        </p:nvGrpSpPr>
        <p:grpSpPr bwMode="auto">
          <a:xfrm>
            <a:off x="5033963" y="955675"/>
            <a:ext cx="1804987" cy="723900"/>
            <a:chOff x="0" y="0"/>
            <a:chExt cx="1805250" cy="723773"/>
          </a:xfrm>
        </p:grpSpPr>
        <p:sp>
          <p:nvSpPr>
            <p:cNvPr id="27693" name="Oval 10"/>
            <p:cNvSpPr>
              <a:spLocks noChangeArrowheads="1"/>
            </p:cNvSpPr>
            <p:nvPr/>
          </p:nvSpPr>
          <p:spPr bwMode="auto">
            <a:xfrm>
              <a:off x="0" y="0"/>
              <a:ext cx="1805250" cy="723773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94" name="矩形 339"/>
            <p:cNvSpPr>
              <a:spLocks noChangeArrowheads="1"/>
            </p:cNvSpPr>
            <p:nvPr/>
          </p:nvSpPr>
          <p:spPr bwMode="auto">
            <a:xfrm>
              <a:off x="655257" y="214314"/>
              <a:ext cx="938214" cy="185056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95" name="Rectangle 1028"/>
            <p:cNvSpPr>
              <a:spLocks noChangeArrowheads="1"/>
            </p:cNvSpPr>
            <p:nvPr/>
          </p:nvSpPr>
          <p:spPr bwMode="auto">
            <a:xfrm>
              <a:off x="618052" y="308814"/>
              <a:ext cx="1084477" cy="13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find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vma</a:t>
              </a:r>
            </a:p>
          </p:txBody>
        </p:sp>
      </p:grpSp>
      <p:grpSp>
        <p:nvGrpSpPr>
          <p:cNvPr id="26655" name="组合 355"/>
          <p:cNvGrpSpPr>
            <a:grpSpLocks/>
          </p:cNvGrpSpPr>
          <p:nvPr/>
        </p:nvGrpSpPr>
        <p:grpSpPr bwMode="auto">
          <a:xfrm>
            <a:off x="5072063" y="1052513"/>
            <a:ext cx="4468812" cy="3630612"/>
            <a:chOff x="0" y="0"/>
            <a:chExt cx="4468486" cy="3631114"/>
          </a:xfrm>
        </p:grpSpPr>
        <p:sp>
          <p:nvSpPr>
            <p:cNvPr id="27661" name="Oval 18"/>
            <p:cNvSpPr>
              <a:spLocks noChangeArrowheads="1"/>
            </p:cNvSpPr>
            <p:nvPr/>
          </p:nvSpPr>
          <p:spPr bwMode="auto">
            <a:xfrm>
              <a:off x="2040845" y="0"/>
              <a:ext cx="1328942" cy="638176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pPr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62" name="任意多边形 284"/>
            <p:cNvSpPr>
              <a:spLocks noChangeArrowheads="1"/>
            </p:cNvSpPr>
            <p:nvPr/>
          </p:nvSpPr>
          <p:spPr bwMode="auto">
            <a:xfrm>
              <a:off x="144815" y="385767"/>
              <a:ext cx="2325757" cy="1119809"/>
            </a:xfrm>
            <a:custGeom>
              <a:avLst/>
              <a:gdLst>
                <a:gd name="T0" fmla="*/ 0 w 2325757"/>
                <a:gd name="T1" fmla="*/ 1119809 h 1119809"/>
                <a:gd name="T2" fmla="*/ 1504122 w 2325757"/>
                <a:gd name="T3" fmla="*/ 291548 h 1119809"/>
                <a:gd name="T4" fmla="*/ 2325757 w 2325757"/>
                <a:gd name="T5" fmla="*/ 0 h 11198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5757" h="1119809">
                  <a:moveTo>
                    <a:pt x="0" y="1119809"/>
                  </a:moveTo>
                  <a:cubicBezTo>
                    <a:pt x="558248" y="798996"/>
                    <a:pt x="1116496" y="478183"/>
                    <a:pt x="1504122" y="291548"/>
                  </a:cubicBezTo>
                  <a:cubicBezTo>
                    <a:pt x="1891748" y="104913"/>
                    <a:pt x="2108752" y="52456"/>
                    <a:pt x="2325757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3" name="任意多边形 285"/>
            <p:cNvSpPr>
              <a:spLocks noChangeArrowheads="1"/>
            </p:cNvSpPr>
            <p:nvPr/>
          </p:nvSpPr>
          <p:spPr bwMode="auto">
            <a:xfrm>
              <a:off x="105059" y="1737489"/>
              <a:ext cx="748747" cy="77525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4" name="任意多边形 286"/>
            <p:cNvSpPr>
              <a:spLocks noChangeArrowheads="1"/>
            </p:cNvSpPr>
            <p:nvPr/>
          </p:nvSpPr>
          <p:spPr bwMode="auto">
            <a:xfrm>
              <a:off x="280854" y="1675784"/>
              <a:ext cx="968450" cy="272500"/>
            </a:xfrm>
            <a:custGeom>
              <a:avLst/>
              <a:gdLst>
                <a:gd name="T0" fmla="*/ 0 w 748747"/>
                <a:gd name="T1" fmla="*/ 0 h 775252"/>
                <a:gd name="T2" fmla="*/ 1620173 w 748747"/>
                <a:gd name="T3" fmla="*/ 33668 h 7752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5" name="任意多边形 287"/>
            <p:cNvSpPr>
              <a:spLocks noChangeArrowheads="1"/>
            </p:cNvSpPr>
            <p:nvPr/>
          </p:nvSpPr>
          <p:spPr bwMode="auto">
            <a:xfrm flipV="1">
              <a:off x="282302" y="1376780"/>
              <a:ext cx="895564" cy="161306"/>
            </a:xfrm>
            <a:custGeom>
              <a:avLst/>
              <a:gdLst>
                <a:gd name="T0" fmla="*/ 0 w 748747"/>
                <a:gd name="T1" fmla="*/ 0 h 775252"/>
                <a:gd name="T2" fmla="*/ 1281208 w 748747"/>
                <a:gd name="T3" fmla="*/ 6983 h 7752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6" name="任意多边形 288"/>
            <p:cNvSpPr>
              <a:spLocks noChangeArrowheads="1"/>
            </p:cNvSpPr>
            <p:nvPr/>
          </p:nvSpPr>
          <p:spPr bwMode="auto">
            <a:xfrm flipV="1">
              <a:off x="1644802" y="1019590"/>
              <a:ext cx="676072" cy="239370"/>
            </a:xfrm>
            <a:custGeom>
              <a:avLst/>
              <a:gdLst>
                <a:gd name="T0" fmla="*/ 0 w 748747"/>
                <a:gd name="T1" fmla="*/ 0 h 775252"/>
                <a:gd name="T2" fmla="*/ 551199 w 748747"/>
                <a:gd name="T3" fmla="*/ 22820 h 7752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7" name="任意多边形 289"/>
            <p:cNvSpPr>
              <a:spLocks noChangeArrowheads="1"/>
            </p:cNvSpPr>
            <p:nvPr/>
          </p:nvSpPr>
          <p:spPr bwMode="auto">
            <a:xfrm flipV="1">
              <a:off x="1847312" y="1876846"/>
              <a:ext cx="473562" cy="96494"/>
            </a:xfrm>
            <a:custGeom>
              <a:avLst/>
              <a:gdLst>
                <a:gd name="T0" fmla="*/ 0 w 748747"/>
                <a:gd name="T1" fmla="*/ 0 h 775252"/>
                <a:gd name="T2" fmla="*/ 189435 w 748747"/>
                <a:gd name="T3" fmla="*/ 1495 h 7752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8" name="任意多边形 290"/>
            <p:cNvSpPr>
              <a:spLocks noChangeArrowheads="1"/>
            </p:cNvSpPr>
            <p:nvPr/>
          </p:nvSpPr>
          <p:spPr bwMode="auto">
            <a:xfrm flipV="1">
              <a:off x="1222800" y="2162598"/>
              <a:ext cx="45719" cy="337312"/>
            </a:xfrm>
            <a:custGeom>
              <a:avLst/>
              <a:gdLst>
                <a:gd name="T0" fmla="*/ 0 w 748747"/>
                <a:gd name="T1" fmla="*/ 0 h 775252"/>
                <a:gd name="T2" fmla="*/ 170 w 748747"/>
                <a:gd name="T3" fmla="*/ 63857 h 7752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9" name="任意多边形 292"/>
            <p:cNvSpPr>
              <a:spLocks noChangeArrowheads="1"/>
            </p:cNvSpPr>
            <p:nvPr/>
          </p:nvSpPr>
          <p:spPr bwMode="auto">
            <a:xfrm>
              <a:off x="1264624" y="2744655"/>
              <a:ext cx="1114436" cy="762013"/>
            </a:xfrm>
            <a:custGeom>
              <a:avLst/>
              <a:gdLst>
                <a:gd name="T0" fmla="*/ 0 w 1092200"/>
                <a:gd name="T1" fmla="*/ 0 h 763105"/>
                <a:gd name="T2" fmla="*/ 373072 w 1092200"/>
                <a:gd name="T3" fmla="*/ 230919 h 763105"/>
                <a:gd name="T4" fmla="*/ 584244 w 1092200"/>
                <a:gd name="T5" fmla="*/ 620182 h 763105"/>
                <a:gd name="T6" fmla="*/ 1076980 w 1092200"/>
                <a:gd name="T7" fmla="*/ 738941 h 763105"/>
                <a:gd name="T8" fmla="*/ 1084019 w 1092200"/>
                <a:gd name="T9" fmla="*/ 745539 h 763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2200" h="763105">
                  <a:moveTo>
                    <a:pt x="0" y="0"/>
                  </a:moveTo>
                  <a:cubicBezTo>
                    <a:pt x="129761" y="64052"/>
                    <a:pt x="259522" y="128104"/>
                    <a:pt x="351183" y="231913"/>
                  </a:cubicBezTo>
                  <a:cubicBezTo>
                    <a:pt x="442844" y="335722"/>
                    <a:pt x="439530" y="537817"/>
                    <a:pt x="549965" y="622852"/>
                  </a:cubicBezTo>
                  <a:cubicBezTo>
                    <a:pt x="660400" y="707887"/>
                    <a:pt x="935382" y="721139"/>
                    <a:pt x="1013791" y="742122"/>
                  </a:cubicBezTo>
                  <a:cubicBezTo>
                    <a:pt x="1092200" y="763105"/>
                    <a:pt x="1056308" y="755926"/>
                    <a:pt x="1020417" y="74874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0" name="任意多边形 293"/>
            <p:cNvSpPr>
              <a:spLocks noChangeArrowheads="1"/>
            </p:cNvSpPr>
            <p:nvPr/>
          </p:nvSpPr>
          <p:spPr bwMode="auto">
            <a:xfrm>
              <a:off x="1284502" y="2709315"/>
              <a:ext cx="616226" cy="357808"/>
            </a:xfrm>
            <a:custGeom>
              <a:avLst/>
              <a:gdLst>
                <a:gd name="T0" fmla="*/ 0 w 616226"/>
                <a:gd name="T1" fmla="*/ 22087 h 357808"/>
                <a:gd name="T2" fmla="*/ 258417 w 616226"/>
                <a:gd name="T3" fmla="*/ 48591 h 357808"/>
                <a:gd name="T4" fmla="*/ 430696 w 616226"/>
                <a:gd name="T5" fmla="*/ 313634 h 357808"/>
                <a:gd name="T6" fmla="*/ 616226 w 616226"/>
                <a:gd name="T7" fmla="*/ 313634 h 357808"/>
                <a:gd name="T8" fmla="*/ 616226 w 616226"/>
                <a:gd name="T9" fmla="*/ 313634 h 357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6226" h="357808">
                  <a:moveTo>
                    <a:pt x="0" y="22087"/>
                  </a:moveTo>
                  <a:cubicBezTo>
                    <a:pt x="93317" y="11043"/>
                    <a:pt x="186634" y="0"/>
                    <a:pt x="258417" y="48591"/>
                  </a:cubicBezTo>
                  <a:cubicBezTo>
                    <a:pt x="330200" y="97182"/>
                    <a:pt x="371061" y="269460"/>
                    <a:pt x="430696" y="313634"/>
                  </a:cubicBezTo>
                  <a:cubicBezTo>
                    <a:pt x="490331" y="357808"/>
                    <a:pt x="616226" y="313634"/>
                    <a:pt x="616226" y="313634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1" name="任意多边形 300"/>
            <p:cNvSpPr>
              <a:spLocks noChangeArrowheads="1"/>
            </p:cNvSpPr>
            <p:nvPr/>
          </p:nvSpPr>
          <p:spPr bwMode="auto">
            <a:xfrm>
              <a:off x="1749370" y="2162597"/>
              <a:ext cx="483391" cy="326237"/>
            </a:xfrm>
            <a:custGeom>
              <a:avLst/>
              <a:gdLst>
                <a:gd name="T0" fmla="*/ 0 w 673653"/>
                <a:gd name="T1" fmla="*/ 0 h 397566"/>
                <a:gd name="T2" fmla="*/ 208096 w 673653"/>
                <a:gd name="T3" fmla="*/ 183063 h 397566"/>
                <a:gd name="T4" fmla="*/ 244819 w 673653"/>
                <a:gd name="T5" fmla="*/ 219675 h 3975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3653" h="397566">
                  <a:moveTo>
                    <a:pt x="0" y="0"/>
                  </a:moveTo>
                  <a:lnTo>
                    <a:pt x="563218" y="331305"/>
                  </a:lnTo>
                  <a:cubicBezTo>
                    <a:pt x="673653" y="397566"/>
                    <a:pt x="668131" y="397565"/>
                    <a:pt x="662609" y="397565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2" name="任意多边形 301"/>
            <p:cNvSpPr>
              <a:spLocks noChangeArrowheads="1"/>
            </p:cNvSpPr>
            <p:nvPr/>
          </p:nvSpPr>
          <p:spPr bwMode="auto">
            <a:xfrm>
              <a:off x="1544576" y="421106"/>
              <a:ext cx="882650" cy="749300"/>
            </a:xfrm>
            <a:custGeom>
              <a:avLst/>
              <a:gdLst>
                <a:gd name="T0" fmla="*/ 0 w 882650"/>
                <a:gd name="T1" fmla="*/ 749300 h 749300"/>
                <a:gd name="T2" fmla="*/ 412750 w 882650"/>
                <a:gd name="T3" fmla="*/ 355600 h 749300"/>
                <a:gd name="T4" fmla="*/ 882650 w 882650"/>
                <a:gd name="T5" fmla="*/ 0 h 749300"/>
                <a:gd name="T6" fmla="*/ 882650 w 882650"/>
                <a:gd name="T7" fmla="*/ 0 h 749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2650" h="749300">
                  <a:moveTo>
                    <a:pt x="0" y="749300"/>
                  </a:moveTo>
                  <a:cubicBezTo>
                    <a:pt x="132821" y="614891"/>
                    <a:pt x="265642" y="480483"/>
                    <a:pt x="412750" y="355600"/>
                  </a:cubicBezTo>
                  <a:cubicBezTo>
                    <a:pt x="559858" y="230717"/>
                    <a:pt x="882650" y="0"/>
                    <a:pt x="88265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3" name="任意多边形 302"/>
            <p:cNvSpPr>
              <a:spLocks noChangeArrowheads="1"/>
            </p:cNvSpPr>
            <p:nvPr/>
          </p:nvSpPr>
          <p:spPr bwMode="auto">
            <a:xfrm>
              <a:off x="1620776" y="395706"/>
              <a:ext cx="825500" cy="1517650"/>
            </a:xfrm>
            <a:custGeom>
              <a:avLst/>
              <a:gdLst>
                <a:gd name="T0" fmla="*/ 0 w 825500"/>
                <a:gd name="T1" fmla="*/ 1517650 h 1517650"/>
                <a:gd name="T2" fmla="*/ 336550 w 825500"/>
                <a:gd name="T3" fmla="*/ 1016000 h 1517650"/>
                <a:gd name="T4" fmla="*/ 476250 w 825500"/>
                <a:gd name="T5" fmla="*/ 692150 h 1517650"/>
                <a:gd name="T6" fmla="*/ 501650 w 825500"/>
                <a:gd name="T7" fmla="*/ 323850 h 1517650"/>
                <a:gd name="T8" fmla="*/ 615950 w 825500"/>
                <a:gd name="T9" fmla="*/ 107950 h 1517650"/>
                <a:gd name="T10" fmla="*/ 825500 w 825500"/>
                <a:gd name="T11" fmla="*/ 0 h 1517650"/>
                <a:gd name="T12" fmla="*/ 825500 w 825500"/>
                <a:gd name="T13" fmla="*/ 0 h 15176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5500" h="1517650">
                  <a:moveTo>
                    <a:pt x="0" y="1517650"/>
                  </a:moveTo>
                  <a:cubicBezTo>
                    <a:pt x="128587" y="1335616"/>
                    <a:pt x="257175" y="1153583"/>
                    <a:pt x="336550" y="1016000"/>
                  </a:cubicBezTo>
                  <a:cubicBezTo>
                    <a:pt x="415925" y="878417"/>
                    <a:pt x="448733" y="807508"/>
                    <a:pt x="476250" y="692150"/>
                  </a:cubicBezTo>
                  <a:cubicBezTo>
                    <a:pt x="503767" y="576792"/>
                    <a:pt x="478367" y="421217"/>
                    <a:pt x="501650" y="323850"/>
                  </a:cubicBezTo>
                  <a:cubicBezTo>
                    <a:pt x="524933" y="226483"/>
                    <a:pt x="561975" y="161925"/>
                    <a:pt x="615950" y="107950"/>
                  </a:cubicBezTo>
                  <a:cubicBezTo>
                    <a:pt x="669925" y="53975"/>
                    <a:pt x="825500" y="0"/>
                    <a:pt x="82550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4" name="任意多边形 303"/>
            <p:cNvSpPr>
              <a:spLocks noChangeArrowheads="1"/>
            </p:cNvSpPr>
            <p:nvPr/>
          </p:nvSpPr>
          <p:spPr bwMode="auto">
            <a:xfrm>
              <a:off x="20576" y="1729206"/>
              <a:ext cx="1898650" cy="1276350"/>
            </a:xfrm>
            <a:custGeom>
              <a:avLst/>
              <a:gdLst>
                <a:gd name="T0" fmla="*/ 0 w 1898650"/>
                <a:gd name="T1" fmla="*/ 0 h 1276350"/>
                <a:gd name="T2" fmla="*/ 349250 w 1898650"/>
                <a:gd name="T3" fmla="*/ 565150 h 1276350"/>
                <a:gd name="T4" fmla="*/ 787400 w 1898650"/>
                <a:gd name="T5" fmla="*/ 781050 h 1276350"/>
                <a:gd name="T6" fmla="*/ 1079500 w 1898650"/>
                <a:gd name="T7" fmla="*/ 660400 h 1276350"/>
                <a:gd name="T8" fmla="*/ 1397000 w 1898650"/>
                <a:gd name="T9" fmla="*/ 577850 h 1276350"/>
                <a:gd name="T10" fmla="*/ 1631950 w 1898650"/>
                <a:gd name="T11" fmla="*/ 774700 h 1276350"/>
                <a:gd name="T12" fmla="*/ 1714500 w 1898650"/>
                <a:gd name="T13" fmla="*/ 1117600 h 1276350"/>
                <a:gd name="T14" fmla="*/ 1898650 w 1898650"/>
                <a:gd name="T15" fmla="*/ 1276350 h 1276350"/>
                <a:gd name="T16" fmla="*/ 1898650 w 1898650"/>
                <a:gd name="T17" fmla="*/ 1276350 h 12763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98650" h="1276350">
                  <a:moveTo>
                    <a:pt x="0" y="0"/>
                  </a:moveTo>
                  <a:cubicBezTo>
                    <a:pt x="109008" y="217487"/>
                    <a:pt x="218017" y="434975"/>
                    <a:pt x="349250" y="565150"/>
                  </a:cubicBezTo>
                  <a:cubicBezTo>
                    <a:pt x="480483" y="695325"/>
                    <a:pt x="665692" y="765175"/>
                    <a:pt x="787400" y="781050"/>
                  </a:cubicBezTo>
                  <a:cubicBezTo>
                    <a:pt x="909108" y="796925"/>
                    <a:pt x="977900" y="694267"/>
                    <a:pt x="1079500" y="660400"/>
                  </a:cubicBezTo>
                  <a:cubicBezTo>
                    <a:pt x="1181100" y="626533"/>
                    <a:pt x="1304925" y="558800"/>
                    <a:pt x="1397000" y="577850"/>
                  </a:cubicBezTo>
                  <a:cubicBezTo>
                    <a:pt x="1489075" y="596900"/>
                    <a:pt x="1579033" y="684742"/>
                    <a:pt x="1631950" y="774700"/>
                  </a:cubicBezTo>
                  <a:cubicBezTo>
                    <a:pt x="1684867" y="864658"/>
                    <a:pt x="1670050" y="1033992"/>
                    <a:pt x="1714500" y="1117600"/>
                  </a:cubicBezTo>
                  <a:cubicBezTo>
                    <a:pt x="1758950" y="1201208"/>
                    <a:pt x="1898650" y="1276350"/>
                    <a:pt x="1898650" y="127635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bevel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5" name="矩形 332"/>
            <p:cNvSpPr>
              <a:spLocks noChangeArrowheads="1"/>
            </p:cNvSpPr>
            <p:nvPr/>
          </p:nvSpPr>
          <p:spPr bwMode="auto">
            <a:xfrm>
              <a:off x="2313488" y="1699392"/>
              <a:ext cx="1151549" cy="228262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76" name="矩形 333"/>
            <p:cNvSpPr>
              <a:spLocks noChangeArrowheads="1"/>
            </p:cNvSpPr>
            <p:nvPr/>
          </p:nvSpPr>
          <p:spPr bwMode="auto">
            <a:xfrm>
              <a:off x="2327499" y="903218"/>
              <a:ext cx="1161833" cy="20334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77" name="矩形 334"/>
            <p:cNvSpPr>
              <a:spLocks noChangeArrowheads="1"/>
            </p:cNvSpPr>
            <p:nvPr/>
          </p:nvSpPr>
          <p:spPr bwMode="auto">
            <a:xfrm>
              <a:off x="2462301" y="213894"/>
              <a:ext cx="809165" cy="2039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78" name="矩形 335"/>
            <p:cNvSpPr>
              <a:spLocks noChangeArrowheads="1"/>
            </p:cNvSpPr>
            <p:nvPr/>
          </p:nvSpPr>
          <p:spPr bwMode="auto">
            <a:xfrm>
              <a:off x="2010066" y="2506536"/>
              <a:ext cx="1666332" cy="202779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79" name="矩形 336"/>
            <p:cNvSpPr>
              <a:spLocks noChangeArrowheads="1"/>
            </p:cNvSpPr>
            <p:nvPr/>
          </p:nvSpPr>
          <p:spPr bwMode="auto">
            <a:xfrm>
              <a:off x="1892246" y="3019853"/>
              <a:ext cx="2000176" cy="22861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80" name="矩形 337"/>
            <p:cNvSpPr>
              <a:spLocks noChangeArrowheads="1"/>
            </p:cNvSpPr>
            <p:nvPr/>
          </p:nvSpPr>
          <p:spPr bwMode="auto">
            <a:xfrm>
              <a:off x="0" y="2519788"/>
              <a:ext cx="1643073" cy="20060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81" name="矩形 338"/>
            <p:cNvSpPr>
              <a:spLocks noChangeArrowheads="1"/>
            </p:cNvSpPr>
            <p:nvPr/>
          </p:nvSpPr>
          <p:spPr bwMode="auto">
            <a:xfrm>
              <a:off x="1177866" y="1182343"/>
              <a:ext cx="714380" cy="254957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82" name="矩形 340"/>
            <p:cNvSpPr>
              <a:spLocks noChangeArrowheads="1"/>
            </p:cNvSpPr>
            <p:nvPr/>
          </p:nvSpPr>
          <p:spPr bwMode="auto">
            <a:xfrm>
              <a:off x="1242678" y="1941658"/>
              <a:ext cx="1033746" cy="2272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83" name="矩形 342"/>
            <p:cNvSpPr>
              <a:spLocks noChangeArrowheads="1"/>
            </p:cNvSpPr>
            <p:nvPr/>
          </p:nvSpPr>
          <p:spPr bwMode="auto">
            <a:xfrm>
              <a:off x="2300996" y="3416800"/>
              <a:ext cx="970470" cy="21431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16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27684" name="Rectangle 1028"/>
            <p:cNvSpPr>
              <a:spLocks noChangeArrowheads="1"/>
            </p:cNvSpPr>
            <p:nvPr/>
          </p:nvSpPr>
          <p:spPr bwMode="auto">
            <a:xfrm>
              <a:off x="2423100" y="260451"/>
              <a:ext cx="932172" cy="176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get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pte</a:t>
              </a:r>
            </a:p>
          </p:txBody>
        </p:sp>
        <p:sp>
          <p:nvSpPr>
            <p:cNvPr id="27685" name="Rectangle 1028"/>
            <p:cNvSpPr>
              <a:spLocks noChangeArrowheads="1"/>
            </p:cNvSpPr>
            <p:nvPr/>
          </p:nvSpPr>
          <p:spPr bwMode="auto">
            <a:xfrm>
              <a:off x="1105457" y="1263425"/>
              <a:ext cx="878238" cy="18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swap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</a:t>
              </a:r>
            </a:p>
          </p:txBody>
        </p:sp>
        <p:sp>
          <p:nvSpPr>
            <p:cNvPr id="27686" name="Rectangle 1028"/>
            <p:cNvSpPr>
              <a:spLocks noChangeArrowheads="1"/>
            </p:cNvSpPr>
            <p:nvPr/>
          </p:nvSpPr>
          <p:spPr bwMode="auto">
            <a:xfrm>
              <a:off x="1175297" y="1987970"/>
              <a:ext cx="1188494" cy="18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insert</a:t>
              </a:r>
            </a:p>
          </p:txBody>
        </p:sp>
        <p:sp>
          <p:nvSpPr>
            <p:cNvPr id="27687" name="Rectangle 1028"/>
            <p:cNvSpPr>
              <a:spLocks noChangeArrowheads="1"/>
            </p:cNvSpPr>
            <p:nvPr/>
          </p:nvSpPr>
          <p:spPr bwMode="auto">
            <a:xfrm>
              <a:off x="1526" y="2557060"/>
              <a:ext cx="1693936" cy="18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pgdir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alloc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</a:p>
          </p:txBody>
        </p:sp>
        <p:sp>
          <p:nvSpPr>
            <p:cNvPr id="27688" name="Rectangle 1028"/>
            <p:cNvSpPr>
              <a:spLocks noChangeArrowheads="1"/>
            </p:cNvSpPr>
            <p:nvPr/>
          </p:nvSpPr>
          <p:spPr bwMode="auto">
            <a:xfrm>
              <a:off x="1975107" y="2565693"/>
              <a:ext cx="1783552" cy="170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remove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pte</a:t>
              </a:r>
            </a:p>
          </p:txBody>
        </p:sp>
        <p:sp>
          <p:nvSpPr>
            <p:cNvPr id="27689" name="Rectangle 1028"/>
            <p:cNvSpPr>
              <a:spLocks noChangeArrowheads="1"/>
            </p:cNvSpPr>
            <p:nvPr/>
          </p:nvSpPr>
          <p:spPr bwMode="auto">
            <a:xfrm>
              <a:off x="1854145" y="3057954"/>
              <a:ext cx="2614341" cy="190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swap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map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swappable</a:t>
              </a:r>
            </a:p>
          </p:txBody>
        </p:sp>
        <p:sp>
          <p:nvSpPr>
            <p:cNvPr id="27690" name="Rectangle 1028"/>
            <p:cNvSpPr>
              <a:spLocks noChangeArrowheads="1"/>
            </p:cNvSpPr>
            <p:nvPr/>
          </p:nvSpPr>
          <p:spPr bwMode="auto">
            <a:xfrm>
              <a:off x="2268486" y="3454832"/>
              <a:ext cx="1002980" cy="176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ref</a:t>
              </a:r>
            </a:p>
          </p:txBody>
        </p:sp>
        <p:sp>
          <p:nvSpPr>
            <p:cNvPr id="27691" name="Rectangle 1028"/>
            <p:cNvSpPr>
              <a:spLocks noChangeArrowheads="1"/>
            </p:cNvSpPr>
            <p:nvPr/>
          </p:nvSpPr>
          <p:spPr bwMode="auto">
            <a:xfrm>
              <a:off x="2276424" y="932833"/>
              <a:ext cx="1292938" cy="183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swapfs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read</a:t>
              </a:r>
            </a:p>
          </p:txBody>
        </p:sp>
        <p:sp>
          <p:nvSpPr>
            <p:cNvPr id="27692" name="Rectangle 1028"/>
            <p:cNvSpPr>
              <a:spLocks noChangeArrowheads="1"/>
            </p:cNvSpPr>
            <p:nvPr/>
          </p:nvSpPr>
          <p:spPr bwMode="auto">
            <a:xfrm>
              <a:off x="2302196" y="1800233"/>
              <a:ext cx="1497427" cy="13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7" tIns="44450" rIns="90487" bIns="44450" anchor="b"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page_ref</a:t>
              </a:r>
              <a:r>
                <a:rPr lang="zh-CN" altLang="en-US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＿</a:t>
              </a: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inc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 autoUpdateAnimBg="0"/>
      <p:bldP spid="266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页换入换出机制</a:t>
            </a:r>
          </a:p>
        </p:txBody>
      </p:sp>
      <p:sp>
        <p:nvSpPr>
          <p:cNvPr id="28675" name="Content Placeholder 2"/>
          <p:cNvSpPr>
            <a:spLocks noChangeArrowheads="1"/>
          </p:cNvSpPr>
          <p:nvPr/>
        </p:nvSpPr>
        <p:spPr bwMode="auto">
          <a:xfrm>
            <a:off x="942975" y="1035050"/>
            <a:ext cx="4143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8676" name="Content Placeholder 2"/>
          <p:cNvSpPr>
            <a:spLocks noChangeArrowheads="1"/>
          </p:cNvSpPr>
          <p:nvPr/>
        </p:nvSpPr>
        <p:spPr bwMode="auto">
          <a:xfrm>
            <a:off x="1343025" y="1066800"/>
            <a:ext cx="487203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需要考虑的问题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7" name="矩形 195"/>
          <p:cNvSpPr>
            <a:spLocks noChangeArrowheads="1"/>
          </p:cNvSpPr>
          <p:nvPr/>
        </p:nvSpPr>
        <p:spPr bwMode="auto">
          <a:xfrm>
            <a:off x="1622425" y="1406525"/>
            <a:ext cx="223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应该换出哪个页？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8678" name="图片 19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519238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矩形 229"/>
          <p:cNvSpPr>
            <a:spLocks noChangeArrowheads="1"/>
          </p:cNvSpPr>
          <p:nvPr/>
        </p:nvSpPr>
        <p:spPr bwMode="auto">
          <a:xfrm>
            <a:off x="1622425" y="1766888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8680" name="图片 23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87960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矩形 231"/>
          <p:cNvSpPr>
            <a:spLocks noChangeArrowheads="1"/>
          </p:cNvSpPr>
          <p:nvPr/>
        </p:nvSpPr>
        <p:spPr bwMode="auto">
          <a:xfrm>
            <a:off x="1622425" y="2138363"/>
            <a:ext cx="3006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何时进行页换入和换出？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8682" name="图片 232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2510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3" name="矩形 233"/>
          <p:cNvSpPr>
            <a:spLocks noChangeArrowheads="1"/>
          </p:cNvSpPr>
          <p:nvPr/>
        </p:nvSpPr>
        <p:spPr bwMode="auto">
          <a:xfrm>
            <a:off x="1622425" y="2497138"/>
            <a:ext cx="4287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如何设计数据结构支持页替换算法？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8684" name="图片 234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60985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矩形 235"/>
          <p:cNvSpPr>
            <a:spLocks noChangeArrowheads="1"/>
          </p:cNvSpPr>
          <p:nvPr/>
        </p:nvSpPr>
        <p:spPr bwMode="auto">
          <a:xfrm>
            <a:off x="1622425" y="2876550"/>
            <a:ext cx="3006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怎样进行页换入和换出？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8686" name="图片 23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989263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27"/>
          <p:cNvSpPr>
            <a:spLocks noChangeArrowheads="1"/>
          </p:cNvSpPr>
          <p:nvPr/>
        </p:nvSpPr>
        <p:spPr bwMode="auto">
          <a:xfrm>
            <a:off x="1473200" y="2686050"/>
            <a:ext cx="5643563" cy="2143125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70000">
                <a:srgbClr val="D8D8D8"/>
              </a:gs>
              <a:gs pos="100000">
                <a:srgbClr val="A5A5A5"/>
              </a:gs>
            </a:gsLst>
            <a:lin ang="5400000" scaled="1"/>
          </a:gradFill>
          <a:ln w="25400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9699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页换入换出机制</a:t>
            </a:r>
          </a:p>
        </p:txBody>
      </p:sp>
      <p:sp>
        <p:nvSpPr>
          <p:cNvPr id="29700" name="Content Placeholder 2"/>
          <p:cNvSpPr>
            <a:spLocks noChangeArrowheads="1"/>
          </p:cNvSpPr>
          <p:nvPr/>
        </p:nvSpPr>
        <p:spPr bwMode="auto">
          <a:xfrm>
            <a:off x="942975" y="804863"/>
            <a:ext cx="4143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29701" name="Content Placeholder 2"/>
          <p:cNvSpPr>
            <a:spLocks noChangeArrowheads="1"/>
          </p:cNvSpPr>
          <p:nvPr/>
        </p:nvSpPr>
        <p:spPr bwMode="auto">
          <a:xfrm>
            <a:off x="1343025" y="835025"/>
            <a:ext cx="487203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应该换出哪个页？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702" name="矩形 195"/>
          <p:cNvSpPr>
            <a:spLocks noChangeArrowheads="1"/>
          </p:cNvSpPr>
          <p:nvPr/>
        </p:nvSpPr>
        <p:spPr bwMode="auto">
          <a:xfrm>
            <a:off x="1622425" y="1163638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(\kern\mm\swap.c)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9703" name="图片 196" descr="小点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127635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矩形 202"/>
          <p:cNvSpPr>
            <a:spLocks noChangeArrowheads="1"/>
          </p:cNvSpPr>
          <p:nvPr/>
        </p:nvSpPr>
        <p:spPr bwMode="auto">
          <a:xfrm>
            <a:off x="1581150" y="1520825"/>
            <a:ext cx="295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●  </a:t>
            </a:r>
            <a:r>
              <a:rPr lang="en-US" altLang="zh-CN" sz="2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Lab3: check_swap()</a:t>
            </a:r>
          </a:p>
        </p:txBody>
      </p:sp>
      <p:sp>
        <p:nvSpPr>
          <p:cNvPr id="29705" name="矩形 204"/>
          <p:cNvSpPr>
            <a:spLocks noChangeArrowheads="1"/>
          </p:cNvSpPr>
          <p:nvPr/>
        </p:nvSpPr>
        <p:spPr bwMode="auto">
          <a:xfrm>
            <a:off x="1622425" y="1865313"/>
            <a:ext cx="480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9706" name="图片 205" descr="小点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197802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7" name="矩形 206"/>
          <p:cNvSpPr>
            <a:spLocks noChangeArrowheads="1"/>
          </p:cNvSpPr>
          <p:nvPr/>
        </p:nvSpPr>
        <p:spPr bwMode="auto">
          <a:xfrm>
            <a:off x="1581150" y="2224088"/>
            <a:ext cx="973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●  </a:t>
            </a: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PTE</a:t>
            </a:r>
          </a:p>
        </p:txBody>
      </p:sp>
      <p:sp>
        <p:nvSpPr>
          <p:cNvPr id="29708" name="Content Placeholder 2"/>
          <p:cNvSpPr>
            <a:spLocks noChangeArrowheads="1"/>
          </p:cNvSpPr>
          <p:nvPr/>
        </p:nvSpPr>
        <p:spPr bwMode="auto">
          <a:xfrm>
            <a:off x="1816100" y="2797175"/>
            <a:ext cx="2286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swap</a:t>
            </a:r>
            <a:r>
              <a:rPr lang="en-US" altLang="zh-CN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_entry_t</a:t>
            </a:r>
          </a:p>
        </p:txBody>
      </p:sp>
      <p:sp>
        <p:nvSpPr>
          <p:cNvPr id="29709" name="Content Placeholder 2"/>
          <p:cNvSpPr>
            <a:spLocks noChangeArrowheads="1"/>
          </p:cNvSpPr>
          <p:nvPr/>
        </p:nvSpPr>
        <p:spPr bwMode="auto">
          <a:xfrm>
            <a:off x="2714625" y="3524250"/>
            <a:ext cx="13573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</a:t>
            </a:r>
          </a:p>
        </p:txBody>
      </p:sp>
      <p:sp>
        <p:nvSpPr>
          <p:cNvPr id="29710" name="Content Placeholder 2"/>
          <p:cNvSpPr>
            <a:spLocks noChangeArrowheads="1"/>
          </p:cNvSpPr>
          <p:nvPr/>
        </p:nvSpPr>
        <p:spPr bwMode="auto">
          <a:xfrm>
            <a:off x="4295775" y="3524250"/>
            <a:ext cx="13573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reserved</a:t>
            </a:r>
          </a:p>
        </p:txBody>
      </p:sp>
      <p:sp>
        <p:nvSpPr>
          <p:cNvPr id="29711" name="Content Placeholder 2"/>
          <p:cNvSpPr>
            <a:spLocks noChangeArrowheads="1"/>
          </p:cNvSpPr>
          <p:nvPr/>
        </p:nvSpPr>
        <p:spPr bwMode="auto">
          <a:xfrm>
            <a:off x="5800725" y="3524250"/>
            <a:ext cx="428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</a:p>
        </p:txBody>
      </p:sp>
      <p:sp>
        <p:nvSpPr>
          <p:cNvPr id="29712" name="Content Placeholder 2"/>
          <p:cNvSpPr>
            <a:spLocks noChangeArrowheads="1"/>
          </p:cNvSpPr>
          <p:nvPr/>
        </p:nvSpPr>
        <p:spPr bwMode="auto">
          <a:xfrm>
            <a:off x="2727325" y="4240213"/>
            <a:ext cx="128587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24 bits</a:t>
            </a:r>
          </a:p>
        </p:txBody>
      </p:sp>
      <p:sp>
        <p:nvSpPr>
          <p:cNvPr id="29713" name="Content Placeholder 2"/>
          <p:cNvSpPr>
            <a:spLocks noChangeArrowheads="1"/>
          </p:cNvSpPr>
          <p:nvPr/>
        </p:nvSpPr>
        <p:spPr bwMode="auto">
          <a:xfrm>
            <a:off x="4511675" y="4240213"/>
            <a:ext cx="9620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 bits</a:t>
            </a:r>
          </a:p>
        </p:txBody>
      </p:sp>
      <p:sp>
        <p:nvSpPr>
          <p:cNvPr id="29714" name="Content Placeholder 2"/>
          <p:cNvSpPr>
            <a:spLocks noChangeArrowheads="1"/>
          </p:cNvSpPr>
          <p:nvPr/>
        </p:nvSpPr>
        <p:spPr bwMode="auto">
          <a:xfrm>
            <a:off x="5497513" y="4240213"/>
            <a:ext cx="96361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bits</a:t>
            </a:r>
          </a:p>
        </p:txBody>
      </p:sp>
      <p:sp>
        <p:nvSpPr>
          <p:cNvPr id="29715" name="直接连接符 215"/>
          <p:cNvSpPr>
            <a:spLocks noChangeShapeType="1"/>
          </p:cNvSpPr>
          <p:nvPr/>
        </p:nvSpPr>
        <p:spPr bwMode="auto">
          <a:xfrm rot="5400000">
            <a:off x="1919288" y="3738563"/>
            <a:ext cx="338137" cy="1587"/>
          </a:xfrm>
          <a:prstGeom prst="line">
            <a:avLst/>
          </a:prstGeom>
          <a:noFill/>
          <a:ln w="28575">
            <a:solidFill>
              <a:srgbClr val="005768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6" name="直接连接符 221"/>
          <p:cNvSpPr>
            <a:spLocks noChangeShapeType="1"/>
          </p:cNvSpPr>
          <p:nvPr/>
        </p:nvSpPr>
        <p:spPr bwMode="auto">
          <a:xfrm>
            <a:off x="2090738" y="3554413"/>
            <a:ext cx="4500562" cy="1587"/>
          </a:xfrm>
          <a:prstGeom prst="line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7" name="直接连接符 224"/>
          <p:cNvSpPr>
            <a:spLocks noChangeShapeType="1"/>
          </p:cNvSpPr>
          <p:nvPr/>
        </p:nvSpPr>
        <p:spPr bwMode="auto">
          <a:xfrm rot="5400000">
            <a:off x="3994150" y="3738563"/>
            <a:ext cx="338137" cy="1588"/>
          </a:xfrm>
          <a:prstGeom prst="line">
            <a:avLst/>
          </a:prstGeom>
          <a:noFill/>
          <a:ln w="28575">
            <a:solidFill>
              <a:srgbClr val="005768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8" name="直接连接符 225"/>
          <p:cNvSpPr>
            <a:spLocks noChangeShapeType="1"/>
          </p:cNvSpPr>
          <p:nvPr/>
        </p:nvSpPr>
        <p:spPr bwMode="auto">
          <a:xfrm rot="5400000">
            <a:off x="5559425" y="3738563"/>
            <a:ext cx="338137" cy="1588"/>
          </a:xfrm>
          <a:prstGeom prst="line">
            <a:avLst/>
          </a:prstGeom>
          <a:noFill/>
          <a:ln w="28575">
            <a:solidFill>
              <a:srgbClr val="005768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9" name="直接连接符 226"/>
          <p:cNvSpPr>
            <a:spLocks noChangeShapeType="1"/>
          </p:cNvSpPr>
          <p:nvPr/>
        </p:nvSpPr>
        <p:spPr bwMode="auto">
          <a:xfrm rot="5400000">
            <a:off x="6019800" y="3738563"/>
            <a:ext cx="338137" cy="1588"/>
          </a:xfrm>
          <a:prstGeom prst="line">
            <a:avLst/>
          </a:prstGeom>
          <a:noFill/>
          <a:ln w="28575">
            <a:solidFill>
              <a:srgbClr val="005768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0" name="直接连接符 24"/>
          <p:cNvSpPr>
            <a:spLocks noChangeShapeType="1"/>
          </p:cNvSpPr>
          <p:nvPr/>
        </p:nvSpPr>
        <p:spPr bwMode="auto">
          <a:xfrm>
            <a:off x="2087563" y="3924300"/>
            <a:ext cx="4500562" cy="1588"/>
          </a:xfrm>
          <a:prstGeom prst="line">
            <a:avLst/>
          </a:prstGeom>
          <a:noFill/>
          <a:ln w="28575">
            <a:solidFill>
              <a:srgbClr val="005772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页换入换出机制</a:t>
            </a:r>
          </a:p>
        </p:txBody>
      </p:sp>
      <p:sp>
        <p:nvSpPr>
          <p:cNvPr id="31747" name="Content Placeholder 2"/>
          <p:cNvSpPr>
            <a:spLocks noChangeArrowheads="1"/>
          </p:cNvSpPr>
          <p:nvPr/>
        </p:nvSpPr>
        <p:spPr bwMode="auto">
          <a:xfrm>
            <a:off x="942975" y="889000"/>
            <a:ext cx="4143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31748" name="Content Placeholder 2"/>
          <p:cNvSpPr>
            <a:spLocks noChangeArrowheads="1"/>
          </p:cNvSpPr>
          <p:nvPr/>
        </p:nvSpPr>
        <p:spPr bwMode="auto">
          <a:xfrm>
            <a:off x="1343025" y="919163"/>
            <a:ext cx="48720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页替换算法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9" name="矩形 195"/>
          <p:cNvSpPr>
            <a:spLocks noChangeArrowheads="1"/>
          </p:cNvSpPr>
          <p:nvPr/>
        </p:nvSpPr>
        <p:spPr bwMode="auto">
          <a:xfrm>
            <a:off x="1622425" y="1287463"/>
            <a:ext cx="424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FIFO: First In First Out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(Lab3-2)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1750" name="图片 19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4001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矩形 197"/>
          <p:cNvSpPr>
            <a:spLocks noChangeArrowheads="1"/>
          </p:cNvSpPr>
          <p:nvPr/>
        </p:nvSpPr>
        <p:spPr bwMode="auto">
          <a:xfrm>
            <a:off x="1622425" y="1619250"/>
            <a:ext cx="96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Clock 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1752" name="图片 198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731963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矩形 199"/>
          <p:cNvSpPr>
            <a:spLocks noChangeArrowheads="1"/>
          </p:cNvSpPr>
          <p:nvPr/>
        </p:nvSpPr>
        <p:spPr bwMode="auto">
          <a:xfrm>
            <a:off x="1622425" y="1965325"/>
            <a:ext cx="2208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Enhanced Clock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1754" name="图片 20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078038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页换入换出机制</a:t>
            </a:r>
          </a:p>
        </p:txBody>
      </p:sp>
      <p:sp>
        <p:nvSpPr>
          <p:cNvPr id="32771" name="Content Placeholder 2"/>
          <p:cNvSpPr>
            <a:spLocks noChangeArrowheads="1"/>
          </p:cNvSpPr>
          <p:nvPr/>
        </p:nvSpPr>
        <p:spPr bwMode="auto">
          <a:xfrm>
            <a:off x="942975" y="889000"/>
            <a:ext cx="4143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sp>
        <p:nvSpPr>
          <p:cNvPr id="32772" name="Content Placeholder 2"/>
          <p:cNvSpPr>
            <a:spLocks noChangeArrowheads="1"/>
          </p:cNvSpPr>
          <p:nvPr/>
        </p:nvSpPr>
        <p:spPr bwMode="auto">
          <a:xfrm>
            <a:off x="1343025" y="919163"/>
            <a:ext cx="48720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何时进行页换入和换出？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773" name="矩形 12"/>
          <p:cNvSpPr>
            <a:spLocks noChangeArrowheads="1"/>
          </p:cNvSpPr>
          <p:nvPr/>
        </p:nvSpPr>
        <p:spPr bwMode="auto">
          <a:xfrm>
            <a:off x="1609725" y="1274763"/>
            <a:ext cx="56467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换入（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Swap in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(kern\mm\swap.c)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check_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swap()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page fault     do_pgfault()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2774" name="图片 13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4001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矩形 14"/>
          <p:cNvSpPr>
            <a:spLocks noChangeArrowheads="1"/>
          </p:cNvSpPr>
          <p:nvPr/>
        </p:nvSpPr>
        <p:spPr bwMode="auto">
          <a:xfrm>
            <a:off x="1609725" y="2041525"/>
            <a:ext cx="255746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 indent="4572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换出（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Swap out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2" indent="9144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主动策略</a:t>
            </a:r>
          </a:p>
          <a:p>
            <a:pPr marL="0" lvl="2" indent="9144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被动策略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(ucore)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2776" name="图片 15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16535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ight Arrow 7"/>
          <p:cNvSpPr>
            <a:spLocks noChangeArrowheads="1"/>
          </p:cNvSpPr>
          <p:nvPr/>
        </p:nvSpPr>
        <p:spPr bwMode="auto">
          <a:xfrm>
            <a:off x="3924300" y="1728788"/>
            <a:ext cx="361950" cy="241300"/>
          </a:xfrm>
          <a:prstGeom prst="rightArrow">
            <a:avLst>
              <a:gd name="adj1" fmla="val 50000"/>
              <a:gd name="adj2" fmla="val 50375"/>
            </a:avLst>
          </a:prstGeom>
          <a:solidFill>
            <a:srgbClr val="11576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zh-CN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32778" name="Right Arrow 8"/>
          <p:cNvSpPr>
            <a:spLocks noChangeArrowheads="1"/>
          </p:cNvSpPr>
          <p:nvPr/>
        </p:nvSpPr>
        <p:spPr bwMode="auto">
          <a:xfrm>
            <a:off x="5724525" y="1733550"/>
            <a:ext cx="276225" cy="241300"/>
          </a:xfrm>
          <a:prstGeom prst="rightArrow">
            <a:avLst>
              <a:gd name="adj1" fmla="val 50000"/>
              <a:gd name="adj2" fmla="val 50220"/>
            </a:avLst>
          </a:prstGeom>
          <a:solidFill>
            <a:srgbClr val="11576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zh-CN">
              <a:solidFill>
                <a:srgbClr val="0F518B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实验目标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虚存管理</a:t>
            </a:r>
          </a:p>
        </p:txBody>
      </p:sp>
      <p:sp>
        <p:nvSpPr>
          <p:cNvPr id="5123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本次实验是在实验一、二的基础上，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借助于页表机制和中断异常处理机制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8"/>
          <p:cNvSpPr>
            <a:spLocks noChangeArrowheads="1"/>
          </p:cNvSpPr>
          <p:nvPr/>
        </p:nvSpPr>
        <p:spPr bwMode="auto">
          <a:xfrm>
            <a:off x="1714500" y="1624013"/>
            <a:ext cx="2571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5400" b="1">
                <a:solidFill>
                  <a:srgbClr val="00577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实验目标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虚存管理</a:t>
            </a:r>
          </a:p>
        </p:txBody>
      </p:sp>
      <p:sp>
        <p:nvSpPr>
          <p:cNvPr id="6147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本次实验是在实验一、二的基础上，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借助于页表机制和中断异常处理机制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Page Fault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异常处理和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FIFO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页替换算法的实现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结合磁盘提供的缓存空间，从而能够支持虚存管理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提供一个比实际物理内存空间“更大”的虚拟内存空间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回顾历史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lab1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71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Lab1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完成了保护模式和段机制的建立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完成了中断机制的建立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可以输出字符串</a:t>
            </a:r>
            <a:endParaRPr lang="en-US" altLang="zh-CN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7172" name="图片 5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1543050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图片 6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1928813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图片 7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25" y="2279650"/>
            <a:ext cx="15081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回顾历史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lab1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7550" y="885825"/>
            <a:ext cx="5180013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回顾历史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lab1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13" y="831850"/>
            <a:ext cx="3906837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回顾历史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lab1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43" name="Content Placeholder 2"/>
          <p:cNvSpPr>
            <a:spLocks noChangeArrowheads="1"/>
          </p:cNvSpPr>
          <p:nvPr/>
        </p:nvSpPr>
        <p:spPr bwMode="auto">
          <a:xfrm>
            <a:off x="942975" y="1073150"/>
            <a:ext cx="7772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0244" name="图片 5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498600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Content Placeholder 2"/>
          <p:cNvSpPr>
            <a:spLocks noChangeArrowheads="1"/>
          </p:cNvSpPr>
          <p:nvPr/>
        </p:nvSpPr>
        <p:spPr bwMode="auto">
          <a:xfrm>
            <a:off x="1644650" y="1377950"/>
            <a:ext cx="37877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查找了内存物理空间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0246" name="图片 8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18573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Content Placeholder 2"/>
          <p:cNvSpPr>
            <a:spLocks noChangeArrowheads="1"/>
          </p:cNvSpPr>
          <p:nvPr/>
        </p:nvSpPr>
        <p:spPr bwMode="auto">
          <a:xfrm>
            <a:off x="1644650" y="1736725"/>
            <a:ext cx="68564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建立了基于连续物理内存空间的动态内存分配与释放机制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  <p:pic>
        <p:nvPicPr>
          <p:cNvPr id="10248" name="图片 10" descr="小点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863" y="2225675"/>
            <a:ext cx="150812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Content Placeholder 2"/>
          <p:cNvSpPr>
            <a:spLocks noChangeArrowheads="1"/>
          </p:cNvSpPr>
          <p:nvPr/>
        </p:nvSpPr>
        <p:spPr bwMode="auto">
          <a:xfrm>
            <a:off x="1644650" y="2105025"/>
            <a:ext cx="68564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Arial" pitchFamily="34" charset="0"/>
              <a:buNone/>
            </a:pPr>
            <a:r>
              <a: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完成了页机制的建立</a:t>
            </a:r>
            <a:endParaRPr lang="en-US" altLang="zh-CN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sym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 anchor="b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回顾历史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lab1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lab2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267" name="组合 149"/>
          <p:cNvGrpSpPr>
            <a:grpSpLocks/>
          </p:cNvGrpSpPr>
          <p:nvPr/>
        </p:nvGrpSpPr>
        <p:grpSpPr bwMode="auto">
          <a:xfrm>
            <a:off x="1014413" y="833438"/>
            <a:ext cx="9493250" cy="3929062"/>
            <a:chOff x="0" y="0"/>
            <a:chExt cx="7195331" cy="2832328"/>
          </a:xfrm>
        </p:grpSpPr>
        <p:sp>
          <p:nvSpPr>
            <p:cNvPr id="11268" name="Rectangle 3"/>
            <p:cNvSpPr>
              <a:spLocks noChangeArrowheads="1"/>
            </p:cNvSpPr>
            <p:nvPr/>
          </p:nvSpPr>
          <p:spPr bwMode="auto">
            <a:xfrm>
              <a:off x="81510" y="584634"/>
              <a:ext cx="5683613" cy="382943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F518B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11269" name="矩形 5"/>
            <p:cNvSpPr>
              <a:spLocks noChangeArrowheads="1"/>
            </p:cNvSpPr>
            <p:nvPr/>
          </p:nvSpPr>
          <p:spPr bwMode="auto">
            <a:xfrm>
              <a:off x="66648" y="43486"/>
              <a:ext cx="5715040" cy="2545264"/>
            </a:xfrm>
            <a:prstGeom prst="rect">
              <a:avLst/>
            </a:prstGeom>
            <a:noFill/>
            <a:ln w="28575">
              <a:solidFill>
                <a:srgbClr val="005768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11270" name="直接连接符 6"/>
            <p:cNvSpPr>
              <a:spLocks noChangeShapeType="1"/>
            </p:cNvSpPr>
            <p:nvPr/>
          </p:nvSpPr>
          <p:spPr bwMode="auto">
            <a:xfrm>
              <a:off x="66648" y="581860"/>
              <a:ext cx="5715040" cy="1588"/>
            </a:xfrm>
            <a:prstGeom prst="line">
              <a:avLst/>
            </a:prstGeom>
            <a:noFill/>
            <a:ln w="2857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直接连接符 7"/>
            <p:cNvSpPr>
              <a:spLocks noChangeShapeType="1"/>
            </p:cNvSpPr>
            <p:nvPr/>
          </p:nvSpPr>
          <p:spPr bwMode="auto">
            <a:xfrm>
              <a:off x="66648" y="1784502"/>
              <a:ext cx="5715040" cy="1588"/>
            </a:xfrm>
            <a:prstGeom prst="line">
              <a:avLst/>
            </a:prstGeom>
            <a:noFill/>
            <a:ln w="2857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直接连接符 8"/>
            <p:cNvSpPr>
              <a:spLocks noChangeShapeType="1"/>
            </p:cNvSpPr>
            <p:nvPr/>
          </p:nvSpPr>
          <p:spPr bwMode="auto">
            <a:xfrm>
              <a:off x="66648" y="171662"/>
              <a:ext cx="5715040" cy="1588"/>
            </a:xfrm>
            <a:prstGeom prst="line">
              <a:avLst/>
            </a:prstGeom>
            <a:noFill/>
            <a:ln w="2857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直接连接符 9"/>
            <p:cNvSpPr>
              <a:spLocks noChangeShapeType="1"/>
            </p:cNvSpPr>
            <p:nvPr/>
          </p:nvSpPr>
          <p:spPr bwMode="auto">
            <a:xfrm rot="16200000" flipH="1">
              <a:off x="4011579" y="1312081"/>
              <a:ext cx="2532012" cy="8074"/>
            </a:xfrm>
            <a:prstGeom prst="line">
              <a:avLst/>
            </a:prstGeom>
            <a:noFill/>
            <a:ln w="2857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直接连接符 10"/>
            <p:cNvSpPr>
              <a:spLocks noChangeShapeType="1"/>
            </p:cNvSpPr>
            <p:nvPr/>
          </p:nvSpPr>
          <p:spPr bwMode="auto">
            <a:xfrm rot="16200000" flipH="1">
              <a:off x="2667508" y="708893"/>
              <a:ext cx="1317566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直接连接符 11"/>
            <p:cNvSpPr>
              <a:spLocks noChangeShapeType="1"/>
            </p:cNvSpPr>
            <p:nvPr/>
          </p:nvSpPr>
          <p:spPr bwMode="auto">
            <a:xfrm rot="5400000">
              <a:off x="3131855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直接连接符 12"/>
            <p:cNvSpPr>
              <a:spLocks noChangeShapeType="1"/>
            </p:cNvSpPr>
            <p:nvPr/>
          </p:nvSpPr>
          <p:spPr bwMode="auto">
            <a:xfrm>
              <a:off x="66648" y="978806"/>
              <a:ext cx="5715040" cy="1588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直接连接符 13"/>
            <p:cNvSpPr>
              <a:spLocks noChangeShapeType="1"/>
            </p:cNvSpPr>
            <p:nvPr/>
          </p:nvSpPr>
          <p:spPr bwMode="auto">
            <a:xfrm>
              <a:off x="66648" y="1374304"/>
              <a:ext cx="5715040" cy="1588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直接连接符 14"/>
            <p:cNvSpPr>
              <a:spLocks noChangeShapeType="1"/>
            </p:cNvSpPr>
            <p:nvPr/>
          </p:nvSpPr>
          <p:spPr bwMode="auto">
            <a:xfrm>
              <a:off x="66648" y="2190216"/>
              <a:ext cx="5715040" cy="1588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直接连接符 15"/>
            <p:cNvSpPr>
              <a:spLocks noChangeShapeType="1"/>
            </p:cNvSpPr>
            <p:nvPr/>
          </p:nvSpPr>
          <p:spPr bwMode="auto">
            <a:xfrm rot="5400000">
              <a:off x="3613491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直接连接符 16"/>
            <p:cNvSpPr>
              <a:spLocks noChangeShapeType="1"/>
            </p:cNvSpPr>
            <p:nvPr/>
          </p:nvSpPr>
          <p:spPr bwMode="auto">
            <a:xfrm rot="5400000">
              <a:off x="3773349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直接连接符 17"/>
            <p:cNvSpPr>
              <a:spLocks noChangeShapeType="1"/>
            </p:cNvSpPr>
            <p:nvPr/>
          </p:nvSpPr>
          <p:spPr bwMode="auto">
            <a:xfrm rot="5400000">
              <a:off x="3937551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直接连接符 18"/>
            <p:cNvSpPr>
              <a:spLocks noChangeShapeType="1"/>
            </p:cNvSpPr>
            <p:nvPr/>
          </p:nvSpPr>
          <p:spPr bwMode="auto">
            <a:xfrm rot="5400000">
              <a:off x="4101753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直接连接符 19"/>
            <p:cNvSpPr>
              <a:spLocks noChangeShapeType="1"/>
            </p:cNvSpPr>
            <p:nvPr/>
          </p:nvSpPr>
          <p:spPr bwMode="auto">
            <a:xfrm rot="5400000">
              <a:off x="4261611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直接连接符 20"/>
            <p:cNvSpPr>
              <a:spLocks noChangeShapeType="1"/>
            </p:cNvSpPr>
            <p:nvPr/>
          </p:nvSpPr>
          <p:spPr bwMode="auto">
            <a:xfrm rot="5400000">
              <a:off x="4425813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直接连接符 21"/>
            <p:cNvSpPr>
              <a:spLocks noChangeShapeType="1"/>
            </p:cNvSpPr>
            <p:nvPr/>
          </p:nvSpPr>
          <p:spPr bwMode="auto">
            <a:xfrm rot="5400000">
              <a:off x="4587119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直接连接符 22"/>
            <p:cNvSpPr>
              <a:spLocks noChangeShapeType="1"/>
            </p:cNvSpPr>
            <p:nvPr/>
          </p:nvSpPr>
          <p:spPr bwMode="auto">
            <a:xfrm rot="5400000">
              <a:off x="4746977" y="1984114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直接连接符 23"/>
            <p:cNvSpPr>
              <a:spLocks noChangeShapeType="1"/>
            </p:cNvSpPr>
            <p:nvPr/>
          </p:nvSpPr>
          <p:spPr bwMode="auto">
            <a:xfrm rot="5400000">
              <a:off x="4106932" y="1581992"/>
              <a:ext cx="2000264" cy="1588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直接连接符 24"/>
            <p:cNvSpPr>
              <a:spLocks noChangeShapeType="1"/>
            </p:cNvSpPr>
            <p:nvPr/>
          </p:nvSpPr>
          <p:spPr bwMode="auto">
            <a:xfrm rot="16200000" flipH="1">
              <a:off x="3798712" y="708893"/>
              <a:ext cx="1317566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直接连接符 25"/>
            <p:cNvSpPr>
              <a:spLocks noChangeShapeType="1"/>
            </p:cNvSpPr>
            <p:nvPr/>
          </p:nvSpPr>
          <p:spPr bwMode="auto">
            <a:xfrm rot="16200000" flipH="1">
              <a:off x="3953392" y="708893"/>
              <a:ext cx="1317566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直接连接符 26"/>
            <p:cNvSpPr>
              <a:spLocks noChangeShapeType="1"/>
            </p:cNvSpPr>
            <p:nvPr/>
          </p:nvSpPr>
          <p:spPr bwMode="auto">
            <a:xfrm rot="16200000" flipH="1">
              <a:off x="4122772" y="708893"/>
              <a:ext cx="1317566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直接连接符 27"/>
            <p:cNvSpPr>
              <a:spLocks noChangeShapeType="1"/>
            </p:cNvSpPr>
            <p:nvPr/>
          </p:nvSpPr>
          <p:spPr bwMode="auto">
            <a:xfrm rot="5400000">
              <a:off x="3613491" y="781472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直接连接符 28"/>
            <p:cNvSpPr>
              <a:spLocks noChangeShapeType="1"/>
            </p:cNvSpPr>
            <p:nvPr/>
          </p:nvSpPr>
          <p:spPr bwMode="auto">
            <a:xfrm rot="5400000">
              <a:off x="3571785" y="983036"/>
              <a:ext cx="792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直接连接符 29"/>
            <p:cNvSpPr>
              <a:spLocks noChangeShapeType="1"/>
            </p:cNvSpPr>
            <p:nvPr/>
          </p:nvSpPr>
          <p:spPr bwMode="auto">
            <a:xfrm rot="5400000">
              <a:off x="3735987" y="983036"/>
              <a:ext cx="792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直接连接符 30"/>
            <p:cNvSpPr>
              <a:spLocks noChangeShapeType="1"/>
            </p:cNvSpPr>
            <p:nvPr/>
          </p:nvSpPr>
          <p:spPr bwMode="auto">
            <a:xfrm rot="5400000">
              <a:off x="3900189" y="983036"/>
              <a:ext cx="792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直接连接符 31"/>
            <p:cNvSpPr>
              <a:spLocks noChangeShapeType="1"/>
            </p:cNvSpPr>
            <p:nvPr/>
          </p:nvSpPr>
          <p:spPr bwMode="auto">
            <a:xfrm rot="5400000">
              <a:off x="4546861" y="983036"/>
              <a:ext cx="792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直接连接符 32"/>
            <p:cNvSpPr>
              <a:spLocks noChangeShapeType="1"/>
            </p:cNvSpPr>
            <p:nvPr/>
          </p:nvSpPr>
          <p:spPr bwMode="auto">
            <a:xfrm rot="5400000">
              <a:off x="2963923" y="781472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直接连接符 33"/>
            <p:cNvSpPr>
              <a:spLocks noChangeShapeType="1"/>
            </p:cNvSpPr>
            <p:nvPr/>
          </p:nvSpPr>
          <p:spPr bwMode="auto">
            <a:xfrm rot="5400000">
              <a:off x="2241469" y="781472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直接连接符 34"/>
            <p:cNvSpPr>
              <a:spLocks noChangeShapeType="1"/>
            </p:cNvSpPr>
            <p:nvPr/>
          </p:nvSpPr>
          <p:spPr bwMode="auto">
            <a:xfrm rot="5400000">
              <a:off x="1508659" y="781472"/>
              <a:ext cx="388872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直接连接符 35"/>
            <p:cNvSpPr>
              <a:spLocks noChangeShapeType="1"/>
            </p:cNvSpPr>
            <p:nvPr/>
          </p:nvSpPr>
          <p:spPr bwMode="auto">
            <a:xfrm rot="5400000">
              <a:off x="148116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直接连接符 36"/>
            <p:cNvSpPr>
              <a:spLocks noChangeShapeType="1"/>
            </p:cNvSpPr>
            <p:nvPr/>
          </p:nvSpPr>
          <p:spPr bwMode="auto">
            <a:xfrm rot="5400000">
              <a:off x="131178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直接连接符 37"/>
            <p:cNvSpPr>
              <a:spLocks noChangeShapeType="1"/>
            </p:cNvSpPr>
            <p:nvPr/>
          </p:nvSpPr>
          <p:spPr bwMode="auto">
            <a:xfrm rot="5400000">
              <a:off x="116228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直接连接符 38"/>
            <p:cNvSpPr>
              <a:spLocks noChangeShapeType="1"/>
            </p:cNvSpPr>
            <p:nvPr/>
          </p:nvSpPr>
          <p:spPr bwMode="auto">
            <a:xfrm rot="5400000">
              <a:off x="999527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直接连接符 39"/>
            <p:cNvSpPr>
              <a:spLocks noChangeShapeType="1"/>
            </p:cNvSpPr>
            <p:nvPr/>
          </p:nvSpPr>
          <p:spPr bwMode="auto">
            <a:xfrm rot="5400000">
              <a:off x="66884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直接连接符 40"/>
            <p:cNvSpPr>
              <a:spLocks noChangeShapeType="1"/>
            </p:cNvSpPr>
            <p:nvPr/>
          </p:nvSpPr>
          <p:spPr bwMode="auto">
            <a:xfrm rot="5400000">
              <a:off x="49946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直接连接符 41"/>
            <p:cNvSpPr>
              <a:spLocks noChangeShapeType="1"/>
            </p:cNvSpPr>
            <p:nvPr/>
          </p:nvSpPr>
          <p:spPr bwMode="auto">
            <a:xfrm rot="5400000">
              <a:off x="34333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直接连接符 42"/>
            <p:cNvSpPr>
              <a:spLocks noChangeShapeType="1"/>
            </p:cNvSpPr>
            <p:nvPr/>
          </p:nvSpPr>
          <p:spPr bwMode="auto">
            <a:xfrm rot="5400000">
              <a:off x="180579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直接连接符 43"/>
            <p:cNvSpPr>
              <a:spLocks noChangeShapeType="1"/>
            </p:cNvSpPr>
            <p:nvPr/>
          </p:nvSpPr>
          <p:spPr bwMode="auto">
            <a:xfrm rot="5400000">
              <a:off x="83677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直接连接符 44"/>
            <p:cNvSpPr>
              <a:spLocks noChangeShapeType="1"/>
            </p:cNvSpPr>
            <p:nvPr/>
          </p:nvSpPr>
          <p:spPr bwMode="auto">
            <a:xfrm rot="5400000">
              <a:off x="2941605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直接连接符 45"/>
            <p:cNvSpPr>
              <a:spLocks noChangeShapeType="1"/>
            </p:cNvSpPr>
            <p:nvPr/>
          </p:nvSpPr>
          <p:spPr bwMode="auto">
            <a:xfrm rot="5400000">
              <a:off x="2772225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直接连接符 46"/>
            <p:cNvSpPr>
              <a:spLocks noChangeShapeType="1"/>
            </p:cNvSpPr>
            <p:nvPr/>
          </p:nvSpPr>
          <p:spPr bwMode="auto">
            <a:xfrm rot="5400000">
              <a:off x="262272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直接连接符 47"/>
            <p:cNvSpPr>
              <a:spLocks noChangeShapeType="1"/>
            </p:cNvSpPr>
            <p:nvPr/>
          </p:nvSpPr>
          <p:spPr bwMode="auto">
            <a:xfrm rot="5400000">
              <a:off x="2459969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直接连接符 48"/>
            <p:cNvSpPr>
              <a:spLocks noChangeShapeType="1"/>
            </p:cNvSpPr>
            <p:nvPr/>
          </p:nvSpPr>
          <p:spPr bwMode="auto">
            <a:xfrm rot="5400000">
              <a:off x="212928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直接连接符 49"/>
            <p:cNvSpPr>
              <a:spLocks noChangeShapeType="1"/>
            </p:cNvSpPr>
            <p:nvPr/>
          </p:nvSpPr>
          <p:spPr bwMode="auto">
            <a:xfrm rot="5400000">
              <a:off x="195990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直接连接符 50"/>
            <p:cNvSpPr>
              <a:spLocks noChangeShapeType="1"/>
            </p:cNvSpPr>
            <p:nvPr/>
          </p:nvSpPr>
          <p:spPr bwMode="auto">
            <a:xfrm rot="5400000">
              <a:off x="1803775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直接连接符 51"/>
            <p:cNvSpPr>
              <a:spLocks noChangeShapeType="1"/>
            </p:cNvSpPr>
            <p:nvPr/>
          </p:nvSpPr>
          <p:spPr bwMode="auto">
            <a:xfrm rot="5400000">
              <a:off x="164102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直接连接符 52"/>
            <p:cNvSpPr>
              <a:spLocks noChangeShapeType="1"/>
            </p:cNvSpPr>
            <p:nvPr/>
          </p:nvSpPr>
          <p:spPr bwMode="auto">
            <a:xfrm rot="5400000">
              <a:off x="2297215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直接连接符 53"/>
            <p:cNvSpPr>
              <a:spLocks noChangeShapeType="1"/>
            </p:cNvSpPr>
            <p:nvPr/>
          </p:nvSpPr>
          <p:spPr bwMode="auto">
            <a:xfrm rot="5400000">
              <a:off x="3429867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直接连接符 54"/>
            <p:cNvSpPr>
              <a:spLocks noChangeShapeType="1"/>
            </p:cNvSpPr>
            <p:nvPr/>
          </p:nvSpPr>
          <p:spPr bwMode="auto">
            <a:xfrm rot="5400000">
              <a:off x="3110985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直接连接符 55"/>
            <p:cNvSpPr>
              <a:spLocks noChangeShapeType="1"/>
            </p:cNvSpPr>
            <p:nvPr/>
          </p:nvSpPr>
          <p:spPr bwMode="auto">
            <a:xfrm rot="5400000">
              <a:off x="407136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直接连接符 56"/>
            <p:cNvSpPr>
              <a:spLocks noChangeShapeType="1"/>
            </p:cNvSpPr>
            <p:nvPr/>
          </p:nvSpPr>
          <p:spPr bwMode="auto">
            <a:xfrm rot="5400000">
              <a:off x="3915233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直接连接符 57"/>
            <p:cNvSpPr>
              <a:spLocks noChangeShapeType="1"/>
            </p:cNvSpPr>
            <p:nvPr/>
          </p:nvSpPr>
          <p:spPr bwMode="auto">
            <a:xfrm rot="5400000">
              <a:off x="3752479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直接连接符 58"/>
            <p:cNvSpPr>
              <a:spLocks noChangeShapeType="1"/>
            </p:cNvSpPr>
            <p:nvPr/>
          </p:nvSpPr>
          <p:spPr bwMode="auto">
            <a:xfrm rot="5400000">
              <a:off x="3589725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直接连接符 59"/>
            <p:cNvSpPr>
              <a:spLocks noChangeShapeType="1"/>
            </p:cNvSpPr>
            <p:nvPr/>
          </p:nvSpPr>
          <p:spPr bwMode="auto">
            <a:xfrm rot="5400000">
              <a:off x="424074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直接连接符 60"/>
            <p:cNvSpPr>
              <a:spLocks noChangeShapeType="1"/>
            </p:cNvSpPr>
            <p:nvPr/>
          </p:nvSpPr>
          <p:spPr bwMode="auto">
            <a:xfrm rot="5400000">
              <a:off x="488886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直接连接符 61"/>
            <p:cNvSpPr>
              <a:spLocks noChangeShapeType="1"/>
            </p:cNvSpPr>
            <p:nvPr/>
          </p:nvSpPr>
          <p:spPr bwMode="auto">
            <a:xfrm rot="5400000">
              <a:off x="5058241" y="102662"/>
              <a:ext cx="108000" cy="1"/>
            </a:xfrm>
            <a:prstGeom prst="line">
              <a:avLst/>
            </a:prstGeom>
            <a:noFill/>
            <a:ln w="22225">
              <a:solidFill>
                <a:srgbClr val="005768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TextBox 98"/>
            <p:cNvSpPr>
              <a:spLocks noChangeArrowheads="1"/>
            </p:cNvSpPr>
            <p:nvPr/>
          </p:nvSpPr>
          <p:spPr bwMode="auto">
            <a:xfrm>
              <a:off x="0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31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27" name="TextBox 100"/>
            <p:cNvSpPr>
              <a:spLocks noChangeArrowheads="1"/>
            </p:cNvSpPr>
            <p:nvPr/>
          </p:nvSpPr>
          <p:spPr bwMode="auto">
            <a:xfrm>
              <a:off x="164590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30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28" name="TextBox 102"/>
            <p:cNvSpPr>
              <a:spLocks noChangeArrowheads="1"/>
            </p:cNvSpPr>
            <p:nvPr/>
          </p:nvSpPr>
          <p:spPr bwMode="auto">
            <a:xfrm>
              <a:off x="32589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29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29" name="TextBox 103"/>
            <p:cNvSpPr>
              <a:spLocks noChangeArrowheads="1"/>
            </p:cNvSpPr>
            <p:nvPr/>
          </p:nvSpPr>
          <p:spPr bwMode="auto">
            <a:xfrm>
              <a:off x="49527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28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0" name="TextBox 104"/>
            <p:cNvSpPr>
              <a:spLocks noChangeArrowheads="1"/>
            </p:cNvSpPr>
            <p:nvPr/>
          </p:nvSpPr>
          <p:spPr bwMode="auto">
            <a:xfrm>
              <a:off x="66465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27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1" name="TextBox 105"/>
            <p:cNvSpPr>
              <a:spLocks noChangeArrowheads="1"/>
            </p:cNvSpPr>
            <p:nvPr/>
          </p:nvSpPr>
          <p:spPr bwMode="auto">
            <a:xfrm>
              <a:off x="820784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26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2" name="TextBox 106"/>
            <p:cNvSpPr>
              <a:spLocks noChangeArrowheads="1"/>
            </p:cNvSpPr>
            <p:nvPr/>
          </p:nvSpPr>
          <p:spPr bwMode="auto">
            <a:xfrm>
              <a:off x="98871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25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3" name="TextBox 107"/>
            <p:cNvSpPr>
              <a:spLocks noChangeArrowheads="1"/>
            </p:cNvSpPr>
            <p:nvPr/>
          </p:nvSpPr>
          <p:spPr bwMode="auto">
            <a:xfrm>
              <a:off x="1139278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24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4" name="TextBox 108"/>
            <p:cNvSpPr>
              <a:spLocks noChangeArrowheads="1"/>
            </p:cNvSpPr>
            <p:nvPr/>
          </p:nvSpPr>
          <p:spPr bwMode="auto">
            <a:xfrm>
              <a:off x="1300584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23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5" name="TextBox 109"/>
            <p:cNvSpPr>
              <a:spLocks noChangeArrowheads="1"/>
            </p:cNvSpPr>
            <p:nvPr/>
          </p:nvSpPr>
          <p:spPr bwMode="auto">
            <a:xfrm>
              <a:off x="146478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22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6" name="TextBox 110"/>
            <p:cNvSpPr>
              <a:spLocks noChangeArrowheads="1"/>
            </p:cNvSpPr>
            <p:nvPr/>
          </p:nvSpPr>
          <p:spPr bwMode="auto">
            <a:xfrm>
              <a:off x="1626480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21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7" name="TextBox 111"/>
            <p:cNvSpPr>
              <a:spLocks noChangeArrowheads="1"/>
            </p:cNvSpPr>
            <p:nvPr/>
          </p:nvSpPr>
          <p:spPr bwMode="auto">
            <a:xfrm>
              <a:off x="178778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8" name="TextBox 112"/>
            <p:cNvSpPr>
              <a:spLocks noChangeArrowheads="1"/>
            </p:cNvSpPr>
            <p:nvPr/>
          </p:nvSpPr>
          <p:spPr bwMode="auto">
            <a:xfrm>
              <a:off x="195716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19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39" name="TextBox 113"/>
            <p:cNvSpPr>
              <a:spLocks noChangeArrowheads="1"/>
            </p:cNvSpPr>
            <p:nvPr/>
          </p:nvSpPr>
          <p:spPr bwMode="auto">
            <a:xfrm>
              <a:off x="2119920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18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0" name="TextBox 114"/>
            <p:cNvSpPr>
              <a:spLocks noChangeArrowheads="1"/>
            </p:cNvSpPr>
            <p:nvPr/>
          </p:nvSpPr>
          <p:spPr bwMode="auto">
            <a:xfrm>
              <a:off x="2281226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17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1" name="TextBox 115"/>
            <p:cNvSpPr>
              <a:spLocks noChangeArrowheads="1"/>
            </p:cNvSpPr>
            <p:nvPr/>
          </p:nvSpPr>
          <p:spPr bwMode="auto">
            <a:xfrm>
              <a:off x="2443980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16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2" name="TextBox 117"/>
            <p:cNvSpPr>
              <a:spLocks noChangeArrowheads="1"/>
            </p:cNvSpPr>
            <p:nvPr/>
          </p:nvSpPr>
          <p:spPr bwMode="auto">
            <a:xfrm>
              <a:off x="2600108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15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3" name="TextBox 120"/>
            <p:cNvSpPr>
              <a:spLocks noChangeArrowheads="1"/>
            </p:cNvSpPr>
            <p:nvPr/>
          </p:nvSpPr>
          <p:spPr bwMode="auto">
            <a:xfrm>
              <a:off x="2761414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14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4" name="TextBox 121"/>
            <p:cNvSpPr>
              <a:spLocks noChangeArrowheads="1"/>
            </p:cNvSpPr>
            <p:nvPr/>
          </p:nvSpPr>
          <p:spPr bwMode="auto">
            <a:xfrm>
              <a:off x="2935972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13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5" name="TextBox 122"/>
            <p:cNvSpPr>
              <a:spLocks noChangeArrowheads="1"/>
            </p:cNvSpPr>
            <p:nvPr/>
          </p:nvSpPr>
          <p:spPr bwMode="auto">
            <a:xfrm>
              <a:off x="3093548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12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6" name="TextBox 123"/>
            <p:cNvSpPr>
              <a:spLocks noChangeArrowheads="1"/>
            </p:cNvSpPr>
            <p:nvPr/>
          </p:nvSpPr>
          <p:spPr bwMode="auto">
            <a:xfrm>
              <a:off x="3254854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11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7" name="TextBox 124"/>
            <p:cNvSpPr>
              <a:spLocks noChangeArrowheads="1"/>
            </p:cNvSpPr>
            <p:nvPr/>
          </p:nvSpPr>
          <p:spPr bwMode="auto">
            <a:xfrm>
              <a:off x="3412430" y="0"/>
              <a:ext cx="266325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10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8" name="TextBox 125"/>
            <p:cNvSpPr>
              <a:spLocks noChangeArrowheads="1"/>
            </p:cNvSpPr>
            <p:nvPr/>
          </p:nvSpPr>
          <p:spPr bwMode="auto">
            <a:xfrm>
              <a:off x="3600240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9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49" name="TextBox 126"/>
            <p:cNvSpPr>
              <a:spLocks noChangeArrowheads="1"/>
            </p:cNvSpPr>
            <p:nvPr/>
          </p:nvSpPr>
          <p:spPr bwMode="auto">
            <a:xfrm>
              <a:off x="3761546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8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0" name="TextBox 127"/>
            <p:cNvSpPr>
              <a:spLocks noChangeArrowheads="1"/>
            </p:cNvSpPr>
            <p:nvPr/>
          </p:nvSpPr>
          <p:spPr bwMode="auto">
            <a:xfrm>
              <a:off x="3924300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1" name="TextBox 128"/>
            <p:cNvSpPr>
              <a:spLocks noChangeArrowheads="1"/>
            </p:cNvSpPr>
            <p:nvPr/>
          </p:nvSpPr>
          <p:spPr bwMode="auto">
            <a:xfrm>
              <a:off x="4100306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2" name="TextBox 129"/>
            <p:cNvSpPr>
              <a:spLocks noChangeArrowheads="1"/>
            </p:cNvSpPr>
            <p:nvPr/>
          </p:nvSpPr>
          <p:spPr bwMode="auto">
            <a:xfrm>
              <a:off x="4254986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3" name="TextBox 130"/>
            <p:cNvSpPr>
              <a:spLocks noChangeArrowheads="1"/>
            </p:cNvSpPr>
            <p:nvPr/>
          </p:nvSpPr>
          <p:spPr bwMode="auto">
            <a:xfrm>
              <a:off x="4411114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4" name="TextBox 131"/>
            <p:cNvSpPr>
              <a:spLocks noChangeArrowheads="1"/>
            </p:cNvSpPr>
            <p:nvPr/>
          </p:nvSpPr>
          <p:spPr bwMode="auto">
            <a:xfrm>
              <a:off x="4573868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5" name="TextBox 132"/>
            <p:cNvSpPr>
              <a:spLocks noChangeArrowheads="1"/>
            </p:cNvSpPr>
            <p:nvPr/>
          </p:nvSpPr>
          <p:spPr bwMode="auto">
            <a:xfrm>
              <a:off x="4743248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6" name="TextBox 133"/>
            <p:cNvSpPr>
              <a:spLocks noChangeArrowheads="1"/>
            </p:cNvSpPr>
            <p:nvPr/>
          </p:nvSpPr>
          <p:spPr bwMode="auto">
            <a:xfrm>
              <a:off x="4899376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7" name="TextBox 134"/>
            <p:cNvSpPr>
              <a:spLocks noChangeArrowheads="1"/>
            </p:cNvSpPr>
            <p:nvPr/>
          </p:nvSpPr>
          <p:spPr bwMode="auto">
            <a:xfrm>
              <a:off x="5067308" y="0"/>
              <a:ext cx="20314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58" name="TextBox 135"/>
            <p:cNvSpPr>
              <a:spLocks noChangeArrowheads="1"/>
            </p:cNvSpPr>
            <p:nvPr/>
          </p:nvSpPr>
          <p:spPr bwMode="auto">
            <a:xfrm>
              <a:off x="3608314" y="251174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11359" name="组合 190"/>
            <p:cNvGrpSpPr>
              <a:grpSpLocks/>
            </p:cNvGrpSpPr>
            <p:nvPr/>
          </p:nvGrpSpPr>
          <p:grpSpPr bwMode="auto">
            <a:xfrm>
              <a:off x="938604" y="251174"/>
              <a:ext cx="1571636" cy="188221"/>
              <a:chOff x="0" y="0"/>
              <a:chExt cx="1571636" cy="188221"/>
            </a:xfrm>
          </p:grpSpPr>
          <p:sp>
            <p:nvSpPr>
              <p:cNvPr id="11411" name="TextBox 137"/>
              <p:cNvSpPr>
                <a:spLocks noChangeArrowheads="1"/>
              </p:cNvSpPr>
              <p:nvPr/>
            </p:nvSpPr>
            <p:spPr bwMode="auto">
              <a:xfrm>
                <a:off x="0" y="5178"/>
                <a:ext cx="1571636" cy="183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576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Address of page directory</a:t>
                </a:r>
                <a:endParaRPr lang="zh-CN" altLang="en-US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12" name="TextBox 138"/>
              <p:cNvSpPr>
                <a:spLocks noChangeArrowheads="1"/>
              </p:cNvSpPr>
              <p:nvPr/>
            </p:nvSpPr>
            <p:spPr bwMode="auto">
              <a:xfrm>
                <a:off x="1317566" y="0"/>
                <a:ext cx="193426" cy="166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900" b="1">
                    <a:solidFill>
                      <a:srgbClr val="00576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1</a:t>
                </a:r>
                <a:endParaRPr lang="zh-CN" altLang="en-US" sz="9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1360" name="TextBox 139"/>
            <p:cNvSpPr>
              <a:spLocks noChangeArrowheads="1"/>
            </p:cNvSpPr>
            <p:nvPr/>
          </p:nvSpPr>
          <p:spPr bwMode="auto">
            <a:xfrm>
              <a:off x="4738070" y="251174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1" name="TextBox 140"/>
            <p:cNvSpPr>
              <a:spLocks noChangeArrowheads="1"/>
            </p:cNvSpPr>
            <p:nvPr/>
          </p:nvSpPr>
          <p:spPr bwMode="auto">
            <a:xfrm>
              <a:off x="5341256" y="251174"/>
              <a:ext cx="42862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CR3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2" name="TextBox 141"/>
            <p:cNvSpPr>
              <a:spLocks noChangeArrowheads="1"/>
            </p:cNvSpPr>
            <p:nvPr/>
          </p:nvSpPr>
          <p:spPr bwMode="auto">
            <a:xfrm>
              <a:off x="4527486" y="224670"/>
              <a:ext cx="428628" cy="2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3" name="TextBox 142"/>
            <p:cNvSpPr>
              <a:spLocks noChangeArrowheads="1"/>
            </p:cNvSpPr>
            <p:nvPr/>
          </p:nvSpPr>
          <p:spPr bwMode="auto">
            <a:xfrm>
              <a:off x="4409666" y="141428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4" name="TextBox 143"/>
            <p:cNvSpPr>
              <a:spLocks noChangeArrowheads="1"/>
            </p:cNvSpPr>
            <p:nvPr/>
          </p:nvSpPr>
          <p:spPr bwMode="auto">
            <a:xfrm>
              <a:off x="4527486" y="626794"/>
              <a:ext cx="428628" cy="2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5" name="TextBox 144"/>
            <p:cNvSpPr>
              <a:spLocks noChangeArrowheads="1"/>
            </p:cNvSpPr>
            <p:nvPr/>
          </p:nvSpPr>
          <p:spPr bwMode="auto">
            <a:xfrm>
              <a:off x="4409666" y="543552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6" name="TextBox 145"/>
            <p:cNvSpPr>
              <a:spLocks noChangeArrowheads="1"/>
            </p:cNvSpPr>
            <p:nvPr/>
          </p:nvSpPr>
          <p:spPr bwMode="auto">
            <a:xfrm>
              <a:off x="4527486" y="1036992"/>
              <a:ext cx="428628" cy="2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7" name="TextBox 146"/>
            <p:cNvSpPr>
              <a:spLocks noChangeArrowheads="1"/>
            </p:cNvSpPr>
            <p:nvPr/>
          </p:nvSpPr>
          <p:spPr bwMode="auto">
            <a:xfrm>
              <a:off x="4409666" y="953750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8" name="TextBox 147"/>
            <p:cNvSpPr>
              <a:spLocks noChangeArrowheads="1"/>
            </p:cNvSpPr>
            <p:nvPr/>
          </p:nvSpPr>
          <p:spPr bwMode="auto">
            <a:xfrm>
              <a:off x="3269554" y="653298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69" name="TextBox 148"/>
            <p:cNvSpPr>
              <a:spLocks noChangeArrowheads="1"/>
            </p:cNvSpPr>
            <p:nvPr/>
          </p:nvSpPr>
          <p:spPr bwMode="auto">
            <a:xfrm>
              <a:off x="3359422" y="1048796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0" name="TextBox 149"/>
            <p:cNvSpPr>
              <a:spLocks noChangeArrowheads="1"/>
            </p:cNvSpPr>
            <p:nvPr/>
          </p:nvSpPr>
          <p:spPr bwMode="auto">
            <a:xfrm>
              <a:off x="2312908" y="1457546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1" name="TextBox 151"/>
            <p:cNvSpPr>
              <a:spLocks noChangeArrowheads="1"/>
            </p:cNvSpPr>
            <p:nvPr/>
          </p:nvSpPr>
          <p:spPr bwMode="auto">
            <a:xfrm>
              <a:off x="2312908" y="2264690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2" name="TextBox 152"/>
            <p:cNvSpPr>
              <a:spLocks noChangeArrowheads="1"/>
            </p:cNvSpPr>
            <p:nvPr/>
          </p:nvSpPr>
          <p:spPr bwMode="auto">
            <a:xfrm>
              <a:off x="3273284" y="1867744"/>
              <a:ext cx="60173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3" name="TextBox 153"/>
            <p:cNvSpPr>
              <a:spLocks noChangeArrowheads="1"/>
            </p:cNvSpPr>
            <p:nvPr/>
          </p:nvSpPr>
          <p:spPr bwMode="auto">
            <a:xfrm>
              <a:off x="931978" y="1859670"/>
              <a:ext cx="1842688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Address of 4KB page frame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4" name="TextBox 154"/>
            <p:cNvSpPr>
              <a:spLocks noChangeArrowheads="1"/>
            </p:cNvSpPr>
            <p:nvPr/>
          </p:nvSpPr>
          <p:spPr bwMode="auto">
            <a:xfrm>
              <a:off x="1031368" y="1048796"/>
              <a:ext cx="1571636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Address of page table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5" name="TextBox 155"/>
            <p:cNvSpPr>
              <a:spLocks noChangeArrowheads="1"/>
            </p:cNvSpPr>
            <p:nvPr/>
          </p:nvSpPr>
          <p:spPr bwMode="auto">
            <a:xfrm>
              <a:off x="3111978" y="550178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6" name="TextBox 156"/>
            <p:cNvSpPr>
              <a:spLocks noChangeArrowheads="1"/>
            </p:cNvSpPr>
            <p:nvPr/>
          </p:nvSpPr>
          <p:spPr bwMode="auto">
            <a:xfrm>
              <a:off x="3754920" y="65329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G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7" name="TextBox 157"/>
            <p:cNvSpPr>
              <a:spLocks noChangeArrowheads="1"/>
            </p:cNvSpPr>
            <p:nvPr/>
          </p:nvSpPr>
          <p:spPr bwMode="auto">
            <a:xfrm>
              <a:off x="3936104" y="65329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8" name="TextBox 158"/>
            <p:cNvSpPr>
              <a:spLocks noChangeArrowheads="1"/>
            </p:cNvSpPr>
            <p:nvPr/>
          </p:nvSpPr>
          <p:spPr bwMode="auto">
            <a:xfrm>
              <a:off x="3929478" y="1048796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79" name="TextBox 159"/>
            <p:cNvSpPr>
              <a:spLocks noChangeArrowheads="1"/>
            </p:cNvSpPr>
            <p:nvPr/>
          </p:nvSpPr>
          <p:spPr bwMode="auto">
            <a:xfrm>
              <a:off x="4084158" y="65329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0" name="TextBox 160"/>
            <p:cNvSpPr>
              <a:spLocks noChangeArrowheads="1"/>
            </p:cNvSpPr>
            <p:nvPr/>
          </p:nvSpPr>
          <p:spPr bwMode="auto">
            <a:xfrm>
              <a:off x="4250642" y="65329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1" name="TextBox 161"/>
            <p:cNvSpPr>
              <a:spLocks noChangeArrowheads="1"/>
            </p:cNvSpPr>
            <p:nvPr/>
          </p:nvSpPr>
          <p:spPr bwMode="auto">
            <a:xfrm>
              <a:off x="4729996" y="550178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U/S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2" name="TextBox 162"/>
            <p:cNvSpPr>
              <a:spLocks noChangeArrowheads="1"/>
            </p:cNvSpPr>
            <p:nvPr/>
          </p:nvSpPr>
          <p:spPr bwMode="auto">
            <a:xfrm>
              <a:off x="4876602" y="550178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R/W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3" name="TextBox 163"/>
            <p:cNvSpPr>
              <a:spLocks noChangeArrowheads="1"/>
            </p:cNvSpPr>
            <p:nvPr/>
          </p:nvSpPr>
          <p:spPr bwMode="auto">
            <a:xfrm>
              <a:off x="5064412" y="656194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4" name="TextBox 164"/>
            <p:cNvSpPr>
              <a:spLocks noChangeArrowheads="1"/>
            </p:cNvSpPr>
            <p:nvPr/>
          </p:nvSpPr>
          <p:spPr bwMode="auto">
            <a:xfrm>
              <a:off x="4085606" y="953750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Ign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5" name="TextBox 165"/>
            <p:cNvSpPr>
              <a:spLocks noChangeArrowheads="1"/>
            </p:cNvSpPr>
            <p:nvPr/>
          </p:nvSpPr>
          <p:spPr bwMode="auto">
            <a:xfrm>
              <a:off x="4250642" y="1055422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6" name="TextBox 166"/>
            <p:cNvSpPr>
              <a:spLocks noChangeArrowheads="1"/>
            </p:cNvSpPr>
            <p:nvPr/>
          </p:nvSpPr>
          <p:spPr bwMode="auto">
            <a:xfrm>
              <a:off x="4729996" y="949406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U/S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7" name="TextBox 167"/>
            <p:cNvSpPr>
              <a:spLocks noChangeArrowheads="1"/>
            </p:cNvSpPr>
            <p:nvPr/>
          </p:nvSpPr>
          <p:spPr bwMode="auto">
            <a:xfrm>
              <a:off x="4876602" y="949406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R/W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8" name="TextBox 168"/>
            <p:cNvSpPr>
              <a:spLocks noChangeArrowheads="1"/>
            </p:cNvSpPr>
            <p:nvPr/>
          </p:nvSpPr>
          <p:spPr bwMode="auto">
            <a:xfrm>
              <a:off x="5064412" y="1055422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89" name="TextBox 169"/>
            <p:cNvSpPr>
              <a:spLocks noChangeArrowheads="1"/>
            </p:cNvSpPr>
            <p:nvPr/>
          </p:nvSpPr>
          <p:spPr bwMode="auto">
            <a:xfrm>
              <a:off x="3754920" y="1867744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G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0" name="TextBox 170"/>
            <p:cNvSpPr>
              <a:spLocks noChangeArrowheads="1"/>
            </p:cNvSpPr>
            <p:nvPr/>
          </p:nvSpPr>
          <p:spPr bwMode="auto">
            <a:xfrm>
              <a:off x="3917674" y="1764624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1" name="TextBox 171"/>
            <p:cNvSpPr>
              <a:spLocks noChangeArrowheads="1"/>
            </p:cNvSpPr>
            <p:nvPr/>
          </p:nvSpPr>
          <p:spPr bwMode="auto">
            <a:xfrm>
              <a:off x="4527486" y="1834614"/>
              <a:ext cx="428628" cy="2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2" name="TextBox 172"/>
            <p:cNvSpPr>
              <a:spLocks noChangeArrowheads="1"/>
            </p:cNvSpPr>
            <p:nvPr/>
          </p:nvSpPr>
          <p:spPr bwMode="auto">
            <a:xfrm>
              <a:off x="4409666" y="1751372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3" name="TextBox 173"/>
            <p:cNvSpPr>
              <a:spLocks noChangeArrowheads="1"/>
            </p:cNvSpPr>
            <p:nvPr/>
          </p:nvSpPr>
          <p:spPr bwMode="auto">
            <a:xfrm>
              <a:off x="4084158" y="186111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4" name="TextBox 174"/>
            <p:cNvSpPr>
              <a:spLocks noChangeArrowheads="1"/>
            </p:cNvSpPr>
            <p:nvPr/>
          </p:nvSpPr>
          <p:spPr bwMode="auto">
            <a:xfrm>
              <a:off x="4250642" y="186111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5" name="TextBox 175"/>
            <p:cNvSpPr>
              <a:spLocks noChangeArrowheads="1"/>
            </p:cNvSpPr>
            <p:nvPr/>
          </p:nvSpPr>
          <p:spPr bwMode="auto">
            <a:xfrm>
              <a:off x="4729996" y="1757998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U/S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6" name="TextBox 176"/>
            <p:cNvSpPr>
              <a:spLocks noChangeArrowheads="1"/>
            </p:cNvSpPr>
            <p:nvPr/>
          </p:nvSpPr>
          <p:spPr bwMode="auto">
            <a:xfrm>
              <a:off x="4876602" y="1757998"/>
              <a:ext cx="214314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R/W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7" name="TextBox 177"/>
            <p:cNvSpPr>
              <a:spLocks noChangeArrowheads="1"/>
            </p:cNvSpPr>
            <p:nvPr/>
          </p:nvSpPr>
          <p:spPr bwMode="auto">
            <a:xfrm>
              <a:off x="5064412" y="1864014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8" name="TextBox 178"/>
            <p:cNvSpPr>
              <a:spLocks noChangeArrowheads="1"/>
            </p:cNvSpPr>
            <p:nvPr/>
          </p:nvSpPr>
          <p:spPr bwMode="auto">
            <a:xfrm>
              <a:off x="5064412" y="1452368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399" name="TextBox 179"/>
            <p:cNvSpPr>
              <a:spLocks noChangeArrowheads="1"/>
            </p:cNvSpPr>
            <p:nvPr/>
          </p:nvSpPr>
          <p:spPr bwMode="auto">
            <a:xfrm>
              <a:off x="5064412" y="2261794"/>
              <a:ext cx="214314" cy="18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 u="sng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0</a:t>
              </a:r>
              <a:endParaRPr lang="zh-CN" altLang="en-US" sz="1000" b="1" u="sng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0" name="TextBox 180"/>
            <p:cNvSpPr>
              <a:spLocks noChangeArrowheads="1"/>
            </p:cNvSpPr>
            <p:nvPr/>
          </p:nvSpPr>
          <p:spPr bwMode="auto">
            <a:xfrm>
              <a:off x="5334630" y="543552"/>
              <a:ext cx="500066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PDE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4MB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1" name="TextBox 181"/>
            <p:cNvSpPr>
              <a:spLocks noChangeArrowheads="1"/>
            </p:cNvSpPr>
            <p:nvPr/>
          </p:nvSpPr>
          <p:spPr bwMode="auto">
            <a:xfrm>
              <a:off x="5334630" y="952302"/>
              <a:ext cx="500066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PDE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table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2" name="TextBox 182"/>
            <p:cNvSpPr>
              <a:spLocks noChangeArrowheads="1"/>
            </p:cNvSpPr>
            <p:nvPr/>
          </p:nvSpPr>
          <p:spPr bwMode="auto">
            <a:xfrm>
              <a:off x="5248492" y="1342622"/>
              <a:ext cx="657642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PDE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not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present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3" name="TextBox 183"/>
            <p:cNvSpPr>
              <a:spLocks noChangeArrowheads="1"/>
            </p:cNvSpPr>
            <p:nvPr/>
          </p:nvSpPr>
          <p:spPr bwMode="auto">
            <a:xfrm>
              <a:off x="5341256" y="1749924"/>
              <a:ext cx="657642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PTE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4KB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page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4" name="TextBox 184"/>
            <p:cNvSpPr>
              <a:spLocks noChangeArrowheads="1"/>
            </p:cNvSpPr>
            <p:nvPr/>
          </p:nvSpPr>
          <p:spPr bwMode="auto">
            <a:xfrm>
              <a:off x="5248492" y="2152048"/>
              <a:ext cx="657642" cy="416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PTE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not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present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5" name="TextBox 185"/>
            <p:cNvSpPr>
              <a:spLocks noChangeArrowheads="1"/>
            </p:cNvSpPr>
            <p:nvPr/>
          </p:nvSpPr>
          <p:spPr bwMode="auto">
            <a:xfrm>
              <a:off x="275784" y="608364"/>
              <a:ext cx="1285884" cy="29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Bits 31:22 of address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of 2MB page frame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06" name="TextBox 187"/>
            <p:cNvSpPr>
              <a:spLocks noChangeArrowheads="1"/>
            </p:cNvSpPr>
            <p:nvPr/>
          </p:nvSpPr>
          <p:spPr bwMode="auto">
            <a:xfrm>
              <a:off x="1678040" y="608364"/>
              <a:ext cx="785818" cy="29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Reserved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buFont typeface="Arial" pitchFamily="34" charset="0"/>
                <a:buNone/>
              </a:pPr>
              <a:r>
                <a:rPr lang="en-US" altLang="zh-CN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(must be 0)</a:t>
              </a:r>
              <a:endParaRPr lang="zh-CN" altLang="en-US" sz="1000" b="1">
                <a:solidFill>
                  <a:srgbClr val="00576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11407" name="组合 189"/>
            <p:cNvGrpSpPr>
              <a:grpSpLocks/>
            </p:cNvGrpSpPr>
            <p:nvPr/>
          </p:nvGrpSpPr>
          <p:grpSpPr bwMode="auto">
            <a:xfrm>
              <a:off x="2385794" y="608364"/>
              <a:ext cx="857256" cy="299525"/>
              <a:chOff x="0" y="0"/>
              <a:chExt cx="857256" cy="299525"/>
            </a:xfrm>
          </p:grpSpPr>
          <p:sp>
            <p:nvSpPr>
              <p:cNvPr id="11409" name="TextBox 1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7256" cy="299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576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Bits 39:32 of</a:t>
                </a:r>
                <a:endParaRPr lang="zh-CN" altLang="en-US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576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 address</a:t>
                </a:r>
                <a:endParaRPr lang="zh-CN" altLang="en-US" sz="10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10" name="TextBox 188"/>
              <p:cNvSpPr>
                <a:spLocks noChangeArrowheads="1"/>
              </p:cNvSpPr>
              <p:nvPr/>
            </p:nvSpPr>
            <p:spPr bwMode="auto">
              <a:xfrm>
                <a:off x="493700" y="109746"/>
                <a:ext cx="193426" cy="166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900" b="1">
                    <a:solidFill>
                      <a:srgbClr val="005768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2</a:t>
                </a:r>
                <a:endParaRPr lang="zh-CN" altLang="en-US" sz="9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1408" name="TextBox 191"/>
            <p:cNvSpPr>
              <a:spLocks noChangeArrowheads="1"/>
            </p:cNvSpPr>
            <p:nvPr/>
          </p:nvSpPr>
          <p:spPr bwMode="auto">
            <a:xfrm>
              <a:off x="1005281" y="2588271"/>
              <a:ext cx="6190050" cy="24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6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页目录表基址寄存器</a:t>
              </a:r>
              <a:r>
                <a:rPr lang="en-US" altLang="zh-CN" sz="16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CR3 </a:t>
              </a:r>
              <a:r>
                <a:rPr lang="zh-CN" altLang="en-US" sz="1600" b="1">
                  <a:solidFill>
                    <a:srgbClr val="00576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，页目录结构以及页表结构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F518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B4477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F518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B4477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Pages>0</Pages>
  <Words>1712</Words>
  <Characters>0</Characters>
  <Application>Microsoft Office PowerPoint</Application>
  <DocSecurity>0</DocSecurity>
  <PresentationFormat>全屏显示(16:9)</PresentationFormat>
  <Lines>0</Lines>
  <Paragraphs>402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282</cp:revision>
  <dcterms:created xsi:type="dcterms:W3CDTF">2015-03-29T19:20:21Z</dcterms:created>
  <dcterms:modified xsi:type="dcterms:W3CDTF">2019-08-22T17:20:05Z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