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5" r:id="rId2"/>
    <p:sldId id="306" r:id="rId3"/>
    <p:sldId id="307" r:id="rId4"/>
    <p:sldId id="308" r:id="rId5"/>
    <p:sldId id="302" r:id="rId6"/>
    <p:sldId id="309" r:id="rId7"/>
    <p:sldId id="310" r:id="rId8"/>
    <p:sldId id="311" r:id="rId9"/>
    <p:sldId id="312" r:id="rId10"/>
    <p:sldId id="313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38" r:id="rId3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15">
          <p15:clr>
            <a:srgbClr val="A4A3A4"/>
          </p15:clr>
        </p15:guide>
        <p15:guide id="2" pos="2862">
          <p15:clr>
            <a:srgbClr val="A4A3A4"/>
          </p15:clr>
        </p15:guide>
        <p15:guide id="3" orient="horz" pos="1531">
          <p15:clr>
            <a:srgbClr val="A4A3A4"/>
          </p15:clr>
        </p15:guide>
        <p15:guide id="4" pos="27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7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72"/>
    <a:srgbClr val="0093DD"/>
    <a:srgbClr val="0EB1C8"/>
    <a:srgbClr val="11576A"/>
    <a:srgbClr val="CCFF99"/>
    <a:srgbClr val="339900"/>
    <a:srgbClr val="CCCCCC"/>
    <a:srgbClr val="666666"/>
    <a:srgbClr val="FFCC66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91" autoAdjust="0"/>
    <p:restoredTop sz="94353" autoAdjust="0"/>
  </p:normalViewPr>
  <p:slideViewPr>
    <p:cSldViewPr>
      <p:cViewPr varScale="1">
        <p:scale>
          <a:sx n="109" d="100"/>
          <a:sy n="109" d="100"/>
        </p:scale>
        <p:origin x="-638" y="-77"/>
      </p:cViewPr>
      <p:guideLst>
        <p:guide orient="horz" pos="1615"/>
        <p:guide orient="horz" pos="1531"/>
        <p:guide pos="2862"/>
        <p:guide pos="2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71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状态颜色变大一些</a:t>
            </a:r>
            <a:endParaRPr lang="en-US" altLang="zh-CN" dirty="0" smtClean="0"/>
          </a:p>
          <a:p>
            <a:r>
              <a:rPr lang="zh-CN" altLang="en-US" dirty="0" smtClean="0"/>
              <a:t>加动画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加动画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两部分分开一些。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  <p:sp>
        <p:nvSpPr>
          <p:cNvPr id="14" name="TextBox 19"/>
          <p:cNvSpPr txBox="1"/>
          <p:nvPr/>
        </p:nvSpPr>
        <p:spPr>
          <a:xfrm>
            <a:off x="2376488" y="4084638"/>
            <a:ext cx="4500562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Lec12 </a:t>
            </a:r>
            <a:r>
              <a:rPr lang="zh-CN" altLang="en-US" sz="225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</a:t>
            </a:r>
            <a:endParaRPr lang="en-US" altLang="zh-CN" sz="2250" b="1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059832" y="427117"/>
            <a:ext cx="543954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en-US" sz="2800" spc="-100" dirty="0" err="1" smtClean="0"/>
              <a:t>switch_to</a:t>
            </a:r>
            <a:r>
              <a:rPr lang="zh-CN" altLang="en-US" sz="2800" spc="-100" dirty="0" smtClean="0"/>
              <a:t>的实现</a:t>
            </a:r>
            <a:endParaRPr lang="zh-CN" altLang="en-US" sz="2800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5576" y="904498"/>
            <a:ext cx="6210591" cy="4331548"/>
            <a:chOff x="755576" y="794436"/>
            <a:chExt cx="6210591" cy="4331548"/>
          </a:xfrm>
        </p:grpSpPr>
        <p:sp>
          <p:nvSpPr>
            <p:cNvPr id="19" name="矩形 18"/>
            <p:cNvSpPr/>
            <p:nvPr/>
          </p:nvSpPr>
          <p:spPr>
            <a:xfrm>
              <a:off x="1115616" y="4674578"/>
              <a:ext cx="2786082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pushl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# push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4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     ret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5576" y="794436"/>
              <a:ext cx="3643338" cy="5924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.text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globl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(from, to)   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65375" y="1301488"/>
              <a:ext cx="4000528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from's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points to from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                # save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eip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!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popl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%esp,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65375" y="3000540"/>
              <a:ext cx="6000792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# restore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to's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registers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4(%esp),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# not 8(%esp): popped return address already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#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now points to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to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20(%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esi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16(%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edx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12(%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ecx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8(%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ebx</a:t>
              </a:r>
              <a:endParaRPr lang="zh-CN" altLang="en-US" sz="12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300"/>
                </a:lnSpc>
              </a:pP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movl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4(%</a:t>
              </a:r>
              <a:r>
                <a:rPr lang="en-US" altLang="en-US" sz="12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eax</a:t>
              </a:r>
              <a:r>
                <a:rPr lang="en-US" altLang="en-US" sz="12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), %esp</a:t>
              </a:r>
              <a:endParaRPr lang="zh-CN" altLang="en-US" sz="12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467544" y="68130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en-US" sz="1600" dirty="0" smtClean="0"/>
              <a:t>kern-</a:t>
            </a:r>
            <a:r>
              <a:rPr lang="en-US" altLang="en-US" sz="1600" dirty="0" err="1" smtClean="0"/>
              <a:t>ucore</a:t>
            </a:r>
            <a:r>
              <a:rPr lang="en-US" altLang="en-US" sz="1600" dirty="0" smtClean="0"/>
              <a:t>/arch/i386/process/</a:t>
            </a:r>
            <a:r>
              <a:rPr lang="en-US" altLang="en-US" sz="1600" dirty="0" err="1" smtClean="0"/>
              <a:t>switch.S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16111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1000114"/>
            <a:ext cx="6584627" cy="428628"/>
            <a:chOff x="844893" y="1000114"/>
            <a:chExt cx="6584627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62865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dirty="0" smtClean="0"/>
                <a:t>Windows进程创建</a:t>
              </a:r>
              <a:r>
                <a:rPr lang="en-US" altLang="zh-CN" sz="1800" dirty="0" smtClean="0"/>
                <a:t>API</a:t>
              </a:r>
              <a:r>
                <a:rPr lang="zh-CN" altLang="en-US" sz="1800" dirty="0" smtClean="0"/>
                <a:t>： CreateProcess(filename</a:t>
              </a:r>
              <a:r>
                <a:rPr lang="en-US" altLang="zh-CN" sz="1800" dirty="0" smtClean="0"/>
                <a:t>)</a:t>
              </a:r>
              <a:endPara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3657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17588" y="3004099"/>
            <a:ext cx="4941553" cy="428628"/>
            <a:chOff x="844893" y="2870884"/>
            <a:chExt cx="4941553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870884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dirty="0" smtClean="0"/>
                <a:t>Unix</a:t>
              </a:r>
              <a:r>
                <a:rPr lang="zh-CN" altLang="en-US" sz="1800" dirty="0" smtClean="0"/>
                <a:t>进程创建系统调用： fork/exec</a:t>
              </a:r>
              <a:endPara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877759"/>
              <a:ext cx="433390" cy="3657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9247" y="1425928"/>
            <a:ext cx="6167098" cy="1628560"/>
            <a:chOff x="1262422" y="1329408"/>
            <a:chExt cx="6167098" cy="1628560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66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132940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创建时关闭所有在子进程里的文件描述符                 CreateProcess(filename, </a:t>
              </a:r>
              <a:r>
                <a:rPr lang="zh-CN" altLang="en-US" sz="1800" spc="-100" dirty="0" smtClean="0"/>
                <a:t>CLOSE_FD</a:t>
              </a:r>
              <a:r>
                <a:rPr lang="zh-CN" altLang="en-US" sz="1800" dirty="0" smtClean="0"/>
                <a:t>)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460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1928808"/>
              <a:ext cx="603453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/>
                <a:t>创建时改变子进程的环境</a:t>
              </a:r>
            </a:p>
            <a:p>
              <a:pPr marL="0" lvl="1" indent="0"/>
              <a:r>
                <a:rPr lang="en-US" altLang="zh-CN" sz="1800" dirty="0" err="1" smtClean="0"/>
                <a:t>CreateProcess</a:t>
              </a:r>
              <a:r>
                <a:rPr lang="en-US" altLang="zh-CN" sz="1800" dirty="0" smtClean="0"/>
                <a:t>(filename, </a:t>
              </a:r>
              <a:r>
                <a:rPr lang="en-US" altLang="zh-CN" sz="1800" spc="-100" dirty="0" smtClean="0"/>
                <a:t>CLOSE_FD</a:t>
              </a:r>
              <a:r>
                <a:rPr lang="en-US" altLang="zh-CN" sz="1800" dirty="0" smtClean="0"/>
                <a:t>, </a:t>
              </a:r>
              <a:r>
                <a:rPr lang="en-US" altLang="zh-CN" sz="1800" dirty="0" err="1" smtClean="0"/>
                <a:t>new_envp</a:t>
              </a:r>
              <a:r>
                <a:rPr lang="en-US" altLang="zh-CN" sz="1800" dirty="0" smtClean="0"/>
                <a:t>)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722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94986" y="2529340"/>
              <a:ext cx="89099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等等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517" y="3402698"/>
            <a:ext cx="4809776" cy="779235"/>
            <a:chOff x="1262422" y="3215824"/>
            <a:chExt cx="4809776" cy="779235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371475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587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3215824"/>
              <a:ext cx="41851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/>
                <a:t>fork()</a:t>
              </a:r>
              <a:r>
                <a:rPr lang="zh-CN" altLang="en-US" sz="1800" dirty="0" smtClean="0"/>
                <a:t>把一个进程复制成二个进程 </a:t>
              </a:r>
            </a:p>
          </p:txBody>
        </p:sp>
        <p:sp>
          <p:nvSpPr>
            <p:cNvPr id="25" name="内容占位符 2"/>
            <p:cNvSpPr txBox="1"/>
            <p:nvPr/>
          </p:nvSpPr>
          <p:spPr>
            <a:xfrm>
              <a:off x="1666224" y="3566431"/>
              <a:ext cx="44059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sz="1800" smtClean="0"/>
                <a:t>parent (old PID), child (new PID)</a:t>
              </a:r>
              <a:endPara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35117" y="4115629"/>
            <a:ext cx="5723956" cy="824607"/>
            <a:chOff x="1262422" y="3962410"/>
            <a:chExt cx="5723956" cy="824607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52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962410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 smtClean="0"/>
                <a:t>exec()</a:t>
              </a:r>
              <a:r>
                <a:rPr lang="zh-CN" altLang="en-US" sz="1800" dirty="0" smtClean="0"/>
                <a:t>用新程序来重写当前进程</a:t>
              </a:r>
            </a:p>
          </p:txBody>
        </p:sp>
        <p:sp>
          <p:nvSpPr>
            <p:cNvPr id="26" name="内容占位符 2"/>
            <p:cNvSpPr txBox="1"/>
            <p:nvPr/>
          </p:nvSpPr>
          <p:spPr>
            <a:xfrm>
              <a:off x="1666224" y="4358389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smtClean="0"/>
                <a:t>PID</a:t>
              </a:r>
              <a:r>
                <a:rPr lang="zh-CN" altLang="en-US" sz="1600" dirty="0" smtClean="0"/>
                <a:t>没有改变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166" y="4474135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/>
              <a:t>创建新进程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3" y="2668820"/>
            <a:ext cx="6656065" cy="1016910"/>
            <a:chOff x="844893" y="2668820"/>
            <a:chExt cx="6656065" cy="101691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2668820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600" dirty="0" smtClean="0"/>
                <a:t>fork() 创建一个继承的子进程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668820"/>
              <a:ext cx="433390" cy="3657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9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3257102"/>
              <a:ext cx="61059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>
                  <a:solidFill>
                    <a:srgbClr val="0070C0"/>
                  </a:solidFill>
                </a:rPr>
                <a:t>复制父进程的所有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CPU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寄存器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(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有一个寄存器例外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153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/>
            <p:nvPr/>
          </p:nvSpPr>
          <p:spPr>
            <a:xfrm>
              <a:off x="1394986" y="2972482"/>
              <a:ext cx="43914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>
                  <a:solidFill>
                    <a:srgbClr val="0070C0"/>
                  </a:solidFill>
                </a:rPr>
                <a:t>复制父进程的所有变量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和内存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1000114"/>
            <a:ext cx="7440751" cy="1788349"/>
            <a:chOff x="844893" y="1000114"/>
            <a:chExt cx="7440751" cy="1788349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1000114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pc="-100" smtClean="0"/>
                <a:t>用fork和exec创建进程的示例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1844" y="1292412"/>
              <a:ext cx="7143800" cy="149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fork()；</a:t>
              </a:r>
              <a:r>
                <a:rPr lang="en-US" altLang="zh-CN" b="1" dirty="0" smtClean="0">
                  <a:solidFill>
                    <a:srgbClr val="11576A"/>
                  </a:solidFill>
                  <a:latin typeface="+mn-ea"/>
                </a:rPr>
                <a:t>		</a:t>
              </a: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// 创建子进程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if(pid == 0) </a:t>
              </a: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{			</a:t>
              </a: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// 子进程在这里继续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     // Do anything (unmap memory, close net connections…)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spc="-1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	exec(“program”, argc, argv0, argv1, …);</a:t>
              </a:r>
            </a:p>
            <a:p>
              <a:pPr marL="342900" indent="-342900">
                <a:lnSpc>
                  <a:spcPts val="18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zh-CN" altLang="en-US" b="1" dirty="0" smtClean="0">
                  <a:solidFill>
                    <a:srgbClr val="C00000"/>
                  </a:solidFill>
                  <a:latin typeface="+mn-ea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3534951"/>
            <a:ext cx="7198468" cy="1522615"/>
            <a:chOff x="844893" y="3534951"/>
            <a:chExt cx="7198468" cy="1522615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2461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4128872"/>
              <a:ext cx="53201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 smtClean="0">
                  <a:solidFill>
                    <a:srgbClr val="0070C0"/>
                  </a:solidFill>
                </a:rPr>
                <a:t>父进程的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fork()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返回子进程标识符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748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3857634"/>
              <a:ext cx="3677080" cy="34437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1600" dirty="0" smtClean="0">
                  <a:solidFill>
                    <a:srgbClr val="0070C0"/>
                  </a:solidFill>
                </a:rPr>
                <a:t>子进程的fork()返回0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5365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/>
            <p:nvPr/>
          </p:nvSpPr>
          <p:spPr>
            <a:xfrm>
              <a:off x="1337955" y="4428006"/>
              <a:ext cx="6705406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返回值可方便后续使用，子进程可使用</a:t>
              </a:r>
              <a:r>
                <a:rPr lang="en-US" altLang="zh-CN" sz="1600" dirty="0" err="1" smtClean="0">
                  <a:solidFill>
                    <a:srgbClr val="0070C0"/>
                  </a:solidFill>
                </a:rPr>
                <a:t>getpid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()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获取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PID</a:t>
              </a:r>
              <a:endPara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内容占位符 2"/>
            <p:cNvSpPr txBox="1"/>
            <p:nvPr/>
          </p:nvSpPr>
          <p:spPr>
            <a:xfrm>
              <a:off x="1142976" y="3556236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600" dirty="0" smtClean="0"/>
                <a:t>fork()的返回值</a:t>
              </a:r>
              <a:endPara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44893" y="3534951"/>
              <a:ext cx="433390" cy="36576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000232" y="195486"/>
            <a:ext cx="514353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dirty="0" smtClean="0"/>
              <a:t>fork()</a:t>
            </a:r>
            <a:r>
              <a:rPr lang="zh-CN" altLang="en-US" dirty="0" smtClean="0"/>
              <a:t>的地址空间复制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3" y="747700"/>
            <a:ext cx="5870247" cy="714380"/>
            <a:chOff x="844893" y="747700"/>
            <a:chExt cx="5870247" cy="714380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42976" y="747700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f</a:t>
              </a:r>
              <a:r>
                <a:rPr lang="en-US" altLang="zh-CN" dirty="0" smtClean="0"/>
                <a:t>ork()</a:t>
              </a:r>
              <a:r>
                <a:rPr lang="zh-CN" altLang="en-US" dirty="0" smtClean="0"/>
                <a:t>执行过程对于子进程而言，是在调用时间对父进程地址空间的一次复制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1376128"/>
            <a:ext cx="5452718" cy="688748"/>
            <a:chOff x="1262422" y="1376128"/>
            <a:chExt cx="5452718" cy="68874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3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/>
            <p:nvPr/>
          </p:nvSpPr>
          <p:spPr>
            <a:xfrm>
              <a:off x="1394986" y="1376128"/>
              <a:ext cx="5320154" cy="68874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dirty="0" smtClean="0">
                  <a:solidFill>
                    <a:srgbClr val="0070C0"/>
                  </a:solidFill>
                </a:rPr>
                <a:t>对于父进程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fork()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返回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child PID, 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对于子进程返回值为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0</a:t>
              </a:r>
              <a:endParaRPr lang="zh-CN" altLang="en-US" dirty="0" smtClean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71600" y="2081878"/>
            <a:ext cx="2360107" cy="3342903"/>
            <a:chOff x="642910" y="2571750"/>
            <a:chExt cx="2360107" cy="3342903"/>
          </a:xfrm>
        </p:grpSpPr>
        <p:sp>
          <p:nvSpPr>
            <p:cNvPr id="10" name="矩形 9"/>
            <p:cNvSpPr/>
            <p:nvPr/>
          </p:nvSpPr>
          <p:spPr>
            <a:xfrm>
              <a:off x="642910" y="2571750"/>
              <a:ext cx="2093169" cy="292895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5837" y="2571750"/>
              <a:ext cx="2347180" cy="334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main 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=fork();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if(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==0)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子进程执行代码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else{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&lt;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父进程执行代码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&gt;</a:t>
              </a:r>
              <a:b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</a:b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    wait();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   }</a:t>
              </a: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n-ea"/>
                <a:ea typeface="+mj-ea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   s</a:t>
              </a:r>
              <a:r>
                <a:rPr lang="en-US" altLang="zh-CN" sz="1400" b="1" baseline="-25000" dirty="0" smtClean="0">
                  <a:solidFill>
                    <a:schemeClr val="bg1"/>
                  </a:solidFill>
                  <a:latin typeface="+mn-ea"/>
                  <a:ea typeface="+mj-ea"/>
                </a:rPr>
                <a:t>2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;</a:t>
              </a:r>
            </a:p>
            <a:p>
              <a:pPr>
                <a:lnSpc>
                  <a:spcPts val="1500"/>
                </a:lnSpc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  <a:ea typeface="+mj-ea"/>
                </a:rPr>
                <a:t>}</a:t>
              </a: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en-US" altLang="zh-CN" sz="14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>
                <a:lnSpc>
                  <a:spcPts val="1500"/>
                </a:lnSpc>
              </a:pPr>
              <a:endParaRPr lang="zh-CN" altLang="en-US" sz="1400" b="1" baseline="-25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3955" y="1819269"/>
            <a:ext cx="2857520" cy="1035061"/>
            <a:chOff x="4214810" y="1819269"/>
            <a:chExt cx="2857520" cy="1035061"/>
          </a:xfrm>
        </p:grpSpPr>
        <p:sp>
          <p:nvSpPr>
            <p:cNvPr id="48" name="上弧形箭头 47"/>
            <p:cNvSpPr/>
            <p:nvPr/>
          </p:nvSpPr>
          <p:spPr>
            <a:xfrm>
              <a:off x="4214810" y="2143122"/>
              <a:ext cx="2857520" cy="711208"/>
            </a:xfrm>
            <a:prstGeom prst="curvedDownArrow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14942" y="181926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005072"/>
                  </a:solidFill>
                  <a:latin typeface="+mn-ea"/>
                </a:rPr>
                <a:t>fork()</a:t>
              </a:r>
              <a:endParaRPr lang="zh-CN" altLang="en-US" b="1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1409" y="2857502"/>
            <a:ext cx="953436" cy="1869530"/>
            <a:chOff x="6572264" y="2857502"/>
            <a:chExt cx="953436" cy="1869530"/>
          </a:xfrm>
        </p:grpSpPr>
        <p:grpSp>
          <p:nvGrpSpPr>
            <p:cNvPr id="31" name="组合 30"/>
            <p:cNvGrpSpPr/>
            <p:nvPr/>
          </p:nvGrpSpPr>
          <p:grpSpPr>
            <a:xfrm>
              <a:off x="6572264" y="2857502"/>
              <a:ext cx="928694" cy="1428760"/>
              <a:chOff x="4357686" y="1928808"/>
              <a:chExt cx="928694" cy="142876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0" name="TextBox 49"/>
            <p:cNvSpPr txBox="1"/>
            <p:nvPr/>
          </p:nvSpPr>
          <p:spPr>
            <a:xfrm>
              <a:off x="6648537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子进程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06765" y="2857502"/>
            <a:ext cx="928694" cy="1869530"/>
            <a:chOff x="3857620" y="2857502"/>
            <a:chExt cx="928694" cy="1869530"/>
          </a:xfrm>
        </p:grpSpPr>
        <p:grpSp>
          <p:nvGrpSpPr>
            <p:cNvPr id="30" name="组合 29"/>
            <p:cNvGrpSpPr/>
            <p:nvPr/>
          </p:nvGrpSpPr>
          <p:grpSpPr>
            <a:xfrm>
              <a:off x="3857620" y="2857502"/>
              <a:ext cx="928694" cy="1428760"/>
              <a:chOff x="4357686" y="1928808"/>
              <a:chExt cx="928694" cy="14287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357686" y="1928808"/>
                <a:ext cx="928694" cy="142876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429124" y="2014534"/>
                <a:ext cx="747718" cy="1260439"/>
                <a:chOff x="5867409" y="2242622"/>
                <a:chExt cx="747718" cy="1260439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5900747" y="225476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867482" y="2242622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代码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5900747" y="2695534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895984" y="2705101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数据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5900747" y="3124162"/>
                  <a:ext cx="714380" cy="35719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867409" y="3133729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rgbClr val="11576A"/>
                      </a:solidFill>
                      <a:latin typeface="+mn-ea"/>
                    </a:rPr>
                    <a:t>堆栈</a:t>
                  </a:r>
                  <a:endParaRPr lang="zh-CN" altLang="en-US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51" name="TextBox 50"/>
            <p:cNvSpPr txBox="1"/>
            <p:nvPr/>
          </p:nvSpPr>
          <p:spPr>
            <a:xfrm>
              <a:off x="3857620" y="43577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5072"/>
                  </a:solidFill>
                  <a:latin typeface="+mn-ea"/>
                </a:rPr>
                <a:t>父进程</a:t>
              </a:r>
              <a:endParaRPr lang="zh-CN" altLang="en-US" b="1" dirty="0">
                <a:solidFill>
                  <a:srgbClr val="005072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49720" y="3571882"/>
            <a:ext cx="1300053" cy="642942"/>
            <a:chOff x="4600575" y="3571882"/>
            <a:chExt cx="1300053" cy="642942"/>
          </a:xfrm>
        </p:grpSpPr>
        <p:sp>
          <p:nvSpPr>
            <p:cNvPr id="44" name="椭圆 43"/>
            <p:cNvSpPr/>
            <p:nvPr/>
          </p:nvSpPr>
          <p:spPr>
            <a:xfrm>
              <a:off x="5000628" y="3571882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48240" y="3681420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=xxx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4600575" y="3619500"/>
              <a:ext cx="471491" cy="45244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4611120" y="3571882"/>
              <a:ext cx="792000" cy="1849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40301" y="2786064"/>
            <a:ext cx="1209113" cy="804309"/>
            <a:chOff x="5391156" y="2786064"/>
            <a:chExt cx="1209113" cy="804309"/>
          </a:xfrm>
        </p:grpSpPr>
        <p:sp>
          <p:nvSpPr>
            <p:cNvPr id="40" name="椭圆 39"/>
            <p:cNvSpPr/>
            <p:nvPr/>
          </p:nvSpPr>
          <p:spPr>
            <a:xfrm>
              <a:off x="5429256" y="2786064"/>
              <a:ext cx="900000" cy="642942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156" y="2867027"/>
              <a:ext cx="939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bg1"/>
                  </a:solidFill>
                  <a:latin typeface="+mn-ea"/>
                </a:rPr>
                <a:t>childPID</a:t>
              </a:r>
              <a:endParaRPr lang="en-US" altLang="zh-CN" sz="1400" b="1" dirty="0" smtClean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+mn-ea"/>
                </a:rPr>
                <a:t>=0</a:t>
              </a:r>
              <a:endParaRPr lang="zh-CN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59" name="直接连接符 58"/>
            <p:cNvCxnSpPr>
              <a:stCxn id="41" idx="3"/>
              <a:endCxn id="37" idx="1"/>
            </p:cNvCxnSpPr>
            <p:nvPr/>
          </p:nvCxnSpPr>
          <p:spPr>
            <a:xfrm>
              <a:off x="6330837" y="3128637"/>
              <a:ext cx="269432" cy="461736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0" idx="4"/>
              <a:endCxn id="37" idx="1"/>
            </p:cNvCxnSpPr>
            <p:nvPr/>
          </p:nvCxnSpPr>
          <p:spPr>
            <a:xfrm>
              <a:off x="5879256" y="3429006"/>
              <a:ext cx="721013" cy="161367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055844" y="2071683"/>
            <a:ext cx="571577" cy="2928961"/>
            <a:chOff x="3206699" y="2071683"/>
            <a:chExt cx="571577" cy="2928961"/>
          </a:xfrm>
        </p:grpSpPr>
        <p:cxnSp>
          <p:nvCxnSpPr>
            <p:cNvPr id="63" name="直接连接符 62"/>
            <p:cNvCxnSpPr>
              <a:endCxn id="18" idx="1"/>
            </p:cNvCxnSpPr>
            <p:nvPr/>
          </p:nvCxnSpPr>
          <p:spPr>
            <a:xfrm flipV="1">
              <a:off x="3206699" y="3127894"/>
              <a:ext cx="571577" cy="187275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endCxn id="18" idx="1"/>
            </p:cNvCxnSpPr>
            <p:nvPr/>
          </p:nvCxnSpPr>
          <p:spPr>
            <a:xfrm>
              <a:off x="3206700" y="2071683"/>
              <a:ext cx="571576" cy="105621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3214678" y="285734"/>
            <a:ext cx="271464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smtClean="0"/>
              <a:t>程序加载和执行</a:t>
            </a:r>
            <a:endParaRPr lang="zh-CN" altLang="en-US" sz="2800" dirty="0" smtClean="0"/>
          </a:p>
        </p:txBody>
      </p:sp>
      <p:sp>
        <p:nvSpPr>
          <p:cNvPr id="23" name="内容占位符 2"/>
          <p:cNvSpPr txBox="1"/>
          <p:nvPr/>
        </p:nvSpPr>
        <p:spPr>
          <a:xfrm>
            <a:off x="854960" y="843558"/>
            <a:ext cx="535785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lnSpc>
                <a:spcPct val="80000"/>
              </a:lnSpc>
            </a:pPr>
            <a:r>
              <a:rPr lang="zh-CN" altLang="en-US" spc="-100" dirty="0" smtClean="0"/>
              <a:t>系统调用exec( )加载新程序取代当前运行进程</a:t>
            </a:r>
            <a:endParaRPr lang="zh-CN" altLang="en-US" spc="-1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54960" y="1131590"/>
            <a:ext cx="7148830" cy="3709758"/>
            <a:chOff x="852194" y="1288778"/>
            <a:chExt cx="7148830" cy="3709758"/>
          </a:xfrm>
        </p:grpSpPr>
        <p:sp>
          <p:nvSpPr>
            <p:cNvPr id="22" name="TextBox 21"/>
            <p:cNvSpPr txBox="1"/>
            <p:nvPr/>
          </p:nvSpPr>
          <p:spPr>
            <a:xfrm>
              <a:off x="857224" y="1288778"/>
              <a:ext cx="7143800" cy="3462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xec()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示例代码</a:t>
              </a:r>
              <a:endParaRPr lang="en-US" altLang="zh-CN" sz="1600" b="1" spc="-1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main()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int pid = fork();			// 创建子进程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 (pid == 0) 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{		</a:t>
              </a:r>
              <a:r>
                <a:rPr lang="zh-CN" altLang="en-US" sz="1600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	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// 子进程在这里继续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+mn-ea"/>
                </a:rPr>
                <a:t>   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exec_status = exec(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calc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, argc, argv0, argv1, …);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    printf(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“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Why would I execute?</a:t>
              </a:r>
              <a:r>
                <a:rPr lang="ja-JP" altLang="en-US" sz="16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+mn-ea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}  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else {				// 父进程在这里继续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printf(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Whose your daddy?</a:t>
              </a:r>
              <a:r>
                <a:rPr lang="ja-JP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…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child_status = wait(pid);</a:t>
              </a:r>
            </a:p>
            <a:p>
              <a:pPr>
                <a:lnSpc>
                  <a:spcPts val="2200"/>
                </a:lnSpc>
                <a:buFont typeface="Monotype Sorts" charset="2"/>
                <a:buNone/>
              </a:pPr>
              <a:r>
                <a:rPr lang="zh-CN" altLang="en-US" sz="16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2194" y="4659982"/>
              <a:ext cx="3717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if (</a:t>
              </a:r>
              <a:r>
                <a:rPr lang="en-US" altLang="zh-CN" sz="16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6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&lt; 0) { /* error occurred */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4860032" y="3075806"/>
            <a:ext cx="264320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Box 57"/>
          <p:cNvSpPr txBox="1">
            <a:spLocks noChangeArrowheads="1"/>
          </p:cNvSpPr>
          <p:nvPr/>
        </p:nvSpPr>
        <p:spPr bwMode="auto">
          <a:xfrm>
            <a:off x="107504" y="2857502"/>
            <a:ext cx="96403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107504" y="2214560"/>
            <a:ext cx="96403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用户态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071538" y="271303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7934" y="857238"/>
            <a:ext cx="3031808" cy="1754326"/>
            <a:chOff x="1047934" y="857238"/>
            <a:chExt cx="3031808" cy="1754326"/>
          </a:xfrm>
        </p:grpSpPr>
        <p:sp>
          <p:nvSpPr>
            <p:cNvPr id="42" name="矩形 41"/>
            <p:cNvSpPr/>
            <p:nvPr/>
          </p:nvSpPr>
          <p:spPr>
            <a:xfrm>
              <a:off x="1047934" y="857238"/>
              <a:ext cx="3024000" cy="170943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055505" y="857238"/>
              <a:ext cx="3024237" cy="1754326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fork();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if(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== 0)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exec(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/bin/calc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 else 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wait(</a:t>
              </a:r>
              <a:r>
                <a:rPr lang="en-US" altLang="zh-CN" b="1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71538" y="2860996"/>
            <a:ext cx="3000396" cy="925200"/>
            <a:chOff x="2285984" y="3286130"/>
            <a:chExt cx="3000396" cy="925200"/>
          </a:xfrm>
        </p:grpSpPr>
        <p:sp>
          <p:nvSpPr>
            <p:cNvPr id="47" name="矩形 46"/>
            <p:cNvSpPr/>
            <p:nvPr/>
          </p:nvSpPr>
          <p:spPr>
            <a:xfrm>
              <a:off x="2285984" y="328613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2285984" y="328613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52" name="直接箭头连接符 51"/>
          <p:cNvCxnSpPr/>
          <p:nvPr/>
        </p:nvCxnSpPr>
        <p:spPr>
          <a:xfrm flipV="1">
            <a:off x="4084357" y="2591304"/>
            <a:ext cx="847683" cy="148064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643174" y="2536880"/>
            <a:ext cx="0" cy="320622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676604" y="857238"/>
            <a:ext cx="3024237" cy="1869530"/>
            <a:chOff x="1047697" y="857238"/>
            <a:chExt cx="3024237" cy="1869530"/>
          </a:xfrm>
        </p:grpSpPr>
        <p:sp>
          <p:nvSpPr>
            <p:cNvPr id="27" name="Text Box 59"/>
            <p:cNvSpPr txBox="1">
              <a:spLocks noChangeArrowheads="1"/>
            </p:cNvSpPr>
            <p:nvPr/>
          </p:nvSpPr>
          <p:spPr bwMode="auto">
            <a:xfrm>
              <a:off x="1142976" y="2357436"/>
              <a:ext cx="1500198" cy="369332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endParaRPr lang="en-US" altLang="zh-CN" b="1" dirty="0">
                <a:solidFill>
                  <a:srgbClr val="F5010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47697" y="857238"/>
              <a:ext cx="3024237" cy="1754326"/>
              <a:chOff x="1047697" y="857238"/>
              <a:chExt cx="3024237" cy="175432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047934" y="857238"/>
                <a:ext cx="3024000" cy="17094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047697" y="857238"/>
                <a:ext cx="3024237" cy="1754326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buFont typeface="Monotype Sorts" charset="2"/>
                  <a:buNone/>
                </a:pP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int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 fork();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if(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== 0)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exec(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“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/bin/calc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”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 else 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{</a:t>
                </a:r>
              </a:p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wait(</a:t>
                </a:r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pid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);</a:t>
                </a:r>
              </a:p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}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071538" y="3925642"/>
            <a:ext cx="3000396" cy="925200"/>
            <a:chOff x="142844" y="4218300"/>
            <a:chExt cx="3000396" cy="925200"/>
          </a:xfrm>
        </p:grpSpPr>
        <p:sp>
          <p:nvSpPr>
            <p:cNvPr id="33" name="矩形 32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9157" y="854480"/>
            <a:ext cx="3024000" cy="1718683"/>
            <a:chOff x="4714876" y="857237"/>
            <a:chExt cx="3024000" cy="1718683"/>
          </a:xfrm>
        </p:grpSpPr>
        <p:sp>
          <p:nvSpPr>
            <p:cNvPr id="44" name="矩形 43"/>
            <p:cNvSpPr/>
            <p:nvPr/>
          </p:nvSpPr>
          <p:spPr>
            <a:xfrm>
              <a:off x="4714876" y="857237"/>
              <a:ext cx="3024000" cy="1718683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714876" y="857490"/>
              <a:ext cx="3000396" cy="147732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calc_main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do_init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get_input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();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exec_in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ln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);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67425" y="3923772"/>
            <a:ext cx="3000396" cy="925200"/>
            <a:chOff x="142844" y="4218300"/>
            <a:chExt cx="3000396" cy="925200"/>
          </a:xfrm>
        </p:grpSpPr>
        <p:sp>
          <p:nvSpPr>
            <p:cNvPr id="39" name="矩形 38"/>
            <p:cNvSpPr/>
            <p:nvPr/>
          </p:nvSpPr>
          <p:spPr>
            <a:xfrm>
              <a:off x="142844" y="4218300"/>
              <a:ext cx="2998800" cy="925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142844" y="4220170"/>
              <a:ext cx="3000396" cy="92333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128</a:t>
              </a:r>
            </a:p>
            <a:p>
              <a:pPr>
                <a:buFont typeface="Monotype Sorts" charset="2"/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-0.3974 -0.00648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78" y="-3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58025E-6 L -0.00174 -0.1990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99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56"/>
          <p:cNvSpPr txBox="1">
            <a:spLocks noChangeArrowheads="1"/>
          </p:cNvSpPr>
          <p:nvPr/>
        </p:nvSpPr>
        <p:spPr bwMode="auto">
          <a:xfrm>
            <a:off x="4357686" y="3309734"/>
            <a:ext cx="264320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进程控制块PCB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 Box 57"/>
          <p:cNvSpPr txBox="1">
            <a:spLocks noChangeArrowheads="1"/>
          </p:cNvSpPr>
          <p:nvPr/>
        </p:nvSpPr>
        <p:spPr bwMode="auto">
          <a:xfrm>
            <a:off x="374620" y="3231488"/>
            <a:ext cx="785818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</p:txBody>
      </p:sp>
      <p:sp>
        <p:nvSpPr>
          <p:cNvPr id="196" name="Text Box 58"/>
          <p:cNvSpPr txBox="1">
            <a:spLocks noChangeArrowheads="1"/>
          </p:cNvSpPr>
          <p:nvPr/>
        </p:nvSpPr>
        <p:spPr bwMode="auto">
          <a:xfrm>
            <a:off x="374620" y="2375676"/>
            <a:ext cx="78581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Monotype Sorts" charset="2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200" name="直接连接符 199"/>
          <p:cNvCxnSpPr/>
          <p:nvPr/>
        </p:nvCxnSpPr>
        <p:spPr>
          <a:xfrm>
            <a:off x="571472" y="3018618"/>
            <a:ext cx="721523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222352" y="3136094"/>
            <a:ext cx="2297167" cy="762004"/>
            <a:chOff x="1060387" y="2860996"/>
            <a:chExt cx="2297167" cy="762004"/>
          </a:xfrm>
        </p:grpSpPr>
        <p:sp>
          <p:nvSpPr>
            <p:cNvPr id="204" name="矩形 203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127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cxnSp>
        <p:nvCxnSpPr>
          <p:cNvPr id="209" name="直接箭头连接符 208"/>
          <p:cNvCxnSpPr/>
          <p:nvPr/>
        </p:nvCxnSpPr>
        <p:spPr>
          <a:xfrm rot="5400000" flipH="1" flipV="1">
            <a:off x="3269447" y="3144825"/>
            <a:ext cx="1428760" cy="890594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rot="5400000" flipH="1" flipV="1">
            <a:off x="1624712" y="2965510"/>
            <a:ext cx="324000" cy="1588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214414" y="946916"/>
            <a:ext cx="2363084" cy="1898664"/>
            <a:chOff x="3612684" y="785800"/>
            <a:chExt cx="2363084" cy="1898664"/>
          </a:xfrm>
        </p:grpSpPr>
        <p:sp>
          <p:nvSpPr>
            <p:cNvPr id="50" name="矩形 49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75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21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3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0885" y="4114002"/>
            <a:ext cx="2297167" cy="762004"/>
            <a:chOff x="1060387" y="2860996"/>
            <a:chExt cx="2297167" cy="762004"/>
          </a:xfrm>
        </p:grpSpPr>
        <p:sp>
          <p:nvSpPr>
            <p:cNvPr id="41" name="矩形 40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/bin/</a:t>
              </a: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sh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140829" y="946916"/>
            <a:ext cx="2363084" cy="1898664"/>
            <a:chOff x="3612684" y="785800"/>
            <a:chExt cx="2363084" cy="1898664"/>
          </a:xfrm>
        </p:grpSpPr>
        <p:sp>
          <p:nvSpPr>
            <p:cNvPr id="44" name="矩形 43"/>
            <p:cNvSpPr/>
            <p:nvPr/>
          </p:nvSpPr>
          <p:spPr>
            <a:xfrm>
              <a:off x="3643306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Line 143"/>
            <p:cNvSpPr>
              <a:spLocks noChangeShapeType="1"/>
            </p:cNvSpPr>
            <p:nvPr/>
          </p:nvSpPr>
          <p:spPr bwMode="auto">
            <a:xfrm>
              <a:off x="3929058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144"/>
            <p:cNvSpPr>
              <a:spLocks noChangeShapeType="1"/>
            </p:cNvSpPr>
            <p:nvPr/>
          </p:nvSpPr>
          <p:spPr bwMode="auto">
            <a:xfrm>
              <a:off x="4077009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45"/>
            <p:cNvSpPr txBox="1">
              <a:spLocks noChangeArrowheads="1"/>
            </p:cNvSpPr>
            <p:nvPr/>
          </p:nvSpPr>
          <p:spPr bwMode="auto">
            <a:xfrm>
              <a:off x="3643306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0xFC0933CA</a:t>
              </a:r>
            </a:p>
          </p:txBody>
        </p:sp>
        <p:sp>
          <p:nvSpPr>
            <p:cNvPr id="48" name="Text Box 139"/>
            <p:cNvSpPr txBox="1">
              <a:spLocks noChangeArrowheads="1"/>
            </p:cNvSpPr>
            <p:nvPr/>
          </p:nvSpPr>
          <p:spPr bwMode="auto">
            <a:xfrm>
              <a:off x="5315126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49" name="Text Box 136"/>
            <p:cNvSpPr txBox="1">
              <a:spLocks noChangeArrowheads="1"/>
            </p:cNvSpPr>
            <p:nvPr/>
          </p:nvSpPr>
          <p:spPr bwMode="auto">
            <a:xfrm>
              <a:off x="3612684" y="1924046"/>
              <a:ext cx="1689886" cy="73866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shell_main()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a = 2;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 Box 142"/>
            <p:cNvSpPr txBox="1">
              <a:spLocks noChangeArrowheads="1"/>
            </p:cNvSpPr>
            <p:nvPr/>
          </p:nvSpPr>
          <p:spPr bwMode="auto">
            <a:xfrm>
              <a:off x="5286380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10800000" flipH="1">
              <a:off x="3635368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0800000" flipH="1">
              <a:off x="3635368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800000" flipH="1">
              <a:off x="3635368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136"/>
            <p:cNvSpPr txBox="1">
              <a:spLocks noChangeArrowheads="1"/>
            </p:cNvSpPr>
            <p:nvPr/>
          </p:nvSpPr>
          <p:spPr bwMode="auto">
            <a:xfrm>
              <a:off x="3633781" y="857238"/>
              <a:ext cx="1196161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main; a = 2</a:t>
              </a:r>
            </a:p>
          </p:txBody>
        </p:sp>
        <p:sp>
          <p:nvSpPr>
            <p:cNvPr id="79" name="Text Box 142"/>
            <p:cNvSpPr txBox="1">
              <a:spLocks noChangeArrowheads="1"/>
            </p:cNvSpPr>
            <p:nvPr/>
          </p:nvSpPr>
          <p:spPr bwMode="auto">
            <a:xfrm>
              <a:off x="5243977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140829" y="950567"/>
            <a:ext cx="2363084" cy="1898664"/>
            <a:chOff x="5786446" y="785800"/>
            <a:chExt cx="2363084" cy="1898664"/>
          </a:xfrm>
        </p:grpSpPr>
        <p:sp>
          <p:nvSpPr>
            <p:cNvPr id="60" name="矩形 59"/>
            <p:cNvSpPr/>
            <p:nvPr/>
          </p:nvSpPr>
          <p:spPr>
            <a:xfrm>
              <a:off x="5817068" y="785800"/>
              <a:ext cx="2286000" cy="1857388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Line 143"/>
            <p:cNvSpPr>
              <a:spLocks noChangeShapeType="1"/>
            </p:cNvSpPr>
            <p:nvPr/>
          </p:nvSpPr>
          <p:spPr bwMode="auto">
            <a:xfrm>
              <a:off x="6102820" y="1142990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144"/>
            <p:cNvSpPr>
              <a:spLocks noChangeShapeType="1"/>
            </p:cNvSpPr>
            <p:nvPr/>
          </p:nvSpPr>
          <p:spPr bwMode="auto">
            <a:xfrm>
              <a:off x="6250771" y="1289471"/>
              <a:ext cx="0" cy="24413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 type="triangle" w="lg" len="lg"/>
            </a:ln>
          </p:spPr>
          <p:txBody>
            <a:bodyPr/>
            <a:lstStyle/>
            <a:p>
              <a:endParaRPr lang="zh-CN" altLang="en-US" sz="14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145"/>
            <p:cNvSpPr txBox="1">
              <a:spLocks noChangeArrowheads="1"/>
            </p:cNvSpPr>
            <p:nvPr/>
          </p:nvSpPr>
          <p:spPr bwMode="auto">
            <a:xfrm>
              <a:off x="5817068" y="1598941"/>
              <a:ext cx="1319592" cy="30777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0x43178050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 Box 139"/>
            <p:cNvSpPr txBox="1">
              <a:spLocks noChangeArrowheads="1"/>
            </p:cNvSpPr>
            <p:nvPr/>
          </p:nvSpPr>
          <p:spPr bwMode="auto">
            <a:xfrm>
              <a:off x="7488888" y="1595566"/>
              <a:ext cx="660642" cy="30822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</a:p>
          </p:txBody>
        </p:sp>
        <p:sp>
          <p:nvSpPr>
            <p:cNvPr id="65" name="Text Box 136"/>
            <p:cNvSpPr txBox="1">
              <a:spLocks noChangeArrowheads="1"/>
            </p:cNvSpPr>
            <p:nvPr/>
          </p:nvSpPr>
          <p:spPr bwMode="auto">
            <a:xfrm>
              <a:off x="5786446" y="1924046"/>
              <a:ext cx="1619354" cy="738664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int calc_main() {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int q = 7;</a:t>
              </a:r>
            </a:p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…</a:t>
              </a:r>
              <a:endPara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 Box 142"/>
            <p:cNvSpPr txBox="1">
              <a:spLocks noChangeArrowheads="1"/>
            </p:cNvSpPr>
            <p:nvPr/>
          </p:nvSpPr>
          <p:spPr bwMode="auto">
            <a:xfrm>
              <a:off x="7460142" y="2376243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Code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rot="10800000" flipH="1">
              <a:off x="5809130" y="1142990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 flipH="1">
              <a:off x="5809130" y="155256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800000" flipH="1">
              <a:off x="5809130" y="1928808"/>
              <a:ext cx="228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42"/>
            <p:cNvSpPr txBox="1">
              <a:spLocks noChangeArrowheads="1"/>
            </p:cNvSpPr>
            <p:nvPr/>
          </p:nvSpPr>
          <p:spPr bwMode="auto">
            <a:xfrm>
              <a:off x="7417739" y="857238"/>
              <a:ext cx="665780" cy="308221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Stack</a:t>
              </a:r>
            </a:p>
          </p:txBody>
        </p:sp>
      </p:grpSp>
      <p:sp>
        <p:nvSpPr>
          <p:cNvPr id="80" name="标题 1"/>
          <p:cNvSpPr txBox="1"/>
          <p:nvPr/>
        </p:nvSpPr>
        <p:spPr>
          <a:xfrm>
            <a:off x="1285852" y="285734"/>
            <a:ext cx="70305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shell</a:t>
            </a:r>
            <a:r>
              <a:rPr lang="zh-CN" altLang="en-US" sz="2800" dirty="0" smtClean="0"/>
              <a:t>中调用</a:t>
            </a:r>
            <a:r>
              <a:rPr lang="en-US" altLang="zh-CN" sz="2800" dirty="0" smtClean="0"/>
              <a:t>fork()</a:t>
            </a:r>
            <a:r>
              <a:rPr lang="zh-CN" altLang="en-US" sz="2800" dirty="0" smtClean="0"/>
              <a:t>后加载计算器的图示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1222336" y="4114002"/>
            <a:ext cx="2297167" cy="762004"/>
            <a:chOff x="1060387" y="2860996"/>
            <a:chExt cx="2297167" cy="762004"/>
          </a:xfrm>
        </p:grpSpPr>
        <p:sp>
          <p:nvSpPr>
            <p:cNvPr id="82" name="矩形 81"/>
            <p:cNvSpPr/>
            <p:nvPr/>
          </p:nvSpPr>
          <p:spPr>
            <a:xfrm>
              <a:off x="1071538" y="2860996"/>
              <a:ext cx="2286000" cy="75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1060387" y="2884336"/>
              <a:ext cx="2297167" cy="738664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pid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128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open files = 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en-US" altLang="zh-CN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bin/</a:t>
              </a:r>
              <a:r>
                <a:rPr lang="en-US" altLang="zh-CN" sz="1400" b="1" dirty="0" err="1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calc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endPara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Font typeface="Monotype Sorts" charset="2"/>
                <a:buNone/>
              </a:pPr>
              <a:r>
                <a:rPr lang="en-US" altLang="zh-CN" sz="14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last_cpu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= 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1597 -0.00154 " pathEditMode="relative" rAng="0" ptsTypes="AA">
                                      <p:cBhvr>
                                        <p:cTn id="12" dur="3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00382 -0.18858 " pathEditMode="relative" rAng="0" ptsTypes="AA">
                                      <p:cBhvr>
                                        <p:cTn id="14" dur="3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785800"/>
            <a:ext cx="7676356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main()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pid_t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for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&lt;LOOP;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           /* fork  another  process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 fork();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if 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&lt;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{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/*error  occurred 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“Fork Failed”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else if 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== 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b="1" dirty="0" smtClean="0">
                <a:solidFill>
                  <a:srgbClr val="339900"/>
                </a:solidFill>
                <a:latin typeface="微软雅黑" pitchFamily="34" charset="-122"/>
                <a:ea typeface="微软雅黑" pitchFamily="34" charset="-122"/>
              </a:rPr>
              <a:t>{ /* child process */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=%d,  parent  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=%d\</a:t>
            </a:r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n”,I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                    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 ,</a:t>
            </a:r>
            <a:r>
              <a:rPr lang="en-US" altLang="zh-CN" sz="14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getppid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  }   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wait(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exit(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1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下箭头 32"/>
          <p:cNvSpPr/>
          <p:nvPr/>
        </p:nvSpPr>
        <p:spPr>
          <a:xfrm>
            <a:off x="783627" y="1594863"/>
            <a:ext cx="293694" cy="2193485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rot="19422891">
            <a:off x="1441078" y="1438226"/>
            <a:ext cx="266863" cy="15039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 rot="17607380">
            <a:off x="2059575" y="888048"/>
            <a:ext cx="257073" cy="1946558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 rot="-3300000">
            <a:off x="3928321" y="2368292"/>
            <a:ext cx="310259" cy="82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3347602" y="2624982"/>
            <a:ext cx="307741" cy="1169486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4638117" y="3320348"/>
            <a:ext cx="289742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2061455" y="3323359"/>
            <a:ext cx="307741" cy="468000"/>
          </a:xfrm>
          <a:prstGeom prst="downArrow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0364" y="214296"/>
            <a:ext cx="2928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使用示例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4998" y="841653"/>
            <a:ext cx="349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i=0, pid=1167,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8202" y="3788348"/>
            <a:ext cx="843006" cy="649212"/>
            <a:chOff x="642910" y="3929072"/>
            <a:chExt cx="1000132" cy="785818"/>
          </a:xfrm>
        </p:grpSpPr>
        <p:sp>
          <p:nvSpPr>
            <p:cNvPr id="9" name="椭圆 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1169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94086" y="3788348"/>
            <a:ext cx="843006" cy="649212"/>
            <a:chOff x="642910" y="3929072"/>
            <a:chExt cx="1000132" cy="785818"/>
          </a:xfrm>
        </p:grpSpPr>
        <p:sp>
          <p:nvSpPr>
            <p:cNvPr id="13" name="椭圆 12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1172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9970" y="3788348"/>
            <a:ext cx="843006" cy="649212"/>
            <a:chOff x="642910" y="3929072"/>
            <a:chExt cx="1000132" cy="785818"/>
          </a:xfrm>
        </p:grpSpPr>
        <p:sp>
          <p:nvSpPr>
            <p:cNvPr id="16" name="椭圆 15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1171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65854" y="3788348"/>
            <a:ext cx="843006" cy="649212"/>
            <a:chOff x="642910" y="3929072"/>
            <a:chExt cx="1000132" cy="785818"/>
          </a:xfrm>
        </p:grpSpPr>
        <p:sp>
          <p:nvSpPr>
            <p:cNvPr id="19" name="椭圆 18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1173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94086" y="2771938"/>
            <a:ext cx="843006" cy="649212"/>
            <a:chOff x="642910" y="3929072"/>
            <a:chExt cx="1000132" cy="785818"/>
          </a:xfrm>
        </p:grpSpPr>
        <p:sp>
          <p:nvSpPr>
            <p:cNvPr id="22" name="椭圆 21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1168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361485" y="2865155"/>
            <a:ext cx="843006" cy="649212"/>
            <a:chOff x="642910" y="3929072"/>
            <a:chExt cx="1000132" cy="785818"/>
          </a:xfrm>
        </p:grpSpPr>
        <p:sp>
          <p:nvSpPr>
            <p:cNvPr id="25" name="椭圆 24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1170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9970" y="2001051"/>
            <a:ext cx="843006" cy="649212"/>
            <a:chOff x="642910" y="3929072"/>
            <a:chExt cx="1000132" cy="785818"/>
          </a:xfrm>
        </p:grpSpPr>
        <p:sp>
          <p:nvSpPr>
            <p:cNvPr id="28" name="椭圆 27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bg1"/>
                  </a:solidFill>
                  <a:latin typeface="+mn-ea"/>
                </a:rPr>
                <a:t>1167</a:t>
              </a:r>
              <a:endParaRPr lang="zh-CN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987574"/>
            <a:ext cx="843006" cy="649212"/>
            <a:chOff x="642910" y="3929072"/>
            <a:chExt cx="1000132" cy="785818"/>
          </a:xfrm>
        </p:grpSpPr>
        <p:sp>
          <p:nvSpPr>
            <p:cNvPr id="31" name="椭圆 30"/>
            <p:cNvSpPr/>
            <p:nvPr/>
          </p:nvSpPr>
          <p:spPr>
            <a:xfrm>
              <a:off x="642910" y="3929072"/>
              <a:ext cx="1000132" cy="785818"/>
            </a:xfrm>
            <a:prstGeom prst="ellipse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0806" y="4114358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+mn-ea"/>
                </a:rPr>
                <a:t>1166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5" name="TextBox 3"/>
          <p:cNvSpPr txBox="1"/>
          <p:nvPr/>
        </p:nvSpPr>
        <p:spPr>
          <a:xfrm>
            <a:off x="4386776" y="1105324"/>
            <a:ext cx="349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pid=1168,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pid=1166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i=1, pid=1170, parent </a:t>
            </a:r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pid=1167</a:t>
            </a:r>
            <a:endParaRPr lang="fi-FI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/>
          <p:nvPr/>
        </p:nvSpPr>
        <p:spPr>
          <a:xfrm>
            <a:off x="4384998" y="1593643"/>
            <a:ext cx="349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pid=1169, parent pid=1166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pid=1172,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pid=1168</a:t>
            </a:r>
          </a:p>
          <a:p>
            <a:r>
              <a:rPr lang="fi-FI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pid=1171, parent pid=1167</a:t>
            </a:r>
          </a:p>
          <a:p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i=2, pid=1173, </a:t>
            </a:r>
            <a:r>
              <a:rPr lang="fi-FI" altLang="en-US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parent</a:t>
            </a:r>
            <a:r>
              <a:rPr lang="fi-FI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pid=1170</a:t>
            </a:r>
            <a:endParaRPr lang="en-US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" grpId="0"/>
      <p:bldP spid="35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19548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进程切换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4893" y="1962146"/>
            <a:ext cx="4655801" cy="1428760"/>
            <a:chOff x="844893" y="1962146"/>
            <a:chExt cx="4655801" cy="1428760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1142976" y="196214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进程切换的要求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70307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415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394986" y="2298698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切换前，保存进程上下文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78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394986" y="2635250"/>
              <a:ext cx="32484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切换后，恢复进程上下文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1051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394986" y="2962278"/>
              <a:ext cx="41057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快速切换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44893" y="805925"/>
            <a:ext cx="5890872" cy="1000529"/>
            <a:chOff x="844893" y="805925"/>
            <a:chExt cx="5890872" cy="1000529"/>
          </a:xfrm>
        </p:grpSpPr>
        <p:sp>
          <p:nvSpPr>
            <p:cNvPr id="9" name="内容占位符 2"/>
            <p:cNvSpPr txBox="1"/>
            <p:nvPr/>
          </p:nvSpPr>
          <p:spPr>
            <a:xfrm>
              <a:off x="1163601" y="805925"/>
              <a:ext cx="5572164" cy="10001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进程切换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上下文切换</a:t>
              </a:r>
              <a:r>
                <a:rPr lang="en-US" altLang="zh-CN" dirty="0" smtClean="0"/>
                <a:t>)</a:t>
              </a:r>
              <a:endParaRPr lang="en-US" altLang="zh-CN" dirty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暂停当前运行进程，从运行状态变成其他状态</a:t>
              </a:r>
              <a:endParaRPr lang="en-US" altLang="zh-CN" dirty="0" smtClean="0"/>
            </a:p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   调度另一个进程从就绪状态变成运行状态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172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599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65745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844893" y="3294068"/>
            <a:ext cx="3655099" cy="1311168"/>
            <a:chOff x="844893" y="3294068"/>
            <a:chExt cx="3655099" cy="1311168"/>
          </a:xfrm>
        </p:grpSpPr>
        <p:sp>
          <p:nvSpPr>
            <p:cNvPr id="17" name="内容占位符 2"/>
            <p:cNvSpPr txBox="1"/>
            <p:nvPr/>
          </p:nvSpPr>
          <p:spPr>
            <a:xfrm>
              <a:off x="1142976" y="3294068"/>
              <a:ext cx="3357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进程生命周期的信息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330781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6555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/>
            <p:nvPr/>
          </p:nvSpPr>
          <p:spPr>
            <a:xfrm>
              <a:off x="1394986" y="3622682"/>
              <a:ext cx="245628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mtClean="0"/>
                <a:t>寄存器 (PC, SP, …</a:t>
              </a:r>
              <a:r>
                <a:rPr lang="en-US" altLang="zh-CN" smtClean="0"/>
                <a:t>)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10211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/>
            <p:nvPr/>
          </p:nvSpPr>
          <p:spPr>
            <a:xfrm>
              <a:off x="1394986" y="3959234"/>
              <a:ext cx="20968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CPU状态</a:t>
              </a:r>
              <a:endParaRPr lang="en-US" altLang="zh-CN" dirty="0" smtClean="0"/>
            </a:p>
            <a:p>
              <a:pPr lvl="0">
                <a:spcBef>
                  <a:spcPct val="20000"/>
                </a:spcBef>
              </a:pPr>
              <a:r>
                <a:rPr kumimoji="0" lang="zh-CN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内存地址空间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456239"/>
              <a:ext cx="151066" cy="14899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43174" y="214296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1" descr="屏幕快照 2014-03-23 下午6.15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91630"/>
            <a:ext cx="5378252" cy="2544765"/>
          </a:xfrm>
          <a:prstGeom prst="rect">
            <a:avLst/>
          </a:prstGeom>
        </p:spPr>
      </p:pic>
      <p:pic>
        <p:nvPicPr>
          <p:cNvPr id="15" name="Picture 2" descr="屏幕快照 2014-03-23 下午6.16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6" y="987575"/>
            <a:ext cx="2736304" cy="389522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275856" y="239730"/>
            <a:ext cx="3195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空闲进程的创建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9957" y="1105675"/>
            <a:ext cx="1836737" cy="571500"/>
            <a:chOff x="919957" y="1105675"/>
            <a:chExt cx="1836737" cy="571500"/>
          </a:xfrm>
        </p:grpSpPr>
        <p:sp>
          <p:nvSpPr>
            <p:cNvPr id="14" name="矩形 13"/>
            <p:cNvSpPr/>
            <p:nvPr/>
          </p:nvSpPr>
          <p:spPr bwMode="auto">
            <a:xfrm>
              <a:off x="919957" y="1105675"/>
              <a:ext cx="1836737" cy="5715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1011079" y="1129815"/>
              <a:ext cx="1654492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idleproc</a:t>
              </a:r>
              <a:endPara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472" y="1733532"/>
            <a:ext cx="2555956" cy="926985"/>
            <a:chOff x="571472" y="1733532"/>
            <a:chExt cx="2555956" cy="926985"/>
          </a:xfrm>
        </p:grpSpPr>
        <p:sp>
          <p:nvSpPr>
            <p:cNvPr id="18" name="下箭头 17"/>
            <p:cNvSpPr/>
            <p:nvPr/>
          </p:nvSpPr>
          <p:spPr bwMode="auto">
            <a:xfrm>
              <a:off x="1681163" y="1733532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71472" y="2089017"/>
              <a:ext cx="2555956" cy="571500"/>
              <a:chOff x="874990" y="1958181"/>
              <a:chExt cx="2555956" cy="571500"/>
            </a:xfrm>
          </p:grpSpPr>
          <p:sp>
            <p:nvSpPr>
              <p:cNvPr id="15" name="矩形 14"/>
              <p:cNvSpPr/>
              <p:nvPr/>
            </p:nvSpPr>
            <p:spPr bwMode="auto">
              <a:xfrm>
                <a:off x="892968" y="1958181"/>
                <a:ext cx="252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4990" y="2059265"/>
                <a:ext cx="255595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分配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需要的资源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428596" y="2674919"/>
            <a:ext cx="2773965" cy="922564"/>
            <a:chOff x="428596" y="2674919"/>
            <a:chExt cx="2773965" cy="922564"/>
          </a:xfrm>
        </p:grpSpPr>
        <p:sp>
          <p:nvSpPr>
            <p:cNvPr id="19" name="下箭头 18"/>
            <p:cNvSpPr/>
            <p:nvPr/>
          </p:nvSpPr>
          <p:spPr bwMode="auto">
            <a:xfrm>
              <a:off x="1681163" y="2674919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428596" y="3025983"/>
              <a:ext cx="2773965" cy="571500"/>
              <a:chOff x="904686" y="2924175"/>
              <a:chExt cx="2773965" cy="571500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905668" y="2924175"/>
                <a:ext cx="2772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04686" y="3025259"/>
                <a:ext cx="277396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b="1" spc="-100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进程控制块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62557" y="3616307"/>
            <a:ext cx="2340000" cy="899659"/>
            <a:chOff x="662557" y="3616307"/>
            <a:chExt cx="2340000" cy="899659"/>
          </a:xfrm>
        </p:grpSpPr>
        <p:sp>
          <p:nvSpPr>
            <p:cNvPr id="20" name="下箭头 19"/>
            <p:cNvSpPr/>
            <p:nvPr/>
          </p:nvSpPr>
          <p:spPr bwMode="auto">
            <a:xfrm>
              <a:off x="1681163" y="3616307"/>
              <a:ext cx="285750" cy="323850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62557" y="3944466"/>
              <a:ext cx="2340000" cy="571500"/>
              <a:chOff x="778669" y="3886200"/>
              <a:chExt cx="2340000" cy="57150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778669" y="3886200"/>
                <a:ext cx="2340000" cy="5715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9695" y="3987284"/>
                <a:ext cx="233794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完成</a:t>
                </a:r>
                <a:r>
                  <a:rPr lang="en-US" altLang="zh-CN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idleproc</a:t>
                </a:r>
                <a:r>
                  <a:rPr lang="zh-CN" altLang="en-US" b="1" spc="-10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的初始化</a:t>
                </a:r>
                <a:endParaRPr lang="zh-CN" altLang="en-US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491880" y="1203598"/>
            <a:ext cx="1766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3491880" y="3068910"/>
            <a:ext cx="1978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3491880" y="4010298"/>
            <a:ext cx="1766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78164" y="704428"/>
            <a:ext cx="31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491880" y="1904039"/>
            <a:ext cx="3989388" cy="938837"/>
            <a:chOff x="3491880" y="1904039"/>
            <a:chExt cx="3989388" cy="938837"/>
          </a:xfrm>
        </p:grpSpPr>
        <p:sp>
          <p:nvSpPr>
            <p:cNvPr id="26" name="TextBox 33"/>
            <p:cNvSpPr txBox="1">
              <a:spLocks noChangeArrowheads="1"/>
            </p:cNvSpPr>
            <p:nvPr/>
          </p:nvSpPr>
          <p:spPr bwMode="auto">
            <a:xfrm>
              <a:off x="3491880" y="2132285"/>
              <a:ext cx="1978025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alloc_proc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5849318" y="2132285"/>
              <a:ext cx="1631950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kmalloc()</a:t>
              </a:r>
              <a:endParaRPr lang="zh-CN" altLang="en-US" sz="24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弧形 2"/>
            <p:cNvSpPr/>
            <p:nvPr/>
          </p:nvSpPr>
          <p:spPr>
            <a:xfrm rot="222205">
              <a:off x="5000917" y="1904039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弧形 36"/>
            <p:cNvSpPr/>
            <p:nvPr/>
          </p:nvSpPr>
          <p:spPr>
            <a:xfrm rot="11153873">
              <a:off x="4988259" y="2067373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6499" y="191333"/>
            <a:ext cx="4332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创建第一个内核线程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017068" y="1131590"/>
            <a:ext cx="1260699" cy="400110"/>
            <a:chOff x="701675" y="930271"/>
            <a:chExt cx="1260699" cy="400110"/>
          </a:xfrm>
        </p:grpSpPr>
        <p:sp>
          <p:nvSpPr>
            <p:cNvPr id="34" name="矩形 33"/>
            <p:cNvSpPr/>
            <p:nvPr/>
          </p:nvSpPr>
          <p:spPr bwMode="auto">
            <a:xfrm>
              <a:off x="701675" y="980961"/>
              <a:ext cx="1260699" cy="31932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TextBox 28"/>
            <p:cNvSpPr txBox="1">
              <a:spLocks noChangeArrowheads="1"/>
            </p:cNvSpPr>
            <p:nvPr/>
          </p:nvSpPr>
          <p:spPr bwMode="auto">
            <a:xfrm>
              <a:off x="738737" y="930271"/>
              <a:ext cx="118846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initproc</a:t>
              </a:r>
              <a:endParaRPr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77956" y="1524747"/>
            <a:ext cx="2030953" cy="560674"/>
            <a:chOff x="577956" y="1524747"/>
            <a:chExt cx="2030953" cy="560674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453751" y="1524747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577956" y="1746867"/>
              <a:ext cx="2030953" cy="338554"/>
              <a:chOff x="679271" y="1659937"/>
              <a:chExt cx="2030953" cy="338554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679271" y="1700213"/>
                <a:ext cx="2030953" cy="29811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7721" y="1659937"/>
                <a:ext cx="183396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trapframe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14880" y="2091891"/>
            <a:ext cx="1827398" cy="571349"/>
            <a:chOff x="714880" y="2091891"/>
            <a:chExt cx="1827398" cy="571349"/>
          </a:xfrm>
        </p:grpSpPr>
        <p:sp>
          <p:nvSpPr>
            <p:cNvPr id="39" name="下箭头 38"/>
            <p:cNvSpPr/>
            <p:nvPr/>
          </p:nvSpPr>
          <p:spPr bwMode="auto">
            <a:xfrm>
              <a:off x="1443894" y="2091891"/>
              <a:ext cx="285750" cy="252412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714880" y="2324686"/>
              <a:ext cx="1827398" cy="338554"/>
              <a:chOff x="592692" y="2622801"/>
              <a:chExt cx="1827398" cy="338554"/>
            </a:xfrm>
          </p:grpSpPr>
          <p:sp>
            <p:nvSpPr>
              <p:cNvPr id="36" name="矩形 35"/>
              <p:cNvSpPr/>
              <p:nvPr/>
            </p:nvSpPr>
            <p:spPr bwMode="auto">
              <a:xfrm>
                <a:off x="592692" y="2641274"/>
                <a:ext cx="1827398" cy="297573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2476" y="2622801"/>
                <a:ext cx="160229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99852" y="2646721"/>
            <a:ext cx="1831922" cy="555811"/>
            <a:chOff x="699852" y="2646721"/>
            <a:chExt cx="1831922" cy="555811"/>
          </a:xfrm>
        </p:grpSpPr>
        <p:sp>
          <p:nvSpPr>
            <p:cNvPr id="40" name="下箭头 39"/>
            <p:cNvSpPr/>
            <p:nvPr/>
          </p:nvSpPr>
          <p:spPr bwMode="auto">
            <a:xfrm>
              <a:off x="1443894" y="2646721"/>
              <a:ext cx="285750" cy="250825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699852" y="2863438"/>
              <a:ext cx="1831922" cy="339094"/>
              <a:chOff x="541074" y="3351351"/>
              <a:chExt cx="1831922" cy="339094"/>
            </a:xfrm>
          </p:grpSpPr>
          <p:sp>
            <p:nvSpPr>
              <p:cNvPr id="37" name="矩形 36"/>
              <p:cNvSpPr/>
              <p:nvPr/>
            </p:nvSpPr>
            <p:spPr bwMode="auto">
              <a:xfrm>
                <a:off x="541074" y="3393515"/>
                <a:ext cx="1831922" cy="29693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1644" y="3351351"/>
                <a:ext cx="162095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初始化内核堆栈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119438" y="1132275"/>
            <a:ext cx="12318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proc_init()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28592" y="2307279"/>
            <a:ext cx="13777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alloc_proc()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13602" y="2863438"/>
            <a:ext cx="1548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setup_stack()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6597" y="3210048"/>
            <a:ext cx="1296000" cy="565481"/>
            <a:chOff x="946597" y="3210048"/>
            <a:chExt cx="1296000" cy="565481"/>
          </a:xfrm>
        </p:grpSpPr>
        <p:grpSp>
          <p:nvGrpSpPr>
            <p:cNvPr id="70" name="组合 69"/>
            <p:cNvGrpSpPr/>
            <p:nvPr/>
          </p:nvGrpSpPr>
          <p:grpSpPr>
            <a:xfrm>
              <a:off x="946597" y="3436975"/>
              <a:ext cx="1296000" cy="338554"/>
              <a:chOff x="528370" y="4155133"/>
              <a:chExt cx="1296000" cy="338554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528370" y="4187207"/>
                <a:ext cx="1296000" cy="296808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76804" y="4155133"/>
                <a:ext cx="1005403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内存共享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7" name="下箭头 56"/>
            <p:cNvSpPr/>
            <p:nvPr/>
          </p:nvSpPr>
          <p:spPr bwMode="auto">
            <a:xfrm>
              <a:off x="1435241" y="321004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28592" y="3405046"/>
            <a:ext cx="147187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copy_stack()</a:t>
            </a:r>
            <a:endParaRPr lang="zh-CN" altLang="en-US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76499" y="662785"/>
            <a:ext cx="33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\kern-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/process/</a:t>
            </a:r>
            <a:r>
              <a:rPr lang="en-US" altLang="zh-CN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proc.c</a:t>
            </a:r>
            <a:endParaRPr kumimoji="1"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07009" y="3774378"/>
            <a:ext cx="2680815" cy="574148"/>
            <a:chOff x="307009" y="3774378"/>
            <a:chExt cx="2680815" cy="574148"/>
          </a:xfrm>
        </p:grpSpPr>
        <p:grpSp>
          <p:nvGrpSpPr>
            <p:cNvPr id="75" name="组合 74"/>
            <p:cNvGrpSpPr/>
            <p:nvPr/>
          </p:nvGrpSpPr>
          <p:grpSpPr>
            <a:xfrm>
              <a:off x="307009" y="4009972"/>
              <a:ext cx="2680815" cy="338554"/>
              <a:chOff x="7424719" y="2907613"/>
              <a:chExt cx="1238602" cy="338554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7424719" y="2924398"/>
                <a:ext cx="1238602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464099" y="2907613"/>
                <a:ext cx="1119501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把</a:t>
                </a:r>
                <a:r>
                  <a:rPr lang="en-US" altLang="zh-CN" sz="1600" b="1" dirty="0" err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放到就绪队列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1" name="下箭头 70"/>
            <p:cNvSpPr/>
            <p:nvPr/>
          </p:nvSpPr>
          <p:spPr bwMode="auto">
            <a:xfrm>
              <a:off x="1431140" y="377437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1732" y="4349368"/>
            <a:ext cx="1692000" cy="590967"/>
            <a:chOff x="751732" y="4349368"/>
            <a:chExt cx="1692000" cy="590967"/>
          </a:xfrm>
        </p:grpSpPr>
        <p:grpSp>
          <p:nvGrpSpPr>
            <p:cNvPr id="76" name="组合 75"/>
            <p:cNvGrpSpPr/>
            <p:nvPr/>
          </p:nvGrpSpPr>
          <p:grpSpPr>
            <a:xfrm>
              <a:off x="751732" y="4601781"/>
              <a:ext cx="1692000" cy="338554"/>
              <a:chOff x="6717892" y="3982214"/>
              <a:chExt cx="1692000" cy="338554"/>
            </a:xfrm>
          </p:grpSpPr>
          <p:sp>
            <p:nvSpPr>
              <p:cNvPr id="64" name="矩形 63"/>
              <p:cNvSpPr/>
              <p:nvPr/>
            </p:nvSpPr>
            <p:spPr bwMode="auto">
              <a:xfrm>
                <a:off x="6717892" y="3993766"/>
                <a:ext cx="1692000" cy="306677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5021" y="3982214"/>
                <a:ext cx="1458028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唤醒</a:t>
                </a:r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initproc</a:t>
                </a:r>
                <a:endPara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7" name="下箭头 76"/>
            <p:cNvSpPr/>
            <p:nvPr/>
          </p:nvSpPr>
          <p:spPr bwMode="auto">
            <a:xfrm>
              <a:off x="1431140" y="4349368"/>
              <a:ext cx="285750" cy="252413"/>
            </a:xfrm>
            <a:prstGeom prst="downArrow">
              <a:avLst/>
            </a:prstGeom>
            <a:gradFill>
              <a:gsLst>
                <a:gs pos="100000">
                  <a:srgbClr val="0054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3602" y="1445384"/>
            <a:ext cx="5313654" cy="938837"/>
            <a:chOff x="3113602" y="1445384"/>
            <a:chExt cx="5313654" cy="938837"/>
          </a:xfrm>
        </p:grpSpPr>
        <p:sp>
          <p:nvSpPr>
            <p:cNvPr id="47" name="TextBox 46"/>
            <p:cNvSpPr txBox="1"/>
            <p:nvPr/>
          </p:nvSpPr>
          <p:spPr>
            <a:xfrm>
              <a:off x="3113602" y="1733375"/>
              <a:ext cx="188769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kernel thread()tf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64088" y="1736424"/>
              <a:ext cx="114005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do_fork()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04248" y="1731478"/>
              <a:ext cx="162300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copy_thread()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弧形 77"/>
            <p:cNvSpPr/>
            <p:nvPr/>
          </p:nvSpPr>
          <p:spPr>
            <a:xfrm rot="222205">
              <a:off x="4502745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弧形 78"/>
            <p:cNvSpPr/>
            <p:nvPr/>
          </p:nvSpPr>
          <p:spPr>
            <a:xfrm rot="11153873">
              <a:off x="4490087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弧形 79"/>
            <p:cNvSpPr/>
            <p:nvPr/>
          </p:nvSpPr>
          <p:spPr>
            <a:xfrm rot="222205">
              <a:off x="6136959" y="1445384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弧形 80"/>
            <p:cNvSpPr/>
            <p:nvPr/>
          </p:nvSpPr>
          <p:spPr>
            <a:xfrm rot="11153873">
              <a:off x="6124301" y="1608718"/>
              <a:ext cx="1334575" cy="775503"/>
            </a:xfrm>
            <a:prstGeom prst="arc">
              <a:avLst>
                <a:gd name="adj1" fmla="val 10792356"/>
                <a:gd name="adj2" fmla="val 20834122"/>
              </a:avLst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01010" y="213995"/>
            <a:ext cx="3460115" cy="57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Fork()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的开销？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771550"/>
            <a:ext cx="5799785" cy="1232043"/>
            <a:chOff x="834645" y="771550"/>
            <a:chExt cx="5799785" cy="1232043"/>
          </a:xfrm>
        </p:grpSpPr>
        <p:sp>
          <p:nvSpPr>
            <p:cNvPr id="7" name="TextBox 6"/>
            <p:cNvSpPr txBox="1"/>
            <p:nvPr/>
          </p:nvSpPr>
          <p:spPr>
            <a:xfrm>
              <a:off x="1172004" y="828268"/>
              <a:ext cx="2399864" cy="346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fork()的实现开销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60200" y="1114020"/>
              <a:ext cx="5366040" cy="341632"/>
              <a:chOff x="1349100" y="1142990"/>
              <a:chExt cx="5366040" cy="3416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57290" y="114299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对子进程分配内存</a:t>
                </a: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121442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1" name="组合 10"/>
            <p:cNvGrpSpPr/>
            <p:nvPr/>
          </p:nvGrpSpPr>
          <p:grpSpPr>
            <a:xfrm>
              <a:off x="1268390" y="1399772"/>
              <a:ext cx="5366040" cy="341632"/>
              <a:chOff x="1357290" y="1428742"/>
              <a:chExt cx="5366040" cy="3416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365480" y="142874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复制父进程的内存和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CPU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寄存器到子进程里</a:t>
                </a:r>
              </a:p>
            </p:txBody>
          </p:sp>
          <p:pic>
            <p:nvPicPr>
              <p:cNvPr id="13" name="图片 1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47200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14" name="组合 13"/>
            <p:cNvGrpSpPr/>
            <p:nvPr/>
          </p:nvGrpSpPr>
          <p:grpSpPr>
            <a:xfrm>
              <a:off x="1268390" y="1657344"/>
              <a:ext cx="5366040" cy="346249"/>
              <a:chOff x="1357290" y="1686314"/>
              <a:chExt cx="5366040" cy="34624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365480" y="1686314"/>
                <a:ext cx="5357850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开销昂贵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!!</a:t>
                </a:r>
              </a:p>
            </p:txBody>
          </p:sp>
          <p:pic>
            <p:nvPicPr>
              <p:cNvPr id="16" name="图片 15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175775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834645" y="77155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4645" y="1990254"/>
            <a:ext cx="6666313" cy="1314898"/>
            <a:chOff x="834645" y="1990254"/>
            <a:chExt cx="6666313" cy="1314898"/>
          </a:xfrm>
        </p:grpSpPr>
        <p:sp>
          <p:nvSpPr>
            <p:cNvPr id="17" name="TextBox 16"/>
            <p:cNvSpPr txBox="1"/>
            <p:nvPr/>
          </p:nvSpPr>
          <p:spPr>
            <a:xfrm>
              <a:off x="1142976" y="1990254"/>
              <a:ext cx="6215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在99%的情况里，我们在调用fork()之后调用exec()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247500" y="2347444"/>
              <a:ext cx="5366040" cy="341632"/>
              <a:chOff x="1349100" y="2285998"/>
              <a:chExt cx="5366040" cy="3416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357290" y="2285998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操作中内存复制是没有作用的</a:t>
                </a:r>
              </a:p>
            </p:txBody>
          </p:sp>
          <p:pic>
            <p:nvPicPr>
              <p:cNvPr id="20" name="图片 1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235743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21" name="组合 20"/>
            <p:cNvGrpSpPr/>
            <p:nvPr/>
          </p:nvGrpSpPr>
          <p:grpSpPr>
            <a:xfrm>
              <a:off x="1255690" y="2633196"/>
              <a:ext cx="5366040" cy="341632"/>
              <a:chOff x="1357290" y="2571750"/>
              <a:chExt cx="5366040" cy="3416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365480" y="257175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子进程将可能关闭打开的文件和连接</a:t>
                </a:r>
              </a:p>
            </p:txBody>
          </p:sp>
          <p:pic>
            <p:nvPicPr>
              <p:cNvPr id="23" name="图片 22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2615008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1263880" y="2890768"/>
              <a:ext cx="535785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endPara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3880" y="2963520"/>
              <a:ext cx="6237078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为什么不能结合它们在一个调用中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?</a:t>
              </a: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690" y="3034958"/>
              <a:ext cx="151066" cy="1489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834645" y="19981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4645" y="3305152"/>
            <a:ext cx="7006293" cy="1555961"/>
            <a:chOff x="834645" y="3305152"/>
            <a:chExt cx="7006293" cy="1555961"/>
          </a:xfrm>
        </p:grpSpPr>
        <p:sp>
          <p:nvSpPr>
            <p:cNvPr id="29" name="TextBox 28"/>
            <p:cNvSpPr txBox="1"/>
            <p:nvPr/>
          </p:nvSpPr>
          <p:spPr>
            <a:xfrm>
              <a:off x="1155676" y="3305152"/>
              <a:ext cx="2416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vfork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260452" y="3685788"/>
              <a:ext cx="6509048" cy="346249"/>
              <a:chOff x="1349100" y="3714758"/>
              <a:chExt cx="6509048" cy="34624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357290" y="3714758"/>
                <a:ext cx="6500858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创建进程时，不再创建一个同样的内存映像</a:t>
                </a:r>
              </a:p>
            </p:txBody>
          </p:sp>
          <p:pic>
            <p:nvPicPr>
              <p:cNvPr id="32" name="图片 31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9100" y="3786196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1268642" y="3948094"/>
              <a:ext cx="5366040" cy="341632"/>
              <a:chOff x="1357290" y="4000510"/>
              <a:chExt cx="5366040" cy="341632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365480" y="4000510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一些时候称为轻量级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fork() </a:t>
                </a:r>
              </a:p>
            </p:txBody>
          </p:sp>
          <p:pic>
            <p:nvPicPr>
              <p:cNvPr id="35" name="图片 34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043768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6" name="组合 35"/>
            <p:cNvGrpSpPr/>
            <p:nvPr/>
          </p:nvGrpSpPr>
          <p:grpSpPr>
            <a:xfrm>
              <a:off x="1268642" y="4205666"/>
              <a:ext cx="5366040" cy="341632"/>
              <a:chOff x="1357290" y="4258082"/>
              <a:chExt cx="5366040" cy="3416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365480" y="4258082"/>
                <a:ext cx="5357850" cy="341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子进程应该几乎立即调用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exec()</a:t>
                </a:r>
              </a:p>
            </p:txBody>
          </p:sp>
          <p:pic>
            <p:nvPicPr>
              <p:cNvPr id="38" name="图片 3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329520"/>
                <a:ext cx="151066" cy="148997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1268642" y="4514864"/>
              <a:ext cx="6572296" cy="346249"/>
              <a:chOff x="1357290" y="4543834"/>
              <a:chExt cx="6572296" cy="34624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365480" y="4543834"/>
                <a:ext cx="6564106" cy="34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75000"/>
                </a:pP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现在使用 </a:t>
                </a:r>
                <a:r>
                  <a:rPr lang="en-US" altLang="zh-CN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Copy on Write  (COW) </a:t>
                </a:r>
                <a:r>
                  <a:rPr lang="zh-CN" altLang="en-US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技术</a:t>
                </a:r>
              </a:p>
            </p:txBody>
          </p:sp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57290" y="461527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834645" y="330515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>
                <a:solidFill>
                  <a:srgbClr val="C00000"/>
                </a:solidFill>
              </a:rPr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714480" y="214296"/>
            <a:ext cx="5715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程序加载和执行系统调用</a:t>
            </a:r>
            <a:r>
              <a:rPr lang="en-US" altLang="zh-CN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1015" y="1030112"/>
            <a:ext cx="5884125" cy="707886"/>
            <a:chOff x="831015" y="1030112"/>
            <a:chExt cx="5884125" cy="707886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5583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允许进程“加载”一个完全不同的程序，并从main开始执行(即_start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3429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1015" y="1735200"/>
            <a:ext cx="5890251" cy="404502"/>
            <a:chOff x="831015" y="1735200"/>
            <a:chExt cx="5890251" cy="404502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739592"/>
              <a:ext cx="55503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允许进程加载时指定启动参数(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argc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argv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73520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1015" y="2139702"/>
            <a:ext cx="4526803" cy="1103958"/>
            <a:chOff x="831015" y="2139702"/>
            <a:chExt cx="4526803" cy="1103958"/>
          </a:xfrm>
        </p:grpSpPr>
        <p:sp>
          <p:nvSpPr>
            <p:cNvPr id="53" name="TextBox 52"/>
            <p:cNvSpPr txBox="1"/>
            <p:nvPr/>
          </p:nvSpPr>
          <p:spPr>
            <a:xfrm>
              <a:off x="1466374" y="2843550"/>
              <a:ext cx="38914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但是运行了不同的程序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954905"/>
              <a:ext cx="151066" cy="14899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70872" y="2144094"/>
              <a:ext cx="2043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exec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调用成功时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13970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2499742"/>
              <a:ext cx="23198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它是相同的进程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11097"/>
              <a:ext cx="151066" cy="148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31015" y="3299512"/>
            <a:ext cx="4883993" cy="404502"/>
            <a:chOff x="831015" y="3299512"/>
            <a:chExt cx="4883993" cy="404502"/>
          </a:xfrm>
        </p:grpSpPr>
        <p:sp>
          <p:nvSpPr>
            <p:cNvPr id="18" name="TextBox 17"/>
            <p:cNvSpPr txBox="1"/>
            <p:nvPr/>
          </p:nvSpPr>
          <p:spPr>
            <a:xfrm>
              <a:off x="1170872" y="3303904"/>
              <a:ext cx="45441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代码段、堆栈和堆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heap</a:t>
              </a: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等完全重写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1015" y="329951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411760" y="214296"/>
            <a:ext cx="4464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en-US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exec()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76392" y="761013"/>
            <a:ext cx="8112240" cy="4138352"/>
            <a:chOff x="476392" y="761013"/>
            <a:chExt cx="8112240" cy="4138352"/>
          </a:xfrm>
        </p:grpSpPr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099411"/>
              <a:ext cx="2617953" cy="3799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884" y="1099411"/>
              <a:ext cx="1767904" cy="3799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1099411"/>
              <a:ext cx="2504464" cy="37999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矩形 7"/>
            <p:cNvSpPr>
              <a:spLocks noChangeArrowheads="1"/>
            </p:cNvSpPr>
            <p:nvPr/>
          </p:nvSpPr>
          <p:spPr bwMode="auto">
            <a:xfrm>
              <a:off x="6007054" y="783471"/>
              <a:ext cx="1422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load_icode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476392" y="761013"/>
              <a:ext cx="11680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sys_exec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25" name="矩形 9"/>
            <p:cNvSpPr>
              <a:spLocks noChangeArrowheads="1"/>
            </p:cNvSpPr>
            <p:nvPr/>
          </p:nvSpPr>
          <p:spPr bwMode="auto">
            <a:xfrm>
              <a:off x="3657097" y="782196"/>
              <a:ext cx="13787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do_execve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72202" y="214296"/>
            <a:ext cx="3571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中第一个进程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5476" y="748190"/>
            <a:ext cx="7040561" cy="4185285"/>
            <a:chOff x="625476" y="748190"/>
            <a:chExt cx="7040561" cy="4185285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6" y="1117522"/>
              <a:ext cx="2822575" cy="3815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625476" y="748190"/>
              <a:ext cx="11934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proc_init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17522"/>
              <a:ext cx="3094037" cy="3815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4572000" y="758415"/>
              <a:ext cx="12490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init_main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提纲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42976" y="100011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进程切换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1142976" y="1357304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进程创建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5730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>
          <a:xfrm>
            <a:off x="1142976" y="1700207"/>
            <a:ext cx="185738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smtClean="0"/>
              <a:t>进程加载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70020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1142976" y="2057397"/>
            <a:ext cx="23574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进程等待与退出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5739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25381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957954" y="214296"/>
            <a:ext cx="3500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父进程等待子进程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2517" y="2262381"/>
            <a:ext cx="4873665" cy="646331"/>
            <a:chOff x="1339657" y="2262381"/>
            <a:chExt cx="4873665" cy="646331"/>
          </a:xfrm>
        </p:grpSpPr>
        <p:sp>
          <p:nvSpPr>
            <p:cNvPr id="47" name="TextBox 46"/>
            <p:cNvSpPr txBox="1"/>
            <p:nvPr/>
          </p:nvSpPr>
          <p:spPr>
            <a:xfrm>
              <a:off x="1493652" y="2262381"/>
              <a:ext cx="4719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有子进程存活时，父进程进入等待状态，等待子进程的返回结果</a:t>
              </a:r>
            </a:p>
          </p:txBody>
        </p:sp>
        <p:pic>
          <p:nvPicPr>
            <p:cNvPr id="48" name="图片 4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9657" y="2362286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962517" y="1260683"/>
            <a:ext cx="5734097" cy="707886"/>
            <a:chOff x="962517" y="1260683"/>
            <a:chExt cx="5734097" cy="707886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517" y="1381914"/>
              <a:ext cx="151066" cy="14899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116512" y="1260683"/>
              <a:ext cx="5580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子进程结束时通过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向父进程返回一个值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父进程通过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接受并处理返回值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134" y="1670953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3471" y="3392293"/>
            <a:ext cx="5393042" cy="369332"/>
            <a:chOff x="1337473" y="3769460"/>
            <a:chExt cx="5393042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1485379" y="3769460"/>
              <a:ext cx="524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有僵尸子进程等待时，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立即返回其中一个值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473" y="3868856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968843" y="3749382"/>
            <a:ext cx="5410267" cy="369332"/>
            <a:chOff x="1341138" y="3400641"/>
            <a:chExt cx="54102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93569" y="3400641"/>
              <a:ext cx="5257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无子进程存活时，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立刻返回</a:t>
              </a: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38" y="3495306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93853" y="915566"/>
            <a:ext cx="5885257" cy="423104"/>
            <a:chOff x="493853" y="915566"/>
            <a:chExt cx="5885257" cy="423104"/>
          </a:xfrm>
        </p:grpSpPr>
        <p:sp>
          <p:nvSpPr>
            <p:cNvPr id="46" name="TextBox 45"/>
            <p:cNvSpPr txBox="1"/>
            <p:nvPr/>
          </p:nvSpPr>
          <p:spPr>
            <a:xfrm>
              <a:off x="827584" y="915566"/>
              <a:ext cx="5551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wait()系统调用用于父进程等待子进程的结束</a:t>
              </a:r>
            </a:p>
          </p:txBody>
        </p:sp>
        <p:sp>
          <p:nvSpPr>
            <p:cNvPr id="16" name="TextBox 54"/>
            <p:cNvSpPr txBox="1"/>
            <p:nvPr/>
          </p:nvSpPr>
          <p:spPr>
            <a:xfrm>
              <a:off x="493853" y="93856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1310" y="1945118"/>
            <a:ext cx="3395253" cy="401323"/>
            <a:chOff x="511310" y="1945118"/>
            <a:chExt cx="3395253" cy="401323"/>
          </a:xfrm>
        </p:grpSpPr>
        <p:sp>
          <p:nvSpPr>
            <p:cNvPr id="52" name="TextBox 51"/>
            <p:cNvSpPr txBox="1"/>
            <p:nvPr/>
          </p:nvSpPr>
          <p:spPr>
            <a:xfrm>
              <a:off x="860129" y="1946331"/>
              <a:ext cx="3046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wait()系统调用的功能</a:t>
              </a:r>
            </a:p>
          </p:txBody>
        </p:sp>
        <p:sp>
          <p:nvSpPr>
            <p:cNvPr id="26" name="TextBox 54"/>
            <p:cNvSpPr txBox="1"/>
            <p:nvPr/>
          </p:nvSpPr>
          <p:spPr>
            <a:xfrm>
              <a:off x="511310" y="194511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48"/>
          <p:cNvSpPr txBox="1"/>
          <p:nvPr/>
        </p:nvSpPr>
        <p:spPr>
          <a:xfrm>
            <a:off x="1115064" y="2815866"/>
            <a:ext cx="482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当某子进程调用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唤醒父进程，将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exit()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返回值作为父进程中</a:t>
            </a:r>
            <a:r>
              <a:rPr lang="en-US" altLang="zh-CN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600" b="1" dirty="0" smtClean="0">
                <a:solidFill>
                  <a:srgbClr val="0093DD"/>
                </a:solidFill>
                <a:latin typeface="微软雅黑" pitchFamily="34" charset="-122"/>
                <a:ea typeface="微软雅黑" pitchFamily="34" charset="-122"/>
              </a:rPr>
              <a:t>的返回值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smtClean="0"/>
              <a:t>上下文切换图示</a:t>
            </a:r>
            <a:endParaRPr kumimoji="0" lang="zh-CN" altLang="en-US" sz="3000" b="1" i="0" u="none" strike="noStrike" kern="1200" cap="none" spc="0" normalizeH="0" baseline="0" noProof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57884" y="2495232"/>
            <a:ext cx="705903" cy="756000"/>
            <a:chOff x="5857884" y="2495232"/>
            <a:chExt cx="705903" cy="756000"/>
          </a:xfrm>
        </p:grpSpPr>
        <p:sp>
          <p:nvSpPr>
            <p:cNvPr id="9" name="TextBox 8"/>
            <p:cNvSpPr txBox="1"/>
            <p:nvPr/>
          </p:nvSpPr>
          <p:spPr>
            <a:xfrm>
              <a:off x="5942282" y="2705878"/>
              <a:ext cx="621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3" name="下箭头 12"/>
            <p:cNvSpPr/>
            <p:nvPr/>
          </p:nvSpPr>
          <p:spPr>
            <a:xfrm>
              <a:off x="5857884" y="2495232"/>
              <a:ext cx="142876" cy="756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99952" y="1506921"/>
            <a:ext cx="956657" cy="2636469"/>
            <a:chOff x="999952" y="1506921"/>
            <a:chExt cx="956657" cy="2636469"/>
          </a:xfrm>
        </p:grpSpPr>
        <p:grpSp>
          <p:nvGrpSpPr>
            <p:cNvPr id="77" name="组合 76"/>
            <p:cNvGrpSpPr/>
            <p:nvPr/>
          </p:nvGrpSpPr>
          <p:grpSpPr>
            <a:xfrm>
              <a:off x="1770678" y="1637136"/>
              <a:ext cx="185931" cy="2501613"/>
              <a:chOff x="2199306" y="1637136"/>
              <a:chExt cx="185931" cy="2501613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285984" y="1637136"/>
                <a:ext cx="0" cy="2500025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2205237" y="1643056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2199306" y="41371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右大括号 36"/>
            <p:cNvSpPr/>
            <p:nvPr/>
          </p:nvSpPr>
          <p:spPr>
            <a:xfrm flipH="1">
              <a:off x="1506527" y="1506921"/>
              <a:ext cx="229406" cy="2636469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952" y="26697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09445" y="1175014"/>
            <a:ext cx="619349" cy="455933"/>
            <a:chOff x="1310607" y="1378523"/>
            <a:chExt cx="619349" cy="455933"/>
          </a:xfrm>
        </p:grpSpPr>
        <p:sp>
          <p:nvSpPr>
            <p:cNvPr id="35" name="下箭头 34"/>
            <p:cNvSpPr/>
            <p:nvPr/>
          </p:nvSpPr>
          <p:spPr>
            <a:xfrm>
              <a:off x="1798618" y="1400775"/>
              <a:ext cx="131338" cy="433681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0607" y="1378523"/>
              <a:ext cx="55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82686" y="4138951"/>
            <a:ext cx="642943" cy="313718"/>
            <a:chOff x="1285851" y="4143386"/>
            <a:chExt cx="642943" cy="313718"/>
          </a:xfrm>
        </p:grpSpPr>
        <p:sp>
          <p:nvSpPr>
            <p:cNvPr id="36" name="下箭头 35"/>
            <p:cNvSpPr/>
            <p:nvPr/>
          </p:nvSpPr>
          <p:spPr>
            <a:xfrm>
              <a:off x="1785918" y="4169104"/>
              <a:ext cx="142876" cy="288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5851" y="4143386"/>
              <a:ext cx="5794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运行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011790" y="1500180"/>
            <a:ext cx="2007756" cy="176220"/>
            <a:chOff x="2011790" y="1500180"/>
            <a:chExt cx="2007756" cy="17622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3022649" y="1501768"/>
              <a:ext cx="99689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16200000" flipH="1">
              <a:off x="3919420" y="1588289"/>
              <a:ext cx="176220" cy="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2011790" y="1506922"/>
              <a:ext cx="1045730" cy="13435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000497" y="2500312"/>
            <a:ext cx="1728793" cy="242685"/>
            <a:chOff x="4000497" y="2500312"/>
            <a:chExt cx="1728793" cy="242685"/>
          </a:xfrm>
        </p:grpSpPr>
        <p:cxnSp>
          <p:nvCxnSpPr>
            <p:cNvPr id="53" name="直接连接符 52"/>
            <p:cNvCxnSpPr/>
            <p:nvPr/>
          </p:nvCxnSpPr>
          <p:spPr>
            <a:xfrm rot="5400000">
              <a:off x="3912874" y="2652997"/>
              <a:ext cx="1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 flipH="1" flipV="1">
              <a:off x="4396170" y="2318953"/>
              <a:ext cx="8753" cy="80010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4800596" y="2500312"/>
              <a:ext cx="928694" cy="21431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995738" y="3059115"/>
            <a:ext cx="1744670" cy="214309"/>
            <a:chOff x="3995738" y="3059115"/>
            <a:chExt cx="1744670" cy="214309"/>
          </a:xfrm>
        </p:grpSpPr>
        <p:cxnSp>
          <p:nvCxnSpPr>
            <p:cNvPr id="59" name="直接连接符 58"/>
            <p:cNvCxnSpPr/>
            <p:nvPr/>
          </p:nvCxnSpPr>
          <p:spPr>
            <a:xfrm rot="10800000">
              <a:off x="4840408" y="3071132"/>
              <a:ext cx="90000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0800000">
              <a:off x="3995738" y="3071132"/>
              <a:ext cx="85725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rot="16200000" flipH="1">
              <a:off x="3890966" y="3163888"/>
              <a:ext cx="214309" cy="47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950679" y="4137162"/>
            <a:ext cx="2114907" cy="223552"/>
            <a:chOff x="1950679" y="4167311"/>
            <a:chExt cx="2114907" cy="223552"/>
          </a:xfrm>
        </p:grpSpPr>
        <p:cxnSp>
          <p:nvCxnSpPr>
            <p:cNvPr id="67" name="直接连接符 66"/>
            <p:cNvCxnSpPr>
              <a:stCxn id="32" idx="2"/>
            </p:cNvCxnSpPr>
            <p:nvPr/>
          </p:nvCxnSpPr>
          <p:spPr>
            <a:xfrm>
              <a:off x="4052100" y="4202883"/>
              <a:ext cx="815" cy="18179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3057520" y="4384675"/>
              <a:ext cx="1008066" cy="6188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H="1" flipV="1">
              <a:off x="1950679" y="4167311"/>
              <a:ext cx="1128630" cy="217364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43240" y="2285998"/>
            <a:ext cx="1809765" cy="276999"/>
            <a:chOff x="3643306" y="1895467"/>
            <a:chExt cx="1809765" cy="276999"/>
          </a:xfrm>
        </p:grpSpPr>
        <p:sp>
          <p:nvSpPr>
            <p:cNvPr id="23" name="矩形 22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057520" y="1190613"/>
            <a:ext cx="1895485" cy="1107527"/>
            <a:chOff x="3057520" y="1190613"/>
            <a:chExt cx="1895485" cy="1107527"/>
          </a:xfrm>
        </p:grpSpPr>
        <p:grpSp>
          <p:nvGrpSpPr>
            <p:cNvPr id="29" name="组合 28"/>
            <p:cNvGrpSpPr/>
            <p:nvPr/>
          </p:nvGrpSpPr>
          <p:grpSpPr>
            <a:xfrm>
              <a:off x="3143240" y="1643056"/>
              <a:ext cx="1809765" cy="276999"/>
              <a:chOff x="3643306" y="1895467"/>
              <a:chExt cx="1809765" cy="27699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0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057520" y="1190613"/>
              <a:ext cx="1658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79832" y="1928808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35310" y="3895735"/>
            <a:ext cx="1809765" cy="276999"/>
            <a:chOff x="3643306" y="1895467"/>
            <a:chExt cx="1809765" cy="276999"/>
          </a:xfrm>
        </p:grpSpPr>
        <p:sp>
          <p:nvSpPr>
            <p:cNvPr id="31" name="矩形 30"/>
            <p:cNvSpPr/>
            <p:nvPr/>
          </p:nvSpPr>
          <p:spPr>
            <a:xfrm>
              <a:off x="3643306" y="1928808"/>
              <a:ext cx="1785950" cy="21431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67121" y="1895467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spc="-60" dirty="0" smtClean="0">
                  <a:solidFill>
                    <a:schemeClr val="bg1"/>
                  </a:solidFill>
                  <a:latin typeface="+mn-ea"/>
                </a:rPr>
                <a:t>从</a:t>
              </a:r>
              <a:r>
                <a:rPr lang="en-US" altLang="zh-CN" sz="1200" b="1" spc="-60" dirty="0" smtClean="0">
                  <a:solidFill>
                    <a:schemeClr val="bg1"/>
                  </a:solidFill>
                  <a:latin typeface="+mn-ea"/>
                </a:rPr>
                <a:t>PCB</a:t>
              </a:r>
              <a:r>
                <a:rPr lang="en-US" altLang="zh-CN" sz="1200" b="1" spc="-60" baseline="-25000" dirty="0" smtClean="0">
                  <a:solidFill>
                    <a:schemeClr val="bg1"/>
                  </a:solidFill>
                  <a:latin typeface="+mn-ea"/>
                </a:rPr>
                <a:t>0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+mn-ea"/>
                </a:rPr>
                <a:t>恢复进程状态</a:t>
              </a:r>
              <a:endParaRPr lang="zh-CN" altLang="en-US" sz="1200" b="1" spc="-6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59898" y="2798247"/>
            <a:ext cx="2000264" cy="1071529"/>
            <a:chOff x="3059898" y="2798247"/>
            <a:chExt cx="2000264" cy="1071529"/>
          </a:xfrm>
        </p:grpSpPr>
        <p:grpSp>
          <p:nvGrpSpPr>
            <p:cNvPr id="25" name="组合 24"/>
            <p:cNvGrpSpPr/>
            <p:nvPr/>
          </p:nvGrpSpPr>
          <p:grpSpPr>
            <a:xfrm>
              <a:off x="3144806" y="3253971"/>
              <a:ext cx="1809765" cy="276999"/>
              <a:chOff x="3643306" y="1895467"/>
              <a:chExt cx="1809765" cy="276999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643306" y="1928808"/>
                <a:ext cx="1785950" cy="21431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667121" y="1895467"/>
                <a:ext cx="1785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保存进程状态到</a:t>
                </a:r>
                <a:r>
                  <a:rPr lang="en-US" altLang="zh-CN" sz="1200" b="1" dirty="0" smtClean="0">
                    <a:solidFill>
                      <a:schemeClr val="bg1"/>
                    </a:solidFill>
                    <a:latin typeface="+mn-ea"/>
                  </a:rPr>
                  <a:t>PCB</a:t>
                </a:r>
                <a:r>
                  <a:rPr lang="en-US" altLang="zh-CN" sz="1200" b="1" baseline="-25000" dirty="0" smtClean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059898" y="2798247"/>
              <a:ext cx="2000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11576A"/>
                  </a:solidFill>
                  <a:latin typeface="+mn-ea"/>
                </a:rPr>
                <a:t>中断或系统调用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4120" y="3500444"/>
              <a:ext cx="428322" cy="369332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85852" y="862146"/>
            <a:ext cx="5357061" cy="327384"/>
            <a:chOff x="1285852" y="862146"/>
            <a:chExt cx="5357061" cy="327384"/>
          </a:xfrm>
        </p:grpSpPr>
        <p:sp>
          <p:nvSpPr>
            <p:cNvPr id="74" name="TextBox 73"/>
            <p:cNvSpPr txBox="1"/>
            <p:nvPr/>
          </p:nvSpPr>
          <p:spPr>
            <a:xfrm>
              <a:off x="3563888" y="862146"/>
              <a:ext cx="1571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操作系统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42781" y="881753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1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85852" y="880414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 P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0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28719" y="1197266"/>
            <a:ext cx="892787" cy="1290346"/>
            <a:chOff x="5828719" y="1197266"/>
            <a:chExt cx="892787" cy="1290346"/>
          </a:xfrm>
        </p:grpSpPr>
        <p:sp>
          <p:nvSpPr>
            <p:cNvPr id="4" name="右大括号 3"/>
            <p:cNvSpPr/>
            <p:nvPr/>
          </p:nvSpPr>
          <p:spPr>
            <a:xfrm>
              <a:off x="6025869" y="1218368"/>
              <a:ext cx="208800" cy="126318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77767" y="17123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5838834" y="248602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928528" y="1197266"/>
              <a:ext cx="0" cy="127855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828719" y="120955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5838834" y="3260730"/>
            <a:ext cx="892556" cy="907363"/>
            <a:chOff x="5838834" y="3260730"/>
            <a:chExt cx="892556" cy="907363"/>
          </a:xfrm>
        </p:grpSpPr>
        <p:sp>
          <p:nvSpPr>
            <p:cNvPr id="7" name="TextBox 6"/>
            <p:cNvSpPr txBox="1"/>
            <p:nvPr/>
          </p:nvSpPr>
          <p:spPr>
            <a:xfrm>
              <a:off x="6187651" y="360017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30116" y="3261218"/>
              <a:ext cx="0" cy="894708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右大括号 79"/>
            <p:cNvSpPr/>
            <p:nvPr/>
          </p:nvSpPr>
          <p:spPr>
            <a:xfrm>
              <a:off x="6073706" y="3273486"/>
              <a:ext cx="166840" cy="89301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5838834" y="4166505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30032" y="1654054"/>
            <a:ext cx="931378" cy="841178"/>
            <a:chOff x="1019300" y="1506921"/>
            <a:chExt cx="931378" cy="841178"/>
          </a:xfrm>
        </p:grpSpPr>
        <p:grpSp>
          <p:nvGrpSpPr>
            <p:cNvPr id="82" name="组合 81"/>
            <p:cNvGrpSpPr/>
            <p:nvPr/>
          </p:nvGrpSpPr>
          <p:grpSpPr>
            <a:xfrm>
              <a:off x="1770678" y="1506921"/>
              <a:ext cx="180000" cy="841178"/>
              <a:chOff x="2199306" y="1506921"/>
              <a:chExt cx="180000" cy="841178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2285984" y="1506921"/>
                <a:ext cx="0" cy="82938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2199306" y="234651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右大括号 82"/>
            <p:cNvSpPr/>
            <p:nvPr/>
          </p:nvSpPr>
          <p:spPr>
            <a:xfrm flipH="1">
              <a:off x="1506527" y="1506921"/>
              <a:ext cx="229406" cy="83959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37"/>
            <p:cNvSpPr txBox="1"/>
            <p:nvPr/>
          </p:nvSpPr>
          <p:spPr>
            <a:xfrm>
              <a:off x="1019300" y="179241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030202" y="1644884"/>
            <a:ext cx="918992" cy="1628430"/>
            <a:chOff x="1031686" y="1506921"/>
            <a:chExt cx="918992" cy="1628430"/>
          </a:xfrm>
        </p:grpSpPr>
        <p:grpSp>
          <p:nvGrpSpPr>
            <p:cNvPr id="89" name="组合 88"/>
            <p:cNvGrpSpPr/>
            <p:nvPr/>
          </p:nvGrpSpPr>
          <p:grpSpPr>
            <a:xfrm>
              <a:off x="1770678" y="1506921"/>
              <a:ext cx="180000" cy="1615672"/>
              <a:chOff x="2199306" y="1506921"/>
              <a:chExt cx="180000" cy="1615672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85984" y="1506921"/>
                <a:ext cx="0" cy="1615672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199306" y="311543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右大括号 89"/>
            <p:cNvSpPr/>
            <p:nvPr/>
          </p:nvSpPr>
          <p:spPr>
            <a:xfrm flipH="1">
              <a:off x="1506527" y="1506921"/>
              <a:ext cx="229406" cy="1628430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37"/>
            <p:cNvSpPr txBox="1"/>
            <p:nvPr/>
          </p:nvSpPr>
          <p:spPr>
            <a:xfrm>
              <a:off x="1031686" y="221579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38685" y="1197039"/>
            <a:ext cx="892705" cy="479131"/>
            <a:chOff x="5855679" y="1200781"/>
            <a:chExt cx="892705" cy="479131"/>
          </a:xfrm>
        </p:grpSpPr>
        <p:sp>
          <p:nvSpPr>
            <p:cNvPr id="107" name="右大括号 106"/>
            <p:cNvSpPr/>
            <p:nvPr/>
          </p:nvSpPr>
          <p:spPr>
            <a:xfrm>
              <a:off x="6063493" y="1218368"/>
              <a:ext cx="171175" cy="458029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5"/>
            <p:cNvSpPr txBox="1"/>
            <p:nvPr/>
          </p:nvSpPr>
          <p:spPr>
            <a:xfrm>
              <a:off x="6204645" y="129349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>
            <a:xfrm>
              <a:off x="5855679" y="167639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5945679" y="1200781"/>
              <a:ext cx="0" cy="479131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855679" y="1214537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838685" y="1206529"/>
            <a:ext cx="939878" cy="1092662"/>
            <a:chOff x="5838528" y="1197266"/>
            <a:chExt cx="939878" cy="1092662"/>
          </a:xfrm>
        </p:grpSpPr>
        <p:sp>
          <p:nvSpPr>
            <p:cNvPr id="113" name="右大括号 112"/>
            <p:cNvSpPr/>
            <p:nvPr/>
          </p:nvSpPr>
          <p:spPr>
            <a:xfrm>
              <a:off x="6066331" y="1218368"/>
              <a:ext cx="182406" cy="1067630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TextBox 5"/>
            <p:cNvSpPr txBox="1"/>
            <p:nvPr/>
          </p:nvSpPr>
          <p:spPr>
            <a:xfrm>
              <a:off x="6234667" y="161227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855679" y="228834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928528" y="1197266"/>
              <a:ext cx="0" cy="1088732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38528" y="1206034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>
            <a:off x="5835515" y="3254555"/>
            <a:ext cx="895875" cy="646736"/>
            <a:chOff x="5838834" y="3254184"/>
            <a:chExt cx="895875" cy="646736"/>
          </a:xfrm>
        </p:grpSpPr>
        <p:sp>
          <p:nvSpPr>
            <p:cNvPr id="126" name="TextBox 6"/>
            <p:cNvSpPr txBox="1"/>
            <p:nvPr/>
          </p:nvSpPr>
          <p:spPr>
            <a:xfrm>
              <a:off x="6190970" y="34464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930116" y="3254184"/>
              <a:ext cx="0" cy="646736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右大括号 128"/>
            <p:cNvSpPr/>
            <p:nvPr/>
          </p:nvSpPr>
          <p:spPr>
            <a:xfrm>
              <a:off x="6085649" y="3273487"/>
              <a:ext cx="154897" cy="620124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5838834" y="389361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8570" y="1648437"/>
            <a:ext cx="875431" cy="644229"/>
            <a:chOff x="1075247" y="1506920"/>
            <a:chExt cx="875431" cy="644229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770678" y="1506921"/>
              <a:ext cx="180000" cy="644228"/>
              <a:chOff x="2199306" y="1506921"/>
              <a:chExt cx="180000" cy="644228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2285984" y="1506921"/>
                <a:ext cx="0" cy="642640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2199306" y="214956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右大括号 134"/>
            <p:cNvSpPr/>
            <p:nvPr/>
          </p:nvSpPr>
          <p:spPr>
            <a:xfrm flipH="1">
              <a:off x="1579034" y="1506920"/>
              <a:ext cx="155219" cy="642641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TextBox 37"/>
            <p:cNvSpPr txBox="1"/>
            <p:nvPr/>
          </p:nvSpPr>
          <p:spPr>
            <a:xfrm>
              <a:off x="1075247" y="169299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987738" y="1644472"/>
            <a:ext cx="961456" cy="2242656"/>
            <a:chOff x="989222" y="1506920"/>
            <a:chExt cx="961456" cy="2242656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770678" y="1506921"/>
              <a:ext cx="180000" cy="2242655"/>
              <a:chOff x="2199306" y="1506921"/>
              <a:chExt cx="180000" cy="2242655"/>
            </a:xfrm>
          </p:grpSpPr>
          <p:cxnSp>
            <p:nvCxnSpPr>
              <p:cNvPr id="146" name="直接连接符 145"/>
              <p:cNvCxnSpPr/>
              <p:nvPr/>
            </p:nvCxnSpPr>
            <p:spPr>
              <a:xfrm>
                <a:off x="2285984" y="1506921"/>
                <a:ext cx="0" cy="2218994"/>
              </a:xfrm>
              <a:prstGeom prst="line">
                <a:avLst/>
              </a:prstGeom>
              <a:ln w="508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199306" y="1506921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2199306" y="3747988"/>
                <a:ext cx="180000" cy="158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右大括号 143"/>
            <p:cNvSpPr/>
            <p:nvPr/>
          </p:nvSpPr>
          <p:spPr>
            <a:xfrm flipH="1">
              <a:off x="1506527" y="1506920"/>
              <a:ext cx="229406" cy="2241067"/>
            </a:xfrm>
            <a:prstGeom prst="rightBrace">
              <a:avLst>
                <a:gd name="adj1" fmla="val 48192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37"/>
            <p:cNvSpPr txBox="1"/>
            <p:nvPr/>
          </p:nvSpPr>
          <p:spPr>
            <a:xfrm>
              <a:off x="989222" y="246142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839688" y="3263028"/>
            <a:ext cx="881818" cy="1183700"/>
            <a:chOff x="5838834" y="3260730"/>
            <a:chExt cx="881818" cy="1183700"/>
          </a:xfrm>
        </p:grpSpPr>
        <p:sp>
          <p:nvSpPr>
            <p:cNvPr id="159" name="TextBox 6"/>
            <p:cNvSpPr txBox="1"/>
            <p:nvPr/>
          </p:nvSpPr>
          <p:spPr>
            <a:xfrm>
              <a:off x="6176913" y="368763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</a:rPr>
                <a:t>空闲</a:t>
              </a:r>
              <a:endParaRPr lang="zh-CN" altLang="en-US" sz="1400" b="1" dirty="0">
                <a:solidFill>
                  <a:srgbClr val="11576A"/>
                </a:solidFill>
                <a:latin typeface="+mn-ea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38834" y="3260730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930116" y="3261218"/>
              <a:ext cx="0" cy="1181624"/>
            </a:xfrm>
            <a:prstGeom prst="line">
              <a:avLst/>
            </a:prstGeom>
            <a:ln w="508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右大括号 161"/>
            <p:cNvSpPr/>
            <p:nvPr/>
          </p:nvSpPr>
          <p:spPr>
            <a:xfrm>
              <a:off x="6082330" y="3273486"/>
              <a:ext cx="158216" cy="1145037"/>
            </a:xfrm>
            <a:prstGeom prst="rightBrace">
              <a:avLst>
                <a:gd name="adj1" fmla="val 30963"/>
                <a:gd name="adj2" fmla="val 50000"/>
              </a:avLst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>
              <a:off x="5838834" y="4442842"/>
              <a:ext cx="1800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27784" y="204359"/>
            <a:ext cx="3947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进程的有序终止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exit()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4645" y="828662"/>
            <a:ext cx="6041611" cy="404214"/>
            <a:chOff x="834645" y="828662"/>
            <a:chExt cx="6041611" cy="404214"/>
          </a:xfrm>
        </p:grpSpPr>
        <p:sp>
          <p:nvSpPr>
            <p:cNvPr id="15" name="TextBox 14"/>
            <p:cNvSpPr txBox="1"/>
            <p:nvPr/>
          </p:nvSpPr>
          <p:spPr>
            <a:xfrm>
              <a:off x="1138214" y="828662"/>
              <a:ext cx="573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进程结束执行时调用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exit()，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完成进程资源回收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45" y="83276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0200" y="1449380"/>
            <a:ext cx="4383370" cy="369332"/>
            <a:chOff x="1260200" y="1449380"/>
            <a:chExt cx="438337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260200" y="1449380"/>
              <a:ext cx="4383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将调用参数作为进程的“结果”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1520818"/>
              <a:ext cx="151066" cy="148997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1252514" y="1735132"/>
            <a:ext cx="4605370" cy="912656"/>
            <a:chOff x="1252514" y="1735132"/>
            <a:chExt cx="4605370" cy="912656"/>
          </a:xfrm>
        </p:grpSpPr>
        <p:sp>
          <p:nvSpPr>
            <p:cNvPr id="19" name="TextBox 18"/>
            <p:cNvSpPr txBox="1"/>
            <p:nvPr/>
          </p:nvSpPr>
          <p:spPr>
            <a:xfrm>
              <a:off x="1260704" y="1735132"/>
              <a:ext cx="4168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关闭所有打开的文件等占用资源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78390"/>
              <a:ext cx="151066" cy="148997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268390" y="1992704"/>
              <a:ext cx="173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释放内存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064142"/>
              <a:ext cx="151066" cy="14899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68390" y="2278456"/>
              <a:ext cx="4589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释放大部分进程相关的内核数据结构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349894"/>
              <a:ext cx="151066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73152" y="3647054"/>
            <a:ext cx="4873912" cy="369332"/>
            <a:chOff x="1273152" y="3647054"/>
            <a:chExt cx="4873912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1431904" y="3647054"/>
              <a:ext cx="471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清理所有等待的僵尸进程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152" y="3718492"/>
              <a:ext cx="151066" cy="14899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34645" y="1122352"/>
            <a:ext cx="5951933" cy="434762"/>
            <a:chOff x="834645" y="1122352"/>
            <a:chExt cx="5951933" cy="434762"/>
          </a:xfrm>
        </p:grpSpPr>
        <p:sp>
          <p:nvSpPr>
            <p:cNvPr id="16" name="TextBox 15"/>
            <p:cNvSpPr txBox="1"/>
            <p:nvPr/>
          </p:nvSpPr>
          <p:spPr>
            <a:xfrm>
              <a:off x="1155676" y="1122352"/>
              <a:ext cx="5630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exit()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系统调用的功能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4645" y="1157004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60045" y="3964054"/>
            <a:ext cx="4959739" cy="406428"/>
            <a:chOff x="860045" y="3964054"/>
            <a:chExt cx="4959739" cy="406428"/>
          </a:xfrm>
        </p:grpSpPr>
        <p:sp>
          <p:nvSpPr>
            <p:cNvPr id="31" name="TextBox 30"/>
            <p:cNvSpPr txBox="1"/>
            <p:nvPr/>
          </p:nvSpPr>
          <p:spPr>
            <a:xfrm>
              <a:off x="1176314" y="3964054"/>
              <a:ext cx="464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进程终止是最终的垃圾收集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资源回收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045" y="3970372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0200" y="2564208"/>
            <a:ext cx="6383634" cy="1145227"/>
            <a:chOff x="1260200" y="2564208"/>
            <a:chExt cx="6383634" cy="1145227"/>
          </a:xfrm>
        </p:grpSpPr>
        <p:sp>
          <p:nvSpPr>
            <p:cNvPr id="25" name="TextBox 24"/>
            <p:cNvSpPr txBox="1"/>
            <p:nvPr/>
          </p:nvSpPr>
          <p:spPr>
            <a:xfrm>
              <a:off x="1268390" y="2564208"/>
              <a:ext cx="373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28575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检查是否父进程是存活着的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200" y="2635646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712216" y="2862264"/>
              <a:ext cx="59316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如存活，保留结果的值直到父进程需要它，进入僵尸（zombie/defunct）状态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86584" y="3370881"/>
              <a:ext cx="445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如果没有，它释放所有的数据结构，进程结果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2976112"/>
              <a:ext cx="151066" cy="148997"/>
            </a:xfrm>
            <a:prstGeom prst="rect">
              <a:avLst/>
            </a:prstGeom>
          </p:spPr>
        </p:pic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192" y="3469031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55776" y="212824"/>
            <a:ext cx="39290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exit /wait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15616" y="789385"/>
            <a:ext cx="6213120" cy="4219422"/>
            <a:chOff x="1115616" y="789385"/>
            <a:chExt cx="6213120" cy="4219422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143681"/>
              <a:ext cx="1691084" cy="3865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131994"/>
              <a:ext cx="3044768" cy="3865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1115616" y="789385"/>
              <a:ext cx="10294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do_exit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4211960" y="790979"/>
              <a:ext cx="10903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11576A"/>
                  </a:solidFill>
                  <a:latin typeface="+mn-ea"/>
                  <a:cs typeface="宋体" charset="0"/>
                </a:rPr>
                <a:t>do_wait</a:t>
              </a:r>
              <a:endParaRPr lang="en-US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536017" y="214296"/>
            <a:ext cx="40719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其他进程控制系统调用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1015" y="2933028"/>
            <a:ext cx="5884125" cy="1040440"/>
            <a:chOff x="831015" y="2933028"/>
            <a:chExt cx="5884125" cy="1040440"/>
          </a:xfrm>
        </p:grpSpPr>
        <p:sp>
          <p:nvSpPr>
            <p:cNvPr id="14" name="TextBox 13"/>
            <p:cNvSpPr txBox="1"/>
            <p:nvPr/>
          </p:nvSpPr>
          <p:spPr>
            <a:xfrm>
              <a:off x="1170872" y="2937420"/>
              <a:ext cx="757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定时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1015" y="2933028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66374" y="3265582"/>
              <a:ext cx="5248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sleep()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可以让进程在定时器的等待队列中等待指定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3376937"/>
              <a:ext cx="151066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831015" y="1006156"/>
            <a:ext cx="5884125" cy="1006232"/>
            <a:chOff x="831015" y="1006156"/>
            <a:chExt cx="5884125" cy="1006232"/>
          </a:xfrm>
        </p:grpSpPr>
        <p:sp>
          <p:nvSpPr>
            <p:cNvPr id="51" name="TextBox 50"/>
            <p:cNvSpPr txBox="1"/>
            <p:nvPr/>
          </p:nvSpPr>
          <p:spPr>
            <a:xfrm>
              <a:off x="1131408" y="1030112"/>
              <a:ext cx="179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优先级控制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015" y="1006156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6374" y="1329408"/>
              <a:ext cx="37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nice()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指定进程的初始优先级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440763"/>
              <a:ext cx="151066" cy="14899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466374" y="1643056"/>
              <a:ext cx="524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zh-CN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Unix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中进程优先级会随执行时间而衰减</a:t>
              </a:r>
              <a:endParaRPr lang="en-US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1754411"/>
              <a:ext cx="151066" cy="148997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31015" y="1942190"/>
            <a:ext cx="6027001" cy="1045253"/>
            <a:chOff x="831015" y="1942190"/>
            <a:chExt cx="6027001" cy="1045253"/>
          </a:xfrm>
        </p:grpSpPr>
        <p:sp>
          <p:nvSpPr>
            <p:cNvPr id="52" name="TextBox 51"/>
            <p:cNvSpPr txBox="1"/>
            <p:nvPr/>
          </p:nvSpPr>
          <p:spPr>
            <a:xfrm>
              <a:off x="1170872" y="1946582"/>
              <a:ext cx="2043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进程调试支持</a:t>
              </a:r>
              <a:endParaRPr lang="en-US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1015" y="1942190"/>
              <a:ext cx="4512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66374" y="2587333"/>
              <a:ext cx="3105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设置断点和查看寄存器等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" name="图片 2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698688"/>
              <a:ext cx="151066" cy="1489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66374" y="2243525"/>
              <a:ext cx="539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0000"/>
                </a:lnSpc>
              </a:pPr>
              <a:r>
                <a:rPr lang="en-US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ptrace()</a:t>
              </a:r>
              <a:r>
                <a:rPr lang="zh-CN" altLang="en-US" sz="2000" b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允许一个进程控制另一个进程的执行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284" y="2354880"/>
              <a:ext cx="151066" cy="148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99592" y="1347614"/>
            <a:ext cx="4062009" cy="3304311"/>
            <a:chOff x="107504" y="1627328"/>
            <a:chExt cx="4062009" cy="3304311"/>
          </a:xfrm>
        </p:grpSpPr>
        <p:sp>
          <p:nvSpPr>
            <p:cNvPr id="4" name="弧形 3"/>
            <p:cNvSpPr/>
            <p:nvPr/>
          </p:nvSpPr>
          <p:spPr>
            <a:xfrm rot="18840000">
              <a:off x="1376818" y="3383517"/>
              <a:ext cx="1523237" cy="1573007"/>
            </a:xfrm>
            <a:prstGeom prst="arc">
              <a:avLst/>
            </a:prstGeom>
            <a:ln w="38100">
              <a:solidFill>
                <a:srgbClr val="11576A"/>
              </a:solidFill>
              <a:headEnd type="none"/>
              <a:tailEnd type="triangle"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7504" y="1627328"/>
              <a:ext cx="4062009" cy="2950417"/>
              <a:chOff x="368908" y="1667425"/>
              <a:chExt cx="4062009" cy="29504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043608" y="2025732"/>
                <a:ext cx="3008403" cy="2592110"/>
                <a:chOff x="4572000" y="1275606"/>
                <a:chExt cx="3008403" cy="259211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4572000" y="1275606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创 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572000" y="2274265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就 绪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6300192" y="2252854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36" name="椭圆 35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TextBox 61"/>
                  <p:cNvSpPr txBox="1"/>
                  <p:nvPr/>
                </p:nvSpPr>
                <p:spPr>
                  <a:xfrm>
                    <a:off x="5214966" y="1447863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运 行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29" name="弧形 28"/>
                <p:cNvSpPr/>
                <p:nvPr/>
              </p:nvSpPr>
              <p:spPr>
                <a:xfrm rot="18840000">
                  <a:off x="5300215" y="2054475"/>
                  <a:ext cx="1484437" cy="1532939"/>
                </a:xfrm>
                <a:prstGeom prst="arc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0" name="直接箭头连接符 29"/>
                <p:cNvCxnSpPr/>
                <p:nvPr/>
              </p:nvCxnSpPr>
              <p:spPr>
                <a:xfrm flipV="1">
                  <a:off x="5212104" y="1915360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组合 30"/>
                <p:cNvGrpSpPr/>
                <p:nvPr/>
              </p:nvGrpSpPr>
              <p:grpSpPr>
                <a:xfrm>
                  <a:off x="5436096" y="2228395"/>
                  <a:ext cx="1629555" cy="1639321"/>
                  <a:chOff x="5652120" y="2228395"/>
                  <a:chExt cx="1629555" cy="1639321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5652120" y="3227054"/>
                    <a:ext cx="1280211" cy="640662"/>
                    <a:chOff x="5004048" y="1347614"/>
                    <a:chExt cx="1280211" cy="640662"/>
                  </a:xfrm>
                </p:grpSpPr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004048" y="1347614"/>
                      <a:ext cx="1280211" cy="64066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116579"/>
                        </a:gs>
                        <a:gs pos="76700">
                          <a:srgbClr val="0F9BB1"/>
                        </a:gs>
                        <a:gs pos="100000">
                          <a:srgbClr val="0EABC2"/>
                        </a:gs>
                      </a:gsLst>
                      <a:lin ang="16200000" scaled="1"/>
                    </a:gra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TextBox 61"/>
                    <p:cNvSpPr txBox="1"/>
                    <p:nvPr/>
                  </p:nvSpPr>
                  <p:spPr>
                    <a:xfrm>
                      <a:off x="5198357" y="1437112"/>
                      <a:ext cx="8915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等 待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33" name="弧形 32"/>
                  <p:cNvSpPr/>
                  <p:nvPr/>
                </p:nvSpPr>
                <p:spPr>
                  <a:xfrm>
                    <a:off x="6609906" y="2228395"/>
                    <a:ext cx="671769" cy="1328491"/>
                  </a:xfrm>
                  <a:prstGeom prst="arc">
                    <a:avLst>
                      <a:gd name="adj1" fmla="val 53704"/>
                      <a:gd name="adj2" fmla="val 5400000"/>
                    </a:avLst>
                  </a:prstGeom>
                  <a:ln w="38100">
                    <a:solidFill>
                      <a:srgbClr val="11576A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2777110" y="1995686"/>
                <a:ext cx="1280211" cy="989694"/>
                <a:chOff x="6305502" y="1245560"/>
                <a:chExt cx="1280211" cy="98969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6305502" y="1245560"/>
                  <a:ext cx="1280211" cy="640662"/>
                  <a:chOff x="5004048" y="1347614"/>
                  <a:chExt cx="1280211" cy="640662"/>
                </a:xfrm>
              </p:grpSpPr>
              <p:sp>
                <p:nvSpPr>
                  <p:cNvPr id="24" name="椭圆 23"/>
                  <p:cNvSpPr/>
                  <p:nvPr/>
                </p:nvSpPr>
                <p:spPr>
                  <a:xfrm>
                    <a:off x="5004048" y="1347614"/>
                    <a:ext cx="1280211" cy="64066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116579"/>
                      </a:gs>
                      <a:gs pos="76700">
                        <a:srgbClr val="0F9BB1"/>
                      </a:gs>
                      <a:gs pos="100000">
                        <a:srgbClr val="0EABC2"/>
                      </a:gs>
                    </a:gsLst>
                    <a:lin ang="16200000" scaled="1"/>
                  </a:gra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TextBox 61"/>
                  <p:cNvSpPr txBox="1"/>
                  <p:nvPr/>
                </p:nvSpPr>
                <p:spPr>
                  <a:xfrm>
                    <a:off x="5198357" y="1437112"/>
                    <a:ext cx="8915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b="1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退 出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6945608" y="1877257"/>
                  <a:ext cx="0" cy="357997"/>
                </a:xfrm>
                <a:prstGeom prst="straightConnector1">
                  <a:avLst/>
                </a:prstGeom>
                <a:ln w="38100">
                  <a:solidFill>
                    <a:srgbClr val="11576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弧形 7"/>
              <p:cNvSpPr/>
              <p:nvPr/>
            </p:nvSpPr>
            <p:spPr>
              <a:xfrm flipH="1">
                <a:off x="1544823" y="3013939"/>
                <a:ext cx="692649" cy="1308095"/>
              </a:xfrm>
              <a:prstGeom prst="arc">
                <a:avLst>
                  <a:gd name="adj1" fmla="val 53704"/>
                  <a:gd name="adj2" fmla="val 5400000"/>
                </a:avLst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94626" y="2687718"/>
                <a:ext cx="1184132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22"/>
              <p:cNvSpPr txBox="1"/>
              <p:nvPr/>
            </p:nvSpPr>
            <p:spPr>
              <a:xfrm>
                <a:off x="368908" y="268009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进入就绪列队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215265" y="2667221"/>
                <a:ext cx="612627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24"/>
              <p:cNvSpPr txBox="1"/>
              <p:nvPr/>
            </p:nvSpPr>
            <p:spPr>
              <a:xfrm>
                <a:off x="2121132" y="2651981"/>
                <a:ext cx="7858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被调度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2197882" y="3626794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20"/>
              <p:cNvSpPr txBox="1"/>
              <p:nvPr/>
            </p:nvSpPr>
            <p:spPr>
              <a:xfrm>
                <a:off x="2175022" y="361917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时间片完</a:t>
                </a:r>
                <a:endParaRPr lang="zh-CN" altLang="en-US" sz="14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660717" y="3869187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26"/>
              <p:cNvSpPr txBox="1"/>
              <p:nvPr/>
            </p:nvSpPr>
            <p:spPr>
              <a:xfrm>
                <a:off x="650239" y="3858709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事件发生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3522045" y="2687997"/>
                <a:ext cx="469751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28"/>
              <p:cNvSpPr txBox="1"/>
              <p:nvPr/>
            </p:nvSpPr>
            <p:spPr>
              <a:xfrm>
                <a:off x="3493612" y="2673592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结束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3558421" y="3882965"/>
                <a:ext cx="857256" cy="285752"/>
              </a:xfrm>
              <a:prstGeom prst="round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3528106" y="3872487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等待事件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V="1">
                <a:off x="1683712" y="1667425"/>
                <a:ext cx="0" cy="357997"/>
              </a:xfrm>
              <a:prstGeom prst="straightConnector1">
                <a:avLst/>
              </a:prstGeom>
              <a:ln w="38100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60"/>
          <p:cNvSpPr txBox="1"/>
          <p:nvPr/>
        </p:nvSpPr>
        <p:spPr>
          <a:xfrm>
            <a:off x="1837209" y="10040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fork()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7" name="TextBox 44"/>
          <p:cNvSpPr txBox="1"/>
          <p:nvPr/>
        </p:nvSpPr>
        <p:spPr>
          <a:xfrm>
            <a:off x="2451991" y="214183"/>
            <a:ext cx="4536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进程控制  v.s. 进程状态 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63"/>
          <p:cNvSpPr txBox="1"/>
          <p:nvPr/>
        </p:nvSpPr>
        <p:spPr>
          <a:xfrm>
            <a:off x="4502462" y="232001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49" name="TextBox 65"/>
          <p:cNvSpPr txBox="1"/>
          <p:nvPr/>
        </p:nvSpPr>
        <p:spPr>
          <a:xfrm>
            <a:off x="4119043" y="38292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wait()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0" name="TextBox 66"/>
          <p:cNvSpPr txBox="1"/>
          <p:nvPr/>
        </p:nvSpPr>
        <p:spPr>
          <a:xfrm>
            <a:off x="5283070" y="3860453"/>
            <a:ext cx="99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11576A"/>
                </a:solidFill>
                <a:latin typeface="+mj-ea"/>
                <a:ea typeface="+mj-ea"/>
              </a:rPr>
              <a:t>exec()?</a:t>
            </a:r>
            <a:endParaRPr lang="zh-CN" altLang="en-US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  <p:sp>
        <p:nvSpPr>
          <p:cNvPr id="51" name="TextBox 67"/>
          <p:cNvSpPr txBox="1"/>
          <p:nvPr/>
        </p:nvSpPr>
        <p:spPr>
          <a:xfrm>
            <a:off x="1222310" y="3845750"/>
            <a:ext cx="810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11576A"/>
                </a:solidFill>
                <a:latin typeface="+mj-ea"/>
                <a:ea typeface="+mj-ea"/>
              </a:rPr>
              <a:t>子进程</a:t>
            </a:r>
            <a:endParaRPr lang="en-US" altLang="zh-CN" sz="1600" b="1" dirty="0" smtClean="0">
              <a:solidFill>
                <a:srgbClr val="11576A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1600" b="1" dirty="0" smtClean="0">
                <a:solidFill>
                  <a:srgbClr val="11576A"/>
                </a:solidFill>
                <a:latin typeface="+mj-ea"/>
                <a:ea typeface="+mj-ea"/>
              </a:rPr>
              <a:t>exit()</a:t>
            </a:r>
            <a:endParaRPr lang="zh-CN" altLang="en-US" sz="1600" b="1" dirty="0">
              <a:solidFill>
                <a:srgbClr val="11576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/>
      <p:bldP spid="50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8" name="图片 7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816413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428596" y="285734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zh-CN" altLang="en-US" dirty="0"/>
              <a:t>进程控制块</a:t>
            </a:r>
            <a:r>
              <a:rPr lang="en-US" altLang="zh-CN" dirty="0" smtClean="0"/>
              <a:t>PCB:</a:t>
            </a:r>
            <a:r>
              <a:rPr lang="zh-CN" altLang="en-US" dirty="0" smtClean="0"/>
              <a:t>内核的进程状态记录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5343" y="866764"/>
            <a:ext cx="6727503" cy="428628"/>
            <a:chOff x="635343" y="866764"/>
            <a:chExt cx="6727503" cy="428628"/>
          </a:xfrm>
        </p:grpSpPr>
        <p:sp>
          <p:nvSpPr>
            <p:cNvPr id="9" name="内容占位符 2"/>
            <p:cNvSpPr txBox="1"/>
            <p:nvPr/>
          </p:nvSpPr>
          <p:spPr>
            <a:xfrm>
              <a:off x="933426" y="866764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dirty="0" smtClean="0"/>
                <a:t>内核为</a:t>
              </a:r>
              <a:r>
                <a:rPr lang="zh-CN" altLang="en-US" dirty="0"/>
                <a:t>每个进程维护了对应</a:t>
              </a:r>
              <a:r>
                <a:rPr lang="zh-CN" altLang="en-US" dirty="0" smtClean="0"/>
                <a:t>的进程控制块（PCB</a:t>
              </a:r>
              <a:r>
                <a:rPr lang="en-US" altLang="zh-CN" dirty="0" smtClean="0"/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5343" y="87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343" y="1189030"/>
            <a:ext cx="6227437" cy="428628"/>
            <a:chOff x="635343" y="1189030"/>
            <a:chExt cx="6227437" cy="428628"/>
          </a:xfrm>
        </p:grpSpPr>
        <p:sp>
          <p:nvSpPr>
            <p:cNvPr id="15" name="内容占位符 2"/>
            <p:cNvSpPr txBox="1"/>
            <p:nvPr/>
          </p:nvSpPr>
          <p:spPr>
            <a:xfrm>
              <a:off x="933426" y="1189030"/>
              <a:ext cx="59293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 smtClean="0"/>
                <a:t>内核将相同状态的进程的PCB放置在同一队列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43" y="1203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52872" y="1915805"/>
            <a:ext cx="1523628" cy="428628"/>
            <a:chOff x="1052872" y="1522406"/>
            <a:chExt cx="1523628" cy="4286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6441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/>
            <p:nvPr/>
          </p:nvSpPr>
          <p:spPr>
            <a:xfrm>
              <a:off x="1185436" y="1522406"/>
              <a:ext cx="13910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就绪队列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52872" y="2407560"/>
            <a:ext cx="2237849" cy="722318"/>
            <a:chOff x="1052872" y="1858958"/>
            <a:chExt cx="2237849" cy="722318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19736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/>
            <p:nvPr/>
          </p:nvSpPr>
          <p:spPr>
            <a:xfrm>
              <a:off x="1185436" y="1858958"/>
              <a:ext cx="2105285" cy="72231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800" dirty="0" smtClean="0"/>
                <a:t>I/O等待队列</a:t>
              </a:r>
              <a:endParaRPr lang="en-US" altLang="zh-CN" sz="1800" dirty="0" smtClean="0"/>
            </a:p>
            <a:p>
              <a:pPr marL="0" lvl="1" indent="0"/>
              <a:r>
                <a:rPr lang="zh-CN" altLang="en-US" sz="1400" dirty="0" smtClean="0"/>
                <a:t>   </a:t>
              </a:r>
              <a:r>
                <a:rPr lang="zh-CN" altLang="en-US" sz="1600" dirty="0" smtClean="0"/>
                <a:t>每个设备一个队列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</a:endParaRPr>
            </a:p>
          </p:txBody>
        </p:sp>
        <p:pic>
          <p:nvPicPr>
            <p:cNvPr id="158" name="图片 15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267" y="221469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068733" y="3986226"/>
            <a:ext cx="1595066" cy="428628"/>
            <a:chOff x="1052872" y="2505076"/>
            <a:chExt cx="1595066" cy="4286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872" y="26141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/>
            <p:nvPr/>
          </p:nvSpPr>
          <p:spPr>
            <a:xfrm>
              <a:off x="1185436" y="2505076"/>
              <a:ext cx="14625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僵尸队列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31840" y="1924047"/>
            <a:ext cx="4875970" cy="785815"/>
            <a:chOff x="3131840" y="1924047"/>
            <a:chExt cx="4875970" cy="785815"/>
          </a:xfrm>
        </p:grpSpPr>
        <p:grpSp>
          <p:nvGrpSpPr>
            <p:cNvPr id="68" name="组合 67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 smtClean="0">
                    <a:solidFill>
                      <a:srgbClr val="11576A"/>
                    </a:solidFill>
                    <a:latin typeface="+mn-ea"/>
                  </a:rPr>
                  <a:t>寄存器组</a:t>
                </a:r>
                <a:endParaRPr lang="zh-CN" altLang="en-US" sz="900" b="1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 smtClean="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140" name="直接箭头连接符 139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任意多边形 161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131840" y="1981733"/>
              <a:ext cx="800219" cy="229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44446" y="2434931"/>
            <a:ext cx="4725260" cy="1425869"/>
            <a:chOff x="3244446" y="2434931"/>
            <a:chExt cx="4725260" cy="1425869"/>
          </a:xfrm>
        </p:grpSpPr>
        <p:grpSp>
          <p:nvGrpSpPr>
            <p:cNvPr id="10" name="组合 9"/>
            <p:cNvGrpSpPr/>
            <p:nvPr/>
          </p:nvGrpSpPr>
          <p:grpSpPr>
            <a:xfrm>
              <a:off x="3244446" y="2434931"/>
              <a:ext cx="1637960" cy="417810"/>
              <a:chOff x="3244446" y="2434931"/>
              <a:chExt cx="1637960" cy="41781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3890663" y="2447928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485093" y="270986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连接符 12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/>
              <p:cNvSpPr txBox="1"/>
              <p:nvPr/>
            </p:nvSpPr>
            <p:spPr>
              <a:xfrm>
                <a:off x="3244446" y="2434931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244446" y="2781303"/>
              <a:ext cx="4725260" cy="1079497"/>
              <a:chOff x="3244446" y="2781303"/>
              <a:chExt cx="4725260" cy="1079497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3890663" y="2947994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dirty="0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 dirty="0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890663" y="3448060"/>
                <a:ext cx="648000" cy="404813"/>
                <a:chOff x="2714612" y="2871791"/>
                <a:chExt cx="648000" cy="40481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2714612" y="2928940"/>
                  <a:ext cx="648000" cy="285334"/>
                  <a:chOff x="3571868" y="2538416"/>
                  <a:chExt cx="648000" cy="28533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571868" y="2538416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11576A"/>
                      </a:gs>
                      <a:gs pos="0">
                        <a:srgbClr val="0EB1C8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3571868" y="2679750"/>
                    <a:ext cx="648000" cy="144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9900"/>
                      </a:gs>
                      <a:gs pos="0">
                        <a:srgbClr val="FFCC66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n w="15875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2776524" y="2871791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chemeClr val="bg1"/>
                      </a:solidFill>
                      <a:latin typeface="+mn-ea"/>
                    </a:rPr>
                    <a:t>head</a:t>
                  </a:r>
                  <a:endParaRPr lang="zh-CN" altLang="en-US" sz="105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33680" y="3022688"/>
                  <a:ext cx="39946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b="1" smtClean="0">
                      <a:solidFill>
                        <a:srgbClr val="11576A"/>
                      </a:solidFill>
                      <a:latin typeface="+mn-ea"/>
                    </a:rPr>
                    <a:t>tail</a:t>
                  </a:r>
                  <a:endParaRPr lang="zh-CN" altLang="en-US" sz="1050" b="1">
                    <a:solidFill>
                      <a:srgbClr val="11576A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508366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/>
              <p:cNvGrpSpPr/>
              <p:nvPr/>
            </p:nvGrpSpPr>
            <p:grpSpPr>
              <a:xfrm>
                <a:off x="6028745" y="3135121"/>
                <a:ext cx="648000" cy="574876"/>
                <a:chOff x="3671884" y="2786064"/>
                <a:chExt cx="648000" cy="574876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组合 102"/>
              <p:cNvGrpSpPr/>
              <p:nvPr/>
            </p:nvGrpSpPr>
            <p:grpSpPr>
              <a:xfrm>
                <a:off x="6995831" y="3142741"/>
                <a:ext cx="648000" cy="574876"/>
                <a:chOff x="3671884" y="2786064"/>
                <a:chExt cx="648000" cy="574876"/>
              </a:xfrm>
            </p:grpSpPr>
            <p:sp>
              <p:nvSpPr>
                <p:cNvPr id="104" name="矩形 103"/>
                <p:cNvSpPr/>
                <p:nvPr/>
              </p:nvSpPr>
              <p:spPr>
                <a:xfrm>
                  <a:off x="3671884" y="2786064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3671884" y="2928940"/>
                  <a:ext cx="648000" cy="432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/>
                <p:cNvCxnSpPr/>
                <p:nvPr/>
              </p:nvCxnSpPr>
              <p:spPr>
                <a:xfrm rot="10800000" flipH="1">
                  <a:off x="3671884" y="3073495"/>
                  <a:ext cx="648000" cy="1588"/>
                </a:xfrm>
                <a:prstGeom prst="line">
                  <a:avLst/>
                </a:prstGeom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组合 123"/>
              <p:cNvGrpSpPr/>
              <p:nvPr/>
            </p:nvGrpSpPr>
            <p:grpSpPr>
              <a:xfrm>
                <a:off x="4485093" y="3067055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44850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30" name="直接连接符 129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组合 141"/>
              <p:cNvGrpSpPr/>
              <p:nvPr/>
            </p:nvGrpSpPr>
            <p:grpSpPr>
              <a:xfrm>
                <a:off x="7572393" y="3209931"/>
                <a:ext cx="397313" cy="73026"/>
                <a:chOff x="4589868" y="2795588"/>
                <a:chExt cx="397313" cy="73026"/>
              </a:xfrm>
            </p:grpSpPr>
            <p:cxnSp>
              <p:nvCxnSpPr>
                <p:cNvPr id="143" name="直接连接符 142"/>
                <p:cNvCxnSpPr/>
                <p:nvPr/>
              </p:nvCxnSpPr>
              <p:spPr>
                <a:xfrm flipV="1">
                  <a:off x="4589868" y="2795588"/>
                  <a:ext cx="358370" cy="0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>
                <a:xfrm rot="5400000">
                  <a:off x="4921508" y="2813588"/>
                  <a:ext cx="36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879181" y="2836073"/>
                  <a:ext cx="108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895294" y="2867026"/>
                  <a:ext cx="72000" cy="1588"/>
                </a:xfrm>
                <a:prstGeom prst="line">
                  <a:avLst/>
                </a:prstGeom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直接箭头连接符 151"/>
              <p:cNvCxnSpPr/>
              <p:nvPr/>
            </p:nvCxnSpPr>
            <p:spPr>
              <a:xfrm>
                <a:off x="5678861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>
                <a:off x="6634173" y="3209931"/>
                <a:ext cx="36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4485093" y="3207121"/>
                <a:ext cx="598572" cy="371744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任意多边形 160"/>
              <p:cNvSpPr/>
              <p:nvPr/>
            </p:nvSpPr>
            <p:spPr>
              <a:xfrm>
                <a:off x="4438650" y="3695700"/>
                <a:ext cx="2543175" cy="165100"/>
              </a:xfrm>
              <a:custGeom>
                <a:avLst/>
                <a:gdLst>
                  <a:gd name="connsiteX0" fmla="*/ 0 w 2543175"/>
                  <a:gd name="connsiteY0" fmla="*/ 19050 h 165100"/>
                  <a:gd name="connsiteX1" fmla="*/ 1209675 w 2543175"/>
                  <a:gd name="connsiteY1" fmla="*/ 161925 h 165100"/>
                  <a:gd name="connsiteX2" fmla="*/ 2543175 w 2543175"/>
                  <a:gd name="connsiteY2" fmla="*/ 0 h 16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3175" h="165100">
                    <a:moveTo>
                      <a:pt x="0" y="19050"/>
                    </a:moveTo>
                    <a:cubicBezTo>
                      <a:pt x="392906" y="92075"/>
                      <a:pt x="785813" y="165100"/>
                      <a:pt x="1209675" y="161925"/>
                    </a:cubicBezTo>
                    <a:cubicBezTo>
                      <a:pt x="1633537" y="158750"/>
                      <a:pt x="2088356" y="79375"/>
                      <a:pt x="2543175" y="0"/>
                    </a:cubicBezTo>
                  </a:path>
                </a:pathLst>
              </a:cu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5110167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3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038861" y="2781303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14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7038993" y="2781303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mtClean="0">
                    <a:solidFill>
                      <a:srgbClr val="11576A"/>
                    </a:solidFill>
                    <a:latin typeface="+mn-ea"/>
                  </a:rPr>
                  <a:t>PCB</a:t>
                </a:r>
                <a:r>
                  <a:rPr lang="en-US" altLang="zh-CN" sz="1400" b="1" baseline="-25000" smtClean="0">
                    <a:solidFill>
                      <a:srgbClr val="11576A"/>
                    </a:solidFill>
                    <a:latin typeface="+mn-ea"/>
                  </a:rPr>
                  <a:t>6</a:t>
                </a:r>
                <a:endParaRPr lang="zh-CN" altLang="en-US" sz="1400" b="1" baseline="-2500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244446" y="2952470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磁带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1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>
                    <a:solidFill>
                      <a:srgbClr val="11576A"/>
                    </a:solidFill>
                    <a:latin typeface="+mn-ea"/>
                  </a:rPr>
                  <a:t>等待</a:t>
                </a: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244446" y="3457585"/>
                <a:ext cx="729687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磁盘</a:t>
                </a:r>
                <a:r>
                  <a:rPr lang="en-US" altLang="zh-CN" sz="1600" b="1" baseline="-25000" dirty="0" smtClean="0">
                    <a:solidFill>
                      <a:srgbClr val="11576A"/>
                    </a:solidFill>
                    <a:latin typeface="+mn-ea"/>
                  </a:rPr>
                  <a:t>0</a:t>
                </a:r>
              </a:p>
              <a:p>
                <a:pPr>
                  <a:lnSpc>
                    <a:spcPts val="1000"/>
                  </a:lnSpc>
                </a:pPr>
                <a:r>
                  <a:rPr lang="zh-CN" altLang="en-US" sz="1600" b="1" baseline="-25000" dirty="0" smtClean="0">
                    <a:solidFill>
                      <a:srgbClr val="11576A"/>
                    </a:solidFill>
                    <a:latin typeface="+mn-ea"/>
                  </a:rPr>
                  <a:t>等待队列</a:t>
                </a:r>
                <a:endParaRPr lang="zh-CN" altLang="en-US" sz="1600" b="1" baseline="-25000" dirty="0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115199" y="3783223"/>
            <a:ext cx="2963785" cy="874518"/>
            <a:chOff x="3115199" y="3783223"/>
            <a:chExt cx="2963785" cy="874518"/>
          </a:xfrm>
        </p:grpSpPr>
        <p:grpSp>
          <p:nvGrpSpPr>
            <p:cNvPr id="62" name="组合 61"/>
            <p:cNvGrpSpPr/>
            <p:nvPr/>
          </p:nvGrpSpPr>
          <p:grpSpPr>
            <a:xfrm>
              <a:off x="3890663" y="3986226"/>
              <a:ext cx="648000" cy="404813"/>
              <a:chOff x="2714612" y="2871791"/>
              <a:chExt cx="648000" cy="404813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2776524" y="2871791"/>
                <a:ext cx="5325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33680" y="3022688"/>
                <a:ext cx="399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 smtClean="0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105109" y="4043374"/>
              <a:ext cx="648000" cy="574876"/>
              <a:chOff x="3671884" y="2786064"/>
              <a:chExt cx="648000" cy="574876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组合 133"/>
            <p:cNvGrpSpPr/>
            <p:nvPr/>
          </p:nvGrpSpPr>
          <p:grpSpPr>
            <a:xfrm>
              <a:off x="5681671" y="4105287"/>
              <a:ext cx="397313" cy="73026"/>
              <a:chOff x="4589868" y="2795588"/>
              <a:chExt cx="397313" cy="73026"/>
            </a:xfrm>
          </p:grpSpPr>
          <p:cxnSp>
            <p:nvCxnSpPr>
              <p:cNvPr id="135" name="直接连接符 134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接箭头连接符 156"/>
            <p:cNvCxnSpPr/>
            <p:nvPr/>
          </p:nvCxnSpPr>
          <p:spPr>
            <a:xfrm flipV="1">
              <a:off x="4485093" y="4115374"/>
              <a:ext cx="620016" cy="165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4498167" y="4176725"/>
              <a:ext cx="612000" cy="8735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110167" y="3783223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5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115199" y="4048353"/>
              <a:ext cx="800219" cy="225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僵尸队列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10022" y="4319187"/>
              <a:ext cx="402674" cy="338554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spc="100" smtClean="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81407" y="1585907"/>
            <a:ext cx="3978269" cy="360165"/>
            <a:chOff x="3681407" y="1585907"/>
            <a:chExt cx="3978269" cy="360165"/>
          </a:xfrm>
        </p:grpSpPr>
        <p:sp>
          <p:nvSpPr>
            <p:cNvPr id="139" name="TextBox 76"/>
            <p:cNvSpPr txBox="1"/>
            <p:nvPr/>
          </p:nvSpPr>
          <p:spPr>
            <a:xfrm>
              <a:off x="5467357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dirty="0" smtClean="0">
                  <a:solidFill>
                    <a:srgbClr val="11576A"/>
                  </a:solidFill>
                  <a:latin typeface="+mn-ea"/>
                </a:rPr>
                <a:t>7</a:t>
              </a:r>
              <a:endParaRPr lang="zh-CN" altLang="en-US" sz="1400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4" name="TextBox 162"/>
            <p:cNvSpPr txBox="1"/>
            <p:nvPr/>
          </p:nvSpPr>
          <p:spPr>
            <a:xfrm>
              <a:off x="7038993" y="1638295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smtClean="0">
                  <a:solidFill>
                    <a:srgbClr val="11576A"/>
                  </a:solidFill>
                  <a:latin typeface="+mn-ea"/>
                </a:rPr>
                <a:t>PCB</a:t>
              </a:r>
              <a:r>
                <a:rPr lang="en-US" altLang="zh-CN" sz="1400" b="1" baseline="-25000" smtClean="0">
                  <a:solidFill>
                    <a:srgbClr val="11576A"/>
                  </a:solidFill>
                  <a:latin typeface="+mn-ea"/>
                </a:rPr>
                <a:t>2</a:t>
              </a:r>
              <a:endParaRPr lang="zh-CN" altLang="en-US" sz="1400" b="1" baseline="-2500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156" name="TextBox 167"/>
            <p:cNvSpPr txBox="1"/>
            <p:nvPr/>
          </p:nvSpPr>
          <p:spPr>
            <a:xfrm>
              <a:off x="3681407" y="1585907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队列头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9242" y="982611"/>
            <a:ext cx="2880000" cy="360000"/>
            <a:chOff x="2942378" y="790603"/>
            <a:chExt cx="2880000" cy="360000"/>
          </a:xfrm>
        </p:grpSpPr>
        <p:sp>
          <p:nvSpPr>
            <p:cNvPr id="2" name="矩形 1"/>
            <p:cNvSpPr/>
            <p:nvPr/>
          </p:nvSpPr>
          <p:spPr>
            <a:xfrm>
              <a:off x="2942378" y="790603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" name="矩形 2"/>
            <p:cNvSpPr/>
            <p:nvPr/>
          </p:nvSpPr>
          <p:spPr>
            <a:xfrm>
              <a:off x="2953333" y="816715"/>
              <a:ext cx="2624455" cy="286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200" b="1" spc="-100" dirty="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1543" y="987216"/>
            <a:ext cx="1440000" cy="355395"/>
            <a:chOff x="2942377" y="790604"/>
            <a:chExt cx="2879999" cy="360001"/>
          </a:xfrm>
        </p:grpSpPr>
        <p:sp>
          <p:nvSpPr>
            <p:cNvPr id="6" name="矩形 5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507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53333" y="816715"/>
              <a:ext cx="2726689" cy="322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spc="-100" dirty="0" smtClean="0">
                  <a:solidFill>
                    <a:srgbClr val="005072"/>
                  </a:solidFill>
                  <a:latin typeface="+mn-ea"/>
                </a:rPr>
                <a:t>uint32_t flags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20197" y="1488036"/>
            <a:ext cx="900000" cy="360000"/>
            <a:chOff x="5786446" y="785800"/>
            <a:chExt cx="900000" cy="360000"/>
          </a:xfrm>
        </p:grpSpPr>
        <p:sp>
          <p:nvSpPr>
            <p:cNvPr id="9" name="矩形 8"/>
            <p:cNvSpPr/>
            <p:nvPr/>
          </p:nvSpPr>
          <p:spPr>
            <a:xfrm>
              <a:off x="5786446" y="785800"/>
              <a:ext cx="900000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矩形 9"/>
            <p:cNvSpPr/>
            <p:nvPr/>
          </p:nvSpPr>
          <p:spPr>
            <a:xfrm>
              <a:off x="5852367" y="796523"/>
              <a:ext cx="727710" cy="318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spc="-100" dirty="0" err="1" smtClean="0">
                  <a:solidFill>
                    <a:schemeClr val="bg1"/>
                  </a:solidFill>
                  <a:latin typeface="+mn-ea"/>
                </a:rPr>
                <a:t>pid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20197" y="2957708"/>
            <a:ext cx="1643074" cy="355395"/>
            <a:chOff x="571472" y="1571618"/>
            <a:chExt cx="1643074" cy="355395"/>
          </a:xfrm>
        </p:grpSpPr>
        <p:sp>
          <p:nvSpPr>
            <p:cNvPr id="13" name="矩形 12"/>
            <p:cNvSpPr/>
            <p:nvPr/>
          </p:nvSpPr>
          <p:spPr>
            <a:xfrm>
              <a:off x="571472" y="1571618"/>
              <a:ext cx="1624082" cy="35539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1472" y="1584318"/>
              <a:ext cx="1643074" cy="318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4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kstack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478448" y="3559733"/>
            <a:ext cx="2214579" cy="355395"/>
            <a:chOff x="571472" y="2285998"/>
            <a:chExt cx="2214579" cy="355395"/>
          </a:xfrm>
        </p:grpSpPr>
        <p:sp>
          <p:nvSpPr>
            <p:cNvPr id="16" name="矩形 15"/>
            <p:cNvSpPr/>
            <p:nvPr/>
          </p:nvSpPr>
          <p:spPr>
            <a:xfrm>
              <a:off x="571472" y="2285998"/>
              <a:ext cx="2198799" cy="355395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79837" y="2306636"/>
              <a:ext cx="2206214" cy="318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rgbClr val="005072"/>
                  </a:solidFill>
                  <a:latin typeface="+mn-ea"/>
                </a:rPr>
                <a:t>struct</a:t>
              </a:r>
              <a:r>
                <a:rPr lang="en-US" altLang="zh-CN" sz="1400" b="1" spc="-100" dirty="0" smtClean="0">
                  <a:solidFill>
                    <a:srgbClr val="005072"/>
                  </a:solidFill>
                  <a:latin typeface="+mn-ea"/>
                </a:rPr>
                <a:t> context </a:t>
              </a:r>
              <a:r>
                <a:rPr lang="en-US" altLang="zh-CN" sz="1400" b="1" spc="-100" dirty="0" err="1" smtClean="0">
                  <a:solidFill>
                    <a:srgbClr val="005072"/>
                  </a:solidFill>
                  <a:latin typeface="+mn-ea"/>
                </a:rPr>
                <a:t>context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61543" y="1939094"/>
            <a:ext cx="2357454" cy="355395"/>
            <a:chOff x="2942377" y="790604"/>
            <a:chExt cx="3101441" cy="360001"/>
          </a:xfrm>
        </p:grpSpPr>
        <p:sp>
          <p:nvSpPr>
            <p:cNvPr id="19" name="矩形 18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53333" y="816715"/>
              <a:ext cx="3090485" cy="322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spc="-100" dirty="0" err="1" smtClean="0">
                  <a:solidFill>
                    <a:srgbClr val="005072"/>
                  </a:solidFill>
                  <a:latin typeface="+mn-ea"/>
                </a:rPr>
                <a:t>enum</a:t>
              </a:r>
              <a:r>
                <a:rPr lang="en-US" altLang="zh-CN" sz="14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400" b="1" spc="-100" dirty="0" err="1" smtClean="0">
                  <a:solidFill>
                    <a:srgbClr val="005072"/>
                  </a:solidFill>
                  <a:latin typeface="+mn-ea"/>
                </a:rPr>
                <a:t>proc_state</a:t>
              </a:r>
              <a:r>
                <a:rPr lang="en-US" altLang="zh-CN" sz="1400" b="1" spc="-100" dirty="0" smtClean="0">
                  <a:solidFill>
                    <a:srgbClr val="005072"/>
                  </a:solidFill>
                  <a:latin typeface="+mn-ea"/>
                </a:rPr>
                <a:t> state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61543" y="2443348"/>
            <a:ext cx="2643206" cy="355395"/>
            <a:chOff x="2942377" y="790604"/>
            <a:chExt cx="2943525" cy="360001"/>
          </a:xfrm>
        </p:grpSpPr>
        <p:sp>
          <p:nvSpPr>
            <p:cNvPr id="22" name="矩形 21"/>
            <p:cNvSpPr/>
            <p:nvPr/>
          </p:nvSpPr>
          <p:spPr>
            <a:xfrm>
              <a:off x="2942377" y="790604"/>
              <a:ext cx="2879999" cy="360001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953333" y="816715"/>
              <a:ext cx="2932569" cy="322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smtClean="0">
                  <a:solidFill>
                    <a:srgbClr val="005072"/>
                  </a:solidFill>
                  <a:latin typeface="+mn-ea"/>
                </a:rPr>
                <a:t>volatile </a:t>
              </a:r>
              <a:r>
                <a:rPr lang="en-US" altLang="zh-CN" sz="1400" b="1" spc="-100" dirty="0" err="1" smtClean="0">
                  <a:solidFill>
                    <a:srgbClr val="005072"/>
                  </a:solidFill>
                  <a:latin typeface="+mn-ea"/>
                </a:rPr>
                <a:t>bool</a:t>
              </a:r>
              <a:r>
                <a:rPr lang="en-US" altLang="zh-CN" sz="1400" b="1" spc="-100" dirty="0" smtClean="0">
                  <a:solidFill>
                    <a:srgbClr val="005072"/>
                  </a:solidFill>
                  <a:latin typeface="+mn-ea"/>
                </a:rPr>
                <a:t> </a:t>
              </a:r>
              <a:r>
                <a:rPr lang="en-US" altLang="zh-CN" sz="1400" b="1" spc="-100" dirty="0" err="1" smtClean="0">
                  <a:solidFill>
                    <a:srgbClr val="005072"/>
                  </a:solidFill>
                  <a:latin typeface="+mn-ea"/>
                </a:rPr>
                <a:t>need_resched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6368" y="3968507"/>
            <a:ext cx="2135448" cy="351170"/>
            <a:chOff x="714347" y="4279428"/>
            <a:chExt cx="2135448" cy="351170"/>
          </a:xfrm>
        </p:grpSpPr>
        <p:sp>
          <p:nvSpPr>
            <p:cNvPr id="25" name="矩形 24"/>
            <p:cNvSpPr/>
            <p:nvPr/>
          </p:nvSpPr>
          <p:spPr>
            <a:xfrm>
              <a:off x="714347" y="4279428"/>
              <a:ext cx="2022569" cy="35117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4348" y="4286262"/>
              <a:ext cx="2135447" cy="3187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chemeClr val="bg1"/>
                  </a:solidFill>
                  <a:latin typeface="+mn-ea"/>
                </a:rPr>
                <a:t>list_entry_t</a:t>
              </a:r>
              <a:r>
                <a:rPr lang="en-US" altLang="zh-CN" sz="1400" b="1" spc="-100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spc="-100" dirty="0" err="1" smtClean="0">
                  <a:solidFill>
                    <a:schemeClr val="bg1"/>
                  </a:solidFill>
                  <a:latin typeface="+mn-ea"/>
                </a:rPr>
                <a:t>hash_link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0197" y="1960096"/>
            <a:ext cx="963062" cy="360000"/>
            <a:chOff x="5808914" y="1357304"/>
            <a:chExt cx="963062" cy="360000"/>
          </a:xfrm>
        </p:grpSpPr>
        <p:sp>
          <p:nvSpPr>
            <p:cNvPr id="28" name="矩形 27"/>
            <p:cNvSpPr/>
            <p:nvPr/>
          </p:nvSpPr>
          <p:spPr>
            <a:xfrm>
              <a:off x="5808914" y="1357304"/>
              <a:ext cx="963062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21715" y="1368027"/>
              <a:ext cx="846455" cy="318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chemeClr val="bg1"/>
                  </a:solidFill>
                  <a:latin typeface="+mn-ea"/>
                </a:rPr>
                <a:t>int</a:t>
              </a:r>
              <a:r>
                <a:rPr lang="en-US" altLang="zh-CN" sz="1400" b="1" spc="-100" dirty="0" smtClean="0">
                  <a:solidFill>
                    <a:schemeClr val="bg1"/>
                  </a:solidFill>
                  <a:latin typeface="+mn-ea"/>
                </a:rPr>
                <a:t> runs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461543" y="1466630"/>
            <a:ext cx="1341965" cy="360000"/>
            <a:chOff x="6115569" y="2030603"/>
            <a:chExt cx="1341965" cy="360000"/>
          </a:xfrm>
        </p:grpSpPr>
        <p:sp>
          <p:nvSpPr>
            <p:cNvPr id="31" name="矩形 30"/>
            <p:cNvSpPr/>
            <p:nvPr/>
          </p:nvSpPr>
          <p:spPr>
            <a:xfrm>
              <a:off x="6115569" y="2030603"/>
              <a:ext cx="1341965" cy="360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163591" y="2041326"/>
              <a:ext cx="1253490" cy="318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uintptr_t</a:t>
              </a:r>
              <a:r>
                <a:rPr lang="en-US" altLang="zh-CN" sz="1400" b="1" spc="-100" dirty="0" smtClean="0">
                  <a:solidFill>
                    <a:srgbClr val="11576A"/>
                  </a:solidFill>
                  <a:latin typeface="+mn-ea"/>
                </a:rPr>
                <a:t> cr3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0650" y="3435886"/>
            <a:ext cx="2386207" cy="360000"/>
            <a:chOff x="5807789" y="2571750"/>
            <a:chExt cx="2386207" cy="360000"/>
          </a:xfrm>
        </p:grpSpPr>
        <p:sp>
          <p:nvSpPr>
            <p:cNvPr id="34" name="矩形 33"/>
            <p:cNvSpPr/>
            <p:nvPr/>
          </p:nvSpPr>
          <p:spPr>
            <a:xfrm>
              <a:off x="5807789" y="2571750"/>
              <a:ext cx="2386207" cy="360000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73836" y="2582473"/>
              <a:ext cx="2254113" cy="318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4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mm_struct</a:t>
              </a:r>
              <a:r>
                <a:rPr lang="en-US" altLang="zh-CN" sz="1400" b="1" spc="-100" dirty="0" smtClean="0">
                  <a:solidFill>
                    <a:srgbClr val="11576A"/>
                  </a:solidFill>
                  <a:latin typeface="+mn-ea"/>
                </a:rPr>
                <a:t> *mm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78448" y="3022095"/>
            <a:ext cx="2139399" cy="360000"/>
            <a:chOff x="5786445" y="3143254"/>
            <a:chExt cx="2139399" cy="360000"/>
          </a:xfrm>
        </p:grpSpPr>
        <p:sp>
          <p:nvSpPr>
            <p:cNvPr id="37" name="矩形 36"/>
            <p:cNvSpPr/>
            <p:nvPr/>
          </p:nvSpPr>
          <p:spPr>
            <a:xfrm>
              <a:off x="5786445" y="3143254"/>
              <a:ext cx="2139399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854247" y="3179377"/>
              <a:ext cx="1986440" cy="318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struct</a:t>
              </a:r>
              <a:r>
                <a:rPr lang="en-US" altLang="zh-CN" sz="1400" b="1" spc="-100" dirty="0" smtClean="0">
                  <a:solidFill>
                    <a:srgbClr val="11576A"/>
                  </a:solidFill>
                  <a:latin typeface="+mn-ea"/>
                </a:rPr>
                <a:t> </a:t>
              </a: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trapframe</a:t>
              </a:r>
              <a:r>
                <a:rPr lang="en-US" altLang="zh-CN" sz="1400" b="1" spc="-100" dirty="0" smtClean="0">
                  <a:solidFill>
                    <a:srgbClr val="11576A"/>
                  </a:solidFill>
                  <a:latin typeface="+mn-ea"/>
                </a:rPr>
                <a:t> *</a:t>
              </a:r>
              <a:r>
                <a:rPr lang="en-US" altLang="zh-CN" sz="1400" b="1" spc="-100" dirty="0" err="1" smtClean="0">
                  <a:solidFill>
                    <a:srgbClr val="11576A"/>
                  </a:solidFill>
                  <a:latin typeface="+mn-ea"/>
                </a:rPr>
                <a:t>tf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99695" y="2475559"/>
            <a:ext cx="2923859" cy="360000"/>
            <a:chOff x="5812445" y="3714758"/>
            <a:chExt cx="2923859" cy="360000"/>
          </a:xfrm>
        </p:grpSpPr>
        <p:sp>
          <p:nvSpPr>
            <p:cNvPr id="40" name="矩形 39"/>
            <p:cNvSpPr/>
            <p:nvPr/>
          </p:nvSpPr>
          <p:spPr>
            <a:xfrm>
              <a:off x="5812445" y="3714758"/>
              <a:ext cx="2563819" cy="360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63029" y="3725481"/>
              <a:ext cx="2873275" cy="318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spc="-100" dirty="0" err="1">
                  <a:solidFill>
                    <a:schemeClr val="bg1"/>
                  </a:solidFill>
                  <a:latin typeface="+mn-ea"/>
                </a:rPr>
                <a:t>struct</a:t>
              </a:r>
              <a:r>
                <a:rPr lang="en-US" altLang="zh-CN" sz="1400" b="1" spc="-1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zh-CN" sz="1400" b="1" spc="-100" dirty="0" err="1">
                  <a:solidFill>
                    <a:schemeClr val="bg1"/>
                  </a:solidFill>
                  <a:latin typeface="+mn-ea"/>
                </a:rPr>
                <a:t>proc_struct</a:t>
              </a:r>
              <a:r>
                <a:rPr lang="en-US" altLang="zh-CN" sz="1400" b="1" spc="-100" dirty="0">
                  <a:solidFill>
                    <a:schemeClr val="bg1"/>
                  </a:solidFill>
                  <a:latin typeface="+mn-ea"/>
                </a:rPr>
                <a:t> *parent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18188" y="4457621"/>
            <a:ext cx="2880570" cy="360000"/>
            <a:chOff x="2785480" y="4357700"/>
            <a:chExt cx="2880570" cy="360000"/>
          </a:xfrm>
        </p:grpSpPr>
        <p:sp>
          <p:nvSpPr>
            <p:cNvPr id="46" name="矩形 45"/>
            <p:cNvSpPr/>
            <p:nvPr/>
          </p:nvSpPr>
          <p:spPr>
            <a:xfrm>
              <a:off x="2786050" y="4357700"/>
              <a:ext cx="2880000" cy="360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2785480" y="4379217"/>
              <a:ext cx="2624455" cy="286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200" b="1" spc="-100" smtClean="0">
                  <a:solidFill>
                    <a:schemeClr val="bg1"/>
                  </a:solidFill>
                  <a:latin typeface="+mn-ea"/>
                </a:rPr>
                <a:t>char name[PROC_NAME_LEN + 1]</a:t>
              </a:r>
            </a:p>
          </p:txBody>
        </p:sp>
      </p:grpSp>
      <p:sp>
        <p:nvSpPr>
          <p:cNvPr id="48" name="标题 1"/>
          <p:cNvSpPr txBox="1"/>
          <p:nvPr/>
        </p:nvSpPr>
        <p:spPr>
          <a:xfrm>
            <a:off x="142844" y="285734"/>
            <a:ext cx="9001156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altLang="zh-CN" sz="2400" spc="-100" dirty="0" err="1" smtClean="0"/>
              <a:t>ucore</a:t>
            </a:r>
            <a:r>
              <a:rPr lang="zh-CN" altLang="en-US" sz="2400" spc="-100" dirty="0" smtClean="0"/>
              <a:t>的进程控制块结构</a:t>
            </a:r>
            <a:r>
              <a:rPr lang="en-US" altLang="zh-CN" sz="2400" spc="-100" dirty="0" err="1" smtClean="0"/>
              <a:t>proc_struct</a:t>
            </a:r>
            <a:endParaRPr lang="en-US" altLang="zh-CN" sz="2400" spc="-100" dirty="0"/>
          </a:p>
        </p:txBody>
      </p:sp>
      <p:sp>
        <p:nvSpPr>
          <p:cNvPr id="8" name="文本框 7"/>
          <p:cNvSpPr txBox="1"/>
          <p:nvPr/>
        </p:nvSpPr>
        <p:spPr>
          <a:xfrm>
            <a:off x="3104697" y="2586817"/>
            <a:ext cx="2116455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pc="-100" dirty="0" smtClean="0">
                <a:solidFill>
                  <a:srgbClr val="005072"/>
                </a:solidFill>
                <a:latin typeface="+mj-ea"/>
                <a:ea typeface="+mj-ea"/>
              </a:rPr>
              <a:t>kern</a:t>
            </a:r>
            <a:r>
              <a:rPr lang="en-US" altLang="zh-CN" sz="1200" b="1" spc="-100" dirty="0">
                <a:solidFill>
                  <a:srgbClr val="005072"/>
                </a:solidFill>
                <a:latin typeface="+mj-ea"/>
                <a:ea typeface="+mj-ea"/>
              </a:rPr>
              <a:t>-</a:t>
            </a:r>
            <a:r>
              <a:rPr lang="en-US" altLang="zh-CN" sz="1200" b="1" spc="-100" dirty="0" err="1">
                <a:solidFill>
                  <a:srgbClr val="005072"/>
                </a:solidFill>
                <a:latin typeface="+mj-ea"/>
                <a:ea typeface="+mj-ea"/>
              </a:rPr>
              <a:t>ucore</a:t>
            </a:r>
            <a:r>
              <a:rPr lang="en-US" altLang="zh-CN" sz="1200" b="1" spc="-100" dirty="0">
                <a:solidFill>
                  <a:srgbClr val="005072"/>
                </a:solidFill>
                <a:latin typeface="+mj-ea"/>
                <a:ea typeface="+mj-ea"/>
              </a:rPr>
              <a:t>/process/</a:t>
            </a:r>
            <a:r>
              <a:rPr lang="en-US" altLang="zh-CN" sz="1200" b="1" spc="-100" dirty="0" err="1" smtClean="0">
                <a:solidFill>
                  <a:srgbClr val="005072"/>
                </a:solidFill>
                <a:latin typeface="+mj-ea"/>
                <a:ea typeface="+mj-ea"/>
              </a:rPr>
              <a:t>proc.h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247211" y="1983390"/>
            <a:ext cx="2239602" cy="567077"/>
            <a:chOff x="3141339" y="2359918"/>
            <a:chExt cx="2496969" cy="576064"/>
          </a:xfrm>
        </p:grpSpPr>
        <p:sp>
          <p:nvSpPr>
            <p:cNvPr id="11" name="圆角矩形 10"/>
            <p:cNvSpPr/>
            <p:nvPr/>
          </p:nvSpPr>
          <p:spPr>
            <a:xfrm>
              <a:off x="3141339" y="2359918"/>
              <a:ext cx="2140379" cy="576064"/>
            </a:xfrm>
            <a:prstGeom prst="round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214507" y="2442246"/>
              <a:ext cx="2423801" cy="356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Arial" panose="02080604020202020204" charset="0"/>
                <a:buNone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struct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zh-CN" sz="1600" b="1" spc="-1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proc_struct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357290" y="285734"/>
            <a:ext cx="6500858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000" smtClean="0"/>
              <a:t>ucore</a:t>
            </a:r>
            <a:r>
              <a:rPr lang="zh-CN" altLang="en-US" sz="2000" smtClean="0"/>
              <a:t>的内存地址空间结构</a:t>
            </a:r>
            <a:r>
              <a:rPr lang="en-US" altLang="zh-CN" sz="2000" smtClean="0"/>
              <a:t>mm_struct</a:t>
            </a:r>
            <a:endParaRPr lang="en-US" altLang="zh-CN" sz="2000" dirty="0" smtClean="0"/>
          </a:p>
        </p:txBody>
      </p:sp>
      <p:grpSp>
        <p:nvGrpSpPr>
          <p:cNvPr id="22" name="组合 21"/>
          <p:cNvGrpSpPr/>
          <p:nvPr/>
        </p:nvGrpSpPr>
        <p:grpSpPr>
          <a:xfrm>
            <a:off x="707883" y="1059582"/>
            <a:ext cx="7799672" cy="3143272"/>
            <a:chOff x="501618" y="1000114"/>
            <a:chExt cx="7799672" cy="3143272"/>
          </a:xfrm>
        </p:grpSpPr>
        <p:sp>
          <p:nvSpPr>
            <p:cNvPr id="9" name="内容占位符 2"/>
            <p:cNvSpPr txBox="1"/>
            <p:nvPr/>
          </p:nvSpPr>
          <p:spPr>
            <a:xfrm>
              <a:off x="501618" y="1000114"/>
              <a:ext cx="38560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0" indent="0">
                <a:spcBef>
                  <a:spcPct val="20000"/>
                </a:spcBef>
              </a:pPr>
              <a:r>
                <a:rPr lang="zh-CN" altLang="en-US" sz="1800" spc="-100" dirty="0" smtClean="0"/>
                <a:t>/</a:t>
              </a:r>
              <a:r>
                <a:rPr lang="en-US" altLang="zh-CN" sz="1800" spc="-100" dirty="0" smtClean="0"/>
                <a:t>kern-</a:t>
              </a:r>
              <a:r>
                <a:rPr lang="en-US" altLang="zh-CN" sz="1800" spc="-100" dirty="0" err="1" smtClean="0"/>
                <a:t>ucore</a:t>
              </a:r>
              <a:r>
                <a:rPr lang="en-US" altLang="zh-CN" sz="1800" spc="-100" dirty="0" smtClean="0"/>
                <a:t>/mm/</a:t>
              </a:r>
              <a:r>
                <a:rPr lang="en-US" altLang="zh-CN" sz="1800" spc="-100" dirty="0" err="1" smtClean="0"/>
                <a:t>vmm.h</a:t>
              </a:r>
              <a:endParaRPr kumimoji="0" lang="en-US" altLang="zh-CN" sz="1800" b="1" i="0" u="none" strike="noStrike" kern="1200" cap="none" spc="-100" normalizeH="0" noProof="0" dirty="0" err="1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" name="内容占位符 2"/>
            <p:cNvSpPr txBox="1"/>
            <p:nvPr/>
          </p:nvSpPr>
          <p:spPr>
            <a:xfrm>
              <a:off x="642910" y="1290628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spc="-100" smtClean="0">
                  <a:sym typeface="Times New Roman" charset="0"/>
                </a:rPr>
                <a:t>struct mm_struct {</a:t>
              </a:r>
            </a:p>
          </p:txBody>
        </p:sp>
        <p:sp>
          <p:nvSpPr>
            <p:cNvPr id="6" name="内容占位符 2"/>
            <p:cNvSpPr txBox="1"/>
            <p:nvPr/>
          </p:nvSpPr>
          <p:spPr>
            <a:xfrm>
              <a:off x="1357290" y="1585906"/>
              <a:ext cx="69294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spc="-100" smtClean="0">
                  <a:sym typeface="Times New Roman" charset="0"/>
                </a:rPr>
                <a:t>// linear list link which sorted by start addr of vma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7" name="内容占位符 2"/>
            <p:cNvSpPr txBox="1"/>
            <p:nvPr/>
          </p:nvSpPr>
          <p:spPr>
            <a:xfrm>
              <a:off x="1639638" y="1890708"/>
              <a:ext cx="2805132" cy="4286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sz="1800" spc="-100" smtClean="0">
                  <a:solidFill>
                    <a:srgbClr val="C00000"/>
                  </a:solidFill>
                  <a:sym typeface="Times New Roman" charset="0"/>
                </a:rPr>
                <a:t>list_entry_t mmap_list; </a:t>
              </a:r>
              <a:endParaRPr lang="zh-CN" altLang="en-US" sz="1800" spc="-100" dirty="0" smtClean="0">
                <a:solidFill>
                  <a:srgbClr val="C00000"/>
                </a:solidFill>
                <a:sym typeface="Times New Roman" charset="0"/>
              </a:endParaRPr>
            </a:p>
          </p:txBody>
        </p:sp>
        <p:sp>
          <p:nvSpPr>
            <p:cNvPr id="10" name="内容占位符 2"/>
            <p:cNvSpPr txBox="1"/>
            <p:nvPr/>
          </p:nvSpPr>
          <p:spPr>
            <a:xfrm>
              <a:off x="1369994" y="2200274"/>
              <a:ext cx="5988088" cy="4286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spc="-100" smtClean="0">
                  <a:sym typeface="Times New Roman" charset="0"/>
                </a:rPr>
                <a:t>// current accessed vma, used for speed purpose</a:t>
              </a:r>
            </a:p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	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11" name="内容占位符 2"/>
            <p:cNvSpPr txBox="1"/>
            <p:nvPr/>
          </p:nvSpPr>
          <p:spPr>
            <a:xfrm>
              <a:off x="1603358" y="2495550"/>
              <a:ext cx="41830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struct vma_struct *mmap_cache; </a:t>
              </a:r>
            </a:p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	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13" name="内容占位符 2"/>
            <p:cNvSpPr txBox="1"/>
            <p:nvPr/>
          </p:nvSpPr>
          <p:spPr>
            <a:xfrm>
              <a:off x="1623992" y="3124204"/>
              <a:ext cx="5019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int map_count; // the count of these vma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16" name="内容占位符 2"/>
            <p:cNvSpPr txBox="1"/>
            <p:nvPr/>
          </p:nvSpPr>
          <p:spPr>
            <a:xfrm>
              <a:off x="543576" y="3741522"/>
              <a:ext cx="642942" cy="4018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spc="-100" smtClean="0">
                  <a:sym typeface="Times New Roman" charset="0"/>
                </a:rPr>
                <a:t>};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17" name="内容占位符 2"/>
            <p:cNvSpPr txBox="1"/>
            <p:nvPr/>
          </p:nvSpPr>
          <p:spPr>
            <a:xfrm>
              <a:off x="1586118" y="2813960"/>
              <a:ext cx="1763721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z="1800" spc="-100" smtClean="0">
                  <a:solidFill>
                    <a:srgbClr val="0070C0"/>
                  </a:solidFill>
                  <a:sym typeface="Times New Roman" charset="0"/>
                </a:rPr>
                <a:t>pde_t *pgdir;  </a:t>
              </a:r>
            </a:p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	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18" name="内容占位符 2"/>
            <p:cNvSpPr txBox="1"/>
            <p:nvPr/>
          </p:nvSpPr>
          <p:spPr>
            <a:xfrm>
              <a:off x="3223525" y="2813960"/>
              <a:ext cx="30496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// the PDT of these vma  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19" name="内容占位符 2"/>
            <p:cNvSpPr txBox="1"/>
            <p:nvPr/>
          </p:nvSpPr>
          <p:spPr>
            <a:xfrm>
              <a:off x="6108941" y="2815092"/>
              <a:ext cx="2192349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en-US" altLang="zh-CN" sz="1600" spc="-100" smtClean="0">
                  <a:solidFill>
                    <a:srgbClr val="0070C0"/>
                  </a:solidFill>
                  <a:sym typeface="Times New Roman" charset="0"/>
                </a:rPr>
                <a:t>=cr3=boot_cr3</a:t>
              </a:r>
            </a:p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	</a:t>
              </a:r>
              <a:endParaRPr lang="zh-CN" altLang="en-US" sz="1800" spc="-100" dirty="0" smtClean="0">
                <a:sym typeface="Times New Roman" charset="0"/>
              </a:endParaRPr>
            </a:p>
          </p:txBody>
        </p:sp>
        <p:sp>
          <p:nvSpPr>
            <p:cNvPr id="20" name="内容占位符 2"/>
            <p:cNvSpPr txBox="1"/>
            <p:nvPr/>
          </p:nvSpPr>
          <p:spPr>
            <a:xfrm>
              <a:off x="1603358" y="3427874"/>
              <a:ext cx="1897072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z="1800" spc="-100" smtClean="0">
                  <a:solidFill>
                    <a:srgbClr val="C00000"/>
                  </a:solidFill>
                  <a:sym typeface="Times New Roman" charset="0"/>
                </a:rPr>
                <a:t>void *sm_priv;</a:t>
              </a:r>
              <a:endParaRPr lang="zh-CN" altLang="en-US" sz="1800" spc="-100" dirty="0" smtClean="0">
                <a:solidFill>
                  <a:srgbClr val="C00000"/>
                </a:solidFill>
                <a:sym typeface="Times New Roman" charset="0"/>
              </a:endParaRPr>
            </a:p>
          </p:txBody>
        </p:sp>
        <p:sp>
          <p:nvSpPr>
            <p:cNvPr id="21" name="内容占位符 2"/>
            <p:cNvSpPr txBox="1"/>
            <p:nvPr/>
          </p:nvSpPr>
          <p:spPr>
            <a:xfrm>
              <a:off x="3431718" y="3429006"/>
              <a:ext cx="4540278" cy="5000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980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990600" indent="-990600"/>
              <a:r>
                <a:rPr lang="zh-CN" altLang="en-US" sz="1800" spc="-100" smtClean="0">
                  <a:sym typeface="Times New Roman" charset="0"/>
                </a:rPr>
                <a:t>// the private data for swap manager </a:t>
              </a:r>
            </a:p>
            <a:p>
              <a:endParaRPr lang="zh-CN" altLang="en-US" sz="1800" spc="-100" dirty="0" smtClean="0">
                <a:sym typeface="Times New Roman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000363" y="285734"/>
            <a:ext cx="3559219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的进程队列</a:t>
            </a:r>
            <a:endParaRPr lang="en-US" altLang="zh-CN" sz="2800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2784898" y="817938"/>
            <a:ext cx="50006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980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</a:t>
            </a:r>
            <a:r>
              <a:rPr lang="en-US" altLang="zh-CN" sz="1600" spc="-100" dirty="0" err="1" smtClean="0"/>
              <a:t>src</a:t>
            </a:r>
            <a:r>
              <a:rPr lang="en-US" altLang="zh-CN" sz="1600" spc="-100" dirty="0" smtClean="0"/>
              <a:t>/kern-</a:t>
            </a:r>
            <a:r>
              <a:rPr lang="en-US" altLang="zh-CN" sz="1600" spc="-100" dirty="0" err="1" smtClean="0"/>
              <a:t>ucore</a:t>
            </a:r>
            <a:r>
              <a:rPr lang="en-US" altLang="zh-CN" sz="1600" spc="-100" dirty="0" smtClean="0"/>
              <a:t>/process/</a:t>
            </a:r>
            <a:r>
              <a:rPr lang="en-US" altLang="zh-CN" sz="1600" spc="-100" dirty="0" err="1" smtClean="0"/>
              <a:t>proc.h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67506" y="1473909"/>
            <a:ext cx="960360" cy="398336"/>
            <a:chOff x="1273369" y="1467863"/>
            <a:chExt cx="960360" cy="398336"/>
          </a:xfrm>
        </p:grpSpPr>
        <p:sp>
          <p:nvSpPr>
            <p:cNvPr id="11" name="矩形 10"/>
            <p:cNvSpPr/>
            <p:nvPr/>
          </p:nvSpPr>
          <p:spPr bwMode="auto">
            <a:xfrm>
              <a:off x="1337699" y="1467863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73369" y="1473764"/>
              <a:ext cx="93063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proc_list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76736" y="4071800"/>
            <a:ext cx="3348183" cy="519312"/>
            <a:chOff x="4021595" y="4071800"/>
            <a:chExt cx="3348183" cy="519312"/>
          </a:xfrm>
        </p:grpSpPr>
        <p:sp>
          <p:nvSpPr>
            <p:cNvPr id="16" name="矩形 15"/>
            <p:cNvSpPr/>
            <p:nvPr/>
          </p:nvSpPr>
          <p:spPr bwMode="auto">
            <a:xfrm>
              <a:off x="4049166" y="4071800"/>
              <a:ext cx="2539057" cy="519312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1595" y="4138189"/>
              <a:ext cx="33481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 err="1" smtClean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r>
                <a:rPr lang="zh-CN" altLang="en-US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 </a:t>
              </a:r>
              <a:r>
                <a:rPr lang="en-US" altLang="zh-CN" sz="1600" b="1" spc="-100" dirty="0" smtClean="0">
                  <a:solidFill>
                    <a:schemeClr val="bg1"/>
                  </a:solidFill>
                  <a:latin typeface="微软雅黑" pitchFamily="34" charset="-122"/>
                </a:rPr>
                <a:t>[</a:t>
              </a: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HASH_LIST_SIZE]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61808" y="1394097"/>
            <a:ext cx="4654608" cy="2547875"/>
            <a:chOff x="3661808" y="1394097"/>
            <a:chExt cx="4654608" cy="2547875"/>
          </a:xfrm>
        </p:grpSpPr>
        <p:sp>
          <p:nvSpPr>
            <p:cNvPr id="45" name="弧形 44"/>
            <p:cNvSpPr/>
            <p:nvPr/>
          </p:nvSpPr>
          <p:spPr bwMode="auto">
            <a:xfrm rot="19200000">
              <a:off x="4422274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弧形 45"/>
            <p:cNvSpPr/>
            <p:nvPr/>
          </p:nvSpPr>
          <p:spPr bwMode="auto">
            <a:xfrm rot="19200000">
              <a:off x="5728470" y="2601310"/>
              <a:ext cx="1585296" cy="1327796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任意多边形 79"/>
            <p:cNvSpPr>
              <a:spLocks noChangeArrowheads="1"/>
            </p:cNvSpPr>
            <p:nvPr/>
          </p:nvSpPr>
          <p:spPr bwMode="auto">
            <a:xfrm>
              <a:off x="3729045" y="1799810"/>
              <a:ext cx="4587371" cy="612257"/>
            </a:xfrm>
            <a:custGeom>
              <a:avLst/>
              <a:gdLst>
                <a:gd name="T0" fmla="*/ 327378 w 4754503"/>
                <a:gd name="T1" fmla="*/ 658519 h 658519"/>
                <a:gd name="T2" fmla="*/ 225778 w 4754503"/>
                <a:gd name="T3" fmla="*/ 319852 h 658519"/>
                <a:gd name="T4" fmla="*/ 1682045 w 4754503"/>
                <a:gd name="T5" fmla="*/ 37630 h 658519"/>
                <a:gd name="T6" fmla="*/ 3657602 w 4754503"/>
                <a:gd name="T7" fmla="*/ 94074 h 658519"/>
                <a:gd name="T8" fmla="*/ 4651023 w 4754503"/>
                <a:gd name="T9" fmla="*/ 319852 h 658519"/>
                <a:gd name="T10" fmla="*/ 4278491 w 4754503"/>
                <a:gd name="T11" fmla="*/ 624652 h 6585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54503"/>
                <a:gd name="T19" fmla="*/ 0 h 658519"/>
                <a:gd name="T20" fmla="*/ 4754503 w 4754503"/>
                <a:gd name="T21" fmla="*/ 658519 h 6585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 bwMode="auto">
            <a:xfrm>
              <a:off x="3661808" y="2357917"/>
              <a:ext cx="4587313" cy="611984"/>
            </a:xfrm>
            <a:custGeom>
              <a:avLst/>
              <a:gdLst>
                <a:gd name="connsiteX0" fmla="*/ 327378 w 4754503"/>
                <a:gd name="connsiteY0" fmla="*/ 658519 h 658519"/>
                <a:gd name="connsiteX1" fmla="*/ 225778 w 4754503"/>
                <a:gd name="connsiteY1" fmla="*/ 319852 h 658519"/>
                <a:gd name="connsiteX2" fmla="*/ 1682044 w 4754503"/>
                <a:gd name="connsiteY2" fmla="*/ 37630 h 658519"/>
                <a:gd name="connsiteX3" fmla="*/ 3657600 w 4754503"/>
                <a:gd name="connsiteY3" fmla="*/ 94074 h 658519"/>
                <a:gd name="connsiteX4" fmla="*/ 4651022 w 4754503"/>
                <a:gd name="connsiteY4" fmla="*/ 319852 h 658519"/>
                <a:gd name="connsiteX5" fmla="*/ 4278489 w 4754503"/>
                <a:gd name="connsiteY5" fmla="*/ 624652 h 65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4503" h="658519">
                  <a:moveTo>
                    <a:pt x="327378" y="658519"/>
                  </a:moveTo>
                  <a:cubicBezTo>
                    <a:pt x="163689" y="540926"/>
                    <a:pt x="0" y="423333"/>
                    <a:pt x="225778" y="319852"/>
                  </a:cubicBezTo>
                  <a:cubicBezTo>
                    <a:pt x="451556" y="216371"/>
                    <a:pt x="1110074" y="75260"/>
                    <a:pt x="1682044" y="37630"/>
                  </a:cubicBezTo>
                  <a:cubicBezTo>
                    <a:pt x="2254014" y="0"/>
                    <a:pt x="3162770" y="47037"/>
                    <a:pt x="3657600" y="94074"/>
                  </a:cubicBezTo>
                  <a:cubicBezTo>
                    <a:pt x="4152430" y="141111"/>
                    <a:pt x="4547541" y="231422"/>
                    <a:pt x="4651022" y="319852"/>
                  </a:cubicBezTo>
                  <a:cubicBezTo>
                    <a:pt x="4754503" y="408282"/>
                    <a:pt x="4516496" y="516467"/>
                    <a:pt x="4278489" y="624652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4104306" y="1394097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04306" y="219814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4104306" y="354363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551740" y="2201096"/>
              <a:ext cx="1007843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930249" y="2201096"/>
              <a:ext cx="896031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6736" y="1433931"/>
              <a:ext cx="95410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9166" y="2214374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hash_list[1]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104306" y="3033176"/>
              <a:ext cx="1180922" cy="39833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49166" y="3047929"/>
              <a:ext cx="120257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chemeClr val="bg1"/>
                  </a:solidFill>
                  <a:latin typeface="微软雅黑" pitchFamily="34" charset="-122"/>
                </a:rPr>
                <a:t>hash_list[2]</a:t>
              </a:r>
              <a:endParaRPr lang="zh-CN" altLang="en-US" sz="1600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5878" y="2217324"/>
              <a:ext cx="102303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hash_link</a:t>
              </a:r>
              <a:endParaRPr lang="zh-CN" altLang="en-US" sz="1600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43" name="弧形 42"/>
            <p:cNvSpPr/>
            <p:nvPr/>
          </p:nvSpPr>
          <p:spPr bwMode="auto">
            <a:xfrm rot="19200000">
              <a:off x="4502542" y="1991601"/>
              <a:ext cx="1585284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 bwMode="auto">
            <a:xfrm rot="19200000">
              <a:off x="5809062" y="1991601"/>
              <a:ext cx="1585285" cy="1327787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0249" y="221732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3231" y="3556914"/>
              <a:ext cx="381388" cy="3437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chemeClr val="bg1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7159" y="1189028"/>
            <a:ext cx="2536700" cy="3740176"/>
            <a:chOff x="357159" y="1189028"/>
            <a:chExt cx="2536700" cy="3740176"/>
          </a:xfrm>
        </p:grpSpPr>
        <p:sp>
          <p:nvSpPr>
            <p:cNvPr id="17" name="矩形 16"/>
            <p:cNvSpPr/>
            <p:nvPr/>
          </p:nvSpPr>
          <p:spPr bwMode="auto">
            <a:xfrm>
              <a:off x="1337699" y="209634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337699" y="276466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337699" y="3505278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337699" y="4192776"/>
              <a:ext cx="896030" cy="398336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59583" y="2136182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1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583" y="2792699"/>
              <a:ext cx="95891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2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583" y="4206054"/>
              <a:ext cx="9653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b="1" spc="-100" dirty="0">
                  <a:solidFill>
                    <a:srgbClr val="11576A"/>
                  </a:solidFill>
                  <a:latin typeface="微软雅黑" pitchFamily="34" charset="-122"/>
                </a:rPr>
                <a:t>list_link</a:t>
              </a:r>
              <a:r>
                <a:rPr lang="en-US" altLang="zh-CN" sz="1600" b="1" spc="-100" dirty="0">
                  <a:solidFill>
                    <a:srgbClr val="C00000"/>
                  </a:solidFill>
                  <a:latin typeface="微软雅黑" pitchFamily="34" charset="-122"/>
                </a:rPr>
                <a:t>n</a:t>
              </a:r>
              <a:endParaRPr lang="zh-CN" altLang="en-US" sz="1600" b="1" spc="-100" dirty="0">
                <a:solidFill>
                  <a:srgbClr val="C00000"/>
                </a:solidFill>
                <a:latin typeface="微软雅黑" pitchFamily="34" charset="-122"/>
              </a:endParaRPr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 bwMode="auto">
            <a:xfrm rot="2700000">
              <a:off x="1403694" y="1430170"/>
              <a:ext cx="969284" cy="1006312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弧形 33"/>
            <p:cNvSpPr>
              <a:spLocks noChangeAspect="1"/>
            </p:cNvSpPr>
            <p:nvPr/>
          </p:nvSpPr>
          <p:spPr bwMode="auto">
            <a:xfrm rot="2700000">
              <a:off x="1409056" y="2131656"/>
              <a:ext cx="969284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弧形 34"/>
            <p:cNvSpPr>
              <a:spLocks noChangeAspect="1"/>
            </p:cNvSpPr>
            <p:nvPr/>
          </p:nvSpPr>
          <p:spPr bwMode="auto">
            <a:xfrm rot="2700000">
              <a:off x="1411381" y="2834645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弧形 35"/>
            <p:cNvSpPr>
              <a:spLocks noChangeAspect="1"/>
            </p:cNvSpPr>
            <p:nvPr/>
          </p:nvSpPr>
          <p:spPr bwMode="auto">
            <a:xfrm rot="2700000">
              <a:off x="1406786" y="3563453"/>
              <a:ext cx="970759" cy="1007843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弧形 36"/>
            <p:cNvSpPr>
              <a:spLocks noChangeAspect="1"/>
            </p:cNvSpPr>
            <p:nvPr/>
          </p:nvSpPr>
          <p:spPr bwMode="auto">
            <a:xfrm rot="2700000">
              <a:off x="375690" y="1500613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弧形 37"/>
            <p:cNvSpPr>
              <a:spLocks noChangeAspect="1"/>
            </p:cNvSpPr>
            <p:nvPr/>
          </p:nvSpPr>
          <p:spPr bwMode="auto">
            <a:xfrm rot="2700000">
              <a:off x="380591" y="2202574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 bwMode="auto">
            <a:xfrm rot="2700000">
              <a:off x="383839" y="2905715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弧形 39"/>
            <p:cNvSpPr>
              <a:spLocks noChangeAspect="1"/>
            </p:cNvSpPr>
            <p:nvPr/>
          </p:nvSpPr>
          <p:spPr bwMode="auto">
            <a:xfrm rot="2700000">
              <a:off x="379366" y="3634528"/>
              <a:ext cx="970225" cy="1007288"/>
            </a:xfrm>
            <a:prstGeom prst="arc">
              <a:avLst/>
            </a:pr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任意多边形 73"/>
            <p:cNvSpPr>
              <a:spLocks noChangeArrowheads="1"/>
            </p:cNvSpPr>
            <p:nvPr/>
          </p:nvSpPr>
          <p:spPr bwMode="auto">
            <a:xfrm>
              <a:off x="663761" y="1189028"/>
              <a:ext cx="1082895" cy="3713376"/>
            </a:xfrm>
            <a:custGeom>
              <a:avLst/>
              <a:gdLst>
                <a:gd name="T0" fmla="*/ 1122362 w 1122362"/>
                <a:gd name="T1" fmla="*/ 278351 h 4033837"/>
                <a:gd name="T2" fmla="*/ 684212 w 1122362"/>
                <a:gd name="T3" fmla="*/ 14153 h 4033837"/>
                <a:gd name="T4" fmla="*/ 179387 w 1122362"/>
                <a:gd name="T5" fmla="*/ 363272 h 4033837"/>
                <a:gd name="T6" fmla="*/ 55562 w 1122362"/>
                <a:gd name="T7" fmla="*/ 1665393 h 4033837"/>
                <a:gd name="T8" fmla="*/ 65087 w 1122362"/>
                <a:gd name="T9" fmla="*/ 3222276 h 4033837"/>
                <a:gd name="T10" fmla="*/ 446087 w 1122362"/>
                <a:gd name="T11" fmla="*/ 3920515 h 4033837"/>
                <a:gd name="T12" fmla="*/ 1036637 w 1122362"/>
                <a:gd name="T13" fmla="*/ 3675188 h 40338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2362"/>
                <a:gd name="T22" fmla="*/ 0 h 4033837"/>
                <a:gd name="T23" fmla="*/ 1122362 w 1122362"/>
                <a:gd name="T24" fmla="*/ 4033837 h 40338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 bwMode="auto">
            <a:xfrm>
              <a:off x="1810964" y="1215584"/>
              <a:ext cx="1082895" cy="3713620"/>
            </a:xfrm>
            <a:custGeom>
              <a:avLst/>
              <a:gdLst>
                <a:gd name="connsiteX0" fmla="*/ 1122362 w 1122362"/>
                <a:gd name="connsiteY0" fmla="*/ 280987 h 4033837"/>
                <a:gd name="connsiteX1" fmla="*/ 684212 w 1122362"/>
                <a:gd name="connsiteY1" fmla="*/ 14287 h 4033837"/>
                <a:gd name="connsiteX2" fmla="*/ 179387 w 1122362"/>
                <a:gd name="connsiteY2" fmla="*/ 366712 h 4033837"/>
                <a:gd name="connsiteX3" fmla="*/ 55562 w 1122362"/>
                <a:gd name="connsiteY3" fmla="*/ 1681162 h 4033837"/>
                <a:gd name="connsiteX4" fmla="*/ 65087 w 1122362"/>
                <a:gd name="connsiteY4" fmla="*/ 3252787 h 4033837"/>
                <a:gd name="connsiteX5" fmla="*/ 446087 w 1122362"/>
                <a:gd name="connsiteY5" fmla="*/ 3957637 h 4033837"/>
                <a:gd name="connsiteX6" fmla="*/ 1036637 w 1122362"/>
                <a:gd name="connsiteY6" fmla="*/ 3709987 h 40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2362" h="4033837">
                  <a:moveTo>
                    <a:pt x="1122362" y="280987"/>
                  </a:moveTo>
                  <a:cubicBezTo>
                    <a:pt x="981868" y="140493"/>
                    <a:pt x="841375" y="0"/>
                    <a:pt x="684212" y="14287"/>
                  </a:cubicBezTo>
                  <a:cubicBezTo>
                    <a:pt x="527050" y="28575"/>
                    <a:pt x="284162" y="88900"/>
                    <a:pt x="179387" y="366712"/>
                  </a:cubicBezTo>
                  <a:cubicBezTo>
                    <a:pt x="74612" y="644524"/>
                    <a:pt x="74612" y="1200150"/>
                    <a:pt x="55562" y="1681162"/>
                  </a:cubicBezTo>
                  <a:cubicBezTo>
                    <a:pt x="36512" y="2162174"/>
                    <a:pt x="0" y="2873375"/>
                    <a:pt x="65087" y="3252787"/>
                  </a:cubicBezTo>
                  <a:cubicBezTo>
                    <a:pt x="130174" y="3632199"/>
                    <a:pt x="284162" y="3881437"/>
                    <a:pt x="446087" y="3957637"/>
                  </a:cubicBezTo>
                  <a:cubicBezTo>
                    <a:pt x="608012" y="4033837"/>
                    <a:pt x="933450" y="3744912"/>
                    <a:pt x="1036637" y="3709987"/>
                  </a:cubicBezTo>
                </a:path>
              </a:pathLst>
            </a:custGeom>
            <a:noFill/>
            <a:ln w="28575" cap="flat" cmpd="sng" algn="ctr">
              <a:solidFill>
                <a:srgbClr val="11576A"/>
              </a:solidFill>
              <a:prstDash val="solid"/>
              <a:round/>
              <a:headEnd type="triangl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37699" y="3530358"/>
              <a:ext cx="381387" cy="34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spc="-100" dirty="0">
                  <a:solidFill>
                    <a:srgbClr val="11576A"/>
                  </a:solidFill>
                  <a:latin typeface="微软雅黑" pitchFamily="34" charset="-122"/>
                </a:rPr>
                <a:t>…</a:t>
              </a:r>
              <a:endParaRPr lang="zh-CN" altLang="en-US" b="1" spc="-100" dirty="0">
                <a:solidFill>
                  <a:srgbClr val="11576A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397468" y="264735"/>
            <a:ext cx="557216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进程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线程切换流程</a:t>
            </a:r>
            <a:endParaRPr lang="en-US" altLang="zh-CN" sz="280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1681163" y="154222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 bwMode="auto">
          <a:xfrm>
            <a:off x="1665443" y="2321051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 bwMode="auto">
          <a:xfrm>
            <a:off x="1672136" y="3137572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865494" y="1874540"/>
            <a:ext cx="3793783" cy="405019"/>
            <a:chOff x="865494" y="1874540"/>
            <a:chExt cx="3793783" cy="405019"/>
          </a:xfrm>
        </p:grpSpPr>
        <p:grpSp>
          <p:nvGrpSpPr>
            <p:cNvPr id="3" name="组合 2"/>
            <p:cNvGrpSpPr/>
            <p:nvPr/>
          </p:nvGrpSpPr>
          <p:grpSpPr>
            <a:xfrm>
              <a:off x="865494" y="1879449"/>
              <a:ext cx="1918403" cy="400110"/>
              <a:chOff x="867647" y="2014503"/>
              <a:chExt cx="1918403" cy="400110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867647" y="2041259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07608" y="2014503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panose="02080604020202020204" charset="0"/>
                  <a:buNone/>
                </a:pPr>
                <a:r>
                  <a:rPr lang="zh-CN" altLang="en-US" sz="2000" b="1" spc="-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清除</a:t>
                </a: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调度标志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69153" y="1874540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2878087" y="208952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58621" y="2639127"/>
            <a:ext cx="3809962" cy="441032"/>
            <a:chOff x="858621" y="2639127"/>
            <a:chExt cx="3809962" cy="441032"/>
          </a:xfrm>
        </p:grpSpPr>
        <p:grpSp>
          <p:nvGrpSpPr>
            <p:cNvPr id="4" name="组合 3"/>
            <p:cNvGrpSpPr/>
            <p:nvPr/>
          </p:nvGrpSpPr>
          <p:grpSpPr>
            <a:xfrm>
              <a:off x="858621" y="2680049"/>
              <a:ext cx="1918403" cy="400110"/>
              <a:chOff x="867647" y="2870408"/>
              <a:chExt cx="1918403" cy="40011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867647" y="2894171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0735" y="2870408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buFont typeface="Arial" panose="02080604020202020204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查找就绪进程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1" name="TextBox 34"/>
            <p:cNvSpPr txBox="1">
              <a:spLocks noChangeArrowheads="1"/>
            </p:cNvSpPr>
            <p:nvPr/>
          </p:nvSpPr>
          <p:spPr bwMode="auto">
            <a:xfrm>
              <a:off x="3278459" y="2639127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868873" y="287566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867647" y="1104076"/>
            <a:ext cx="7435157" cy="424630"/>
            <a:chOff x="867647" y="1104076"/>
            <a:chExt cx="7435157" cy="424630"/>
          </a:xfrm>
        </p:grpSpPr>
        <p:grpSp>
          <p:nvGrpSpPr>
            <p:cNvPr id="2" name="组合 1"/>
            <p:cNvGrpSpPr/>
            <p:nvPr/>
          </p:nvGrpSpPr>
          <p:grpSpPr>
            <a:xfrm>
              <a:off x="867647" y="1104076"/>
              <a:ext cx="1918403" cy="400110"/>
              <a:chOff x="867647" y="1104076"/>
              <a:chExt cx="1918403" cy="400110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867647" y="1139505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TextBox 28"/>
              <p:cNvSpPr txBox="1">
                <a:spLocks noChangeArrowheads="1"/>
              </p:cNvSpPr>
              <p:nvPr/>
            </p:nvSpPr>
            <p:spPr bwMode="auto">
              <a:xfrm>
                <a:off x="1228672" y="1104076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buFont typeface="Arial" panose="02080604020202020204" charset="0"/>
                  <a:buNone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开始调度</a:t>
                </a:r>
                <a:endParaRPr lang="zh-CN" altLang="en-US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3286116" y="1112838"/>
              <a:ext cx="21438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proc.c::cpu_idle()</a:t>
              </a:r>
              <a:endParaRPr lang="en-US" altLang="zh-CN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32"/>
            <p:cNvSpPr txBox="1">
              <a:spLocks noChangeArrowheads="1"/>
            </p:cNvSpPr>
            <p:nvPr/>
          </p:nvSpPr>
          <p:spPr bwMode="auto">
            <a:xfrm>
              <a:off x="5930039" y="1128596"/>
              <a:ext cx="2372765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::schedule()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857488" y="1343236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429973" y="132865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864833" y="3445432"/>
            <a:ext cx="6493249" cy="441672"/>
            <a:chOff x="864833" y="3445432"/>
            <a:chExt cx="6493249" cy="441672"/>
          </a:xfrm>
        </p:grpSpPr>
        <p:grpSp>
          <p:nvGrpSpPr>
            <p:cNvPr id="9" name="组合 8"/>
            <p:cNvGrpSpPr/>
            <p:nvPr/>
          </p:nvGrpSpPr>
          <p:grpSpPr>
            <a:xfrm>
              <a:off x="864833" y="3486994"/>
              <a:ext cx="1918403" cy="400110"/>
              <a:chOff x="871708" y="3971795"/>
              <a:chExt cx="1918403" cy="40011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871708" y="3989510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000835" y="3971795"/>
                <a:ext cx="164660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80604020202020204" charset="0"/>
                  <a:buNone/>
                  <a:defRPr/>
                </a:pPr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修改进程状态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3299058" y="3445432"/>
              <a:ext cx="139012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schedule()</a:t>
              </a:r>
            </a:p>
          </p:txBody>
        </p:sp>
        <p:sp>
          <p:nvSpPr>
            <p:cNvPr id="27" name="TextBox 35"/>
            <p:cNvSpPr txBox="1">
              <a:spLocks noChangeArrowheads="1"/>
            </p:cNvSpPr>
            <p:nvPr/>
          </p:nvSpPr>
          <p:spPr bwMode="auto">
            <a:xfrm>
              <a:off x="5131510" y="3445432"/>
              <a:ext cx="222657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proc.c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::</a:t>
              </a:r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proc_run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889472" y="3664681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4710995" y="3682979"/>
              <a:ext cx="42097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858621" y="4253638"/>
            <a:ext cx="3852374" cy="414591"/>
            <a:chOff x="858621" y="4253638"/>
            <a:chExt cx="3852374" cy="414591"/>
          </a:xfrm>
        </p:grpSpPr>
        <p:sp>
          <p:nvSpPr>
            <p:cNvPr id="23" name="TextBox 36"/>
            <p:cNvSpPr txBox="1">
              <a:spLocks noChangeArrowheads="1"/>
            </p:cNvSpPr>
            <p:nvPr/>
          </p:nvSpPr>
          <p:spPr bwMode="auto">
            <a:xfrm>
              <a:off x="3257584" y="4253638"/>
              <a:ext cx="145341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spc="-100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switch_to</a:t>
              </a:r>
              <a:r>
                <a:rPr lang="en-US" altLang="zh-CN" sz="2000" b="1" spc="-100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()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58621" y="4268119"/>
              <a:ext cx="1918403" cy="400110"/>
              <a:chOff x="864835" y="4700507"/>
              <a:chExt cx="1918403" cy="400110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864835" y="4720168"/>
                <a:ext cx="1918403" cy="364681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TextBox 28"/>
              <p:cNvSpPr txBox="1">
                <a:spLocks noChangeArrowheads="1"/>
              </p:cNvSpPr>
              <p:nvPr/>
            </p:nvSpPr>
            <p:spPr bwMode="auto">
              <a:xfrm>
                <a:off x="1244389" y="4700507"/>
                <a:ext cx="1159293" cy="40011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b="1" spc="-1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进程切换</a:t>
                </a:r>
                <a:endParaRPr lang="en-US" altLang="zh-CN" sz="20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38" name="直接箭头连接符 37"/>
            <p:cNvCxnSpPr/>
            <p:nvPr/>
          </p:nvCxnSpPr>
          <p:spPr>
            <a:xfrm flipV="1">
              <a:off x="2861306" y="4468174"/>
              <a:ext cx="417153" cy="216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下箭头 41"/>
          <p:cNvSpPr/>
          <p:nvPr/>
        </p:nvSpPr>
        <p:spPr bwMode="auto">
          <a:xfrm>
            <a:off x="1672136" y="3925517"/>
            <a:ext cx="285750" cy="323850"/>
          </a:xfrm>
          <a:prstGeom prst="downArrow">
            <a:avLst/>
          </a:prstGeom>
          <a:gradFill>
            <a:gsLst>
              <a:gs pos="100000">
                <a:srgbClr val="005472"/>
              </a:gs>
              <a:gs pos="0">
                <a:srgbClr val="0093DD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2884713" y="286493"/>
            <a:ext cx="3786214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进程</a:t>
            </a:r>
            <a:r>
              <a:rPr lang="zh-CN" altLang="en-US" sz="2800" dirty="0" smtClean="0"/>
              <a:t>切换</a:t>
            </a:r>
            <a:endParaRPr lang="en-US" altLang="zh-CN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67544" y="805180"/>
            <a:ext cx="6716541" cy="4214842"/>
            <a:chOff x="467544" y="805180"/>
            <a:chExt cx="6716541" cy="4214842"/>
          </a:xfrm>
        </p:grpSpPr>
        <p:grpSp>
          <p:nvGrpSpPr>
            <p:cNvPr id="23" name="组合 22"/>
            <p:cNvGrpSpPr/>
            <p:nvPr/>
          </p:nvGrpSpPr>
          <p:grpSpPr>
            <a:xfrm>
              <a:off x="753296" y="1876750"/>
              <a:ext cx="769763" cy="246221"/>
              <a:chOff x="104747" y="2739868"/>
              <a:chExt cx="769763" cy="2462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4747" y="2739868"/>
                <a:ext cx="7697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__do_exit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610420" y="1162370"/>
              <a:ext cx="873957" cy="246221"/>
              <a:chOff x="61919" y="2201698"/>
              <a:chExt cx="873957" cy="2462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42844" y="224297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919" y="2201698"/>
                <a:ext cx="8739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may_killed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963601" y="1233808"/>
              <a:ext cx="827471" cy="246221"/>
              <a:chOff x="957240" y="2325529"/>
              <a:chExt cx="827471" cy="246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19152" y="2366089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7240" y="2325529"/>
                <a:ext cx="8274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de_thread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1802500" y="1574331"/>
              <a:ext cx="1149674" cy="246221"/>
              <a:chOff x="985811" y="2649385"/>
              <a:chExt cx="1149674" cy="246221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19152" y="2695574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85811" y="2649385"/>
                <a:ext cx="11496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mm_count_dec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929137" y="2036297"/>
              <a:ext cx="896399" cy="246221"/>
              <a:chOff x="1675875" y="1857370"/>
              <a:chExt cx="896399" cy="24622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709216" y="190975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75875" y="1857370"/>
                <a:ext cx="8963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exit_mmap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960666" y="2290138"/>
              <a:ext cx="811441" cy="246221"/>
              <a:chOff x="1669304" y="2071684"/>
              <a:chExt cx="811441" cy="24622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709216" y="2124070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9304" y="2071684"/>
                <a:ext cx="8114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put_pgdir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2017337" y="2591130"/>
              <a:ext cx="720000" cy="246221"/>
              <a:chOff x="214282" y="3406781"/>
              <a:chExt cx="720000" cy="246221"/>
            </a:xfrm>
          </p:grpSpPr>
          <p:sp>
            <p:nvSpPr>
              <p:cNvPr id="27" name="六边形 26"/>
              <p:cNvSpPr/>
              <p:nvPr/>
            </p:nvSpPr>
            <p:spPr>
              <a:xfrm>
                <a:off x="214282" y="3429006"/>
                <a:ext cx="720000" cy="180000"/>
              </a:xfrm>
              <a:prstGeom prst="hexagon">
                <a:avLst>
                  <a:gd name="adj" fmla="val 62042"/>
                  <a:gd name="vf" fmla="val 115470"/>
                </a:avLst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9845" y="3406781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rgbClr val="11576A"/>
                    </a:solidFill>
                    <a:latin typeface="+mn-ea"/>
                  </a:rPr>
                  <a:t>list_del</a:t>
                </a:r>
                <a:endParaRPr lang="zh-CN" altLang="en-US" sz="100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885054" y="2876882"/>
              <a:ext cx="984565" cy="246221"/>
              <a:chOff x="1000100" y="3357568"/>
              <a:chExt cx="984565" cy="24622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1038197" y="3403764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0100" y="3357568"/>
                <a:ext cx="98456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mm_destroy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954785" y="3448386"/>
              <a:ext cx="845103" cy="246221"/>
              <a:chOff x="85697" y="2739868"/>
              <a:chExt cx="845103" cy="246221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5697" y="2739868"/>
                <a:ext cx="8451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put_singal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088636" y="3734138"/>
              <a:ext cx="577402" cy="246221"/>
              <a:chOff x="104747" y="2739868"/>
              <a:chExt cx="577402" cy="246221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142844" y="2786064"/>
                <a:ext cx="50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4747" y="2739868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put_fs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782288" y="4019890"/>
              <a:ext cx="1190097" cy="246221"/>
              <a:chOff x="1000100" y="4143386"/>
              <a:chExt cx="1190097" cy="246221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038197" y="4189582"/>
                <a:ext cx="115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00100" y="4143386"/>
                <a:ext cx="1188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put_sem_queue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998288" y="4305642"/>
              <a:ext cx="758097" cy="246221"/>
              <a:chOff x="104747" y="2739868"/>
              <a:chExt cx="758097" cy="246221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142844" y="2786064"/>
                <a:ext cx="72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4747" y="2739868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schedule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40502" y="1932952"/>
              <a:ext cx="1390124" cy="246221"/>
              <a:chOff x="3857620" y="4135294"/>
              <a:chExt cx="1390124" cy="246221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895717" y="4189582"/>
                <a:ext cx="129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857620" y="4135294"/>
                <a:ext cx="13901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wait_queue_empty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960518" y="2195844"/>
              <a:ext cx="1148071" cy="246221"/>
              <a:chOff x="3995738" y="4143386"/>
              <a:chExt cx="1148071" cy="246221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033835" y="4189582"/>
                <a:ext cx="108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95738" y="4143386"/>
                <a:ext cx="11480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wakeup_queue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682386" y="2455878"/>
              <a:ext cx="1657826" cy="246221"/>
              <a:chOff x="4786314" y="2436498"/>
              <a:chExt cx="1657826" cy="246221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49811" y="2476344"/>
                <a:ext cx="15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86314" y="2436498"/>
                <a:ext cx="16578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mp_set_mm_pagetable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5149114" y="4202297"/>
              <a:ext cx="795411" cy="817725"/>
              <a:chOff x="4919597" y="4000510"/>
              <a:chExt cx="795411" cy="81772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4932297" y="4000510"/>
                <a:ext cx="747320" cy="246221"/>
                <a:chOff x="5857884" y="4000510"/>
                <a:chExt cx="747320" cy="246221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857884" y="4000510"/>
                  <a:ext cx="7473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4919597" y="4286262"/>
                <a:ext cx="795411" cy="246221"/>
                <a:chOff x="5845184" y="4000510"/>
                <a:chExt cx="795411" cy="246221"/>
              </a:xfrm>
            </p:grpSpPr>
            <p:sp>
              <p:nvSpPr>
                <p:cNvPr id="65" name="矩形 64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845184" y="4000510"/>
                  <a:ext cx="7954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919597" y="4572014"/>
                <a:ext cx="745717" cy="246221"/>
                <a:chOff x="5845184" y="4000510"/>
                <a:chExt cx="745717" cy="246221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895981" y="4046706"/>
                  <a:ext cx="684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845184" y="4000510"/>
                  <a:ext cx="7457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26" name="组合 125"/>
            <p:cNvGrpSpPr/>
            <p:nvPr/>
          </p:nvGrpSpPr>
          <p:grpSpPr>
            <a:xfrm>
              <a:off x="3311010" y="3902414"/>
              <a:ext cx="1585690" cy="1117608"/>
              <a:chOff x="2416160" y="3429006"/>
              <a:chExt cx="1585690" cy="1117608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520936" y="3429006"/>
                <a:ext cx="1366080" cy="246221"/>
                <a:chOff x="3857620" y="4135294"/>
                <a:chExt cx="1366080" cy="246221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3895717" y="4189582"/>
                  <a:ext cx="1296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57620" y="4135294"/>
                  <a:ext cx="13660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ucore_in_interrupt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2438390" y="3722848"/>
                <a:ext cx="1537600" cy="246221"/>
                <a:chOff x="3995738" y="4143386"/>
                <a:chExt cx="1537600" cy="246221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4033835" y="4189582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995738" y="4143386"/>
                  <a:ext cx="15376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sched_class_dequeue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2416160" y="4007012"/>
                <a:ext cx="1585690" cy="246221"/>
                <a:chOff x="3970338" y="4364050"/>
                <a:chExt cx="1585690" cy="246221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033835" y="440389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970338" y="4364050"/>
                  <a:ext cx="1585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sched_class_pick_next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431160" y="4300393"/>
                <a:ext cx="1535998" cy="246221"/>
                <a:chOff x="3995738" y="4716478"/>
                <a:chExt cx="1535998" cy="246221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4033835" y="4761086"/>
                  <a:ext cx="1440000" cy="162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3995738" y="4716478"/>
                  <a:ext cx="15359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smtClean="0">
                      <a:solidFill>
                        <a:schemeClr val="bg1"/>
                      </a:solidFill>
                      <a:latin typeface="+mn-ea"/>
                    </a:rPr>
                    <a:t>sched_class_enqueue</a:t>
                  </a:r>
                  <a:endParaRPr lang="zh-CN" altLang="en-US" sz="1000" b="1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1" name="组合 90"/>
            <p:cNvGrpSpPr/>
            <p:nvPr/>
          </p:nvGrpSpPr>
          <p:grpSpPr>
            <a:xfrm>
              <a:off x="5180548" y="864236"/>
              <a:ext cx="718466" cy="246221"/>
              <a:chOff x="3857620" y="4135294"/>
              <a:chExt cx="718466" cy="24622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895717" y="4189582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57620" y="4135294"/>
                <a:ext cx="7184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kbd_intr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5131970" y="1136433"/>
              <a:ext cx="814647" cy="246221"/>
              <a:chOff x="3995738" y="4143386"/>
              <a:chExt cx="814647" cy="246221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4033835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995738" y="4143386"/>
                <a:ext cx="8146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serial_intr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254022" y="1399544"/>
              <a:ext cx="902811" cy="246221"/>
              <a:chOff x="3970338" y="4364050"/>
              <a:chExt cx="902811" cy="246221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970338" y="4364050"/>
                <a:ext cx="9028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intr_enable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5092916" y="1670060"/>
              <a:ext cx="872355" cy="246221"/>
              <a:chOff x="3995738" y="4716478"/>
              <a:chExt cx="872355" cy="246221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4033835" y="4761086"/>
                <a:ext cx="82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95738" y="4716478"/>
                <a:ext cx="8723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__intr_save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3682254" y="1098556"/>
              <a:ext cx="817853" cy="246221"/>
              <a:chOff x="3857620" y="4135294"/>
              <a:chExt cx="817853" cy="246221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895717" y="4189582"/>
                <a:ext cx="75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3857620" y="4135294"/>
                <a:ext cx="8178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cons_getc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3501278" y="1741498"/>
              <a:ext cx="1186543" cy="246221"/>
              <a:chOff x="3995738" y="4143386"/>
              <a:chExt cx="1186543" cy="246221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033835" y="4189582"/>
                <a:ext cx="1116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3995738" y="4143386"/>
                <a:ext cx="11865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dev_stdin_write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720354" y="2455878"/>
              <a:ext cx="753732" cy="246221"/>
              <a:chOff x="3970338" y="4364050"/>
              <a:chExt cx="753732" cy="2462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033835" y="4403896"/>
                <a:ext cx="648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3970338" y="4364050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proc_run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5016716" y="1402402"/>
              <a:ext cx="1047082" cy="246221"/>
              <a:chOff x="3995738" y="4716478"/>
              <a:chExt cx="1047082" cy="246221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4033835" y="4761086"/>
                <a:ext cx="97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995738" y="4716478"/>
                <a:ext cx="1047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__intr_restore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6254022" y="1677676"/>
              <a:ext cx="930063" cy="246221"/>
              <a:chOff x="3970338" y="4364050"/>
              <a:chExt cx="930063" cy="24622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4033835" y="4403896"/>
                <a:ext cx="792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70338" y="4364050"/>
                <a:ext cx="9300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intr_disable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5133874" y="2724959"/>
              <a:ext cx="792205" cy="246221"/>
              <a:chOff x="3970338" y="4364050"/>
              <a:chExt cx="792205" cy="246221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970338" y="4364050"/>
                <a:ext cx="7922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switch_to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133874" y="2992613"/>
              <a:ext cx="805029" cy="246221"/>
              <a:chOff x="3970338" y="4364050"/>
              <a:chExt cx="805029" cy="246221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033835" y="4403896"/>
                <a:ext cx="684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970338" y="4364050"/>
                <a:ext cx="8050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load_rsp0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889863" y="3162634"/>
              <a:ext cx="974947" cy="246221"/>
              <a:chOff x="3995738" y="4716478"/>
              <a:chExt cx="974947" cy="246221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4033835" y="4761086"/>
                <a:ext cx="90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95738" y="4716478"/>
                <a:ext cx="9749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put_sighand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67544" y="805180"/>
              <a:ext cx="450764" cy="246221"/>
              <a:chOff x="95981" y="2201698"/>
              <a:chExt cx="450764" cy="246221"/>
            </a:xfrm>
          </p:grpSpPr>
          <p:sp>
            <p:nvSpPr>
              <p:cNvPr id="140" name="矩形 139"/>
              <p:cNvSpPr/>
              <p:nvPr/>
            </p:nvSpPr>
            <p:spPr>
              <a:xfrm>
                <a:off x="142844" y="2242979"/>
                <a:ext cx="360000" cy="162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5981" y="2201698"/>
                <a:ext cx="4507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smtClean="0">
                    <a:solidFill>
                      <a:schemeClr val="bg1"/>
                    </a:solidFill>
                    <a:latin typeface="+mn-ea"/>
                  </a:rPr>
                  <a:t>trap</a:t>
                </a:r>
                <a:endParaRPr lang="zh-CN" altLang="en-US" sz="10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cxnSp>
          <p:nvCxnSpPr>
            <p:cNvPr id="143" name="直接箭头连接符 142"/>
            <p:cNvCxnSpPr/>
            <p:nvPr/>
          </p:nvCxnSpPr>
          <p:spPr>
            <a:xfrm flipV="1">
              <a:off x="6039708" y="1519560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flipV="1">
              <a:off x="5991130" y="1805312"/>
              <a:ext cx="288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/>
            <p:cNvCxnSpPr>
              <a:stCxn id="111" idx="2"/>
              <a:endCxn id="125" idx="1"/>
            </p:cNvCxnSpPr>
            <p:nvPr/>
          </p:nvCxnSpPr>
          <p:spPr>
            <a:xfrm rot="16200000" flipH="1">
              <a:off x="4408735" y="2390584"/>
              <a:ext cx="413625" cy="1036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122" idx="1"/>
            </p:cNvCxnSpPr>
            <p:nvPr/>
          </p:nvCxnSpPr>
          <p:spPr>
            <a:xfrm>
              <a:off x="4253758" y="2662568"/>
              <a:ext cx="880116" cy="185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11" idx="3"/>
              <a:endCxn id="56" idx="1"/>
            </p:cNvCxnSpPr>
            <p:nvPr/>
          </p:nvCxnSpPr>
          <p:spPr>
            <a:xfrm>
              <a:off x="4474086" y="2578989"/>
              <a:ext cx="252000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任意多边形 150"/>
            <p:cNvSpPr/>
            <p:nvPr/>
          </p:nvSpPr>
          <p:spPr>
            <a:xfrm>
              <a:off x="4429022" y="1794840"/>
              <a:ext cx="670560" cy="708660"/>
            </a:xfrm>
            <a:custGeom>
              <a:avLst/>
              <a:gdLst>
                <a:gd name="connsiteX0" fmla="*/ 0 w 670560"/>
                <a:gd name="connsiteY0" fmla="*/ 708660 h 708660"/>
                <a:gd name="connsiteX1" fmla="*/ 335280 w 670560"/>
                <a:gd name="connsiteY1" fmla="*/ 342900 h 708660"/>
                <a:gd name="connsiteX2" fmla="*/ 403860 w 670560"/>
                <a:gd name="connsiteY2" fmla="*/ 76200 h 708660"/>
                <a:gd name="connsiteX3" fmla="*/ 670560 w 670560"/>
                <a:gd name="connsiteY3" fmla="*/ 0 h 70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560" h="708660">
                  <a:moveTo>
                    <a:pt x="0" y="708660"/>
                  </a:moveTo>
                  <a:cubicBezTo>
                    <a:pt x="133985" y="578485"/>
                    <a:pt x="267970" y="448310"/>
                    <a:pt x="335280" y="342900"/>
                  </a:cubicBezTo>
                  <a:cubicBezTo>
                    <a:pt x="402590" y="237490"/>
                    <a:pt x="347980" y="133350"/>
                    <a:pt x="403860" y="76200"/>
                  </a:cubicBezTo>
                  <a:cubicBezTo>
                    <a:pt x="459740" y="19050"/>
                    <a:pt x="589280" y="58420"/>
                    <a:pt x="67056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4284242" y="1954860"/>
              <a:ext cx="708660" cy="350520"/>
            </a:xfrm>
            <a:custGeom>
              <a:avLst/>
              <a:gdLst>
                <a:gd name="connsiteX0" fmla="*/ 0 w 708660"/>
                <a:gd name="connsiteY0" fmla="*/ 0 h 350520"/>
                <a:gd name="connsiteX1" fmla="*/ 381000 w 708660"/>
                <a:gd name="connsiteY1" fmla="*/ 266700 h 350520"/>
                <a:gd name="connsiteX2" fmla="*/ 708660 w 708660"/>
                <a:gd name="connsiteY2" fmla="*/ 3505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350520">
                  <a:moveTo>
                    <a:pt x="0" y="0"/>
                  </a:moveTo>
                  <a:cubicBezTo>
                    <a:pt x="131445" y="104140"/>
                    <a:pt x="262890" y="208280"/>
                    <a:pt x="381000" y="266700"/>
                  </a:cubicBezTo>
                  <a:cubicBezTo>
                    <a:pt x="499110" y="325120"/>
                    <a:pt x="659130" y="328930"/>
                    <a:pt x="708660" y="3505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箭头连接符 155"/>
            <p:cNvCxnSpPr>
              <a:stCxn id="108" idx="3"/>
              <a:endCxn id="114" idx="1"/>
            </p:cNvCxnSpPr>
            <p:nvPr/>
          </p:nvCxnSpPr>
          <p:spPr>
            <a:xfrm flipV="1">
              <a:off x="4687821" y="1525513"/>
              <a:ext cx="328895" cy="33909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08" idx="3"/>
              <a:endCxn id="151" idx="3"/>
            </p:cNvCxnSpPr>
            <p:nvPr/>
          </p:nvCxnSpPr>
          <p:spPr>
            <a:xfrm flipV="1">
              <a:off x="4687821" y="1794840"/>
              <a:ext cx="411761" cy="697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08" idx="3"/>
              <a:endCxn id="49" idx="1"/>
            </p:cNvCxnSpPr>
            <p:nvPr/>
          </p:nvCxnSpPr>
          <p:spPr>
            <a:xfrm>
              <a:off x="4687820" y="1864609"/>
              <a:ext cx="180000" cy="191454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05" idx="3"/>
              <a:endCxn id="93" idx="1"/>
            </p:cNvCxnSpPr>
            <p:nvPr/>
          </p:nvCxnSpPr>
          <p:spPr>
            <a:xfrm flipV="1">
              <a:off x="4500107" y="987347"/>
              <a:ext cx="680441" cy="2343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05" idx="3"/>
              <a:endCxn id="96" idx="1"/>
            </p:cNvCxnSpPr>
            <p:nvPr/>
          </p:nvCxnSpPr>
          <p:spPr>
            <a:xfrm>
              <a:off x="4500107" y="1221667"/>
              <a:ext cx="631863" cy="378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>
              <a:stCxn id="105" idx="3"/>
              <a:endCxn id="114" idx="1"/>
            </p:cNvCxnSpPr>
            <p:nvPr/>
          </p:nvCxnSpPr>
          <p:spPr>
            <a:xfrm>
              <a:off x="4500107" y="1221667"/>
              <a:ext cx="516609" cy="3038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任意多边形 166"/>
            <p:cNvSpPr/>
            <p:nvPr/>
          </p:nvSpPr>
          <p:spPr>
            <a:xfrm>
              <a:off x="4413782" y="1322400"/>
              <a:ext cx="701040" cy="419100"/>
            </a:xfrm>
            <a:custGeom>
              <a:avLst/>
              <a:gdLst>
                <a:gd name="connsiteX0" fmla="*/ 0 w 701040"/>
                <a:gd name="connsiteY0" fmla="*/ 0 h 419100"/>
                <a:gd name="connsiteX1" fmla="*/ 381000 w 701040"/>
                <a:gd name="connsiteY1" fmla="*/ 281940 h 419100"/>
                <a:gd name="connsiteX2" fmla="*/ 701040 w 701040"/>
                <a:gd name="connsiteY2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1040" h="419100">
                  <a:moveTo>
                    <a:pt x="0" y="0"/>
                  </a:moveTo>
                  <a:cubicBezTo>
                    <a:pt x="132080" y="106045"/>
                    <a:pt x="264160" y="212090"/>
                    <a:pt x="381000" y="281940"/>
                  </a:cubicBezTo>
                  <a:cubicBezTo>
                    <a:pt x="497840" y="351790"/>
                    <a:pt x="641350" y="411480"/>
                    <a:pt x="701040" y="4191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直接箭头连接符 168"/>
            <p:cNvCxnSpPr/>
            <p:nvPr/>
          </p:nvCxnSpPr>
          <p:spPr>
            <a:xfrm>
              <a:off x="4840360" y="4319367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/>
            <p:cNvCxnSpPr/>
            <p:nvPr/>
          </p:nvCxnSpPr>
          <p:spPr>
            <a:xfrm>
              <a:off x="4840360" y="4591394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>
              <a:off x="4840360" y="4877146"/>
              <a:ext cx="324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任意多边形 171"/>
            <p:cNvSpPr/>
            <p:nvPr/>
          </p:nvSpPr>
          <p:spPr>
            <a:xfrm>
              <a:off x="2562122" y="4515180"/>
              <a:ext cx="800100" cy="401320"/>
            </a:xfrm>
            <a:custGeom>
              <a:avLst/>
              <a:gdLst>
                <a:gd name="connsiteX0" fmla="*/ 0 w 800100"/>
                <a:gd name="connsiteY0" fmla="*/ 0 h 401320"/>
                <a:gd name="connsiteX1" fmla="*/ 434340 w 800100"/>
                <a:gd name="connsiteY1" fmla="*/ 335280 h 401320"/>
                <a:gd name="connsiteX2" fmla="*/ 800100 w 800100"/>
                <a:gd name="connsiteY2" fmla="*/ 396240 h 4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401320">
                  <a:moveTo>
                    <a:pt x="0" y="0"/>
                  </a:moveTo>
                  <a:cubicBezTo>
                    <a:pt x="150495" y="134620"/>
                    <a:pt x="300990" y="269240"/>
                    <a:pt x="434340" y="335280"/>
                  </a:cubicBezTo>
                  <a:cubicBezTo>
                    <a:pt x="567690" y="401320"/>
                    <a:pt x="740410" y="389890"/>
                    <a:pt x="800100" y="3962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/>
            <p:cNvCxnSpPr>
              <a:endCxn id="87" idx="1"/>
            </p:cNvCxnSpPr>
            <p:nvPr/>
          </p:nvCxnSpPr>
          <p:spPr>
            <a:xfrm>
              <a:off x="2682122" y="4519956"/>
              <a:ext cx="628888" cy="83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/>
            <p:cNvCxnSpPr>
              <a:stCxn id="45" idx="3"/>
              <a:endCxn id="84" idx="1"/>
            </p:cNvCxnSpPr>
            <p:nvPr/>
          </p:nvCxnSpPr>
          <p:spPr>
            <a:xfrm flipV="1">
              <a:off x="2752020" y="4319367"/>
              <a:ext cx="581220" cy="1093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任意多边形 180"/>
            <p:cNvSpPr/>
            <p:nvPr/>
          </p:nvSpPr>
          <p:spPr>
            <a:xfrm>
              <a:off x="2752622" y="4050360"/>
              <a:ext cx="693420" cy="304800"/>
            </a:xfrm>
            <a:custGeom>
              <a:avLst/>
              <a:gdLst>
                <a:gd name="connsiteX0" fmla="*/ 0 w 693420"/>
                <a:gd name="connsiteY0" fmla="*/ 304800 h 304800"/>
                <a:gd name="connsiteX1" fmla="*/ 449580 w 693420"/>
                <a:gd name="connsiteY1" fmla="*/ 198120 h 304800"/>
                <a:gd name="connsiteX2" fmla="*/ 693420 w 693420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420" h="304800">
                  <a:moveTo>
                    <a:pt x="0" y="304800"/>
                  </a:moveTo>
                  <a:cubicBezTo>
                    <a:pt x="167005" y="276860"/>
                    <a:pt x="334010" y="248920"/>
                    <a:pt x="449580" y="198120"/>
                  </a:cubicBezTo>
                  <a:cubicBezTo>
                    <a:pt x="565150" y="147320"/>
                    <a:pt x="650240" y="39370"/>
                    <a:pt x="6934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 181"/>
            <p:cNvSpPr/>
            <p:nvPr/>
          </p:nvSpPr>
          <p:spPr>
            <a:xfrm>
              <a:off x="2752622" y="2663520"/>
              <a:ext cx="1385570" cy="1752600"/>
            </a:xfrm>
            <a:custGeom>
              <a:avLst/>
              <a:gdLst>
                <a:gd name="connsiteX0" fmla="*/ 0 w 1385570"/>
                <a:gd name="connsiteY0" fmla="*/ 1752600 h 1752600"/>
                <a:gd name="connsiteX1" fmla="*/ 769620 w 1385570"/>
                <a:gd name="connsiteY1" fmla="*/ 1219200 h 1752600"/>
                <a:gd name="connsiteX2" fmla="*/ 1303020 w 1385570"/>
                <a:gd name="connsiteY2" fmla="*/ 601980 h 1752600"/>
                <a:gd name="connsiteX3" fmla="*/ 1264920 w 1385570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570" h="1752600">
                  <a:moveTo>
                    <a:pt x="0" y="1752600"/>
                  </a:moveTo>
                  <a:cubicBezTo>
                    <a:pt x="276225" y="1581785"/>
                    <a:pt x="552450" y="1410970"/>
                    <a:pt x="769620" y="1219200"/>
                  </a:cubicBezTo>
                  <a:cubicBezTo>
                    <a:pt x="986790" y="1027430"/>
                    <a:pt x="1220470" y="805180"/>
                    <a:pt x="1303020" y="601980"/>
                  </a:cubicBezTo>
                  <a:cubicBezTo>
                    <a:pt x="1385570" y="398780"/>
                    <a:pt x="1261110" y="115570"/>
                    <a:pt x="126492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任意多边形 182"/>
            <p:cNvSpPr/>
            <p:nvPr/>
          </p:nvSpPr>
          <p:spPr>
            <a:xfrm>
              <a:off x="2760242" y="1380820"/>
              <a:ext cx="2270760" cy="3293110"/>
            </a:xfrm>
            <a:custGeom>
              <a:avLst/>
              <a:gdLst>
                <a:gd name="connsiteX0" fmla="*/ 0 w 2270760"/>
                <a:gd name="connsiteY0" fmla="*/ 3073400 h 3293110"/>
                <a:gd name="connsiteX1" fmla="*/ 342900 w 2270760"/>
                <a:gd name="connsiteY1" fmla="*/ 3050540 h 3293110"/>
                <a:gd name="connsiteX2" fmla="*/ 640080 w 2270760"/>
                <a:gd name="connsiteY2" fmla="*/ 1617980 h 3293110"/>
                <a:gd name="connsiteX3" fmla="*/ 594360 w 2270760"/>
                <a:gd name="connsiteY3" fmla="*/ 246380 h 3293110"/>
                <a:gd name="connsiteX4" fmla="*/ 2270760 w 2270760"/>
                <a:gd name="connsiteY4" fmla="*/ 139700 h 329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0760" h="3293110">
                  <a:moveTo>
                    <a:pt x="0" y="3073400"/>
                  </a:moveTo>
                  <a:cubicBezTo>
                    <a:pt x="118110" y="3183255"/>
                    <a:pt x="236220" y="3293110"/>
                    <a:pt x="342900" y="3050540"/>
                  </a:cubicBezTo>
                  <a:cubicBezTo>
                    <a:pt x="449580" y="2807970"/>
                    <a:pt x="598170" y="2085340"/>
                    <a:pt x="640080" y="1617980"/>
                  </a:cubicBezTo>
                  <a:cubicBezTo>
                    <a:pt x="681990" y="1150620"/>
                    <a:pt x="322580" y="492760"/>
                    <a:pt x="594360" y="246380"/>
                  </a:cubicBezTo>
                  <a:cubicBezTo>
                    <a:pt x="866140" y="0"/>
                    <a:pt x="1992630" y="140970"/>
                    <a:pt x="2270760" y="1397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任意多边形 183"/>
            <p:cNvSpPr/>
            <p:nvPr/>
          </p:nvSpPr>
          <p:spPr>
            <a:xfrm>
              <a:off x="1457222" y="1718640"/>
              <a:ext cx="373380" cy="182880"/>
            </a:xfrm>
            <a:custGeom>
              <a:avLst/>
              <a:gdLst>
                <a:gd name="connsiteX0" fmla="*/ 0 w 373380"/>
                <a:gd name="connsiteY0" fmla="*/ 182880 h 182880"/>
                <a:gd name="connsiteX1" fmla="*/ 373380 w 373380"/>
                <a:gd name="connsiteY1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380" h="182880">
                  <a:moveTo>
                    <a:pt x="0" y="182880"/>
                  </a:moveTo>
                  <a:cubicBezTo>
                    <a:pt x="169545" y="104775"/>
                    <a:pt x="339090" y="26670"/>
                    <a:pt x="37338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>
              <a:off x="1502942" y="1977720"/>
              <a:ext cx="457200" cy="121920"/>
            </a:xfrm>
            <a:custGeom>
              <a:avLst/>
              <a:gdLst>
                <a:gd name="connsiteX0" fmla="*/ 0 w 457200"/>
                <a:gd name="connsiteY0" fmla="*/ 0 h 121920"/>
                <a:gd name="connsiteX1" fmla="*/ 243840 w 457200"/>
                <a:gd name="connsiteY1" fmla="*/ 22860 h 121920"/>
                <a:gd name="connsiteX2" fmla="*/ 457200 w 457200"/>
                <a:gd name="connsiteY2" fmla="*/ 12192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21920">
                  <a:moveTo>
                    <a:pt x="0" y="0"/>
                  </a:moveTo>
                  <a:cubicBezTo>
                    <a:pt x="83820" y="1270"/>
                    <a:pt x="167640" y="2540"/>
                    <a:pt x="243840" y="22860"/>
                  </a:cubicBezTo>
                  <a:cubicBezTo>
                    <a:pt x="320040" y="43180"/>
                    <a:pt x="388620" y="82550"/>
                    <a:pt x="457200" y="1219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 185"/>
            <p:cNvSpPr/>
            <p:nvPr/>
          </p:nvSpPr>
          <p:spPr>
            <a:xfrm>
              <a:off x="1510562" y="1992960"/>
              <a:ext cx="487680" cy="403860"/>
            </a:xfrm>
            <a:custGeom>
              <a:avLst/>
              <a:gdLst>
                <a:gd name="connsiteX0" fmla="*/ 0 w 487680"/>
                <a:gd name="connsiteY0" fmla="*/ 0 h 403860"/>
                <a:gd name="connsiteX1" fmla="*/ 266700 w 487680"/>
                <a:gd name="connsiteY1" fmla="*/ 289560 h 403860"/>
                <a:gd name="connsiteX2" fmla="*/ 487680 w 487680"/>
                <a:gd name="connsiteY2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680" h="403860">
                  <a:moveTo>
                    <a:pt x="0" y="0"/>
                  </a:moveTo>
                  <a:cubicBezTo>
                    <a:pt x="92710" y="111125"/>
                    <a:pt x="185420" y="222250"/>
                    <a:pt x="266700" y="289560"/>
                  </a:cubicBezTo>
                  <a:cubicBezTo>
                    <a:pt x="347980" y="356870"/>
                    <a:pt x="487680" y="403860"/>
                    <a:pt x="487680" y="4038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 186"/>
            <p:cNvSpPr/>
            <p:nvPr/>
          </p:nvSpPr>
          <p:spPr>
            <a:xfrm>
              <a:off x="1510562" y="2061540"/>
              <a:ext cx="502920" cy="617220"/>
            </a:xfrm>
            <a:custGeom>
              <a:avLst/>
              <a:gdLst>
                <a:gd name="connsiteX0" fmla="*/ 0 w 502920"/>
                <a:gd name="connsiteY0" fmla="*/ 0 h 617220"/>
                <a:gd name="connsiteX1" fmla="*/ 213360 w 502920"/>
                <a:gd name="connsiteY1" fmla="*/ 419100 h 617220"/>
                <a:gd name="connsiteX2" fmla="*/ 502920 w 502920"/>
                <a:gd name="connsiteY2" fmla="*/ 617220 h 61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920" h="617220">
                  <a:moveTo>
                    <a:pt x="0" y="0"/>
                  </a:moveTo>
                  <a:cubicBezTo>
                    <a:pt x="64770" y="158115"/>
                    <a:pt x="129540" y="316230"/>
                    <a:pt x="213360" y="419100"/>
                  </a:cubicBezTo>
                  <a:cubicBezTo>
                    <a:pt x="297180" y="521970"/>
                    <a:pt x="400050" y="569595"/>
                    <a:pt x="502920" y="617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 187"/>
            <p:cNvSpPr/>
            <p:nvPr/>
          </p:nvSpPr>
          <p:spPr>
            <a:xfrm>
              <a:off x="1495322" y="2084400"/>
              <a:ext cx="419100" cy="876300"/>
            </a:xfrm>
            <a:custGeom>
              <a:avLst/>
              <a:gdLst>
                <a:gd name="connsiteX0" fmla="*/ 0 w 419100"/>
                <a:gd name="connsiteY0" fmla="*/ 0 h 876300"/>
                <a:gd name="connsiteX1" fmla="*/ 114300 w 419100"/>
                <a:gd name="connsiteY1" fmla="*/ 480060 h 876300"/>
                <a:gd name="connsiteX2" fmla="*/ 419100 w 419100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9100" h="876300">
                  <a:moveTo>
                    <a:pt x="0" y="0"/>
                  </a:moveTo>
                  <a:cubicBezTo>
                    <a:pt x="22225" y="167005"/>
                    <a:pt x="44450" y="334010"/>
                    <a:pt x="114300" y="480060"/>
                  </a:cubicBezTo>
                  <a:cubicBezTo>
                    <a:pt x="184150" y="626110"/>
                    <a:pt x="301625" y="751205"/>
                    <a:pt x="419100" y="8763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任意多边形 188"/>
            <p:cNvSpPr/>
            <p:nvPr/>
          </p:nvSpPr>
          <p:spPr>
            <a:xfrm>
              <a:off x="1426742" y="2076780"/>
              <a:ext cx="510540" cy="1196340"/>
            </a:xfrm>
            <a:custGeom>
              <a:avLst/>
              <a:gdLst>
                <a:gd name="connsiteX0" fmla="*/ 0 w 510540"/>
                <a:gd name="connsiteY0" fmla="*/ 0 h 1196340"/>
                <a:gd name="connsiteX1" fmla="*/ 190500 w 510540"/>
                <a:gd name="connsiteY1" fmla="*/ 868680 h 1196340"/>
                <a:gd name="connsiteX2" fmla="*/ 510540 w 510540"/>
                <a:gd name="connsiteY2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540" h="1196340">
                  <a:moveTo>
                    <a:pt x="0" y="0"/>
                  </a:moveTo>
                  <a:cubicBezTo>
                    <a:pt x="52705" y="334645"/>
                    <a:pt x="105410" y="669290"/>
                    <a:pt x="190500" y="868680"/>
                  </a:cubicBezTo>
                  <a:cubicBezTo>
                    <a:pt x="275590" y="1068070"/>
                    <a:pt x="510540" y="1196340"/>
                    <a:pt x="510540" y="119634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任意多边形 189"/>
            <p:cNvSpPr/>
            <p:nvPr/>
          </p:nvSpPr>
          <p:spPr>
            <a:xfrm>
              <a:off x="1373402" y="2084400"/>
              <a:ext cx="640080" cy="1455420"/>
            </a:xfrm>
            <a:custGeom>
              <a:avLst/>
              <a:gdLst>
                <a:gd name="connsiteX0" fmla="*/ 0 w 640080"/>
                <a:gd name="connsiteY0" fmla="*/ 0 h 1455420"/>
                <a:gd name="connsiteX1" fmla="*/ 220980 w 640080"/>
                <a:gd name="connsiteY1" fmla="*/ 1127760 h 1455420"/>
                <a:gd name="connsiteX2" fmla="*/ 640080 w 640080"/>
                <a:gd name="connsiteY2" fmla="*/ 145542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1455420">
                  <a:moveTo>
                    <a:pt x="0" y="0"/>
                  </a:moveTo>
                  <a:cubicBezTo>
                    <a:pt x="57150" y="442595"/>
                    <a:pt x="114300" y="885190"/>
                    <a:pt x="220980" y="1127760"/>
                  </a:cubicBezTo>
                  <a:cubicBezTo>
                    <a:pt x="327660" y="1370330"/>
                    <a:pt x="483870" y="1412875"/>
                    <a:pt x="640080" y="14554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任意多边形 190"/>
            <p:cNvSpPr/>
            <p:nvPr/>
          </p:nvSpPr>
          <p:spPr>
            <a:xfrm>
              <a:off x="1350542" y="2084400"/>
              <a:ext cx="784860" cy="1760220"/>
            </a:xfrm>
            <a:custGeom>
              <a:avLst/>
              <a:gdLst>
                <a:gd name="connsiteX0" fmla="*/ 0 w 784860"/>
                <a:gd name="connsiteY0" fmla="*/ 0 h 1760220"/>
                <a:gd name="connsiteX1" fmla="*/ 190500 w 784860"/>
                <a:gd name="connsiteY1" fmla="*/ 1386840 h 1760220"/>
                <a:gd name="connsiteX2" fmla="*/ 784860 w 784860"/>
                <a:gd name="connsiteY2" fmla="*/ 1760220 h 176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860" h="1760220">
                  <a:moveTo>
                    <a:pt x="0" y="0"/>
                  </a:moveTo>
                  <a:cubicBezTo>
                    <a:pt x="29845" y="546735"/>
                    <a:pt x="59690" y="1093470"/>
                    <a:pt x="190500" y="1386840"/>
                  </a:cubicBezTo>
                  <a:cubicBezTo>
                    <a:pt x="321310" y="1680210"/>
                    <a:pt x="784860" y="1760220"/>
                    <a:pt x="784860" y="17602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任意多边形 191"/>
            <p:cNvSpPr/>
            <p:nvPr/>
          </p:nvSpPr>
          <p:spPr>
            <a:xfrm>
              <a:off x="1327682" y="2084400"/>
              <a:ext cx="495300" cy="2132330"/>
            </a:xfrm>
            <a:custGeom>
              <a:avLst/>
              <a:gdLst>
                <a:gd name="connsiteX0" fmla="*/ 0 w 495300"/>
                <a:gd name="connsiteY0" fmla="*/ 0 h 2132330"/>
                <a:gd name="connsiteX1" fmla="*/ 182880 w 495300"/>
                <a:gd name="connsiteY1" fmla="*/ 1783080 h 2132330"/>
                <a:gd name="connsiteX2" fmla="*/ 495300 w 495300"/>
                <a:gd name="connsiteY2" fmla="*/ 2095500 h 2132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300" h="2132330">
                  <a:moveTo>
                    <a:pt x="0" y="0"/>
                  </a:moveTo>
                  <a:cubicBezTo>
                    <a:pt x="50165" y="716915"/>
                    <a:pt x="100330" y="1433830"/>
                    <a:pt x="182880" y="1783080"/>
                  </a:cubicBezTo>
                  <a:cubicBezTo>
                    <a:pt x="265430" y="2132330"/>
                    <a:pt x="441960" y="2045970"/>
                    <a:pt x="495300" y="209550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 192"/>
            <p:cNvSpPr/>
            <p:nvPr/>
          </p:nvSpPr>
          <p:spPr>
            <a:xfrm>
              <a:off x="1276882" y="2076780"/>
              <a:ext cx="774700" cy="2354580"/>
            </a:xfrm>
            <a:custGeom>
              <a:avLst/>
              <a:gdLst>
                <a:gd name="connsiteX0" fmla="*/ 12700 w 774700"/>
                <a:gd name="connsiteY0" fmla="*/ 0 h 2354580"/>
                <a:gd name="connsiteX1" fmla="*/ 127000 w 774700"/>
                <a:gd name="connsiteY1" fmla="*/ 1943100 h 2354580"/>
                <a:gd name="connsiteX2" fmla="*/ 774700 w 774700"/>
                <a:gd name="connsiteY2" fmla="*/ 2354580 h 235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2354580">
                  <a:moveTo>
                    <a:pt x="12700" y="0"/>
                  </a:moveTo>
                  <a:cubicBezTo>
                    <a:pt x="6350" y="775335"/>
                    <a:pt x="0" y="1550670"/>
                    <a:pt x="127000" y="1943100"/>
                  </a:cubicBezTo>
                  <a:cubicBezTo>
                    <a:pt x="254000" y="2335530"/>
                    <a:pt x="666750" y="2291080"/>
                    <a:pt x="774700" y="235458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193"/>
            <p:cNvSpPr/>
            <p:nvPr/>
          </p:nvSpPr>
          <p:spPr>
            <a:xfrm>
              <a:off x="1350542" y="1406220"/>
              <a:ext cx="662940" cy="510540"/>
            </a:xfrm>
            <a:custGeom>
              <a:avLst/>
              <a:gdLst>
                <a:gd name="connsiteX0" fmla="*/ 0 w 662940"/>
                <a:gd name="connsiteY0" fmla="*/ 510540 h 510540"/>
                <a:gd name="connsiteX1" fmla="*/ 327660 w 662940"/>
                <a:gd name="connsiteY1" fmla="*/ 167640 h 510540"/>
                <a:gd name="connsiteX2" fmla="*/ 662940 w 662940"/>
                <a:gd name="connsiteY2" fmla="*/ 0 h 5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2940" h="510540">
                  <a:moveTo>
                    <a:pt x="0" y="510540"/>
                  </a:moveTo>
                  <a:cubicBezTo>
                    <a:pt x="108585" y="381635"/>
                    <a:pt x="217170" y="252730"/>
                    <a:pt x="327660" y="167640"/>
                  </a:cubicBezTo>
                  <a:cubicBezTo>
                    <a:pt x="438150" y="82550"/>
                    <a:pt x="593090" y="27940"/>
                    <a:pt x="662940" y="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194"/>
            <p:cNvSpPr/>
            <p:nvPr/>
          </p:nvSpPr>
          <p:spPr>
            <a:xfrm>
              <a:off x="1502942" y="1468450"/>
              <a:ext cx="3520440" cy="471170"/>
            </a:xfrm>
            <a:custGeom>
              <a:avLst/>
              <a:gdLst>
                <a:gd name="connsiteX0" fmla="*/ 0 w 3520440"/>
                <a:gd name="connsiteY0" fmla="*/ 471170 h 471170"/>
                <a:gd name="connsiteX1" fmla="*/ 1455420 w 3520440"/>
                <a:gd name="connsiteY1" fmla="*/ 387350 h 471170"/>
                <a:gd name="connsiteX2" fmla="*/ 1836420 w 3520440"/>
                <a:gd name="connsiteY2" fmla="*/ 52070 h 471170"/>
                <a:gd name="connsiteX3" fmla="*/ 3520440 w 3520440"/>
                <a:gd name="connsiteY3" fmla="*/ 74930 h 47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440" h="471170">
                  <a:moveTo>
                    <a:pt x="0" y="471170"/>
                  </a:moveTo>
                  <a:cubicBezTo>
                    <a:pt x="574675" y="464185"/>
                    <a:pt x="1149350" y="457200"/>
                    <a:pt x="1455420" y="387350"/>
                  </a:cubicBezTo>
                  <a:cubicBezTo>
                    <a:pt x="1761490" y="317500"/>
                    <a:pt x="1492250" y="104140"/>
                    <a:pt x="1836420" y="52070"/>
                  </a:cubicBezTo>
                  <a:cubicBezTo>
                    <a:pt x="2180590" y="0"/>
                    <a:pt x="2850515" y="37465"/>
                    <a:pt x="3520440" y="7493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任意多边形 195"/>
            <p:cNvSpPr/>
            <p:nvPr/>
          </p:nvSpPr>
          <p:spPr>
            <a:xfrm>
              <a:off x="1518182" y="1634820"/>
              <a:ext cx="3589020" cy="350520"/>
            </a:xfrm>
            <a:custGeom>
              <a:avLst/>
              <a:gdLst>
                <a:gd name="connsiteX0" fmla="*/ 0 w 3589020"/>
                <a:gd name="connsiteY0" fmla="*/ 320040 h 350520"/>
                <a:gd name="connsiteX1" fmla="*/ 1508760 w 3589020"/>
                <a:gd name="connsiteY1" fmla="*/ 297180 h 350520"/>
                <a:gd name="connsiteX2" fmla="*/ 1988820 w 3589020"/>
                <a:gd name="connsiteY2" fmla="*/ 0 h 350520"/>
                <a:gd name="connsiteX3" fmla="*/ 3589020 w 3589020"/>
                <a:gd name="connsiteY3" fmla="*/ 1219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9020" h="350520">
                  <a:moveTo>
                    <a:pt x="0" y="320040"/>
                  </a:moveTo>
                  <a:cubicBezTo>
                    <a:pt x="588645" y="335280"/>
                    <a:pt x="1177290" y="350520"/>
                    <a:pt x="1508760" y="297180"/>
                  </a:cubicBezTo>
                  <a:cubicBezTo>
                    <a:pt x="1840230" y="243840"/>
                    <a:pt x="1642110" y="29210"/>
                    <a:pt x="1988820" y="0"/>
                  </a:cubicBezTo>
                  <a:lnTo>
                    <a:pt x="3589020" y="12192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任意多边形 196"/>
            <p:cNvSpPr/>
            <p:nvPr/>
          </p:nvSpPr>
          <p:spPr>
            <a:xfrm>
              <a:off x="1541042" y="1977720"/>
              <a:ext cx="3459480" cy="281940"/>
            </a:xfrm>
            <a:custGeom>
              <a:avLst/>
              <a:gdLst>
                <a:gd name="connsiteX0" fmla="*/ 0 w 3459480"/>
                <a:gd name="connsiteY0" fmla="*/ 0 h 281940"/>
                <a:gd name="connsiteX1" fmla="*/ 3459480 w 3459480"/>
                <a:gd name="connsiteY1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9480" h="281940">
                  <a:moveTo>
                    <a:pt x="0" y="0"/>
                  </a:moveTo>
                  <a:lnTo>
                    <a:pt x="3459480" y="28194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任意多边形 197"/>
            <p:cNvSpPr/>
            <p:nvPr/>
          </p:nvSpPr>
          <p:spPr>
            <a:xfrm>
              <a:off x="1548662" y="1992960"/>
              <a:ext cx="3253740" cy="480060"/>
            </a:xfrm>
            <a:custGeom>
              <a:avLst/>
              <a:gdLst>
                <a:gd name="connsiteX0" fmla="*/ 0 w 3253740"/>
                <a:gd name="connsiteY0" fmla="*/ 0 h 480060"/>
                <a:gd name="connsiteX1" fmla="*/ 1668780 w 3253740"/>
                <a:gd name="connsiteY1" fmla="*/ 53340 h 480060"/>
                <a:gd name="connsiteX2" fmla="*/ 3253740 w 3253740"/>
                <a:gd name="connsiteY2" fmla="*/ 480060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3740" h="480060">
                  <a:moveTo>
                    <a:pt x="0" y="0"/>
                  </a:moveTo>
                  <a:lnTo>
                    <a:pt x="1668780" y="53340"/>
                  </a:lnTo>
                  <a:cubicBezTo>
                    <a:pt x="2211070" y="133350"/>
                    <a:pt x="2989580" y="406400"/>
                    <a:pt x="3253740" y="48006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任意多边形 198"/>
            <p:cNvSpPr/>
            <p:nvPr/>
          </p:nvSpPr>
          <p:spPr>
            <a:xfrm>
              <a:off x="824762" y="1390980"/>
              <a:ext cx="297180" cy="525780"/>
            </a:xfrm>
            <a:custGeom>
              <a:avLst/>
              <a:gdLst>
                <a:gd name="connsiteX0" fmla="*/ 0 w 297180"/>
                <a:gd name="connsiteY0" fmla="*/ 0 h 525780"/>
                <a:gd name="connsiteX1" fmla="*/ 297180 w 297180"/>
                <a:gd name="connsiteY1" fmla="*/ 525780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180" h="525780">
                  <a:moveTo>
                    <a:pt x="0" y="0"/>
                  </a:moveTo>
                  <a:lnTo>
                    <a:pt x="297180" y="525780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任意多边形 199"/>
            <p:cNvSpPr/>
            <p:nvPr/>
          </p:nvSpPr>
          <p:spPr>
            <a:xfrm>
              <a:off x="763802" y="1017600"/>
              <a:ext cx="205740" cy="165100"/>
            </a:xfrm>
            <a:custGeom>
              <a:avLst/>
              <a:gdLst>
                <a:gd name="connsiteX0" fmla="*/ 0 w 205740"/>
                <a:gd name="connsiteY0" fmla="*/ 0 h 165100"/>
                <a:gd name="connsiteX1" fmla="*/ 205740 w 205740"/>
                <a:gd name="connsiteY1" fmla="*/ 16002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740" h="165100">
                  <a:moveTo>
                    <a:pt x="0" y="0"/>
                  </a:moveTo>
                  <a:cubicBezTo>
                    <a:pt x="71120" y="82550"/>
                    <a:pt x="142240" y="165100"/>
                    <a:pt x="205740" y="160020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/>
          </p:nvSpPr>
          <p:spPr>
            <a:xfrm>
              <a:off x="558062" y="1009980"/>
              <a:ext cx="1457325" cy="3479800"/>
            </a:xfrm>
            <a:custGeom>
              <a:avLst/>
              <a:gdLst>
                <a:gd name="connsiteX0" fmla="*/ 0 w 1457325"/>
                <a:gd name="connsiteY0" fmla="*/ 0 h 3479800"/>
                <a:gd name="connsiteX1" fmla="*/ 171450 w 1457325"/>
                <a:gd name="connsiteY1" fmla="*/ 1552575 h 3479800"/>
                <a:gd name="connsiteX2" fmla="*/ 638175 w 1457325"/>
                <a:gd name="connsiteY2" fmla="*/ 3162300 h 3479800"/>
                <a:gd name="connsiteX3" fmla="*/ 1457325 w 1457325"/>
                <a:gd name="connsiteY3" fmla="*/ 3457575 h 347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325" h="3479800">
                  <a:moveTo>
                    <a:pt x="0" y="0"/>
                  </a:moveTo>
                  <a:cubicBezTo>
                    <a:pt x="32544" y="512762"/>
                    <a:pt x="65088" y="1025525"/>
                    <a:pt x="171450" y="1552575"/>
                  </a:cubicBezTo>
                  <a:cubicBezTo>
                    <a:pt x="277812" y="2079625"/>
                    <a:pt x="423863" y="2844800"/>
                    <a:pt x="638175" y="3162300"/>
                  </a:cubicBezTo>
                  <a:cubicBezTo>
                    <a:pt x="852488" y="3479800"/>
                    <a:pt x="1330325" y="3409950"/>
                    <a:pt x="1457325" y="3457575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2081</Words>
  <Application>Microsoft Office PowerPoint</Application>
  <PresentationFormat>全屏显示(16:9)</PresentationFormat>
  <Paragraphs>553</Paragraphs>
  <Slides>34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539</cp:revision>
  <dcterms:created xsi:type="dcterms:W3CDTF">2017-03-31T05:28:47Z</dcterms:created>
  <dcterms:modified xsi:type="dcterms:W3CDTF">2019-08-22T17:20:44Z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