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47" r:id="rId2"/>
    <p:sldId id="272" r:id="rId3"/>
    <p:sldId id="283" r:id="rId4"/>
    <p:sldId id="260" r:id="rId5"/>
    <p:sldId id="351" r:id="rId6"/>
    <p:sldId id="353" r:id="rId7"/>
    <p:sldId id="352" r:id="rId8"/>
    <p:sldId id="355" r:id="rId9"/>
    <p:sldId id="356" r:id="rId10"/>
    <p:sldId id="358" r:id="rId11"/>
    <p:sldId id="261" r:id="rId12"/>
    <p:sldId id="307" r:id="rId13"/>
    <p:sldId id="448" r:id="rId14"/>
    <p:sldId id="452" r:id="rId15"/>
    <p:sldId id="404" r:id="rId16"/>
    <p:sldId id="449" r:id="rId17"/>
    <p:sldId id="405" r:id="rId18"/>
    <p:sldId id="438" r:id="rId19"/>
    <p:sldId id="436" r:id="rId20"/>
    <p:sldId id="406" r:id="rId21"/>
    <p:sldId id="439" r:id="rId22"/>
    <p:sldId id="437" r:id="rId23"/>
    <p:sldId id="446" r:id="rId24"/>
    <p:sldId id="440" r:id="rId25"/>
    <p:sldId id="441" r:id="rId26"/>
    <p:sldId id="442" r:id="rId27"/>
    <p:sldId id="443" r:id="rId28"/>
    <p:sldId id="460" r:id="rId29"/>
    <p:sldId id="430" r:id="rId30"/>
    <p:sldId id="450" r:id="rId31"/>
    <p:sldId id="420" r:id="rId32"/>
    <p:sldId id="311" r:id="rId33"/>
    <p:sldId id="453" r:id="rId34"/>
    <p:sldId id="454" r:id="rId35"/>
    <p:sldId id="457" r:id="rId36"/>
    <p:sldId id="459" r:id="rId37"/>
    <p:sldId id="458" r:id="rId38"/>
    <p:sldId id="455" r:id="rId39"/>
    <p:sldId id="444" r:id="rId40"/>
    <p:sldId id="445" r:id="rId41"/>
    <p:sldId id="423" r:id="rId42"/>
    <p:sldId id="434" r:id="rId43"/>
    <p:sldId id="451" r:id="rId44"/>
    <p:sldId id="435" r:id="rId4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33FFFF"/>
    <a:srgbClr val="11576A"/>
    <a:srgbClr val="0093DD"/>
    <a:srgbClr val="005472"/>
    <a:srgbClr val="0EB1C8"/>
    <a:srgbClr val="CCFFFF"/>
    <a:srgbClr val="FFF9B1"/>
    <a:srgbClr val="FDD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-802" y="-67"/>
      </p:cViewPr>
      <p:guideLst>
        <p:guide orient="horz" pos="1601"/>
        <p:guide pos="28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80604020202020204" charset="0"/>
              <a:buNone/>
              <a:defRPr sz="1200">
                <a:latin typeface="Arial" panose="0208060402020202020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80604020202020204" charset="0"/>
              <a:buNone/>
              <a:defRPr>
                <a:latin typeface="Arial" panose="02080604020202020204" charset="0"/>
              </a:defRPr>
            </a:lvl1pPr>
          </a:lstStyle>
          <a:p>
            <a:pPr>
              <a:defRPr/>
            </a:pPr>
            <a:fld id="{A5637BA0-B30A-43DE-90E4-DF0CAB555D20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4710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defTabSz="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defTabSz="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defTabSz="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defTabSz="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defTabSz="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 smtClean="0"/>
              <a:t>单击此处编辑母版文本样式</a:t>
            </a:r>
          </a:p>
          <a:p>
            <a:pPr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 smtClean="0"/>
              <a:t>第二级</a:t>
            </a:r>
          </a:p>
          <a:p>
            <a:pPr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 smtClean="0"/>
              <a:t>第三级</a:t>
            </a:r>
          </a:p>
          <a:p>
            <a:pPr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 smtClean="0"/>
              <a:t>第四级</a:t>
            </a:r>
          </a:p>
          <a:p>
            <a:pPr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80604020202020204" charset="0"/>
              <a:buNone/>
              <a:defRPr sz="1200">
                <a:latin typeface="Arial" panose="0208060402020202020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C8D081AE-CF29-4184-9B8C-645313AC592D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8060402020202020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8060402020202020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8060402020202020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8060402020202020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4"/>
          <p:cNvSpPr>
            <a:spLocks noChangeArrowheads="1"/>
          </p:cNvSpPr>
          <p:nvPr/>
        </p:nvSpPr>
        <p:spPr bwMode="auto">
          <a:xfrm>
            <a:off x="2195513" y="1419225"/>
            <a:ext cx="4572000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3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操作系统课程实验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/>
            </a:r>
            <a:b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2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</a:t>
            </a:r>
            <a:r>
              <a:rPr lang="en-US" altLang="zh-CN" sz="2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：内核线程管理</a:t>
            </a:r>
          </a:p>
        </p:txBody>
      </p:sp>
      <p:pic>
        <p:nvPicPr>
          <p:cNvPr id="3" name="图片 3" descr="封面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0900" y="2068513"/>
            <a:ext cx="4591050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9"/>
          <p:cNvSpPr txBox="1"/>
          <p:nvPr/>
        </p:nvSpPr>
        <p:spPr>
          <a:xfrm>
            <a:off x="2571750" y="4143375"/>
            <a:ext cx="4500563" cy="78483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Lec13 </a:t>
            </a:r>
            <a:r>
              <a:rPr lang="zh-CN" altLang="en-US" sz="225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实验四 内核线程管理</a:t>
            </a:r>
            <a:endParaRPr lang="en-US" altLang="zh-CN" sz="225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7"/>
          <p:cNvSpPr>
            <a:spLocks noChangeArrowheads="1"/>
          </p:cNvSpPr>
          <p:nvPr/>
        </p:nvSpPr>
        <p:spPr bwMode="auto">
          <a:xfrm>
            <a:off x="3916363" y="195263"/>
            <a:ext cx="1295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练 习</a:t>
            </a:r>
          </a:p>
        </p:txBody>
      </p:sp>
      <p:sp>
        <p:nvSpPr>
          <p:cNvPr id="11267" name="TextBox 4"/>
          <p:cNvSpPr>
            <a:spLocks noChangeArrowheads="1"/>
          </p:cNvSpPr>
          <p:nvPr/>
        </p:nvSpPr>
        <p:spPr bwMode="auto">
          <a:xfrm>
            <a:off x="1116013" y="898525"/>
            <a:ext cx="6858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>
              <a:latin typeface="Arial" pitchFamily="34" charset="0"/>
            </a:endParaRPr>
          </a:p>
        </p:txBody>
      </p:sp>
      <p:sp>
        <p:nvSpPr>
          <p:cNvPr id="11268" name="矩形 6"/>
          <p:cNvSpPr>
            <a:spLocks noChangeArrowheads="1"/>
          </p:cNvSpPr>
          <p:nvPr/>
        </p:nvSpPr>
        <p:spPr bwMode="auto">
          <a:xfrm>
            <a:off x="758825" y="719138"/>
            <a:ext cx="414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0F518B"/>
              </a:solidFill>
              <a:sym typeface="Calibri" pitchFamily="34" charset="0"/>
            </a:endParaRPr>
          </a:p>
        </p:txBody>
      </p:sp>
      <p:sp>
        <p:nvSpPr>
          <p:cNvPr id="11269" name="TextBox 4"/>
          <p:cNvSpPr>
            <a:spLocks noChangeArrowheads="1"/>
          </p:cNvSpPr>
          <p:nvPr/>
        </p:nvSpPr>
        <p:spPr bwMode="auto">
          <a:xfrm>
            <a:off x="1044575" y="714375"/>
            <a:ext cx="56149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练习1：分配并初始化一个进程控制块</a:t>
            </a:r>
            <a:endParaRPr lang="en-US" altLang="zh-CN" sz="20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758825" y="1092200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0F518B"/>
              </a:solidFill>
              <a:sym typeface="Calibri" pitchFamily="34" charset="0"/>
            </a:endParaRPr>
          </a:p>
        </p:txBody>
      </p:sp>
      <p:sp>
        <p:nvSpPr>
          <p:cNvPr id="11271" name="TextBox 4"/>
          <p:cNvSpPr>
            <a:spLocks noChangeArrowheads="1"/>
          </p:cNvSpPr>
          <p:nvPr/>
        </p:nvSpPr>
        <p:spPr bwMode="auto">
          <a:xfrm>
            <a:off x="1047750" y="1433513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zh-CN" sz="20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练习3：理解如何完成进程切换</a:t>
            </a:r>
            <a:endParaRPr lang="zh-CN" altLang="zh-CN">
              <a:latin typeface="Arial" pitchFamily="34" charset="0"/>
            </a:endParaRPr>
          </a:p>
        </p:txBody>
      </p:sp>
      <p:sp>
        <p:nvSpPr>
          <p:cNvPr id="11272" name="矩形 6"/>
          <p:cNvSpPr>
            <a:spLocks noChangeArrowheads="1"/>
          </p:cNvSpPr>
          <p:nvPr/>
        </p:nvSpPr>
        <p:spPr bwMode="auto">
          <a:xfrm>
            <a:off x="758825" y="1455738"/>
            <a:ext cx="414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0F518B"/>
              </a:solidFill>
              <a:sym typeface="Calibri" pitchFamily="34" charset="0"/>
            </a:endParaRPr>
          </a:p>
        </p:txBody>
      </p:sp>
      <p:sp>
        <p:nvSpPr>
          <p:cNvPr id="11273" name="TextBox 4"/>
          <p:cNvSpPr>
            <a:spLocks noChangeArrowheads="1"/>
          </p:cNvSpPr>
          <p:nvPr/>
        </p:nvSpPr>
        <p:spPr bwMode="auto">
          <a:xfrm>
            <a:off x="1044575" y="1074738"/>
            <a:ext cx="48244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zh-CN" sz="20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练习2：为新创建的内核线程分配资源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>
            <a:spLocks noChangeArrowheads="1"/>
          </p:cNvSpPr>
          <p:nvPr/>
        </p:nvSpPr>
        <p:spPr bwMode="auto">
          <a:xfrm>
            <a:off x="1143000" y="714375"/>
            <a:ext cx="6858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>
              <a:latin typeface="Arial" pitchFamily="34" charset="0"/>
            </a:endParaRPr>
          </a:p>
        </p:txBody>
      </p:sp>
      <p:sp>
        <p:nvSpPr>
          <p:cNvPr id="12291" name="矩形 6"/>
          <p:cNvSpPr>
            <a:spLocks noChangeArrowheads="1"/>
          </p:cNvSpPr>
          <p:nvPr/>
        </p:nvSpPr>
        <p:spPr bwMode="auto">
          <a:xfrm>
            <a:off x="785813" y="736600"/>
            <a:ext cx="414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0F518B"/>
              </a:solidFill>
              <a:sym typeface="Calibri" pitchFamily="34" charset="0"/>
            </a:endParaRPr>
          </a:p>
        </p:txBody>
      </p:sp>
      <p:sp>
        <p:nvSpPr>
          <p:cNvPr id="12292" name="TextBox 4"/>
          <p:cNvSpPr>
            <a:spLocks noChangeArrowheads="1"/>
          </p:cNvSpPr>
          <p:nvPr/>
        </p:nvSpPr>
        <p:spPr bwMode="auto">
          <a:xfrm>
            <a:off x="1071563" y="731838"/>
            <a:ext cx="56149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练习1：分配并初始化一个进程控制块</a:t>
            </a:r>
            <a:endParaRPr lang="en-US" altLang="zh-CN" sz="20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293" name="矩形 6"/>
          <p:cNvSpPr>
            <a:spLocks noChangeArrowheads="1"/>
          </p:cNvSpPr>
          <p:nvPr/>
        </p:nvSpPr>
        <p:spPr bwMode="auto">
          <a:xfrm>
            <a:off x="785813" y="1109663"/>
            <a:ext cx="414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0F518B"/>
              </a:solidFill>
              <a:sym typeface="Calibri" pitchFamily="34" charset="0"/>
            </a:endParaRPr>
          </a:p>
        </p:txBody>
      </p:sp>
      <p:sp>
        <p:nvSpPr>
          <p:cNvPr id="12294" name="TextBox 4"/>
          <p:cNvSpPr>
            <a:spLocks noChangeArrowheads="1"/>
          </p:cNvSpPr>
          <p:nvPr/>
        </p:nvSpPr>
        <p:spPr bwMode="auto">
          <a:xfrm>
            <a:off x="1074738" y="1450975"/>
            <a:ext cx="4824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zh-CN" sz="20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练习3：理解如何完成进程切换</a:t>
            </a:r>
          </a:p>
        </p:txBody>
      </p:sp>
      <p:sp>
        <p:nvSpPr>
          <p:cNvPr id="12295" name="矩形 6"/>
          <p:cNvSpPr>
            <a:spLocks noChangeArrowheads="1"/>
          </p:cNvSpPr>
          <p:nvPr/>
        </p:nvSpPr>
        <p:spPr bwMode="auto">
          <a:xfrm>
            <a:off x="785813" y="1473200"/>
            <a:ext cx="414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0F518B"/>
              </a:solidFill>
              <a:sym typeface="Calibri" pitchFamily="34" charset="0"/>
            </a:endParaRPr>
          </a:p>
        </p:txBody>
      </p:sp>
      <p:sp>
        <p:nvSpPr>
          <p:cNvPr id="12296" name="TextBox 4"/>
          <p:cNvSpPr>
            <a:spLocks noChangeArrowheads="1"/>
          </p:cNvSpPr>
          <p:nvPr/>
        </p:nvSpPr>
        <p:spPr bwMode="auto">
          <a:xfrm>
            <a:off x="1071563" y="1092200"/>
            <a:ext cx="4824412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zh-CN" sz="20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练习2：为新创建的内核线程分配资源</a:t>
            </a:r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1096963" y="1838325"/>
            <a:ext cx="4481512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++ setup timer interrupts</a:t>
            </a:r>
          </a:p>
          <a:p>
            <a:pPr eaLnBrk="0" hangingPunct="0"/>
            <a:r>
              <a:rPr lang="zh-CN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this initproc, pid = 1, name = "init"</a:t>
            </a:r>
          </a:p>
          <a:p>
            <a:pPr eaLnBrk="0" hangingPunct="0"/>
            <a:r>
              <a:rPr lang="zh-CN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To U: "Hello world!!".</a:t>
            </a:r>
          </a:p>
          <a:p>
            <a:pPr eaLnBrk="0" hangingPunct="0"/>
            <a:r>
              <a:rPr lang="zh-CN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To U: "en.., Bye, Bye. :)"</a:t>
            </a:r>
          </a:p>
          <a:p>
            <a:pPr eaLnBrk="0" hangingPunct="0"/>
            <a:r>
              <a:rPr lang="zh-CN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kernel panic at kern/process/proc.c:354:</a:t>
            </a:r>
          </a:p>
          <a:p>
            <a:pPr eaLnBrk="0" hangingPunct="0"/>
            <a:r>
              <a:rPr lang="zh-CN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process exit!!.</a:t>
            </a:r>
          </a:p>
        </p:txBody>
      </p:sp>
      <p:sp>
        <p:nvSpPr>
          <p:cNvPr id="12298" name="TextBox 7"/>
          <p:cNvSpPr>
            <a:spLocks noChangeArrowheads="1"/>
          </p:cNvSpPr>
          <p:nvPr/>
        </p:nvSpPr>
        <p:spPr bwMode="auto">
          <a:xfrm>
            <a:off x="3916363" y="195263"/>
            <a:ext cx="1295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练 习</a:t>
            </a: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流程概述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120775" y="973138"/>
            <a:ext cx="2651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定义关键数据结构</a:t>
            </a:r>
          </a:p>
        </p:txBody>
      </p:sp>
      <p:sp>
        <p:nvSpPr>
          <p:cNvPr id="13316" name="矩形 6"/>
          <p:cNvSpPr>
            <a:spLocks noChangeArrowheads="1"/>
          </p:cNvSpPr>
          <p:nvPr/>
        </p:nvSpPr>
        <p:spPr bwMode="auto">
          <a:xfrm>
            <a:off x="831850" y="1028700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0F518B"/>
              </a:solidFill>
              <a:sym typeface="Calibri" pitchFamily="34" charset="0"/>
            </a:endParaRP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1889125" y="1371600"/>
            <a:ext cx="2428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63" lvl="1" eaLnBrk="0" hangingPunct="0"/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</a:t>
            </a: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1404938" y="1708150"/>
            <a:ext cx="286861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eaLnBrk="0" hangingPunct="0"/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线程控制块列表</a:t>
            </a:r>
          </a:p>
        </p:txBody>
      </p:sp>
      <p:pic>
        <p:nvPicPr>
          <p:cNvPr id="13319" name="图片 9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1500188"/>
            <a:ext cx="150813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图片 10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1831975"/>
            <a:ext cx="150813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立方体 30"/>
          <p:cNvSpPr>
            <a:spLocks noChangeArrowheads="1"/>
          </p:cNvSpPr>
          <p:nvPr/>
        </p:nvSpPr>
        <p:spPr bwMode="auto">
          <a:xfrm>
            <a:off x="4538663" y="1058863"/>
            <a:ext cx="873125" cy="4667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5E7676"/>
              </a:gs>
            </a:gsLst>
            <a:lin ang="5400000" scaled="1"/>
          </a:gradFill>
          <a:ln w="28575">
            <a:solidFill>
              <a:srgbClr val="FDD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13322" name="TextBox 31"/>
          <p:cNvSpPr txBox="1">
            <a:spLocks noChangeArrowheads="1"/>
          </p:cNvSpPr>
          <p:nvPr/>
        </p:nvSpPr>
        <p:spPr bwMode="auto">
          <a:xfrm>
            <a:off x="4621213" y="1187450"/>
            <a:ext cx="63182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TCB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180138" y="1436688"/>
            <a:ext cx="928687" cy="428625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180138" y="2112963"/>
            <a:ext cx="928687" cy="4286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180138" y="2832100"/>
            <a:ext cx="928687" cy="4286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180138" y="3629025"/>
            <a:ext cx="928687" cy="4286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180138" y="4368800"/>
            <a:ext cx="928687" cy="4286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9" name="TextBox 44"/>
          <p:cNvSpPr txBox="1"/>
          <p:nvPr/>
        </p:nvSpPr>
        <p:spPr>
          <a:xfrm>
            <a:off x="6113463" y="1443038"/>
            <a:ext cx="1033462" cy="334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</a:rPr>
              <a:t>proc_list</a:t>
            </a:r>
          </a:p>
        </p:txBody>
      </p:sp>
      <p:sp>
        <p:nvSpPr>
          <p:cNvPr id="30" name="TextBox 50"/>
          <p:cNvSpPr txBox="1"/>
          <p:nvPr/>
        </p:nvSpPr>
        <p:spPr>
          <a:xfrm>
            <a:off x="6099175" y="2155825"/>
            <a:ext cx="1076325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</a:rPr>
              <a:t>list_link</a:t>
            </a:r>
            <a:r>
              <a:rPr lang="en-US" altLang="zh-CN" sz="1600" b="1" spc="-100" dirty="0">
                <a:solidFill>
                  <a:srgbClr val="C00000"/>
                </a:solidFill>
                <a:latin typeface="微软雅黑" pitchFamily="34" charset="-122"/>
              </a:rPr>
              <a:t>1</a:t>
            </a:r>
          </a:p>
        </p:txBody>
      </p:sp>
      <p:sp>
        <p:nvSpPr>
          <p:cNvPr id="31" name="TextBox 51"/>
          <p:cNvSpPr txBox="1"/>
          <p:nvPr/>
        </p:nvSpPr>
        <p:spPr>
          <a:xfrm>
            <a:off x="6099175" y="2862263"/>
            <a:ext cx="1076325" cy="334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</a:rPr>
              <a:t>list_link</a:t>
            </a:r>
            <a:r>
              <a:rPr lang="en-US" altLang="zh-CN" sz="1600" b="1" spc="-100" dirty="0">
                <a:solidFill>
                  <a:srgbClr val="C00000"/>
                </a:solidFill>
                <a:latin typeface="微软雅黑" pitchFamily="34" charset="-122"/>
              </a:rPr>
              <a:t>2</a:t>
            </a:r>
          </a:p>
        </p:txBody>
      </p:sp>
      <p:sp>
        <p:nvSpPr>
          <p:cNvPr id="32" name="TextBox 52"/>
          <p:cNvSpPr txBox="1"/>
          <p:nvPr/>
        </p:nvSpPr>
        <p:spPr>
          <a:xfrm>
            <a:off x="6099175" y="4383088"/>
            <a:ext cx="1079500" cy="334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</a:rPr>
              <a:t>list_link</a:t>
            </a:r>
            <a:r>
              <a:rPr lang="en-US" altLang="zh-CN" sz="1600" b="1" spc="-100" dirty="0">
                <a:solidFill>
                  <a:srgbClr val="C00000"/>
                </a:solidFill>
                <a:latin typeface="微软雅黑" pitchFamily="34" charset="-122"/>
              </a:rPr>
              <a:t>n</a:t>
            </a:r>
          </a:p>
        </p:txBody>
      </p:sp>
      <p:sp>
        <p:nvSpPr>
          <p:cNvPr id="33" name="弧形 32"/>
          <p:cNvSpPr>
            <a:spLocks noChangeAspect="1"/>
          </p:cNvSpPr>
          <p:nvPr/>
        </p:nvSpPr>
        <p:spPr bwMode="auto">
          <a:xfrm rot="2700000">
            <a:off x="6229350" y="1416050"/>
            <a:ext cx="1042988" cy="1042988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4" name="弧形 33"/>
          <p:cNvSpPr>
            <a:spLocks noChangeAspect="1"/>
          </p:cNvSpPr>
          <p:nvPr/>
        </p:nvSpPr>
        <p:spPr bwMode="auto">
          <a:xfrm rot="2700000">
            <a:off x="6234907" y="2170906"/>
            <a:ext cx="1042988" cy="1044575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5" name="弧形 34"/>
          <p:cNvSpPr>
            <a:spLocks noChangeAspect="1"/>
          </p:cNvSpPr>
          <p:nvPr/>
        </p:nvSpPr>
        <p:spPr bwMode="auto">
          <a:xfrm rot="2700000">
            <a:off x="6237288" y="2927350"/>
            <a:ext cx="1044575" cy="1044575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6" name="弧形 35"/>
          <p:cNvSpPr>
            <a:spLocks noChangeAspect="1"/>
          </p:cNvSpPr>
          <p:nvPr/>
        </p:nvSpPr>
        <p:spPr bwMode="auto">
          <a:xfrm rot="2700000">
            <a:off x="6232525" y="3711575"/>
            <a:ext cx="1044575" cy="1044575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13336" name="任意多边形 73"/>
          <p:cNvSpPr>
            <a:spLocks noChangeArrowheads="1"/>
          </p:cNvSpPr>
          <p:nvPr/>
        </p:nvSpPr>
        <p:spPr bwMode="auto">
          <a:xfrm>
            <a:off x="5481638" y="1136650"/>
            <a:ext cx="1122362" cy="3995738"/>
          </a:xfrm>
          <a:custGeom>
            <a:avLst/>
            <a:gdLst>
              <a:gd name="T0" fmla="*/ 1122362 w 1122362"/>
              <a:gd name="T1" fmla="*/ 280987 h 4033837"/>
              <a:gd name="T2" fmla="*/ 684212 w 1122362"/>
              <a:gd name="T3" fmla="*/ 14287 h 4033837"/>
              <a:gd name="T4" fmla="*/ 179387 w 1122362"/>
              <a:gd name="T5" fmla="*/ 366712 h 4033837"/>
              <a:gd name="T6" fmla="*/ 55562 w 1122362"/>
              <a:gd name="T7" fmla="*/ 1681162 h 4033837"/>
              <a:gd name="T8" fmla="*/ 65087 w 1122362"/>
              <a:gd name="T9" fmla="*/ 3252787 h 4033837"/>
              <a:gd name="T10" fmla="*/ 446087 w 1122362"/>
              <a:gd name="T11" fmla="*/ 3957637 h 4033837"/>
              <a:gd name="T12" fmla="*/ 1036637 w 1122362"/>
              <a:gd name="T13" fmla="*/ 3709987 h 40338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22362"/>
              <a:gd name="T22" fmla="*/ 0 h 4033837"/>
              <a:gd name="T23" fmla="*/ 1122362 w 1122362"/>
              <a:gd name="T24" fmla="*/ 4033837 h 40338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22362" h="4033837">
                <a:moveTo>
                  <a:pt x="1122362" y="280987"/>
                </a:moveTo>
                <a:cubicBezTo>
                  <a:pt x="981868" y="140493"/>
                  <a:pt x="841375" y="0"/>
                  <a:pt x="684212" y="14287"/>
                </a:cubicBezTo>
                <a:cubicBezTo>
                  <a:pt x="527050" y="28575"/>
                  <a:pt x="284162" y="88900"/>
                  <a:pt x="179387" y="366712"/>
                </a:cubicBezTo>
                <a:cubicBezTo>
                  <a:pt x="74612" y="644524"/>
                  <a:pt x="74612" y="1200150"/>
                  <a:pt x="55562" y="1681162"/>
                </a:cubicBezTo>
                <a:cubicBezTo>
                  <a:pt x="36512" y="2162174"/>
                  <a:pt x="0" y="2873375"/>
                  <a:pt x="65087" y="3252787"/>
                </a:cubicBezTo>
                <a:cubicBezTo>
                  <a:pt x="130174" y="3632199"/>
                  <a:pt x="284162" y="3881437"/>
                  <a:pt x="446087" y="3957637"/>
                </a:cubicBezTo>
                <a:cubicBezTo>
                  <a:pt x="608012" y="4033837"/>
                  <a:pt x="933450" y="3744912"/>
                  <a:pt x="1036637" y="3709987"/>
                </a:cubicBezTo>
              </a:path>
            </a:pathLst>
          </a:custGeom>
          <a:noFill/>
          <a:ln w="28575">
            <a:solidFill>
              <a:srgbClr val="11576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8" name="任意多边形 37"/>
          <p:cNvSpPr/>
          <p:nvPr/>
        </p:nvSpPr>
        <p:spPr bwMode="auto">
          <a:xfrm>
            <a:off x="6670867" y="1164786"/>
            <a:ext cx="1122362" cy="3996000"/>
          </a:xfrm>
          <a:custGeom>
            <a:avLst/>
            <a:gdLst>
              <a:gd name="connsiteX0" fmla="*/ 1122362 w 1122362"/>
              <a:gd name="connsiteY0" fmla="*/ 280987 h 4033837"/>
              <a:gd name="connsiteX1" fmla="*/ 684212 w 1122362"/>
              <a:gd name="connsiteY1" fmla="*/ 14287 h 4033837"/>
              <a:gd name="connsiteX2" fmla="*/ 179387 w 1122362"/>
              <a:gd name="connsiteY2" fmla="*/ 366712 h 4033837"/>
              <a:gd name="connsiteX3" fmla="*/ 55562 w 1122362"/>
              <a:gd name="connsiteY3" fmla="*/ 1681162 h 4033837"/>
              <a:gd name="connsiteX4" fmla="*/ 65087 w 1122362"/>
              <a:gd name="connsiteY4" fmla="*/ 3252787 h 4033837"/>
              <a:gd name="connsiteX5" fmla="*/ 446087 w 1122362"/>
              <a:gd name="connsiteY5" fmla="*/ 3957637 h 4033837"/>
              <a:gd name="connsiteX6" fmla="*/ 1036637 w 1122362"/>
              <a:gd name="connsiteY6" fmla="*/ 3709987 h 403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2362" h="4033837">
                <a:moveTo>
                  <a:pt x="1122362" y="280987"/>
                </a:moveTo>
                <a:cubicBezTo>
                  <a:pt x="981868" y="140493"/>
                  <a:pt x="841375" y="0"/>
                  <a:pt x="684212" y="14287"/>
                </a:cubicBezTo>
                <a:cubicBezTo>
                  <a:pt x="527050" y="28575"/>
                  <a:pt x="284162" y="88900"/>
                  <a:pt x="179387" y="366712"/>
                </a:cubicBezTo>
                <a:cubicBezTo>
                  <a:pt x="74612" y="644524"/>
                  <a:pt x="74612" y="1200150"/>
                  <a:pt x="55562" y="1681162"/>
                </a:cubicBezTo>
                <a:cubicBezTo>
                  <a:pt x="36512" y="2162174"/>
                  <a:pt x="0" y="2873375"/>
                  <a:pt x="65087" y="3252787"/>
                </a:cubicBezTo>
                <a:cubicBezTo>
                  <a:pt x="130174" y="3632199"/>
                  <a:pt x="284162" y="3881437"/>
                  <a:pt x="446087" y="3957637"/>
                </a:cubicBezTo>
                <a:cubicBezTo>
                  <a:pt x="608012" y="4033837"/>
                  <a:pt x="933450" y="3744912"/>
                  <a:pt x="1036637" y="3709987"/>
                </a:cubicBezTo>
              </a:path>
            </a:pathLst>
          </a:cu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9" name="TextBox 83"/>
          <p:cNvSpPr txBox="1"/>
          <p:nvPr/>
        </p:nvSpPr>
        <p:spPr>
          <a:xfrm>
            <a:off x="6180138" y="3656013"/>
            <a:ext cx="373062" cy="334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</a:rPr>
              <a:t>…</a:t>
            </a:r>
          </a:p>
        </p:txBody>
      </p:sp>
      <p:cxnSp>
        <p:nvCxnSpPr>
          <p:cNvPr id="13339" name="直接连接符 2"/>
          <p:cNvCxnSpPr>
            <a:cxnSpLocks noChangeShapeType="1"/>
            <a:stCxn id="13321" idx="5"/>
          </p:cNvCxnSpPr>
          <p:nvPr/>
        </p:nvCxnSpPr>
        <p:spPr bwMode="auto">
          <a:xfrm>
            <a:off x="5411788" y="1235075"/>
            <a:ext cx="844550" cy="219075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 type="stealth" w="med" len="med"/>
            <a:tailEnd/>
          </a:ln>
        </p:spPr>
      </p:cxnSp>
      <p:sp>
        <p:nvSpPr>
          <p:cNvPr id="13340" name="矩形 7"/>
          <p:cNvSpPr>
            <a:spLocks noChangeArrowheads="1"/>
          </p:cNvSpPr>
          <p:nvPr/>
        </p:nvSpPr>
        <p:spPr bwMode="auto">
          <a:xfrm>
            <a:off x="6248400" y="1427163"/>
            <a:ext cx="455613" cy="1444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400">
              <a:latin typeface="Arial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流程概述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20775" y="973138"/>
            <a:ext cx="32575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定义关键数据结构</a:t>
            </a:r>
          </a:p>
        </p:txBody>
      </p:sp>
      <p:sp>
        <p:nvSpPr>
          <p:cNvPr id="14340" name="矩形 6"/>
          <p:cNvSpPr>
            <a:spLocks noChangeArrowheads="1"/>
          </p:cNvSpPr>
          <p:nvPr/>
        </p:nvSpPr>
        <p:spPr bwMode="auto">
          <a:xfrm>
            <a:off x="831850" y="1028700"/>
            <a:ext cx="50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0F518B"/>
              </a:solidFill>
              <a:sym typeface="Calibri" pitchFamily="34" charset="0"/>
            </a:endParaRPr>
          </a:p>
        </p:txBody>
      </p:sp>
      <p:sp>
        <p:nvSpPr>
          <p:cNvPr id="14341" name="矩形 6"/>
          <p:cNvSpPr>
            <a:spLocks noChangeArrowheads="1"/>
          </p:cNvSpPr>
          <p:nvPr/>
        </p:nvSpPr>
        <p:spPr bwMode="auto">
          <a:xfrm>
            <a:off x="831850" y="2073275"/>
            <a:ext cx="50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0F518B"/>
              </a:solidFill>
              <a:sym typeface="Calibri" pitchFamily="34" charset="0"/>
            </a:endParaRPr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1143000" y="2060575"/>
            <a:ext cx="41259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环境初始化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并执行内核线程</a:t>
            </a:r>
            <a:endParaRPr lang="zh-CN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43" name="Text Box 3"/>
          <p:cNvSpPr txBox="1">
            <a:spLocks noChangeArrowheads="1"/>
          </p:cNvSpPr>
          <p:nvPr/>
        </p:nvSpPr>
        <p:spPr bwMode="auto">
          <a:xfrm>
            <a:off x="1906588" y="1347788"/>
            <a:ext cx="34702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63" lvl="1" eaLnBrk="0" hangingPunct="0"/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</a:t>
            </a:r>
          </a:p>
        </p:txBody>
      </p:sp>
      <p:sp>
        <p:nvSpPr>
          <p:cNvPr id="14344" name="Text Box 3"/>
          <p:cNvSpPr txBox="1">
            <a:spLocks noChangeArrowheads="1"/>
          </p:cNvSpPr>
          <p:nvPr/>
        </p:nvSpPr>
        <p:spPr bwMode="auto">
          <a:xfrm>
            <a:off x="1387475" y="1725613"/>
            <a:ext cx="29845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eaLnBrk="0" hangingPunct="0"/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线程控制块列表</a:t>
            </a:r>
          </a:p>
        </p:txBody>
      </p:sp>
      <p:pic>
        <p:nvPicPr>
          <p:cNvPr id="14345" name="图片 9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1501775"/>
            <a:ext cx="185738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图片 10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1831975"/>
            <a:ext cx="185738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7" name="Text Box 3"/>
          <p:cNvSpPr txBox="1">
            <a:spLocks noChangeArrowheads="1"/>
          </p:cNvSpPr>
          <p:nvPr/>
        </p:nvSpPr>
        <p:spPr bwMode="auto">
          <a:xfrm>
            <a:off x="1393825" y="2405063"/>
            <a:ext cx="289718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eaLnBrk="0" hangingPunct="0"/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...虚拟内存初始化</a:t>
            </a:r>
          </a:p>
        </p:txBody>
      </p:sp>
      <p:pic>
        <p:nvPicPr>
          <p:cNvPr id="14348" name="图片 13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2571750"/>
            <a:ext cx="185738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9" name="图片 14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2879725"/>
            <a:ext cx="185738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0" name="图片 15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3178175"/>
            <a:ext cx="185738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图片 16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3524250"/>
            <a:ext cx="185738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3"/>
          <p:cNvSpPr txBox="1">
            <a:spLocks noChangeArrowheads="1"/>
          </p:cNvSpPr>
          <p:nvPr/>
        </p:nvSpPr>
        <p:spPr bwMode="auto">
          <a:xfrm>
            <a:off x="1420813" y="2743200"/>
            <a:ext cx="27305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eaLnBrk="0" hangingPunct="0"/>
            <a:r>
              <a:rPr lang="zh-CN" altLang="zh-CN" sz="20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内核线程初始化</a:t>
            </a:r>
          </a:p>
        </p:txBody>
      </p:sp>
      <p:sp>
        <p:nvSpPr>
          <p:cNvPr id="14353" name="Text Box 3"/>
          <p:cNvSpPr txBox="1">
            <a:spLocks noChangeArrowheads="1"/>
          </p:cNvSpPr>
          <p:nvPr/>
        </p:nvSpPr>
        <p:spPr bwMode="auto">
          <a:xfrm>
            <a:off x="1404938" y="3076575"/>
            <a:ext cx="24574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eaLnBrk="0" hangingPunct="0"/>
            <a:r>
              <a:rPr lang="zh-CN" altLang="zh-CN" sz="20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创建内核线程</a:t>
            </a:r>
          </a:p>
        </p:txBody>
      </p:sp>
      <p:sp>
        <p:nvSpPr>
          <p:cNvPr id="14354" name="Text Box 3"/>
          <p:cNvSpPr txBox="1">
            <a:spLocks noChangeArrowheads="1"/>
          </p:cNvSpPr>
          <p:nvPr/>
        </p:nvSpPr>
        <p:spPr bwMode="auto">
          <a:xfrm>
            <a:off x="1392238" y="3405188"/>
            <a:ext cx="316071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eaLnBrk="0" hangingPunct="0"/>
            <a:r>
              <a:rPr lang="zh-CN" altLang="zh-CN" sz="20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切换并内核线程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流程概述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20775" y="973138"/>
            <a:ext cx="2651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定义关键数据结构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57625" y="2571750"/>
            <a:ext cx="3795713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zh-CN" altLang="zh-CN" b="1" spc="-1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this initproc, pid = 1, name = "init"</a:t>
            </a:r>
          </a:p>
          <a:p>
            <a:pPr eaLnBrk="0" hangingPunct="0">
              <a:buFont typeface="Arial" panose="02080604020202020204" charset="0"/>
              <a:buNone/>
              <a:defRPr/>
            </a:pPr>
            <a:r>
              <a:rPr lang="zh-CN" altLang="zh-CN" b="1" spc="-1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To U: "Hello world!!".</a:t>
            </a:r>
          </a:p>
          <a:p>
            <a:pPr eaLnBrk="0" hangingPunct="0">
              <a:buFont typeface="Arial" panose="02080604020202020204" charset="0"/>
              <a:buNone/>
              <a:defRPr/>
            </a:pPr>
            <a:r>
              <a:rPr lang="zh-CN" altLang="zh-CN" b="1" spc="-1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To U: "en.., Bye, Bye. :)"</a:t>
            </a: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831850" y="1028700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0F518B"/>
              </a:solidFill>
              <a:sym typeface="Calibri" pitchFamily="34" charset="0"/>
            </a:endParaRPr>
          </a:p>
        </p:txBody>
      </p:sp>
      <p:sp>
        <p:nvSpPr>
          <p:cNvPr id="15366" name="矩形 6"/>
          <p:cNvSpPr>
            <a:spLocks noChangeArrowheads="1"/>
          </p:cNvSpPr>
          <p:nvPr/>
        </p:nvSpPr>
        <p:spPr bwMode="auto">
          <a:xfrm>
            <a:off x="831850" y="2073275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0F518B"/>
              </a:solidFill>
              <a:sym typeface="Calibri" pitchFamily="34" charset="0"/>
            </a:endParaRPr>
          </a:p>
        </p:txBody>
      </p:sp>
      <p:sp>
        <p:nvSpPr>
          <p:cNvPr id="15367" name="Text Box 3"/>
          <p:cNvSpPr txBox="1">
            <a:spLocks noChangeArrowheads="1"/>
          </p:cNvSpPr>
          <p:nvPr/>
        </p:nvSpPr>
        <p:spPr bwMode="auto">
          <a:xfrm>
            <a:off x="1143000" y="2060575"/>
            <a:ext cx="3357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环境初始化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并执行内核线程</a:t>
            </a:r>
            <a:endParaRPr lang="zh-CN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68" name="Text Box 3"/>
          <p:cNvSpPr txBox="1">
            <a:spLocks noChangeArrowheads="1"/>
          </p:cNvSpPr>
          <p:nvPr/>
        </p:nvSpPr>
        <p:spPr bwMode="auto">
          <a:xfrm>
            <a:off x="1835150" y="1347788"/>
            <a:ext cx="2428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63" lvl="1" eaLnBrk="0" hangingPunct="0"/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</a:t>
            </a:r>
          </a:p>
        </p:txBody>
      </p:sp>
      <p:sp>
        <p:nvSpPr>
          <p:cNvPr id="15369" name="Text Box 3"/>
          <p:cNvSpPr txBox="1">
            <a:spLocks noChangeArrowheads="1"/>
          </p:cNvSpPr>
          <p:nvPr/>
        </p:nvSpPr>
        <p:spPr bwMode="auto">
          <a:xfrm>
            <a:off x="1387475" y="1725613"/>
            <a:ext cx="2428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eaLnBrk="0" hangingPunct="0"/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线程控制块列表</a:t>
            </a:r>
          </a:p>
        </p:txBody>
      </p:sp>
      <p:pic>
        <p:nvPicPr>
          <p:cNvPr id="15370" name="图片 9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1500188"/>
            <a:ext cx="150813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图片 10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1831975"/>
            <a:ext cx="150813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2" name="Text Box 3"/>
          <p:cNvSpPr txBox="1">
            <a:spLocks noChangeArrowheads="1"/>
          </p:cNvSpPr>
          <p:nvPr/>
        </p:nvSpPr>
        <p:spPr bwMode="auto">
          <a:xfrm>
            <a:off x="1397000" y="3719513"/>
            <a:ext cx="386556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eaLnBrk="0" hangingPunct="0"/>
            <a:r>
              <a:rPr lang="zh-CN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initproc内核线程输出字符串</a:t>
            </a:r>
          </a:p>
        </p:txBody>
      </p:sp>
      <p:sp>
        <p:nvSpPr>
          <p:cNvPr id="15373" name="Text Box 3"/>
          <p:cNvSpPr txBox="1">
            <a:spLocks noChangeArrowheads="1"/>
          </p:cNvSpPr>
          <p:nvPr/>
        </p:nvSpPr>
        <p:spPr bwMode="auto">
          <a:xfrm>
            <a:off x="1393825" y="2405063"/>
            <a:ext cx="235743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eaLnBrk="0" hangingPunct="0"/>
            <a:r>
              <a:rPr lang="zh-CN" alt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...虚拟内存初始化</a:t>
            </a:r>
          </a:p>
        </p:txBody>
      </p:sp>
      <p:pic>
        <p:nvPicPr>
          <p:cNvPr id="15374" name="图片 13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2571750"/>
            <a:ext cx="150813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图片 14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2879725"/>
            <a:ext cx="150813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6" name="图片 15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3178175"/>
            <a:ext cx="150813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7" name="图片 16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3524250"/>
            <a:ext cx="150813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8" name="Text Box 3"/>
          <p:cNvSpPr txBox="1">
            <a:spLocks noChangeArrowheads="1"/>
          </p:cNvSpPr>
          <p:nvPr/>
        </p:nvSpPr>
        <p:spPr bwMode="auto">
          <a:xfrm>
            <a:off x="1420813" y="2743200"/>
            <a:ext cx="22225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eaLnBrk="0" hangingPunct="0"/>
            <a:r>
              <a:rPr lang="zh-CN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内核线程初始化</a:t>
            </a:r>
          </a:p>
        </p:txBody>
      </p:sp>
      <p:sp>
        <p:nvSpPr>
          <p:cNvPr id="15379" name="Text Box 3"/>
          <p:cNvSpPr txBox="1">
            <a:spLocks noChangeArrowheads="1"/>
          </p:cNvSpPr>
          <p:nvPr/>
        </p:nvSpPr>
        <p:spPr bwMode="auto">
          <a:xfrm>
            <a:off x="1404938" y="3076575"/>
            <a:ext cx="20002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eaLnBrk="0" hangingPunct="0"/>
            <a:r>
              <a:rPr lang="zh-CN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创建内核线程</a:t>
            </a:r>
          </a:p>
        </p:txBody>
      </p:sp>
      <p:sp>
        <p:nvSpPr>
          <p:cNvPr id="15380" name="Text Box 3"/>
          <p:cNvSpPr txBox="1">
            <a:spLocks noChangeArrowheads="1"/>
          </p:cNvSpPr>
          <p:nvPr/>
        </p:nvSpPr>
        <p:spPr bwMode="auto">
          <a:xfrm>
            <a:off x="1392238" y="3405188"/>
            <a:ext cx="25717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eaLnBrk="0" hangingPunct="0"/>
            <a:r>
              <a:rPr lang="zh-CN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切换并内核线程</a:t>
            </a:r>
          </a:p>
        </p:txBody>
      </p:sp>
      <p:pic>
        <p:nvPicPr>
          <p:cNvPr id="15381" name="图片 20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3857625"/>
            <a:ext cx="150813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2" name="椭圆形标注 1"/>
          <p:cNvSpPr>
            <a:spLocks noChangeArrowheads="1"/>
          </p:cNvSpPr>
          <p:nvPr/>
        </p:nvSpPr>
        <p:spPr bwMode="auto">
          <a:xfrm>
            <a:off x="4716463" y="3476625"/>
            <a:ext cx="546100" cy="381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400">
              <a:latin typeface="Arial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0"/>
          <p:cNvSpPr>
            <a:spLocks noChangeArrowheads="1"/>
          </p:cNvSpPr>
          <p:nvPr/>
        </p:nvSpPr>
        <p:spPr bwMode="auto">
          <a:xfrm>
            <a:off x="1195388" y="1065213"/>
            <a:ext cx="6858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</a:t>
            </a:r>
          </a:p>
        </p:txBody>
      </p:sp>
      <p:sp>
        <p:nvSpPr>
          <p:cNvPr id="16387" name="矩形 8"/>
          <p:cNvSpPr>
            <a:spLocks noChangeArrowheads="1"/>
          </p:cNvSpPr>
          <p:nvPr/>
        </p:nvSpPr>
        <p:spPr bwMode="auto">
          <a:xfrm>
            <a:off x="838200" y="1033463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  <p:sp>
        <p:nvSpPr>
          <p:cNvPr id="16388" name="Title 3"/>
          <p:cNvSpPr>
            <a:spLocks noGrp="1" noChangeArrowheads="1"/>
          </p:cNvSpPr>
          <p:nvPr>
            <p:ph type="ctrTitle"/>
          </p:nvPr>
        </p:nvSpPr>
        <p:spPr bwMode="auto">
          <a:xfrm>
            <a:off x="2771775" y="123825"/>
            <a:ext cx="3421063" cy="736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zh-CN" sz="28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关键数据结构</a:t>
            </a:r>
            <a:endParaRPr lang="zh-CN" altLang="zh-CN" sz="3600" smtClean="0"/>
          </a:p>
        </p:txBody>
      </p:sp>
      <p:sp>
        <p:nvSpPr>
          <p:cNvPr id="16389" name="TextBox 10"/>
          <p:cNvSpPr>
            <a:spLocks noChangeArrowheads="1"/>
          </p:cNvSpPr>
          <p:nvPr/>
        </p:nvSpPr>
        <p:spPr bwMode="auto">
          <a:xfrm>
            <a:off x="1195388" y="1435100"/>
            <a:ext cx="6858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线程控制块列表</a:t>
            </a:r>
          </a:p>
        </p:txBody>
      </p:sp>
      <p:sp>
        <p:nvSpPr>
          <p:cNvPr id="16390" name="矩形 8"/>
          <p:cNvSpPr>
            <a:spLocks noChangeArrowheads="1"/>
          </p:cNvSpPr>
          <p:nvPr/>
        </p:nvSpPr>
        <p:spPr bwMode="auto">
          <a:xfrm>
            <a:off x="838200" y="1403350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</a:t>
            </a:r>
          </a:p>
        </p:txBody>
      </p:sp>
      <p:sp>
        <p:nvSpPr>
          <p:cNvPr id="17411" name="立方体 30"/>
          <p:cNvSpPr>
            <a:spLocks noChangeArrowheads="1"/>
          </p:cNvSpPr>
          <p:nvPr/>
        </p:nvSpPr>
        <p:spPr bwMode="auto">
          <a:xfrm>
            <a:off x="1400175" y="1042988"/>
            <a:ext cx="873125" cy="4667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5E7676"/>
              </a:gs>
            </a:gsLst>
            <a:lin ang="5400000" scaled="1"/>
          </a:gradFill>
          <a:ln w="28575">
            <a:solidFill>
              <a:srgbClr val="FDD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17412" name="TextBox 31"/>
          <p:cNvSpPr txBox="1">
            <a:spLocks noChangeArrowheads="1"/>
          </p:cNvSpPr>
          <p:nvPr/>
        </p:nvSpPr>
        <p:spPr bwMode="auto">
          <a:xfrm>
            <a:off x="1482725" y="1173163"/>
            <a:ext cx="6318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TCB</a:t>
            </a: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01700" y="795338"/>
            <a:ext cx="5497513" cy="3992562"/>
            <a:chOff x="901700" y="795338"/>
            <a:chExt cx="5497513" cy="3991795"/>
          </a:xfrm>
        </p:grpSpPr>
        <p:grpSp>
          <p:nvGrpSpPr>
            <p:cNvPr id="18439" name="组合 36"/>
            <p:cNvGrpSpPr>
              <a:grpSpLocks/>
            </p:cNvGrpSpPr>
            <p:nvPr/>
          </p:nvGrpSpPr>
          <p:grpSpPr bwMode="auto">
            <a:xfrm>
              <a:off x="3786188" y="795338"/>
              <a:ext cx="2482849" cy="3991795"/>
              <a:chOff x="5214942" y="795326"/>
              <a:chExt cx="2483135" cy="3991623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5286387" y="4571100"/>
                <a:ext cx="1979841" cy="2142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5286387" y="4285417"/>
                <a:ext cx="1835361" cy="2142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5286387" y="3999734"/>
                <a:ext cx="2411691" cy="2142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5286387" y="3714051"/>
                <a:ext cx="1871879" cy="2142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5286387" y="3428369"/>
                <a:ext cx="2051286" cy="2142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5286387" y="3142686"/>
                <a:ext cx="2124320" cy="2142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5286387" y="2857003"/>
                <a:ext cx="1152658" cy="2142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5286387" y="2571320"/>
                <a:ext cx="1476545" cy="2142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5286387" y="2285637"/>
                <a:ext cx="1260620" cy="2142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5286387" y="1999955"/>
                <a:ext cx="2411691" cy="2142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5286387" y="1714272"/>
                <a:ext cx="714457" cy="2142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5286387" y="857223"/>
                <a:ext cx="647775" cy="2142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5286387" y="1428589"/>
                <a:ext cx="2016357" cy="2142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5286387" y="1142906"/>
                <a:ext cx="1584507" cy="2142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8492" name="TextBox 6"/>
              <p:cNvSpPr txBox="1">
                <a:spLocks noChangeArrowheads="1"/>
              </p:cNvSpPr>
              <p:nvPr/>
            </p:nvSpPr>
            <p:spPr bwMode="auto">
              <a:xfrm>
                <a:off x="5214942" y="795326"/>
                <a:ext cx="727159" cy="28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int pid</a:t>
                </a:r>
              </a:p>
            </p:txBody>
          </p:sp>
          <p:sp>
            <p:nvSpPr>
              <p:cNvPr id="18493" name="TextBox 22"/>
              <p:cNvSpPr txBox="1">
                <a:spLocks noChangeArrowheads="1"/>
              </p:cNvSpPr>
              <p:nvPr/>
            </p:nvSpPr>
            <p:spPr bwMode="auto">
              <a:xfrm>
                <a:off x="5214942" y="1094412"/>
                <a:ext cx="1658811" cy="28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char[15+1] name</a:t>
                </a:r>
              </a:p>
            </p:txBody>
          </p:sp>
          <p:sp>
            <p:nvSpPr>
              <p:cNvPr id="18494" name="TextBox 23"/>
              <p:cNvSpPr txBox="1">
                <a:spLocks noChangeArrowheads="1"/>
              </p:cNvSpPr>
              <p:nvPr/>
            </p:nvSpPr>
            <p:spPr bwMode="auto">
              <a:xfrm>
                <a:off x="5214942" y="1366830"/>
                <a:ext cx="2084309" cy="28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enum proc_state state</a:t>
                </a:r>
              </a:p>
            </p:txBody>
          </p:sp>
          <p:sp>
            <p:nvSpPr>
              <p:cNvPr id="18495" name="TextBox 24"/>
              <p:cNvSpPr txBox="1">
                <a:spLocks noChangeArrowheads="1"/>
              </p:cNvSpPr>
              <p:nvPr/>
            </p:nvSpPr>
            <p:spPr bwMode="auto">
              <a:xfrm>
                <a:off x="5214942" y="1658296"/>
                <a:ext cx="839566" cy="28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int runs</a:t>
                </a:r>
              </a:p>
            </p:txBody>
          </p:sp>
          <p:sp>
            <p:nvSpPr>
              <p:cNvPr id="18496" name="TextBox 25"/>
              <p:cNvSpPr txBox="1">
                <a:spLocks noChangeArrowheads="1"/>
              </p:cNvSpPr>
              <p:nvPr/>
            </p:nvSpPr>
            <p:spPr bwMode="auto">
              <a:xfrm>
                <a:off x="5214942" y="1961194"/>
                <a:ext cx="2455192" cy="28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volatile bool need_resched</a:t>
                </a:r>
              </a:p>
            </p:txBody>
          </p:sp>
          <p:sp>
            <p:nvSpPr>
              <p:cNvPr id="18497" name="TextBox 26"/>
              <p:cNvSpPr txBox="1">
                <a:spLocks noChangeArrowheads="1"/>
              </p:cNvSpPr>
              <p:nvPr/>
            </p:nvSpPr>
            <p:spPr bwMode="auto">
              <a:xfrm>
                <a:off x="5214942" y="2245040"/>
                <a:ext cx="1330809" cy="28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uint32_t flags</a:t>
                </a:r>
              </a:p>
            </p:txBody>
          </p:sp>
          <p:sp>
            <p:nvSpPr>
              <p:cNvPr id="18498" name="TextBox 27"/>
              <p:cNvSpPr txBox="1">
                <a:spLocks noChangeArrowheads="1"/>
              </p:cNvSpPr>
              <p:nvPr/>
            </p:nvSpPr>
            <p:spPr bwMode="auto">
              <a:xfrm>
                <a:off x="5214942" y="2517458"/>
                <a:ext cx="1512682" cy="28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uintptr_t kstack</a:t>
                </a:r>
              </a:p>
            </p:txBody>
          </p:sp>
          <p:sp>
            <p:nvSpPr>
              <p:cNvPr id="18499" name="TextBox 28"/>
              <p:cNvSpPr txBox="1">
                <a:spLocks noChangeArrowheads="1"/>
              </p:cNvSpPr>
              <p:nvPr/>
            </p:nvSpPr>
            <p:spPr bwMode="auto">
              <a:xfrm>
                <a:off x="5214942" y="2801304"/>
                <a:ext cx="1227329" cy="28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uintptr_t cr3</a:t>
                </a:r>
              </a:p>
            </p:txBody>
          </p:sp>
          <p:sp>
            <p:nvSpPr>
              <p:cNvPr id="18500" name="TextBox 29"/>
              <p:cNvSpPr txBox="1">
                <a:spLocks noChangeArrowheads="1"/>
              </p:cNvSpPr>
              <p:nvPr/>
            </p:nvSpPr>
            <p:spPr bwMode="auto">
              <a:xfrm>
                <a:off x="5214942" y="3081342"/>
                <a:ext cx="2089031" cy="28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struct mm_struct * mm</a:t>
                </a:r>
              </a:p>
            </p:txBody>
          </p:sp>
          <p:sp>
            <p:nvSpPr>
              <p:cNvPr id="18501" name="TextBox 30"/>
              <p:cNvSpPr txBox="1">
                <a:spLocks noChangeArrowheads="1"/>
              </p:cNvSpPr>
              <p:nvPr/>
            </p:nvSpPr>
            <p:spPr bwMode="auto">
              <a:xfrm>
                <a:off x="5214942" y="3357568"/>
                <a:ext cx="2050775" cy="28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struct context context</a:t>
                </a:r>
              </a:p>
            </p:txBody>
          </p:sp>
          <p:sp>
            <p:nvSpPr>
              <p:cNvPr id="18502" name="TextBox 31"/>
              <p:cNvSpPr txBox="1">
                <a:spLocks noChangeArrowheads="1"/>
              </p:cNvSpPr>
              <p:nvPr/>
            </p:nvSpPr>
            <p:spPr bwMode="auto">
              <a:xfrm>
                <a:off x="5214942" y="3652846"/>
                <a:ext cx="1875174" cy="28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struct trapframe * tf</a:t>
                </a:r>
              </a:p>
            </p:txBody>
          </p:sp>
          <p:sp>
            <p:nvSpPr>
              <p:cNvPr id="18503" name="TextBox 32"/>
              <p:cNvSpPr txBox="1">
                <a:spLocks noChangeArrowheads="1"/>
              </p:cNvSpPr>
              <p:nvPr/>
            </p:nvSpPr>
            <p:spPr bwMode="auto">
              <a:xfrm>
                <a:off x="5214942" y="3929072"/>
                <a:ext cx="2401351" cy="28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struct proc_struct * parent</a:t>
                </a:r>
              </a:p>
            </p:txBody>
          </p:sp>
          <p:sp>
            <p:nvSpPr>
              <p:cNvPr id="18504" name="TextBox 33"/>
              <p:cNvSpPr txBox="1">
                <a:spLocks noChangeArrowheads="1"/>
              </p:cNvSpPr>
              <p:nvPr/>
            </p:nvSpPr>
            <p:spPr bwMode="auto">
              <a:xfrm>
                <a:off x="5214942" y="4224350"/>
                <a:ext cx="1761989" cy="28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list_entry_t list_link</a:t>
                </a:r>
              </a:p>
            </p:txBody>
          </p:sp>
          <p:sp>
            <p:nvSpPr>
              <p:cNvPr id="18505" name="TextBox 34"/>
              <p:cNvSpPr txBox="1">
                <a:spLocks noChangeArrowheads="1"/>
              </p:cNvSpPr>
              <p:nvPr/>
            </p:nvSpPr>
            <p:spPr bwMode="auto">
              <a:xfrm>
                <a:off x="5214942" y="4500576"/>
                <a:ext cx="1899263" cy="28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list_entry_t hash_link</a:t>
                </a:r>
              </a:p>
            </p:txBody>
          </p:sp>
        </p:grpSp>
        <p:grpSp>
          <p:nvGrpSpPr>
            <p:cNvPr id="18440" name="组合 37"/>
            <p:cNvGrpSpPr>
              <a:grpSpLocks/>
            </p:cNvGrpSpPr>
            <p:nvPr/>
          </p:nvGrpSpPr>
          <p:grpSpPr bwMode="auto">
            <a:xfrm>
              <a:off x="901699" y="2644775"/>
              <a:ext cx="1951354" cy="327024"/>
              <a:chOff x="428596" y="3102296"/>
              <a:chExt cx="1950330" cy="327427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499998" y="3105119"/>
                <a:ext cx="1835773" cy="324187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8477" name="TextBox 4"/>
              <p:cNvSpPr txBox="1">
                <a:spLocks noChangeArrowheads="1"/>
              </p:cNvSpPr>
              <p:nvPr/>
            </p:nvSpPr>
            <p:spPr bwMode="auto">
              <a:xfrm>
                <a:off x="428596" y="3102296"/>
                <a:ext cx="1950330" cy="319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struct proc_struct</a:t>
                </a:r>
              </a:p>
            </p:txBody>
          </p:sp>
        </p:grpSp>
        <p:cxnSp>
          <p:nvCxnSpPr>
            <p:cNvPr id="18441" name="直接连接符 40"/>
            <p:cNvCxnSpPr>
              <a:cxnSpLocks noChangeShapeType="1"/>
            </p:cNvCxnSpPr>
            <p:nvPr/>
          </p:nvCxnSpPr>
          <p:spPr bwMode="auto">
            <a:xfrm rot="10800000" flipV="1">
              <a:off x="3602038" y="952500"/>
              <a:ext cx="2524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42" name="直接连接符 42"/>
            <p:cNvCxnSpPr>
              <a:cxnSpLocks noChangeShapeType="1"/>
            </p:cNvCxnSpPr>
            <p:nvPr/>
          </p:nvCxnSpPr>
          <p:spPr bwMode="auto">
            <a:xfrm>
              <a:off x="2849563" y="2813050"/>
              <a:ext cx="238125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 type="oval" w="med" len="med"/>
              <a:tailEnd/>
            </a:ln>
          </p:spPr>
        </p:cxnSp>
        <p:cxnSp>
          <p:nvCxnSpPr>
            <p:cNvPr id="18443" name="直接连接符 44"/>
            <p:cNvCxnSpPr>
              <a:cxnSpLocks noChangeShapeType="1"/>
            </p:cNvCxnSpPr>
            <p:nvPr/>
          </p:nvCxnSpPr>
          <p:spPr bwMode="auto">
            <a:xfrm rot="5400000" flipH="1" flipV="1">
              <a:off x="2393948" y="1622422"/>
              <a:ext cx="1890712" cy="522287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44" name="直接连接符 45"/>
            <p:cNvCxnSpPr>
              <a:cxnSpLocks noChangeShapeType="1"/>
            </p:cNvCxnSpPr>
            <p:nvPr/>
          </p:nvCxnSpPr>
          <p:spPr bwMode="auto">
            <a:xfrm rot="10800000" flipV="1">
              <a:off x="3602038" y="1262063"/>
              <a:ext cx="2524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45" name="直接连接符 46"/>
            <p:cNvCxnSpPr>
              <a:cxnSpLocks noChangeShapeType="1"/>
            </p:cNvCxnSpPr>
            <p:nvPr/>
          </p:nvCxnSpPr>
          <p:spPr bwMode="auto">
            <a:xfrm rot="10800000" flipV="1">
              <a:off x="3602038" y="1547813"/>
              <a:ext cx="2524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46" name="直接连接符 47"/>
            <p:cNvCxnSpPr>
              <a:cxnSpLocks noChangeShapeType="1"/>
            </p:cNvCxnSpPr>
            <p:nvPr/>
          </p:nvCxnSpPr>
          <p:spPr bwMode="auto">
            <a:xfrm rot="10800000" flipV="1">
              <a:off x="3602038" y="1833563"/>
              <a:ext cx="2524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47" name="直接连接符 48"/>
            <p:cNvCxnSpPr>
              <a:cxnSpLocks noChangeShapeType="1"/>
            </p:cNvCxnSpPr>
            <p:nvPr/>
          </p:nvCxnSpPr>
          <p:spPr bwMode="auto">
            <a:xfrm rot="10800000" flipV="1">
              <a:off x="3602038" y="2119313"/>
              <a:ext cx="2524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48" name="直接连接符 49"/>
            <p:cNvCxnSpPr>
              <a:cxnSpLocks noChangeShapeType="1"/>
            </p:cNvCxnSpPr>
            <p:nvPr/>
          </p:nvCxnSpPr>
          <p:spPr bwMode="auto">
            <a:xfrm rot="10800000" flipV="1">
              <a:off x="3602038" y="2409825"/>
              <a:ext cx="2524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49" name="直接连接符 50"/>
            <p:cNvCxnSpPr>
              <a:cxnSpLocks noChangeShapeType="1"/>
            </p:cNvCxnSpPr>
            <p:nvPr/>
          </p:nvCxnSpPr>
          <p:spPr bwMode="auto">
            <a:xfrm rot="10800000" flipV="1">
              <a:off x="3602038" y="2695575"/>
              <a:ext cx="2524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50" name="直接连接符 51"/>
            <p:cNvCxnSpPr>
              <a:cxnSpLocks noChangeShapeType="1"/>
            </p:cNvCxnSpPr>
            <p:nvPr/>
          </p:nvCxnSpPr>
          <p:spPr bwMode="auto">
            <a:xfrm rot="10800000" flipV="1">
              <a:off x="3602038" y="2981325"/>
              <a:ext cx="2524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51" name="直接连接符 52"/>
            <p:cNvCxnSpPr>
              <a:cxnSpLocks noChangeShapeType="1"/>
            </p:cNvCxnSpPr>
            <p:nvPr/>
          </p:nvCxnSpPr>
          <p:spPr bwMode="auto">
            <a:xfrm rot="10800000" flipV="1">
              <a:off x="3602038" y="3248025"/>
              <a:ext cx="2524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52" name="直接连接符 53"/>
            <p:cNvCxnSpPr>
              <a:cxnSpLocks noChangeShapeType="1"/>
            </p:cNvCxnSpPr>
            <p:nvPr/>
          </p:nvCxnSpPr>
          <p:spPr bwMode="auto">
            <a:xfrm rot="10800000" flipV="1">
              <a:off x="3602038" y="3543300"/>
              <a:ext cx="2524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53" name="直接连接符 54"/>
            <p:cNvCxnSpPr>
              <a:cxnSpLocks noChangeShapeType="1"/>
            </p:cNvCxnSpPr>
            <p:nvPr/>
          </p:nvCxnSpPr>
          <p:spPr bwMode="auto">
            <a:xfrm rot="10800000" flipV="1">
              <a:off x="3602038" y="3829050"/>
              <a:ext cx="2524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54" name="直接连接符 55"/>
            <p:cNvCxnSpPr>
              <a:cxnSpLocks noChangeShapeType="1"/>
            </p:cNvCxnSpPr>
            <p:nvPr/>
          </p:nvCxnSpPr>
          <p:spPr bwMode="auto">
            <a:xfrm rot="10800000" flipV="1">
              <a:off x="3602038" y="4114800"/>
              <a:ext cx="2524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55" name="直接连接符 56"/>
            <p:cNvCxnSpPr>
              <a:cxnSpLocks noChangeShapeType="1"/>
            </p:cNvCxnSpPr>
            <p:nvPr/>
          </p:nvCxnSpPr>
          <p:spPr bwMode="auto">
            <a:xfrm rot="10800000" flipV="1">
              <a:off x="3602038" y="4400550"/>
              <a:ext cx="2524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56" name="直接连接符 57"/>
            <p:cNvCxnSpPr>
              <a:cxnSpLocks noChangeShapeType="1"/>
            </p:cNvCxnSpPr>
            <p:nvPr/>
          </p:nvCxnSpPr>
          <p:spPr bwMode="auto">
            <a:xfrm rot="10800000" flipV="1">
              <a:off x="3602038" y="4676775"/>
              <a:ext cx="2524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57" name="直接连接符 59"/>
            <p:cNvCxnSpPr>
              <a:cxnSpLocks noChangeShapeType="1"/>
            </p:cNvCxnSpPr>
            <p:nvPr/>
          </p:nvCxnSpPr>
          <p:spPr bwMode="auto">
            <a:xfrm rot="5400000" flipH="1" flipV="1">
              <a:off x="2563809" y="1773235"/>
              <a:ext cx="1571625" cy="53975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58" name="直接连接符 61"/>
            <p:cNvCxnSpPr>
              <a:cxnSpLocks noChangeShapeType="1"/>
            </p:cNvCxnSpPr>
            <p:nvPr/>
          </p:nvCxnSpPr>
          <p:spPr bwMode="auto">
            <a:xfrm rot="5400000">
              <a:off x="2728116" y="1921666"/>
              <a:ext cx="1260475" cy="503237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59" name="直接连接符 62"/>
            <p:cNvCxnSpPr>
              <a:cxnSpLocks noChangeShapeType="1"/>
            </p:cNvCxnSpPr>
            <p:nvPr/>
          </p:nvCxnSpPr>
          <p:spPr bwMode="auto">
            <a:xfrm rot="5400000">
              <a:off x="2845590" y="2053429"/>
              <a:ext cx="1008063" cy="53975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60" name="直接连接符 63"/>
            <p:cNvCxnSpPr>
              <a:cxnSpLocks noChangeShapeType="1"/>
            </p:cNvCxnSpPr>
            <p:nvPr/>
          </p:nvCxnSpPr>
          <p:spPr bwMode="auto">
            <a:xfrm rot="5400000">
              <a:off x="3012278" y="2210591"/>
              <a:ext cx="701675" cy="503238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61" name="直接连接符 64"/>
            <p:cNvCxnSpPr>
              <a:cxnSpLocks noChangeShapeType="1"/>
            </p:cNvCxnSpPr>
            <p:nvPr/>
          </p:nvCxnSpPr>
          <p:spPr bwMode="auto">
            <a:xfrm rot="10800000" flipV="1">
              <a:off x="3143250" y="2408238"/>
              <a:ext cx="476250" cy="377825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62" name="直接连接符 69"/>
            <p:cNvCxnSpPr>
              <a:cxnSpLocks noChangeShapeType="1"/>
            </p:cNvCxnSpPr>
            <p:nvPr/>
          </p:nvCxnSpPr>
          <p:spPr bwMode="auto">
            <a:xfrm flipV="1">
              <a:off x="3071813" y="2695575"/>
              <a:ext cx="544512" cy="12700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63" name="直接连接符 75"/>
            <p:cNvCxnSpPr>
              <a:cxnSpLocks noChangeShapeType="1"/>
            </p:cNvCxnSpPr>
            <p:nvPr/>
          </p:nvCxnSpPr>
          <p:spPr bwMode="auto">
            <a:xfrm rot="1800000" flipV="1">
              <a:off x="3078163" y="2840038"/>
              <a:ext cx="544512" cy="12700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8464" name="直接连接符 76"/>
            <p:cNvCxnSpPr>
              <a:cxnSpLocks noChangeShapeType="1"/>
            </p:cNvCxnSpPr>
            <p:nvPr/>
          </p:nvCxnSpPr>
          <p:spPr bwMode="auto">
            <a:xfrm>
              <a:off x="3117850" y="2835275"/>
              <a:ext cx="490538" cy="417513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79" name="直接连接符 78"/>
            <p:cNvCxnSpPr/>
            <p:nvPr/>
          </p:nvCxnSpPr>
          <p:spPr bwMode="auto">
            <a:xfrm rot="16200000" flipH="1">
              <a:off x="2400298" y="3457567"/>
              <a:ext cx="1887868" cy="54486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cxnSp>
          <p:nvCxnSpPr>
            <p:cNvPr id="80" name="直接连接符 79"/>
            <p:cNvCxnSpPr/>
            <p:nvPr/>
          </p:nvCxnSpPr>
          <p:spPr bwMode="auto">
            <a:xfrm rot="16200000" flipH="1">
              <a:off x="2562343" y="3339973"/>
              <a:ext cx="1571618" cy="54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cxnSp>
          <p:nvCxnSpPr>
            <p:cNvPr id="81" name="直接连接符 80"/>
            <p:cNvCxnSpPr/>
            <p:nvPr/>
          </p:nvCxnSpPr>
          <p:spPr bwMode="auto">
            <a:xfrm rot="16200000" flipV="1">
              <a:off x="2680860" y="3177006"/>
              <a:ext cx="1331922" cy="5500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cxnSp>
          <p:nvCxnSpPr>
            <p:cNvPr id="82" name="直接连接符 81"/>
            <p:cNvCxnSpPr/>
            <p:nvPr/>
          </p:nvCxnSpPr>
          <p:spPr bwMode="auto">
            <a:xfrm rot="16200000" flipV="1">
              <a:off x="2841736" y="3062168"/>
              <a:ext cx="1000132" cy="54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cxnSp>
          <p:nvCxnSpPr>
            <p:cNvPr id="83" name="直接连接符 82"/>
            <p:cNvCxnSpPr/>
            <p:nvPr/>
          </p:nvCxnSpPr>
          <p:spPr bwMode="auto">
            <a:xfrm rot="16200000" flipV="1">
              <a:off x="2983646" y="2906700"/>
              <a:ext cx="720000" cy="54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sp>
          <p:nvSpPr>
            <p:cNvPr id="18470" name="椭圆 94"/>
            <p:cNvSpPr>
              <a:spLocks noChangeArrowheads="1"/>
            </p:cNvSpPr>
            <p:nvPr/>
          </p:nvSpPr>
          <p:spPr bwMode="auto">
            <a:xfrm>
              <a:off x="6000750" y="3214688"/>
              <a:ext cx="107950" cy="10795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 sz="1600">
                <a:latin typeface="Arial" pitchFamily="34" charset="0"/>
              </a:endParaRPr>
            </a:p>
          </p:txBody>
        </p:sp>
        <p:sp>
          <p:nvSpPr>
            <p:cNvPr id="18471" name="椭圆 95"/>
            <p:cNvSpPr>
              <a:spLocks noChangeArrowheads="1"/>
            </p:cNvSpPr>
            <p:nvPr/>
          </p:nvSpPr>
          <p:spPr bwMode="auto">
            <a:xfrm>
              <a:off x="5929313" y="3486150"/>
              <a:ext cx="107950" cy="10795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 sz="1600">
                <a:latin typeface="Arial" pitchFamily="34" charset="0"/>
              </a:endParaRPr>
            </a:p>
          </p:txBody>
        </p:sp>
        <p:sp>
          <p:nvSpPr>
            <p:cNvPr id="18472" name="椭圆 96"/>
            <p:cNvSpPr>
              <a:spLocks noChangeArrowheads="1"/>
            </p:cNvSpPr>
            <p:nvPr/>
          </p:nvSpPr>
          <p:spPr bwMode="auto">
            <a:xfrm>
              <a:off x="5749925" y="3776663"/>
              <a:ext cx="107950" cy="10795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 sz="1600">
                <a:latin typeface="Arial" pitchFamily="34" charset="0"/>
              </a:endParaRPr>
            </a:p>
          </p:txBody>
        </p:sp>
        <p:sp>
          <p:nvSpPr>
            <p:cNvPr id="18473" name="椭圆 97"/>
            <p:cNvSpPr>
              <a:spLocks noChangeArrowheads="1"/>
            </p:cNvSpPr>
            <p:nvPr/>
          </p:nvSpPr>
          <p:spPr bwMode="auto">
            <a:xfrm>
              <a:off x="6291263" y="4062413"/>
              <a:ext cx="107950" cy="10795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 sz="1600">
                <a:latin typeface="Arial" pitchFamily="34" charset="0"/>
              </a:endParaRPr>
            </a:p>
          </p:txBody>
        </p:sp>
        <p:sp>
          <p:nvSpPr>
            <p:cNvPr id="18474" name="椭圆 98"/>
            <p:cNvSpPr>
              <a:spLocks noChangeArrowheads="1"/>
            </p:cNvSpPr>
            <p:nvPr/>
          </p:nvSpPr>
          <p:spPr bwMode="auto">
            <a:xfrm>
              <a:off x="5715000" y="4329113"/>
              <a:ext cx="107950" cy="10795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 sz="1600">
                <a:latin typeface="Arial" pitchFamily="34" charset="0"/>
              </a:endParaRPr>
            </a:p>
          </p:txBody>
        </p:sp>
        <p:sp>
          <p:nvSpPr>
            <p:cNvPr id="18475" name="椭圆 99"/>
            <p:cNvSpPr>
              <a:spLocks noChangeArrowheads="1"/>
            </p:cNvSpPr>
            <p:nvPr/>
          </p:nvSpPr>
          <p:spPr bwMode="auto">
            <a:xfrm>
              <a:off x="5862638" y="4629150"/>
              <a:ext cx="107950" cy="10795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 sz="1600">
                <a:latin typeface="Arial" pitchFamily="34" charset="0"/>
              </a:endParaRPr>
            </a:p>
          </p:txBody>
        </p:sp>
      </p:grpSp>
      <p:sp>
        <p:nvSpPr>
          <p:cNvPr id="18436" name="立方体 30"/>
          <p:cNvSpPr>
            <a:spLocks noChangeArrowheads="1"/>
          </p:cNvSpPr>
          <p:nvPr/>
        </p:nvSpPr>
        <p:spPr bwMode="auto">
          <a:xfrm>
            <a:off x="1400175" y="1042988"/>
            <a:ext cx="873125" cy="4667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5E7676"/>
              </a:gs>
            </a:gsLst>
            <a:lin ang="5400000" scaled="1"/>
          </a:gradFill>
          <a:ln w="28575">
            <a:solidFill>
              <a:srgbClr val="FDD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18437" name="TextBox 31"/>
          <p:cNvSpPr txBox="1">
            <a:spLocks noChangeArrowheads="1"/>
          </p:cNvSpPr>
          <p:nvPr/>
        </p:nvSpPr>
        <p:spPr bwMode="auto">
          <a:xfrm>
            <a:off x="1482725" y="1173163"/>
            <a:ext cx="6318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TCB</a:t>
            </a:r>
          </a:p>
        </p:txBody>
      </p:sp>
      <p:cxnSp>
        <p:nvCxnSpPr>
          <p:cNvPr id="3" name="直接连接符 71"/>
          <p:cNvCxnSpPr>
            <a:cxnSpLocks noChangeShapeType="1"/>
            <a:endCxn id="18437" idx="2"/>
          </p:cNvCxnSpPr>
          <p:nvPr/>
        </p:nvCxnSpPr>
        <p:spPr bwMode="auto">
          <a:xfrm flipV="1">
            <a:off x="1779588" y="1508125"/>
            <a:ext cx="19050" cy="113030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 type="stealth" w="med" len="med"/>
            <a:tailEnd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36"/>
          <p:cNvGrpSpPr>
            <a:grpSpLocks/>
          </p:cNvGrpSpPr>
          <p:nvPr/>
        </p:nvGrpSpPr>
        <p:grpSpPr bwMode="auto">
          <a:xfrm>
            <a:off x="3786188" y="795338"/>
            <a:ext cx="2482850" cy="3992562"/>
            <a:chOff x="5214942" y="795326"/>
            <a:chExt cx="2483135" cy="3991623"/>
          </a:xfrm>
        </p:grpSpPr>
        <p:sp>
          <p:nvSpPr>
            <p:cNvPr id="22" name="矩形 21"/>
            <p:cNvSpPr/>
            <p:nvPr/>
          </p:nvSpPr>
          <p:spPr bwMode="auto">
            <a:xfrm>
              <a:off x="5286387" y="4571100"/>
              <a:ext cx="197984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286387" y="4285417"/>
              <a:ext cx="1835361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286387" y="3999734"/>
              <a:ext cx="241169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286387" y="3714051"/>
              <a:ext cx="1871878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286387" y="3428369"/>
              <a:ext cx="2051285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286387" y="3142686"/>
              <a:ext cx="2124319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286387" y="2857003"/>
              <a:ext cx="1152657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286387" y="2571320"/>
              <a:ext cx="1476544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286387" y="2285637"/>
              <a:ext cx="126062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286387" y="1999955"/>
              <a:ext cx="241169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286387" y="1714272"/>
              <a:ext cx="714457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5286387" y="857223"/>
              <a:ext cx="647774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286387" y="1428589"/>
              <a:ext cx="2016356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286387" y="1142906"/>
              <a:ext cx="1584507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9516" name="TextBox 6"/>
            <p:cNvSpPr txBox="1">
              <a:spLocks noChangeArrowheads="1"/>
            </p:cNvSpPr>
            <p:nvPr/>
          </p:nvSpPr>
          <p:spPr bwMode="auto">
            <a:xfrm>
              <a:off x="5214942" y="795326"/>
              <a:ext cx="727159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pid</a:t>
              </a:r>
            </a:p>
          </p:txBody>
        </p:sp>
        <p:sp>
          <p:nvSpPr>
            <p:cNvPr id="19517" name="TextBox 22"/>
            <p:cNvSpPr txBox="1">
              <a:spLocks noChangeArrowheads="1"/>
            </p:cNvSpPr>
            <p:nvPr/>
          </p:nvSpPr>
          <p:spPr bwMode="auto">
            <a:xfrm>
              <a:off x="5214942" y="1094412"/>
              <a:ext cx="1658811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char[15+1] name</a:t>
              </a:r>
            </a:p>
          </p:txBody>
        </p:sp>
        <p:sp>
          <p:nvSpPr>
            <p:cNvPr id="19518" name="TextBox 23"/>
            <p:cNvSpPr txBox="1">
              <a:spLocks noChangeArrowheads="1"/>
            </p:cNvSpPr>
            <p:nvPr/>
          </p:nvSpPr>
          <p:spPr bwMode="auto">
            <a:xfrm>
              <a:off x="5214942" y="1366830"/>
              <a:ext cx="2084309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enum proc_state state</a:t>
              </a:r>
            </a:p>
          </p:txBody>
        </p:sp>
        <p:sp>
          <p:nvSpPr>
            <p:cNvPr id="19519" name="TextBox 24"/>
            <p:cNvSpPr txBox="1">
              <a:spLocks noChangeArrowheads="1"/>
            </p:cNvSpPr>
            <p:nvPr/>
          </p:nvSpPr>
          <p:spPr bwMode="auto">
            <a:xfrm>
              <a:off x="5214942" y="1658296"/>
              <a:ext cx="839566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runs</a:t>
              </a:r>
            </a:p>
          </p:txBody>
        </p:sp>
        <p:sp>
          <p:nvSpPr>
            <p:cNvPr id="19520" name="TextBox 25"/>
            <p:cNvSpPr txBox="1">
              <a:spLocks noChangeArrowheads="1"/>
            </p:cNvSpPr>
            <p:nvPr/>
          </p:nvSpPr>
          <p:spPr bwMode="auto">
            <a:xfrm>
              <a:off x="5214942" y="1961194"/>
              <a:ext cx="2455192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volatile bool need_resched</a:t>
              </a:r>
            </a:p>
          </p:txBody>
        </p:sp>
        <p:sp>
          <p:nvSpPr>
            <p:cNvPr id="19521" name="TextBox 26"/>
            <p:cNvSpPr txBox="1">
              <a:spLocks noChangeArrowheads="1"/>
            </p:cNvSpPr>
            <p:nvPr/>
          </p:nvSpPr>
          <p:spPr bwMode="auto">
            <a:xfrm>
              <a:off x="5214942" y="2245040"/>
              <a:ext cx="1347625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uint32_t flags</a:t>
              </a:r>
            </a:p>
          </p:txBody>
        </p:sp>
        <p:sp>
          <p:nvSpPr>
            <p:cNvPr id="19522" name="TextBox 27"/>
            <p:cNvSpPr txBox="1">
              <a:spLocks noChangeArrowheads="1"/>
            </p:cNvSpPr>
            <p:nvPr/>
          </p:nvSpPr>
          <p:spPr bwMode="auto">
            <a:xfrm>
              <a:off x="5214942" y="2517458"/>
              <a:ext cx="1531796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uintptr_t kstack</a:t>
              </a:r>
            </a:p>
          </p:txBody>
        </p:sp>
        <p:sp>
          <p:nvSpPr>
            <p:cNvPr id="19523" name="TextBox 28"/>
            <p:cNvSpPr txBox="1">
              <a:spLocks noChangeArrowheads="1"/>
            </p:cNvSpPr>
            <p:nvPr/>
          </p:nvSpPr>
          <p:spPr bwMode="auto">
            <a:xfrm>
              <a:off x="5214942" y="2801304"/>
              <a:ext cx="1242838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uintptr_t cr3</a:t>
              </a:r>
            </a:p>
          </p:txBody>
        </p:sp>
        <p:sp>
          <p:nvSpPr>
            <p:cNvPr id="19524" name="TextBox 29"/>
            <p:cNvSpPr txBox="1">
              <a:spLocks noChangeArrowheads="1"/>
            </p:cNvSpPr>
            <p:nvPr/>
          </p:nvSpPr>
          <p:spPr bwMode="auto">
            <a:xfrm>
              <a:off x="5214942" y="3081342"/>
              <a:ext cx="2115428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mm_struct * mm</a:t>
              </a:r>
            </a:p>
          </p:txBody>
        </p:sp>
        <p:sp>
          <p:nvSpPr>
            <p:cNvPr id="19525" name="TextBox 30"/>
            <p:cNvSpPr txBox="1">
              <a:spLocks noChangeArrowheads="1"/>
            </p:cNvSpPr>
            <p:nvPr/>
          </p:nvSpPr>
          <p:spPr bwMode="auto">
            <a:xfrm>
              <a:off x="5214942" y="3357568"/>
              <a:ext cx="2076689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context context</a:t>
              </a:r>
            </a:p>
          </p:txBody>
        </p:sp>
        <p:sp>
          <p:nvSpPr>
            <p:cNvPr id="19526" name="TextBox 31"/>
            <p:cNvSpPr txBox="1">
              <a:spLocks noChangeArrowheads="1"/>
            </p:cNvSpPr>
            <p:nvPr/>
          </p:nvSpPr>
          <p:spPr bwMode="auto">
            <a:xfrm>
              <a:off x="5214942" y="3652846"/>
              <a:ext cx="1898868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trapframe * tf</a:t>
              </a:r>
            </a:p>
          </p:txBody>
        </p:sp>
        <p:sp>
          <p:nvSpPr>
            <p:cNvPr id="19527" name="TextBox 32"/>
            <p:cNvSpPr txBox="1">
              <a:spLocks noChangeArrowheads="1"/>
            </p:cNvSpPr>
            <p:nvPr/>
          </p:nvSpPr>
          <p:spPr bwMode="auto">
            <a:xfrm>
              <a:off x="5214942" y="3929072"/>
              <a:ext cx="2431694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proc_struct * parent</a:t>
              </a:r>
            </a:p>
          </p:txBody>
        </p:sp>
        <p:sp>
          <p:nvSpPr>
            <p:cNvPr id="19528" name="TextBox 33"/>
            <p:cNvSpPr txBox="1">
              <a:spLocks noChangeArrowheads="1"/>
            </p:cNvSpPr>
            <p:nvPr/>
          </p:nvSpPr>
          <p:spPr bwMode="auto">
            <a:xfrm>
              <a:off x="5214942" y="4224350"/>
              <a:ext cx="1834091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list_entry_t list_link</a:t>
              </a:r>
            </a:p>
          </p:txBody>
        </p:sp>
        <p:sp>
          <p:nvSpPr>
            <p:cNvPr id="19529" name="TextBox 34"/>
            <p:cNvSpPr txBox="1">
              <a:spLocks noChangeArrowheads="1"/>
            </p:cNvSpPr>
            <p:nvPr/>
          </p:nvSpPr>
          <p:spPr bwMode="auto">
            <a:xfrm>
              <a:off x="5214942" y="4500576"/>
              <a:ext cx="1976982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list_entry_t hash_link</a:t>
              </a:r>
            </a:p>
          </p:txBody>
        </p:sp>
      </p:grpSp>
      <p:grpSp>
        <p:nvGrpSpPr>
          <p:cNvPr id="19459" name="组合 37"/>
          <p:cNvGrpSpPr>
            <a:grpSpLocks/>
          </p:cNvGrpSpPr>
          <p:nvPr/>
        </p:nvGrpSpPr>
        <p:grpSpPr bwMode="auto">
          <a:xfrm>
            <a:off x="901700" y="2644775"/>
            <a:ext cx="1951038" cy="327025"/>
            <a:chOff x="428596" y="3102296"/>
            <a:chExt cx="1950330" cy="327427"/>
          </a:xfrm>
        </p:grpSpPr>
        <p:sp>
          <p:nvSpPr>
            <p:cNvPr id="4" name="矩形 3"/>
            <p:cNvSpPr/>
            <p:nvPr/>
          </p:nvSpPr>
          <p:spPr bwMode="auto">
            <a:xfrm>
              <a:off x="500008" y="3105475"/>
              <a:ext cx="1836070" cy="32424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9501" name="TextBox 4"/>
            <p:cNvSpPr txBox="1">
              <a:spLocks noChangeArrowheads="1"/>
            </p:cNvSpPr>
            <p:nvPr/>
          </p:nvSpPr>
          <p:spPr bwMode="auto">
            <a:xfrm>
              <a:off x="428596" y="3102296"/>
              <a:ext cx="1950330" cy="319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proc_struct</a:t>
              </a:r>
            </a:p>
          </p:txBody>
        </p:sp>
      </p:grpSp>
      <p:cxnSp>
        <p:nvCxnSpPr>
          <p:cNvPr id="19460" name="直接连接符 40"/>
          <p:cNvCxnSpPr>
            <a:cxnSpLocks noChangeShapeType="1"/>
          </p:cNvCxnSpPr>
          <p:nvPr/>
        </p:nvCxnSpPr>
        <p:spPr bwMode="auto">
          <a:xfrm rot="10800000" flipV="1">
            <a:off x="3602038" y="95250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61" name="直接连接符 42"/>
          <p:cNvCxnSpPr>
            <a:cxnSpLocks noChangeShapeType="1"/>
          </p:cNvCxnSpPr>
          <p:nvPr/>
        </p:nvCxnSpPr>
        <p:spPr bwMode="auto">
          <a:xfrm>
            <a:off x="2849563" y="2813050"/>
            <a:ext cx="238125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oval" w="med" len="med"/>
            <a:tailEnd/>
          </a:ln>
        </p:spPr>
      </p:cxnSp>
      <p:cxnSp>
        <p:nvCxnSpPr>
          <p:cNvPr id="19462" name="直接连接符 44"/>
          <p:cNvCxnSpPr>
            <a:cxnSpLocks noChangeShapeType="1"/>
          </p:cNvCxnSpPr>
          <p:nvPr/>
        </p:nvCxnSpPr>
        <p:spPr bwMode="auto">
          <a:xfrm rot="5400000" flipH="1" flipV="1">
            <a:off x="2393951" y="1622425"/>
            <a:ext cx="1890712" cy="522287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63" name="直接连接符 45"/>
          <p:cNvCxnSpPr>
            <a:cxnSpLocks noChangeShapeType="1"/>
          </p:cNvCxnSpPr>
          <p:nvPr/>
        </p:nvCxnSpPr>
        <p:spPr bwMode="auto">
          <a:xfrm rot="10800000" flipV="1">
            <a:off x="3602038" y="126206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64" name="直接连接符 46"/>
          <p:cNvCxnSpPr>
            <a:cxnSpLocks noChangeShapeType="1"/>
          </p:cNvCxnSpPr>
          <p:nvPr/>
        </p:nvCxnSpPr>
        <p:spPr bwMode="auto">
          <a:xfrm rot="10800000" flipV="1">
            <a:off x="3602038" y="154781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65" name="直接连接符 47"/>
          <p:cNvCxnSpPr>
            <a:cxnSpLocks noChangeShapeType="1"/>
          </p:cNvCxnSpPr>
          <p:nvPr/>
        </p:nvCxnSpPr>
        <p:spPr bwMode="auto">
          <a:xfrm rot="10800000" flipV="1">
            <a:off x="3602038" y="183356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66" name="直接连接符 48"/>
          <p:cNvCxnSpPr>
            <a:cxnSpLocks noChangeShapeType="1"/>
          </p:cNvCxnSpPr>
          <p:nvPr/>
        </p:nvCxnSpPr>
        <p:spPr bwMode="auto">
          <a:xfrm rot="10800000" flipV="1">
            <a:off x="3602038" y="211931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67" name="直接连接符 49"/>
          <p:cNvCxnSpPr>
            <a:cxnSpLocks noChangeShapeType="1"/>
          </p:cNvCxnSpPr>
          <p:nvPr/>
        </p:nvCxnSpPr>
        <p:spPr bwMode="auto">
          <a:xfrm rot="10800000" flipV="1">
            <a:off x="3602038" y="24098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68" name="直接连接符 50"/>
          <p:cNvCxnSpPr>
            <a:cxnSpLocks noChangeShapeType="1"/>
          </p:cNvCxnSpPr>
          <p:nvPr/>
        </p:nvCxnSpPr>
        <p:spPr bwMode="auto">
          <a:xfrm rot="10800000" flipV="1">
            <a:off x="3602038" y="26955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69" name="直接连接符 51"/>
          <p:cNvCxnSpPr>
            <a:cxnSpLocks noChangeShapeType="1"/>
          </p:cNvCxnSpPr>
          <p:nvPr/>
        </p:nvCxnSpPr>
        <p:spPr bwMode="auto">
          <a:xfrm rot="10800000" flipV="1">
            <a:off x="3602038" y="29813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70" name="直接连接符 52"/>
          <p:cNvCxnSpPr>
            <a:cxnSpLocks noChangeShapeType="1"/>
          </p:cNvCxnSpPr>
          <p:nvPr/>
        </p:nvCxnSpPr>
        <p:spPr bwMode="auto">
          <a:xfrm rot="10800000" flipV="1">
            <a:off x="3602038" y="32480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71" name="直接连接符 53"/>
          <p:cNvCxnSpPr>
            <a:cxnSpLocks noChangeShapeType="1"/>
          </p:cNvCxnSpPr>
          <p:nvPr/>
        </p:nvCxnSpPr>
        <p:spPr bwMode="auto">
          <a:xfrm rot="10800000" flipV="1">
            <a:off x="3602038" y="354330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72" name="直接连接符 54"/>
          <p:cNvCxnSpPr>
            <a:cxnSpLocks noChangeShapeType="1"/>
          </p:cNvCxnSpPr>
          <p:nvPr/>
        </p:nvCxnSpPr>
        <p:spPr bwMode="auto">
          <a:xfrm rot="10800000" flipV="1">
            <a:off x="3602038" y="382905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73" name="直接连接符 55"/>
          <p:cNvCxnSpPr>
            <a:cxnSpLocks noChangeShapeType="1"/>
          </p:cNvCxnSpPr>
          <p:nvPr/>
        </p:nvCxnSpPr>
        <p:spPr bwMode="auto">
          <a:xfrm rot="10800000" flipV="1">
            <a:off x="3602038" y="411480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74" name="直接连接符 56"/>
          <p:cNvCxnSpPr>
            <a:cxnSpLocks noChangeShapeType="1"/>
          </p:cNvCxnSpPr>
          <p:nvPr/>
        </p:nvCxnSpPr>
        <p:spPr bwMode="auto">
          <a:xfrm rot="10800000" flipV="1">
            <a:off x="3602038" y="440055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75" name="直接连接符 57"/>
          <p:cNvCxnSpPr>
            <a:cxnSpLocks noChangeShapeType="1"/>
          </p:cNvCxnSpPr>
          <p:nvPr/>
        </p:nvCxnSpPr>
        <p:spPr bwMode="auto">
          <a:xfrm rot="10800000" flipV="1">
            <a:off x="3602038" y="46767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76" name="直接连接符 59"/>
          <p:cNvCxnSpPr>
            <a:cxnSpLocks noChangeShapeType="1"/>
          </p:cNvCxnSpPr>
          <p:nvPr/>
        </p:nvCxnSpPr>
        <p:spPr bwMode="auto">
          <a:xfrm rot="5400000" flipH="1" flipV="1">
            <a:off x="2563812" y="1773238"/>
            <a:ext cx="1571625" cy="5397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77" name="直接连接符 61"/>
          <p:cNvCxnSpPr>
            <a:cxnSpLocks noChangeShapeType="1"/>
          </p:cNvCxnSpPr>
          <p:nvPr/>
        </p:nvCxnSpPr>
        <p:spPr bwMode="auto">
          <a:xfrm rot="5400000">
            <a:off x="2723356" y="1916907"/>
            <a:ext cx="1260475" cy="50323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78" name="直接连接符 62"/>
          <p:cNvCxnSpPr>
            <a:cxnSpLocks noChangeShapeType="1"/>
          </p:cNvCxnSpPr>
          <p:nvPr/>
        </p:nvCxnSpPr>
        <p:spPr bwMode="auto">
          <a:xfrm rot="5400000">
            <a:off x="2843213" y="2052638"/>
            <a:ext cx="1009650" cy="5397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79" name="直接连接符 63"/>
          <p:cNvCxnSpPr>
            <a:cxnSpLocks noChangeShapeType="1"/>
          </p:cNvCxnSpPr>
          <p:nvPr/>
        </p:nvCxnSpPr>
        <p:spPr bwMode="auto">
          <a:xfrm rot="5400000">
            <a:off x="3011488" y="2208213"/>
            <a:ext cx="701675" cy="50482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80" name="直接连接符 64"/>
          <p:cNvCxnSpPr>
            <a:cxnSpLocks noChangeShapeType="1"/>
          </p:cNvCxnSpPr>
          <p:nvPr/>
        </p:nvCxnSpPr>
        <p:spPr bwMode="auto">
          <a:xfrm rot="10800000" flipV="1">
            <a:off x="3143250" y="2408238"/>
            <a:ext cx="476250" cy="37782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81" name="直接连接符 69"/>
          <p:cNvCxnSpPr>
            <a:cxnSpLocks noChangeShapeType="1"/>
          </p:cNvCxnSpPr>
          <p:nvPr/>
        </p:nvCxnSpPr>
        <p:spPr bwMode="auto">
          <a:xfrm flipV="1">
            <a:off x="3071813" y="2695575"/>
            <a:ext cx="544512" cy="1270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82" name="直接连接符 75"/>
          <p:cNvCxnSpPr>
            <a:cxnSpLocks noChangeShapeType="1"/>
          </p:cNvCxnSpPr>
          <p:nvPr/>
        </p:nvCxnSpPr>
        <p:spPr bwMode="auto">
          <a:xfrm rot="1800000" flipV="1">
            <a:off x="3078163" y="2840038"/>
            <a:ext cx="544512" cy="1270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19483" name="直接连接符 76"/>
          <p:cNvCxnSpPr>
            <a:cxnSpLocks noChangeShapeType="1"/>
          </p:cNvCxnSpPr>
          <p:nvPr/>
        </p:nvCxnSpPr>
        <p:spPr bwMode="auto">
          <a:xfrm>
            <a:off x="3117850" y="2835275"/>
            <a:ext cx="490538" cy="417513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79" name="直接连接符 78"/>
          <p:cNvCxnSpPr/>
          <p:nvPr/>
        </p:nvCxnSpPr>
        <p:spPr bwMode="auto">
          <a:xfrm rot="16200000" flipH="1">
            <a:off x="2400300" y="3457567"/>
            <a:ext cx="1887864" cy="5448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80" name="直接连接符 79"/>
          <p:cNvCxnSpPr/>
          <p:nvPr/>
        </p:nvCxnSpPr>
        <p:spPr bwMode="auto">
          <a:xfrm rot="16200000" flipH="1">
            <a:off x="2562343" y="3339973"/>
            <a:ext cx="1571618" cy="54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81" name="直接连接符 80"/>
          <p:cNvCxnSpPr/>
          <p:nvPr/>
        </p:nvCxnSpPr>
        <p:spPr bwMode="auto">
          <a:xfrm rot="16200000" flipV="1">
            <a:off x="2680860" y="3177004"/>
            <a:ext cx="1331922" cy="55003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82" name="直接连接符 81"/>
          <p:cNvCxnSpPr/>
          <p:nvPr/>
        </p:nvCxnSpPr>
        <p:spPr bwMode="auto">
          <a:xfrm rot="16200000" flipV="1">
            <a:off x="2841734" y="3062168"/>
            <a:ext cx="1000132" cy="54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83" name="直接连接符 82"/>
          <p:cNvCxnSpPr/>
          <p:nvPr/>
        </p:nvCxnSpPr>
        <p:spPr bwMode="auto">
          <a:xfrm rot="16200000" flipV="1">
            <a:off x="2983646" y="2906699"/>
            <a:ext cx="720000" cy="5436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sp>
        <p:nvSpPr>
          <p:cNvPr id="19489" name="矩形 92"/>
          <p:cNvSpPr>
            <a:spLocks noChangeArrowheads="1"/>
          </p:cNvSpPr>
          <p:nvPr/>
        </p:nvSpPr>
        <p:spPr bwMode="auto">
          <a:xfrm>
            <a:off x="3714750" y="822325"/>
            <a:ext cx="1871663" cy="576263"/>
          </a:xfrm>
          <a:prstGeom prst="rect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19490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</a:t>
            </a:r>
          </a:p>
        </p:txBody>
      </p:sp>
      <p:sp>
        <p:nvSpPr>
          <p:cNvPr id="19491" name="椭圆 94"/>
          <p:cNvSpPr>
            <a:spLocks noChangeArrowheads="1"/>
          </p:cNvSpPr>
          <p:nvPr/>
        </p:nvSpPr>
        <p:spPr bwMode="auto">
          <a:xfrm>
            <a:off x="6000750" y="3214688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19492" name="椭圆 95"/>
          <p:cNvSpPr>
            <a:spLocks noChangeArrowheads="1"/>
          </p:cNvSpPr>
          <p:nvPr/>
        </p:nvSpPr>
        <p:spPr bwMode="auto">
          <a:xfrm>
            <a:off x="5929313" y="3486150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19493" name="椭圆 96"/>
          <p:cNvSpPr>
            <a:spLocks noChangeArrowheads="1"/>
          </p:cNvSpPr>
          <p:nvPr/>
        </p:nvSpPr>
        <p:spPr bwMode="auto">
          <a:xfrm>
            <a:off x="5749925" y="3776663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19494" name="椭圆 97"/>
          <p:cNvSpPr>
            <a:spLocks noChangeArrowheads="1"/>
          </p:cNvSpPr>
          <p:nvPr/>
        </p:nvSpPr>
        <p:spPr bwMode="auto">
          <a:xfrm>
            <a:off x="6291263" y="4062413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19495" name="椭圆 98"/>
          <p:cNvSpPr>
            <a:spLocks noChangeArrowheads="1"/>
          </p:cNvSpPr>
          <p:nvPr/>
        </p:nvSpPr>
        <p:spPr bwMode="auto">
          <a:xfrm>
            <a:off x="5715000" y="4329113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19496" name="椭圆 99"/>
          <p:cNvSpPr>
            <a:spLocks noChangeArrowheads="1"/>
          </p:cNvSpPr>
          <p:nvPr/>
        </p:nvSpPr>
        <p:spPr bwMode="auto">
          <a:xfrm>
            <a:off x="5862638" y="4629150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19497" name="立方体 30"/>
          <p:cNvSpPr>
            <a:spLocks noChangeArrowheads="1"/>
          </p:cNvSpPr>
          <p:nvPr/>
        </p:nvSpPr>
        <p:spPr bwMode="auto">
          <a:xfrm>
            <a:off x="1400175" y="1042988"/>
            <a:ext cx="873125" cy="4667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5E7676"/>
              </a:gs>
            </a:gsLst>
            <a:lin ang="5400000" scaled="1"/>
          </a:gradFill>
          <a:ln w="28575">
            <a:solidFill>
              <a:srgbClr val="FDD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19498" name="TextBox 31"/>
          <p:cNvSpPr txBox="1">
            <a:spLocks noChangeArrowheads="1"/>
          </p:cNvSpPr>
          <p:nvPr/>
        </p:nvSpPr>
        <p:spPr bwMode="auto">
          <a:xfrm>
            <a:off x="1482725" y="1173163"/>
            <a:ext cx="6318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TCB</a:t>
            </a:r>
          </a:p>
        </p:txBody>
      </p:sp>
      <p:cxnSp>
        <p:nvCxnSpPr>
          <p:cNvPr id="19499" name="直接连接符 72"/>
          <p:cNvCxnSpPr>
            <a:cxnSpLocks noChangeShapeType="1"/>
            <a:endCxn id="19498" idx="2"/>
          </p:cNvCxnSpPr>
          <p:nvPr/>
        </p:nvCxnSpPr>
        <p:spPr bwMode="auto">
          <a:xfrm flipV="1">
            <a:off x="1779588" y="1508125"/>
            <a:ext cx="19050" cy="113030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 type="stealth" w="med" len="med"/>
            <a:tailEnd/>
          </a:ln>
        </p:spPr>
      </p:cxn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</a:t>
            </a:r>
          </a:p>
        </p:txBody>
      </p:sp>
      <p:grpSp>
        <p:nvGrpSpPr>
          <p:cNvPr id="20483" name="组合 4"/>
          <p:cNvGrpSpPr>
            <a:grpSpLocks/>
          </p:cNvGrpSpPr>
          <p:nvPr/>
        </p:nvGrpSpPr>
        <p:grpSpPr bwMode="auto">
          <a:xfrm>
            <a:off x="3786188" y="795338"/>
            <a:ext cx="2482850" cy="3992562"/>
            <a:chOff x="5214942" y="795326"/>
            <a:chExt cx="2483135" cy="3991623"/>
          </a:xfrm>
        </p:grpSpPr>
        <p:sp>
          <p:nvSpPr>
            <p:cNvPr id="6" name="矩形 5"/>
            <p:cNvSpPr/>
            <p:nvPr/>
          </p:nvSpPr>
          <p:spPr bwMode="auto">
            <a:xfrm>
              <a:off x="5286387" y="4571100"/>
              <a:ext cx="197984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286387" y="4285417"/>
              <a:ext cx="1835361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286387" y="3999734"/>
              <a:ext cx="241169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286387" y="3714051"/>
              <a:ext cx="1871878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286387" y="3428369"/>
              <a:ext cx="2051285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286387" y="3142686"/>
              <a:ext cx="2124319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286387" y="2857003"/>
              <a:ext cx="1152657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286387" y="2571320"/>
              <a:ext cx="1476544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286387" y="2285637"/>
              <a:ext cx="126062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286387" y="1999955"/>
              <a:ext cx="241169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286387" y="1714272"/>
              <a:ext cx="714457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286387" y="857223"/>
              <a:ext cx="647774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286387" y="1428589"/>
              <a:ext cx="2016356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286387" y="1142906"/>
              <a:ext cx="1584507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0540" name="TextBox 19"/>
            <p:cNvSpPr txBox="1">
              <a:spLocks noChangeArrowheads="1"/>
            </p:cNvSpPr>
            <p:nvPr/>
          </p:nvSpPr>
          <p:spPr bwMode="auto">
            <a:xfrm>
              <a:off x="5214942" y="795326"/>
              <a:ext cx="727159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pid</a:t>
              </a:r>
            </a:p>
          </p:txBody>
        </p:sp>
        <p:sp>
          <p:nvSpPr>
            <p:cNvPr id="20541" name="TextBox 20"/>
            <p:cNvSpPr txBox="1">
              <a:spLocks noChangeArrowheads="1"/>
            </p:cNvSpPr>
            <p:nvPr/>
          </p:nvSpPr>
          <p:spPr bwMode="auto">
            <a:xfrm>
              <a:off x="5214942" y="1094412"/>
              <a:ext cx="1658811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char[15+1] name</a:t>
              </a:r>
            </a:p>
          </p:txBody>
        </p:sp>
        <p:sp>
          <p:nvSpPr>
            <p:cNvPr id="20542" name="TextBox 21"/>
            <p:cNvSpPr txBox="1">
              <a:spLocks noChangeArrowheads="1"/>
            </p:cNvSpPr>
            <p:nvPr/>
          </p:nvSpPr>
          <p:spPr bwMode="auto">
            <a:xfrm>
              <a:off x="5214942" y="1366830"/>
              <a:ext cx="2084309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enum proc_state state</a:t>
              </a:r>
            </a:p>
          </p:txBody>
        </p:sp>
        <p:sp>
          <p:nvSpPr>
            <p:cNvPr id="20543" name="TextBox 22"/>
            <p:cNvSpPr txBox="1">
              <a:spLocks noChangeArrowheads="1"/>
            </p:cNvSpPr>
            <p:nvPr/>
          </p:nvSpPr>
          <p:spPr bwMode="auto">
            <a:xfrm>
              <a:off x="5214942" y="1658296"/>
              <a:ext cx="839566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runs</a:t>
              </a:r>
            </a:p>
          </p:txBody>
        </p:sp>
        <p:sp>
          <p:nvSpPr>
            <p:cNvPr id="20544" name="TextBox 23"/>
            <p:cNvSpPr txBox="1">
              <a:spLocks noChangeArrowheads="1"/>
            </p:cNvSpPr>
            <p:nvPr/>
          </p:nvSpPr>
          <p:spPr bwMode="auto">
            <a:xfrm>
              <a:off x="5214942" y="1961194"/>
              <a:ext cx="2455192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volatile bool need_resched</a:t>
              </a:r>
            </a:p>
          </p:txBody>
        </p:sp>
        <p:sp>
          <p:nvSpPr>
            <p:cNvPr id="20545" name="TextBox 24"/>
            <p:cNvSpPr txBox="1">
              <a:spLocks noChangeArrowheads="1"/>
            </p:cNvSpPr>
            <p:nvPr/>
          </p:nvSpPr>
          <p:spPr bwMode="auto">
            <a:xfrm>
              <a:off x="5214942" y="2245040"/>
              <a:ext cx="1347625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uint32_t flags</a:t>
              </a:r>
            </a:p>
          </p:txBody>
        </p:sp>
        <p:sp>
          <p:nvSpPr>
            <p:cNvPr id="20546" name="TextBox 25"/>
            <p:cNvSpPr txBox="1">
              <a:spLocks noChangeArrowheads="1"/>
            </p:cNvSpPr>
            <p:nvPr/>
          </p:nvSpPr>
          <p:spPr bwMode="auto">
            <a:xfrm>
              <a:off x="5214942" y="2517458"/>
              <a:ext cx="1531796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uintptr_t kstack</a:t>
              </a:r>
            </a:p>
          </p:txBody>
        </p:sp>
        <p:sp>
          <p:nvSpPr>
            <p:cNvPr id="20547" name="TextBox 26"/>
            <p:cNvSpPr txBox="1">
              <a:spLocks noChangeArrowheads="1"/>
            </p:cNvSpPr>
            <p:nvPr/>
          </p:nvSpPr>
          <p:spPr bwMode="auto">
            <a:xfrm>
              <a:off x="5214942" y="2801304"/>
              <a:ext cx="1242838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uintptr_t cr3</a:t>
              </a:r>
            </a:p>
          </p:txBody>
        </p:sp>
        <p:sp>
          <p:nvSpPr>
            <p:cNvPr id="20548" name="TextBox 27"/>
            <p:cNvSpPr txBox="1">
              <a:spLocks noChangeArrowheads="1"/>
            </p:cNvSpPr>
            <p:nvPr/>
          </p:nvSpPr>
          <p:spPr bwMode="auto">
            <a:xfrm>
              <a:off x="5214942" y="3081342"/>
              <a:ext cx="2115428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mm_struct * mm</a:t>
              </a:r>
            </a:p>
          </p:txBody>
        </p:sp>
        <p:sp>
          <p:nvSpPr>
            <p:cNvPr id="20549" name="TextBox 28"/>
            <p:cNvSpPr txBox="1">
              <a:spLocks noChangeArrowheads="1"/>
            </p:cNvSpPr>
            <p:nvPr/>
          </p:nvSpPr>
          <p:spPr bwMode="auto">
            <a:xfrm>
              <a:off x="5214942" y="3357568"/>
              <a:ext cx="2076689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context context</a:t>
              </a:r>
            </a:p>
          </p:txBody>
        </p:sp>
        <p:sp>
          <p:nvSpPr>
            <p:cNvPr id="20550" name="TextBox 29"/>
            <p:cNvSpPr txBox="1">
              <a:spLocks noChangeArrowheads="1"/>
            </p:cNvSpPr>
            <p:nvPr/>
          </p:nvSpPr>
          <p:spPr bwMode="auto">
            <a:xfrm>
              <a:off x="5214942" y="3652846"/>
              <a:ext cx="1898868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trapframe * tf</a:t>
              </a:r>
            </a:p>
          </p:txBody>
        </p:sp>
        <p:sp>
          <p:nvSpPr>
            <p:cNvPr id="20551" name="TextBox 30"/>
            <p:cNvSpPr txBox="1">
              <a:spLocks noChangeArrowheads="1"/>
            </p:cNvSpPr>
            <p:nvPr/>
          </p:nvSpPr>
          <p:spPr bwMode="auto">
            <a:xfrm>
              <a:off x="5214942" y="3929072"/>
              <a:ext cx="2431694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proc_struct * parent</a:t>
              </a:r>
            </a:p>
          </p:txBody>
        </p:sp>
        <p:sp>
          <p:nvSpPr>
            <p:cNvPr id="20552" name="TextBox 31"/>
            <p:cNvSpPr txBox="1">
              <a:spLocks noChangeArrowheads="1"/>
            </p:cNvSpPr>
            <p:nvPr/>
          </p:nvSpPr>
          <p:spPr bwMode="auto">
            <a:xfrm>
              <a:off x="5214942" y="4224350"/>
              <a:ext cx="1834091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list_entry_t list_link</a:t>
              </a:r>
            </a:p>
          </p:txBody>
        </p:sp>
        <p:sp>
          <p:nvSpPr>
            <p:cNvPr id="20553" name="TextBox 32"/>
            <p:cNvSpPr txBox="1">
              <a:spLocks noChangeArrowheads="1"/>
            </p:cNvSpPr>
            <p:nvPr/>
          </p:nvSpPr>
          <p:spPr bwMode="auto">
            <a:xfrm>
              <a:off x="5214942" y="4500576"/>
              <a:ext cx="1976982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list_entry_t hash_link</a:t>
              </a:r>
            </a:p>
          </p:txBody>
        </p:sp>
      </p:grpSp>
      <p:grpSp>
        <p:nvGrpSpPr>
          <p:cNvPr id="20484" name="组合 34"/>
          <p:cNvGrpSpPr>
            <a:grpSpLocks/>
          </p:cNvGrpSpPr>
          <p:nvPr/>
        </p:nvGrpSpPr>
        <p:grpSpPr bwMode="auto">
          <a:xfrm>
            <a:off x="901700" y="2644775"/>
            <a:ext cx="1951038" cy="327025"/>
            <a:chOff x="428596" y="3102296"/>
            <a:chExt cx="1950330" cy="327427"/>
          </a:xfrm>
        </p:grpSpPr>
        <p:sp>
          <p:nvSpPr>
            <p:cNvPr id="36" name="矩形 35"/>
            <p:cNvSpPr/>
            <p:nvPr/>
          </p:nvSpPr>
          <p:spPr bwMode="auto">
            <a:xfrm>
              <a:off x="500008" y="3105475"/>
              <a:ext cx="1836070" cy="32424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0525" name="TextBox 36"/>
            <p:cNvSpPr txBox="1">
              <a:spLocks noChangeArrowheads="1"/>
            </p:cNvSpPr>
            <p:nvPr/>
          </p:nvSpPr>
          <p:spPr bwMode="auto">
            <a:xfrm>
              <a:off x="428596" y="3102296"/>
              <a:ext cx="1950330" cy="319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proc_struct</a:t>
              </a:r>
            </a:p>
          </p:txBody>
        </p:sp>
      </p:grpSp>
      <p:cxnSp>
        <p:nvCxnSpPr>
          <p:cNvPr id="20485" name="直接连接符 37"/>
          <p:cNvCxnSpPr>
            <a:cxnSpLocks noChangeShapeType="1"/>
          </p:cNvCxnSpPr>
          <p:nvPr/>
        </p:nvCxnSpPr>
        <p:spPr bwMode="auto">
          <a:xfrm rot="10800000" flipV="1">
            <a:off x="3602038" y="95250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486" name="直接连接符 38"/>
          <p:cNvCxnSpPr>
            <a:cxnSpLocks noChangeShapeType="1"/>
          </p:cNvCxnSpPr>
          <p:nvPr/>
        </p:nvCxnSpPr>
        <p:spPr bwMode="auto">
          <a:xfrm>
            <a:off x="2849563" y="2813050"/>
            <a:ext cx="238125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oval" w="med" len="med"/>
            <a:tailEnd/>
          </a:ln>
        </p:spPr>
      </p:cxnSp>
      <p:cxnSp>
        <p:nvCxnSpPr>
          <p:cNvPr id="20487" name="直接连接符 39"/>
          <p:cNvCxnSpPr>
            <a:cxnSpLocks noChangeShapeType="1"/>
          </p:cNvCxnSpPr>
          <p:nvPr/>
        </p:nvCxnSpPr>
        <p:spPr bwMode="auto">
          <a:xfrm rot="5400000" flipH="1" flipV="1">
            <a:off x="2393951" y="1622425"/>
            <a:ext cx="1890712" cy="522287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488" name="直接连接符 40"/>
          <p:cNvCxnSpPr>
            <a:cxnSpLocks noChangeShapeType="1"/>
          </p:cNvCxnSpPr>
          <p:nvPr/>
        </p:nvCxnSpPr>
        <p:spPr bwMode="auto">
          <a:xfrm rot="10800000" flipV="1">
            <a:off x="3602038" y="126206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489" name="直接连接符 41"/>
          <p:cNvCxnSpPr>
            <a:cxnSpLocks noChangeShapeType="1"/>
          </p:cNvCxnSpPr>
          <p:nvPr/>
        </p:nvCxnSpPr>
        <p:spPr bwMode="auto">
          <a:xfrm rot="10800000" flipV="1">
            <a:off x="3602038" y="154781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490" name="直接连接符 42"/>
          <p:cNvCxnSpPr>
            <a:cxnSpLocks noChangeShapeType="1"/>
          </p:cNvCxnSpPr>
          <p:nvPr/>
        </p:nvCxnSpPr>
        <p:spPr bwMode="auto">
          <a:xfrm rot="10800000" flipV="1">
            <a:off x="3602038" y="183356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491" name="直接连接符 43"/>
          <p:cNvCxnSpPr>
            <a:cxnSpLocks noChangeShapeType="1"/>
          </p:cNvCxnSpPr>
          <p:nvPr/>
        </p:nvCxnSpPr>
        <p:spPr bwMode="auto">
          <a:xfrm rot="10800000" flipV="1">
            <a:off x="3602038" y="211931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492" name="直接连接符 44"/>
          <p:cNvCxnSpPr>
            <a:cxnSpLocks noChangeShapeType="1"/>
          </p:cNvCxnSpPr>
          <p:nvPr/>
        </p:nvCxnSpPr>
        <p:spPr bwMode="auto">
          <a:xfrm rot="10800000" flipV="1">
            <a:off x="3602038" y="24098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493" name="直接连接符 45"/>
          <p:cNvCxnSpPr>
            <a:cxnSpLocks noChangeShapeType="1"/>
          </p:cNvCxnSpPr>
          <p:nvPr/>
        </p:nvCxnSpPr>
        <p:spPr bwMode="auto">
          <a:xfrm rot="10800000" flipV="1">
            <a:off x="3602038" y="26955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494" name="直接连接符 46"/>
          <p:cNvCxnSpPr>
            <a:cxnSpLocks noChangeShapeType="1"/>
          </p:cNvCxnSpPr>
          <p:nvPr/>
        </p:nvCxnSpPr>
        <p:spPr bwMode="auto">
          <a:xfrm rot="10800000" flipV="1">
            <a:off x="3602038" y="29813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495" name="直接连接符 47"/>
          <p:cNvCxnSpPr>
            <a:cxnSpLocks noChangeShapeType="1"/>
          </p:cNvCxnSpPr>
          <p:nvPr/>
        </p:nvCxnSpPr>
        <p:spPr bwMode="auto">
          <a:xfrm rot="10800000" flipV="1">
            <a:off x="3602038" y="32480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496" name="直接连接符 48"/>
          <p:cNvCxnSpPr>
            <a:cxnSpLocks noChangeShapeType="1"/>
          </p:cNvCxnSpPr>
          <p:nvPr/>
        </p:nvCxnSpPr>
        <p:spPr bwMode="auto">
          <a:xfrm rot="10800000" flipV="1">
            <a:off x="3602038" y="354330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497" name="直接连接符 49"/>
          <p:cNvCxnSpPr>
            <a:cxnSpLocks noChangeShapeType="1"/>
          </p:cNvCxnSpPr>
          <p:nvPr/>
        </p:nvCxnSpPr>
        <p:spPr bwMode="auto">
          <a:xfrm rot="10800000" flipV="1">
            <a:off x="3602038" y="382905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498" name="直接连接符 50"/>
          <p:cNvCxnSpPr>
            <a:cxnSpLocks noChangeShapeType="1"/>
          </p:cNvCxnSpPr>
          <p:nvPr/>
        </p:nvCxnSpPr>
        <p:spPr bwMode="auto">
          <a:xfrm rot="10800000" flipV="1">
            <a:off x="3602038" y="411480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499" name="直接连接符 51"/>
          <p:cNvCxnSpPr>
            <a:cxnSpLocks noChangeShapeType="1"/>
          </p:cNvCxnSpPr>
          <p:nvPr/>
        </p:nvCxnSpPr>
        <p:spPr bwMode="auto">
          <a:xfrm rot="10800000" flipV="1">
            <a:off x="3602038" y="440055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500" name="直接连接符 52"/>
          <p:cNvCxnSpPr>
            <a:cxnSpLocks noChangeShapeType="1"/>
          </p:cNvCxnSpPr>
          <p:nvPr/>
        </p:nvCxnSpPr>
        <p:spPr bwMode="auto">
          <a:xfrm rot="10800000" flipV="1">
            <a:off x="3602038" y="46767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501" name="直接连接符 53"/>
          <p:cNvCxnSpPr>
            <a:cxnSpLocks noChangeShapeType="1"/>
          </p:cNvCxnSpPr>
          <p:nvPr/>
        </p:nvCxnSpPr>
        <p:spPr bwMode="auto">
          <a:xfrm rot="5400000" flipH="1" flipV="1">
            <a:off x="2563812" y="1773238"/>
            <a:ext cx="1571625" cy="5397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502" name="直接连接符 54"/>
          <p:cNvCxnSpPr>
            <a:cxnSpLocks noChangeShapeType="1"/>
          </p:cNvCxnSpPr>
          <p:nvPr/>
        </p:nvCxnSpPr>
        <p:spPr bwMode="auto">
          <a:xfrm rot="5400000">
            <a:off x="2723356" y="1916907"/>
            <a:ext cx="1260475" cy="50323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503" name="直接连接符 55"/>
          <p:cNvCxnSpPr>
            <a:cxnSpLocks noChangeShapeType="1"/>
          </p:cNvCxnSpPr>
          <p:nvPr/>
        </p:nvCxnSpPr>
        <p:spPr bwMode="auto">
          <a:xfrm rot="5400000">
            <a:off x="2843213" y="2052638"/>
            <a:ext cx="1009650" cy="5397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504" name="直接连接符 56"/>
          <p:cNvCxnSpPr>
            <a:cxnSpLocks noChangeShapeType="1"/>
          </p:cNvCxnSpPr>
          <p:nvPr/>
        </p:nvCxnSpPr>
        <p:spPr bwMode="auto">
          <a:xfrm rot="5400000">
            <a:off x="3011488" y="2208213"/>
            <a:ext cx="701675" cy="50482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505" name="直接连接符 57"/>
          <p:cNvCxnSpPr>
            <a:cxnSpLocks noChangeShapeType="1"/>
          </p:cNvCxnSpPr>
          <p:nvPr/>
        </p:nvCxnSpPr>
        <p:spPr bwMode="auto">
          <a:xfrm rot="10800000" flipV="1">
            <a:off x="3143250" y="2408238"/>
            <a:ext cx="476250" cy="37782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506" name="直接连接符 58"/>
          <p:cNvCxnSpPr>
            <a:cxnSpLocks noChangeShapeType="1"/>
          </p:cNvCxnSpPr>
          <p:nvPr/>
        </p:nvCxnSpPr>
        <p:spPr bwMode="auto">
          <a:xfrm flipV="1">
            <a:off x="3071813" y="2695575"/>
            <a:ext cx="544512" cy="1270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507" name="直接连接符 59"/>
          <p:cNvCxnSpPr>
            <a:cxnSpLocks noChangeShapeType="1"/>
          </p:cNvCxnSpPr>
          <p:nvPr/>
        </p:nvCxnSpPr>
        <p:spPr bwMode="auto">
          <a:xfrm rot="1800000" flipV="1">
            <a:off x="3078163" y="2840038"/>
            <a:ext cx="544512" cy="1270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0508" name="直接连接符 60"/>
          <p:cNvCxnSpPr>
            <a:cxnSpLocks noChangeShapeType="1"/>
          </p:cNvCxnSpPr>
          <p:nvPr/>
        </p:nvCxnSpPr>
        <p:spPr bwMode="auto">
          <a:xfrm>
            <a:off x="3117850" y="2835275"/>
            <a:ext cx="490538" cy="417513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62" name="直接连接符 61"/>
          <p:cNvCxnSpPr/>
          <p:nvPr/>
        </p:nvCxnSpPr>
        <p:spPr bwMode="auto">
          <a:xfrm rot="16200000" flipH="1">
            <a:off x="2400300" y="3457567"/>
            <a:ext cx="1887864" cy="5448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63" name="直接连接符 62"/>
          <p:cNvCxnSpPr/>
          <p:nvPr/>
        </p:nvCxnSpPr>
        <p:spPr bwMode="auto">
          <a:xfrm rot="16200000" flipH="1">
            <a:off x="2562343" y="3339973"/>
            <a:ext cx="1571618" cy="54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64" name="直接连接符 63"/>
          <p:cNvCxnSpPr/>
          <p:nvPr/>
        </p:nvCxnSpPr>
        <p:spPr bwMode="auto">
          <a:xfrm rot="16200000" flipV="1">
            <a:off x="2680860" y="3177004"/>
            <a:ext cx="1331922" cy="55003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65" name="直接连接符 64"/>
          <p:cNvCxnSpPr/>
          <p:nvPr/>
        </p:nvCxnSpPr>
        <p:spPr bwMode="auto">
          <a:xfrm rot="16200000" flipV="1">
            <a:off x="2841734" y="3062168"/>
            <a:ext cx="1000132" cy="54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66" name="直接连接符 65"/>
          <p:cNvCxnSpPr/>
          <p:nvPr/>
        </p:nvCxnSpPr>
        <p:spPr bwMode="auto">
          <a:xfrm rot="16200000" flipV="1">
            <a:off x="2983646" y="2906699"/>
            <a:ext cx="720000" cy="5436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sp>
        <p:nvSpPr>
          <p:cNvPr id="20514" name="矩形 66"/>
          <p:cNvSpPr>
            <a:spLocks noChangeArrowheads="1"/>
          </p:cNvSpPr>
          <p:nvPr/>
        </p:nvSpPr>
        <p:spPr bwMode="auto">
          <a:xfrm>
            <a:off x="3714750" y="1390650"/>
            <a:ext cx="2663825" cy="1150938"/>
          </a:xfrm>
          <a:prstGeom prst="rect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0515" name="椭圆 94"/>
          <p:cNvSpPr>
            <a:spLocks noChangeArrowheads="1"/>
          </p:cNvSpPr>
          <p:nvPr/>
        </p:nvSpPr>
        <p:spPr bwMode="auto">
          <a:xfrm>
            <a:off x="6000750" y="3214688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0516" name="椭圆 95"/>
          <p:cNvSpPr>
            <a:spLocks noChangeArrowheads="1"/>
          </p:cNvSpPr>
          <p:nvPr/>
        </p:nvSpPr>
        <p:spPr bwMode="auto">
          <a:xfrm>
            <a:off x="5929313" y="3486150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0517" name="椭圆 96"/>
          <p:cNvSpPr>
            <a:spLocks noChangeArrowheads="1"/>
          </p:cNvSpPr>
          <p:nvPr/>
        </p:nvSpPr>
        <p:spPr bwMode="auto">
          <a:xfrm>
            <a:off x="5749925" y="3776663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0518" name="椭圆 97"/>
          <p:cNvSpPr>
            <a:spLocks noChangeArrowheads="1"/>
          </p:cNvSpPr>
          <p:nvPr/>
        </p:nvSpPr>
        <p:spPr bwMode="auto">
          <a:xfrm>
            <a:off x="6291263" y="4062413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0519" name="椭圆 98"/>
          <p:cNvSpPr>
            <a:spLocks noChangeArrowheads="1"/>
          </p:cNvSpPr>
          <p:nvPr/>
        </p:nvSpPr>
        <p:spPr bwMode="auto">
          <a:xfrm>
            <a:off x="5715000" y="4329113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0520" name="椭圆 99"/>
          <p:cNvSpPr>
            <a:spLocks noChangeArrowheads="1"/>
          </p:cNvSpPr>
          <p:nvPr/>
        </p:nvSpPr>
        <p:spPr bwMode="auto">
          <a:xfrm>
            <a:off x="5862638" y="4629150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0521" name="立方体 30"/>
          <p:cNvSpPr>
            <a:spLocks noChangeArrowheads="1"/>
          </p:cNvSpPr>
          <p:nvPr/>
        </p:nvSpPr>
        <p:spPr bwMode="auto">
          <a:xfrm>
            <a:off x="1400175" y="1042988"/>
            <a:ext cx="873125" cy="4667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5E7676"/>
              </a:gs>
            </a:gsLst>
            <a:lin ang="5400000" scaled="1"/>
          </a:gradFill>
          <a:ln w="28575">
            <a:solidFill>
              <a:srgbClr val="FDD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0522" name="TextBox 31"/>
          <p:cNvSpPr txBox="1">
            <a:spLocks noChangeArrowheads="1"/>
          </p:cNvSpPr>
          <p:nvPr/>
        </p:nvSpPr>
        <p:spPr bwMode="auto">
          <a:xfrm>
            <a:off x="1482725" y="1173163"/>
            <a:ext cx="6318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TCB</a:t>
            </a:r>
          </a:p>
        </p:txBody>
      </p:sp>
      <p:cxnSp>
        <p:nvCxnSpPr>
          <p:cNvPr id="20523" name="直接连接符 72"/>
          <p:cNvCxnSpPr>
            <a:cxnSpLocks noChangeShapeType="1"/>
            <a:endCxn id="20522" idx="2"/>
          </p:cNvCxnSpPr>
          <p:nvPr/>
        </p:nvCxnSpPr>
        <p:spPr bwMode="auto">
          <a:xfrm flipV="1">
            <a:off x="1779588" y="1508125"/>
            <a:ext cx="19050" cy="113030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 type="stealth" w="med" len="med"/>
            <a:tailEnd/>
          </a:ln>
        </p:spPr>
      </p:cxn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/>
          <p:cNvSpPr>
            <a:spLocks noChangeArrowheads="1"/>
          </p:cNvSpPr>
          <p:nvPr/>
        </p:nvSpPr>
        <p:spPr bwMode="auto">
          <a:xfrm>
            <a:off x="3778250" y="196850"/>
            <a:ext cx="12938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概述</a:t>
            </a:r>
          </a:p>
        </p:txBody>
      </p:sp>
      <p:sp>
        <p:nvSpPr>
          <p:cNvPr id="3075" name="TextBox 10"/>
          <p:cNvSpPr>
            <a:spLocks noChangeArrowheads="1"/>
          </p:cNvSpPr>
          <p:nvPr/>
        </p:nvSpPr>
        <p:spPr bwMode="auto">
          <a:xfrm>
            <a:off x="1203325" y="1709738"/>
            <a:ext cx="2239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chemeClr val="folHlink"/>
              </a:buClr>
              <a:buSzPct val="75000"/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总体介绍</a:t>
            </a:r>
            <a:endParaRPr lang="zh-CN" altLang="zh-CN">
              <a:latin typeface="Arial" pitchFamily="34" charset="0"/>
            </a:endParaRPr>
          </a:p>
        </p:txBody>
      </p:sp>
      <p:sp>
        <p:nvSpPr>
          <p:cNvPr id="3076" name="矩形 8"/>
          <p:cNvSpPr>
            <a:spLocks noChangeArrowheads="1"/>
          </p:cNvSpPr>
          <p:nvPr/>
        </p:nvSpPr>
        <p:spPr bwMode="auto">
          <a:xfrm>
            <a:off x="846138" y="1746250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  <p:sp>
        <p:nvSpPr>
          <p:cNvPr id="3077" name="TextBox 10"/>
          <p:cNvSpPr>
            <a:spLocks noChangeArrowheads="1"/>
          </p:cNvSpPr>
          <p:nvPr/>
        </p:nvSpPr>
        <p:spPr bwMode="auto">
          <a:xfrm>
            <a:off x="1203325" y="2089150"/>
            <a:ext cx="2239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chemeClr val="folHlink"/>
              </a:buClr>
              <a:buSzPct val="75000"/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关键数据结构</a:t>
            </a:r>
          </a:p>
        </p:txBody>
      </p:sp>
      <p:sp>
        <p:nvSpPr>
          <p:cNvPr id="3078" name="矩形 8"/>
          <p:cNvSpPr>
            <a:spLocks noChangeArrowheads="1"/>
          </p:cNvSpPr>
          <p:nvPr/>
        </p:nvSpPr>
        <p:spPr bwMode="auto">
          <a:xfrm>
            <a:off x="846138" y="2125663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  <p:sp>
        <p:nvSpPr>
          <p:cNvPr id="3079" name="TextBox 5"/>
          <p:cNvSpPr>
            <a:spLocks noChangeArrowheads="1"/>
          </p:cNvSpPr>
          <p:nvPr/>
        </p:nvSpPr>
        <p:spPr bwMode="auto">
          <a:xfrm>
            <a:off x="3276600" y="987425"/>
            <a:ext cx="27368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内核线程管理</a:t>
            </a:r>
          </a:p>
        </p:txBody>
      </p:sp>
      <p:sp>
        <p:nvSpPr>
          <p:cNvPr id="3080" name="TextBox 10"/>
          <p:cNvSpPr>
            <a:spLocks noChangeArrowheads="1"/>
          </p:cNvSpPr>
          <p:nvPr/>
        </p:nvSpPr>
        <p:spPr bwMode="auto">
          <a:xfrm>
            <a:off x="1203325" y="2454275"/>
            <a:ext cx="2239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chemeClr val="folHlink"/>
              </a:buClr>
              <a:buSzPct val="75000"/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</a:t>
            </a:r>
          </a:p>
        </p:txBody>
      </p:sp>
      <p:sp>
        <p:nvSpPr>
          <p:cNvPr id="3081" name="矩形 8"/>
          <p:cNvSpPr>
            <a:spLocks noChangeArrowheads="1"/>
          </p:cNvSpPr>
          <p:nvPr/>
        </p:nvSpPr>
        <p:spPr bwMode="auto">
          <a:xfrm>
            <a:off x="847725" y="2490788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</a:t>
            </a:r>
          </a:p>
        </p:txBody>
      </p:sp>
      <p:grpSp>
        <p:nvGrpSpPr>
          <p:cNvPr id="21507" name="组合 4"/>
          <p:cNvGrpSpPr>
            <a:grpSpLocks/>
          </p:cNvGrpSpPr>
          <p:nvPr/>
        </p:nvGrpSpPr>
        <p:grpSpPr bwMode="auto">
          <a:xfrm>
            <a:off x="3786188" y="795338"/>
            <a:ext cx="2482850" cy="3992562"/>
            <a:chOff x="5214942" y="795326"/>
            <a:chExt cx="2483135" cy="3991623"/>
          </a:xfrm>
        </p:grpSpPr>
        <p:sp>
          <p:nvSpPr>
            <p:cNvPr id="6" name="矩形 5"/>
            <p:cNvSpPr/>
            <p:nvPr/>
          </p:nvSpPr>
          <p:spPr bwMode="auto">
            <a:xfrm>
              <a:off x="5286387" y="4571100"/>
              <a:ext cx="197984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286387" y="4285417"/>
              <a:ext cx="1835361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286387" y="3999734"/>
              <a:ext cx="241169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286387" y="3714051"/>
              <a:ext cx="1871878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286387" y="3428369"/>
              <a:ext cx="2051285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286387" y="3142686"/>
              <a:ext cx="2124319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286387" y="2857003"/>
              <a:ext cx="1152657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286387" y="2571320"/>
              <a:ext cx="1476544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286387" y="2285637"/>
              <a:ext cx="126062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286387" y="1999955"/>
              <a:ext cx="241169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286387" y="1714272"/>
              <a:ext cx="714457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286387" y="857223"/>
              <a:ext cx="647774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286387" y="1428589"/>
              <a:ext cx="2016356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286387" y="1142906"/>
              <a:ext cx="1584507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1564" name="TextBox 19"/>
            <p:cNvSpPr txBox="1">
              <a:spLocks noChangeArrowheads="1"/>
            </p:cNvSpPr>
            <p:nvPr/>
          </p:nvSpPr>
          <p:spPr bwMode="auto">
            <a:xfrm>
              <a:off x="5214942" y="795326"/>
              <a:ext cx="727159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pid</a:t>
              </a:r>
            </a:p>
          </p:txBody>
        </p:sp>
        <p:sp>
          <p:nvSpPr>
            <p:cNvPr id="21565" name="TextBox 20"/>
            <p:cNvSpPr txBox="1">
              <a:spLocks noChangeArrowheads="1"/>
            </p:cNvSpPr>
            <p:nvPr/>
          </p:nvSpPr>
          <p:spPr bwMode="auto">
            <a:xfrm>
              <a:off x="5214942" y="1094412"/>
              <a:ext cx="1658811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char[15+1] name</a:t>
              </a:r>
            </a:p>
          </p:txBody>
        </p:sp>
        <p:sp>
          <p:nvSpPr>
            <p:cNvPr id="21566" name="TextBox 21"/>
            <p:cNvSpPr txBox="1">
              <a:spLocks noChangeArrowheads="1"/>
            </p:cNvSpPr>
            <p:nvPr/>
          </p:nvSpPr>
          <p:spPr bwMode="auto">
            <a:xfrm>
              <a:off x="5214942" y="1366830"/>
              <a:ext cx="2084309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enum proc_state state</a:t>
              </a:r>
            </a:p>
          </p:txBody>
        </p:sp>
        <p:sp>
          <p:nvSpPr>
            <p:cNvPr id="21567" name="TextBox 22"/>
            <p:cNvSpPr txBox="1">
              <a:spLocks noChangeArrowheads="1"/>
            </p:cNvSpPr>
            <p:nvPr/>
          </p:nvSpPr>
          <p:spPr bwMode="auto">
            <a:xfrm>
              <a:off x="5214942" y="1658296"/>
              <a:ext cx="839566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runs</a:t>
              </a:r>
            </a:p>
          </p:txBody>
        </p:sp>
        <p:sp>
          <p:nvSpPr>
            <p:cNvPr id="21568" name="TextBox 23"/>
            <p:cNvSpPr txBox="1">
              <a:spLocks noChangeArrowheads="1"/>
            </p:cNvSpPr>
            <p:nvPr/>
          </p:nvSpPr>
          <p:spPr bwMode="auto">
            <a:xfrm>
              <a:off x="5214942" y="1961194"/>
              <a:ext cx="2455192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volatile bool need_resched</a:t>
              </a:r>
            </a:p>
          </p:txBody>
        </p:sp>
        <p:sp>
          <p:nvSpPr>
            <p:cNvPr id="21569" name="TextBox 24"/>
            <p:cNvSpPr txBox="1">
              <a:spLocks noChangeArrowheads="1"/>
            </p:cNvSpPr>
            <p:nvPr/>
          </p:nvSpPr>
          <p:spPr bwMode="auto">
            <a:xfrm>
              <a:off x="5214942" y="2245040"/>
              <a:ext cx="1347625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uint32_t flags</a:t>
              </a:r>
            </a:p>
          </p:txBody>
        </p:sp>
        <p:sp>
          <p:nvSpPr>
            <p:cNvPr id="21570" name="TextBox 25"/>
            <p:cNvSpPr txBox="1">
              <a:spLocks noChangeArrowheads="1"/>
            </p:cNvSpPr>
            <p:nvPr/>
          </p:nvSpPr>
          <p:spPr bwMode="auto">
            <a:xfrm>
              <a:off x="5214942" y="2517458"/>
              <a:ext cx="1531796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uintptr_t kstack</a:t>
              </a:r>
            </a:p>
          </p:txBody>
        </p:sp>
        <p:sp>
          <p:nvSpPr>
            <p:cNvPr id="21571" name="TextBox 26"/>
            <p:cNvSpPr txBox="1">
              <a:spLocks noChangeArrowheads="1"/>
            </p:cNvSpPr>
            <p:nvPr/>
          </p:nvSpPr>
          <p:spPr bwMode="auto">
            <a:xfrm>
              <a:off x="5214942" y="2801304"/>
              <a:ext cx="1242838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uintptr_t cr3</a:t>
              </a:r>
            </a:p>
          </p:txBody>
        </p:sp>
        <p:sp>
          <p:nvSpPr>
            <p:cNvPr id="21572" name="TextBox 27"/>
            <p:cNvSpPr txBox="1">
              <a:spLocks noChangeArrowheads="1"/>
            </p:cNvSpPr>
            <p:nvPr/>
          </p:nvSpPr>
          <p:spPr bwMode="auto">
            <a:xfrm>
              <a:off x="5214942" y="3081342"/>
              <a:ext cx="2115428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mm_struct * mm</a:t>
              </a:r>
            </a:p>
          </p:txBody>
        </p:sp>
        <p:sp>
          <p:nvSpPr>
            <p:cNvPr id="21573" name="TextBox 28"/>
            <p:cNvSpPr txBox="1">
              <a:spLocks noChangeArrowheads="1"/>
            </p:cNvSpPr>
            <p:nvPr/>
          </p:nvSpPr>
          <p:spPr bwMode="auto">
            <a:xfrm>
              <a:off x="5214942" y="3357568"/>
              <a:ext cx="2076689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context context</a:t>
              </a:r>
            </a:p>
          </p:txBody>
        </p:sp>
        <p:sp>
          <p:nvSpPr>
            <p:cNvPr id="21574" name="TextBox 29"/>
            <p:cNvSpPr txBox="1">
              <a:spLocks noChangeArrowheads="1"/>
            </p:cNvSpPr>
            <p:nvPr/>
          </p:nvSpPr>
          <p:spPr bwMode="auto">
            <a:xfrm>
              <a:off x="5214942" y="3652846"/>
              <a:ext cx="1898868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trapframe * tf</a:t>
              </a:r>
            </a:p>
          </p:txBody>
        </p:sp>
        <p:sp>
          <p:nvSpPr>
            <p:cNvPr id="21575" name="TextBox 30"/>
            <p:cNvSpPr txBox="1">
              <a:spLocks noChangeArrowheads="1"/>
            </p:cNvSpPr>
            <p:nvPr/>
          </p:nvSpPr>
          <p:spPr bwMode="auto">
            <a:xfrm>
              <a:off x="5214942" y="3929072"/>
              <a:ext cx="2431694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proc_struct * parent</a:t>
              </a:r>
            </a:p>
          </p:txBody>
        </p:sp>
        <p:sp>
          <p:nvSpPr>
            <p:cNvPr id="21576" name="TextBox 31"/>
            <p:cNvSpPr txBox="1">
              <a:spLocks noChangeArrowheads="1"/>
            </p:cNvSpPr>
            <p:nvPr/>
          </p:nvSpPr>
          <p:spPr bwMode="auto">
            <a:xfrm>
              <a:off x="5214942" y="4224350"/>
              <a:ext cx="1834091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list_entry_t list_link</a:t>
              </a:r>
            </a:p>
          </p:txBody>
        </p:sp>
        <p:sp>
          <p:nvSpPr>
            <p:cNvPr id="21577" name="TextBox 32"/>
            <p:cNvSpPr txBox="1">
              <a:spLocks noChangeArrowheads="1"/>
            </p:cNvSpPr>
            <p:nvPr/>
          </p:nvSpPr>
          <p:spPr bwMode="auto">
            <a:xfrm>
              <a:off x="5214942" y="4500576"/>
              <a:ext cx="1976982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list_entry_t hash_link</a:t>
              </a:r>
            </a:p>
          </p:txBody>
        </p:sp>
      </p:grpSp>
      <p:grpSp>
        <p:nvGrpSpPr>
          <p:cNvPr id="21508" name="组合 34"/>
          <p:cNvGrpSpPr>
            <a:grpSpLocks/>
          </p:cNvGrpSpPr>
          <p:nvPr/>
        </p:nvGrpSpPr>
        <p:grpSpPr bwMode="auto">
          <a:xfrm>
            <a:off x="901700" y="2644775"/>
            <a:ext cx="1951038" cy="327025"/>
            <a:chOff x="428596" y="3102296"/>
            <a:chExt cx="1950330" cy="327427"/>
          </a:xfrm>
        </p:grpSpPr>
        <p:sp>
          <p:nvSpPr>
            <p:cNvPr id="36" name="矩形 35"/>
            <p:cNvSpPr/>
            <p:nvPr/>
          </p:nvSpPr>
          <p:spPr bwMode="auto">
            <a:xfrm>
              <a:off x="500008" y="3105475"/>
              <a:ext cx="1836070" cy="32424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1549" name="TextBox 36"/>
            <p:cNvSpPr txBox="1">
              <a:spLocks noChangeArrowheads="1"/>
            </p:cNvSpPr>
            <p:nvPr/>
          </p:nvSpPr>
          <p:spPr bwMode="auto">
            <a:xfrm>
              <a:off x="428596" y="3102296"/>
              <a:ext cx="1950330" cy="319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proc_struct</a:t>
              </a:r>
            </a:p>
          </p:txBody>
        </p:sp>
      </p:grpSp>
      <p:cxnSp>
        <p:nvCxnSpPr>
          <p:cNvPr id="21509" name="直接连接符 37"/>
          <p:cNvCxnSpPr>
            <a:cxnSpLocks noChangeShapeType="1"/>
          </p:cNvCxnSpPr>
          <p:nvPr/>
        </p:nvCxnSpPr>
        <p:spPr bwMode="auto">
          <a:xfrm rot="10800000" flipV="1">
            <a:off x="3602038" y="95250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10" name="直接连接符 38"/>
          <p:cNvCxnSpPr>
            <a:cxnSpLocks noChangeShapeType="1"/>
          </p:cNvCxnSpPr>
          <p:nvPr/>
        </p:nvCxnSpPr>
        <p:spPr bwMode="auto">
          <a:xfrm>
            <a:off x="2849563" y="2813050"/>
            <a:ext cx="238125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oval" w="med" len="med"/>
            <a:tailEnd/>
          </a:ln>
        </p:spPr>
      </p:cxnSp>
      <p:cxnSp>
        <p:nvCxnSpPr>
          <p:cNvPr id="21511" name="直接连接符 39"/>
          <p:cNvCxnSpPr>
            <a:cxnSpLocks noChangeShapeType="1"/>
          </p:cNvCxnSpPr>
          <p:nvPr/>
        </p:nvCxnSpPr>
        <p:spPr bwMode="auto">
          <a:xfrm rot="5400000" flipH="1" flipV="1">
            <a:off x="2393951" y="1622425"/>
            <a:ext cx="1890712" cy="522287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12" name="直接连接符 40"/>
          <p:cNvCxnSpPr>
            <a:cxnSpLocks noChangeShapeType="1"/>
          </p:cNvCxnSpPr>
          <p:nvPr/>
        </p:nvCxnSpPr>
        <p:spPr bwMode="auto">
          <a:xfrm rot="10800000" flipV="1">
            <a:off x="3602038" y="126206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13" name="直接连接符 41"/>
          <p:cNvCxnSpPr>
            <a:cxnSpLocks noChangeShapeType="1"/>
          </p:cNvCxnSpPr>
          <p:nvPr/>
        </p:nvCxnSpPr>
        <p:spPr bwMode="auto">
          <a:xfrm rot="10800000" flipV="1">
            <a:off x="3602038" y="154781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14" name="直接连接符 42"/>
          <p:cNvCxnSpPr>
            <a:cxnSpLocks noChangeShapeType="1"/>
          </p:cNvCxnSpPr>
          <p:nvPr/>
        </p:nvCxnSpPr>
        <p:spPr bwMode="auto">
          <a:xfrm rot="10800000" flipV="1">
            <a:off x="3602038" y="183356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15" name="直接连接符 43"/>
          <p:cNvCxnSpPr>
            <a:cxnSpLocks noChangeShapeType="1"/>
          </p:cNvCxnSpPr>
          <p:nvPr/>
        </p:nvCxnSpPr>
        <p:spPr bwMode="auto">
          <a:xfrm rot="10800000" flipV="1">
            <a:off x="3602038" y="211931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16" name="直接连接符 44"/>
          <p:cNvCxnSpPr>
            <a:cxnSpLocks noChangeShapeType="1"/>
          </p:cNvCxnSpPr>
          <p:nvPr/>
        </p:nvCxnSpPr>
        <p:spPr bwMode="auto">
          <a:xfrm rot="10800000" flipV="1">
            <a:off x="3602038" y="24098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17" name="直接连接符 45"/>
          <p:cNvCxnSpPr>
            <a:cxnSpLocks noChangeShapeType="1"/>
          </p:cNvCxnSpPr>
          <p:nvPr/>
        </p:nvCxnSpPr>
        <p:spPr bwMode="auto">
          <a:xfrm rot="10800000" flipV="1">
            <a:off x="3602038" y="26955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18" name="直接连接符 46"/>
          <p:cNvCxnSpPr>
            <a:cxnSpLocks noChangeShapeType="1"/>
          </p:cNvCxnSpPr>
          <p:nvPr/>
        </p:nvCxnSpPr>
        <p:spPr bwMode="auto">
          <a:xfrm rot="10800000" flipV="1">
            <a:off x="3602038" y="29813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19" name="直接连接符 47"/>
          <p:cNvCxnSpPr>
            <a:cxnSpLocks noChangeShapeType="1"/>
          </p:cNvCxnSpPr>
          <p:nvPr/>
        </p:nvCxnSpPr>
        <p:spPr bwMode="auto">
          <a:xfrm rot="10800000" flipV="1">
            <a:off x="3602038" y="32480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20" name="直接连接符 48"/>
          <p:cNvCxnSpPr>
            <a:cxnSpLocks noChangeShapeType="1"/>
          </p:cNvCxnSpPr>
          <p:nvPr/>
        </p:nvCxnSpPr>
        <p:spPr bwMode="auto">
          <a:xfrm rot="10800000" flipV="1">
            <a:off x="3602038" y="354330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21" name="直接连接符 49"/>
          <p:cNvCxnSpPr>
            <a:cxnSpLocks noChangeShapeType="1"/>
          </p:cNvCxnSpPr>
          <p:nvPr/>
        </p:nvCxnSpPr>
        <p:spPr bwMode="auto">
          <a:xfrm rot="10800000" flipV="1">
            <a:off x="3602038" y="382905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22" name="直接连接符 50"/>
          <p:cNvCxnSpPr>
            <a:cxnSpLocks noChangeShapeType="1"/>
          </p:cNvCxnSpPr>
          <p:nvPr/>
        </p:nvCxnSpPr>
        <p:spPr bwMode="auto">
          <a:xfrm rot="10800000" flipV="1">
            <a:off x="3602038" y="411480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23" name="直接连接符 51"/>
          <p:cNvCxnSpPr>
            <a:cxnSpLocks noChangeShapeType="1"/>
          </p:cNvCxnSpPr>
          <p:nvPr/>
        </p:nvCxnSpPr>
        <p:spPr bwMode="auto">
          <a:xfrm rot="10800000" flipV="1">
            <a:off x="3602038" y="440055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24" name="直接连接符 52"/>
          <p:cNvCxnSpPr>
            <a:cxnSpLocks noChangeShapeType="1"/>
          </p:cNvCxnSpPr>
          <p:nvPr/>
        </p:nvCxnSpPr>
        <p:spPr bwMode="auto">
          <a:xfrm rot="10800000" flipV="1">
            <a:off x="3602038" y="46767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25" name="直接连接符 53"/>
          <p:cNvCxnSpPr>
            <a:cxnSpLocks noChangeShapeType="1"/>
          </p:cNvCxnSpPr>
          <p:nvPr/>
        </p:nvCxnSpPr>
        <p:spPr bwMode="auto">
          <a:xfrm rot="5400000" flipH="1" flipV="1">
            <a:off x="2563812" y="1773238"/>
            <a:ext cx="1571625" cy="5397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26" name="直接连接符 54"/>
          <p:cNvCxnSpPr>
            <a:cxnSpLocks noChangeShapeType="1"/>
          </p:cNvCxnSpPr>
          <p:nvPr/>
        </p:nvCxnSpPr>
        <p:spPr bwMode="auto">
          <a:xfrm rot="5400000">
            <a:off x="2723356" y="1916907"/>
            <a:ext cx="1260475" cy="50323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27" name="直接连接符 55"/>
          <p:cNvCxnSpPr>
            <a:cxnSpLocks noChangeShapeType="1"/>
          </p:cNvCxnSpPr>
          <p:nvPr/>
        </p:nvCxnSpPr>
        <p:spPr bwMode="auto">
          <a:xfrm rot="5400000">
            <a:off x="2843213" y="2052638"/>
            <a:ext cx="1009650" cy="5397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28" name="直接连接符 56"/>
          <p:cNvCxnSpPr>
            <a:cxnSpLocks noChangeShapeType="1"/>
          </p:cNvCxnSpPr>
          <p:nvPr/>
        </p:nvCxnSpPr>
        <p:spPr bwMode="auto">
          <a:xfrm rot="5400000">
            <a:off x="3011488" y="2208213"/>
            <a:ext cx="701675" cy="50482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29" name="直接连接符 57"/>
          <p:cNvCxnSpPr>
            <a:cxnSpLocks noChangeShapeType="1"/>
          </p:cNvCxnSpPr>
          <p:nvPr/>
        </p:nvCxnSpPr>
        <p:spPr bwMode="auto">
          <a:xfrm rot="10800000" flipV="1">
            <a:off x="3143250" y="2408238"/>
            <a:ext cx="476250" cy="37782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30" name="直接连接符 58"/>
          <p:cNvCxnSpPr>
            <a:cxnSpLocks noChangeShapeType="1"/>
          </p:cNvCxnSpPr>
          <p:nvPr/>
        </p:nvCxnSpPr>
        <p:spPr bwMode="auto">
          <a:xfrm flipV="1">
            <a:off x="3071813" y="2695575"/>
            <a:ext cx="544512" cy="1270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31" name="直接连接符 59"/>
          <p:cNvCxnSpPr>
            <a:cxnSpLocks noChangeShapeType="1"/>
          </p:cNvCxnSpPr>
          <p:nvPr/>
        </p:nvCxnSpPr>
        <p:spPr bwMode="auto">
          <a:xfrm rot="1800000" flipV="1">
            <a:off x="3078163" y="2840038"/>
            <a:ext cx="544512" cy="1270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1532" name="直接连接符 60"/>
          <p:cNvCxnSpPr>
            <a:cxnSpLocks noChangeShapeType="1"/>
          </p:cNvCxnSpPr>
          <p:nvPr/>
        </p:nvCxnSpPr>
        <p:spPr bwMode="auto">
          <a:xfrm>
            <a:off x="3117850" y="2835275"/>
            <a:ext cx="490538" cy="417513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62" name="直接连接符 61"/>
          <p:cNvCxnSpPr/>
          <p:nvPr/>
        </p:nvCxnSpPr>
        <p:spPr bwMode="auto">
          <a:xfrm rot="16200000" flipH="1">
            <a:off x="2400300" y="3457567"/>
            <a:ext cx="1887864" cy="5448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63" name="直接连接符 62"/>
          <p:cNvCxnSpPr/>
          <p:nvPr/>
        </p:nvCxnSpPr>
        <p:spPr bwMode="auto">
          <a:xfrm rot="16200000" flipH="1">
            <a:off x="2562343" y="3339973"/>
            <a:ext cx="1571618" cy="54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64" name="直接连接符 63"/>
          <p:cNvCxnSpPr/>
          <p:nvPr/>
        </p:nvCxnSpPr>
        <p:spPr bwMode="auto">
          <a:xfrm rot="16200000" flipV="1">
            <a:off x="2680860" y="3177004"/>
            <a:ext cx="1331922" cy="55003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65" name="直接连接符 64"/>
          <p:cNvCxnSpPr/>
          <p:nvPr/>
        </p:nvCxnSpPr>
        <p:spPr bwMode="auto">
          <a:xfrm rot="16200000" flipV="1">
            <a:off x="2841734" y="3062168"/>
            <a:ext cx="1000132" cy="54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66" name="直接连接符 65"/>
          <p:cNvCxnSpPr/>
          <p:nvPr/>
        </p:nvCxnSpPr>
        <p:spPr bwMode="auto">
          <a:xfrm rot="16200000" flipV="1">
            <a:off x="2983646" y="2906699"/>
            <a:ext cx="720000" cy="5436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sp>
        <p:nvSpPr>
          <p:cNvPr id="21538" name="矩形 66"/>
          <p:cNvSpPr>
            <a:spLocks noChangeArrowheads="1"/>
          </p:cNvSpPr>
          <p:nvPr/>
        </p:nvSpPr>
        <p:spPr bwMode="auto">
          <a:xfrm>
            <a:off x="3714750" y="2522538"/>
            <a:ext cx="2663825" cy="863600"/>
          </a:xfrm>
          <a:prstGeom prst="rect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1539" name="椭圆 94"/>
          <p:cNvSpPr>
            <a:spLocks noChangeArrowheads="1"/>
          </p:cNvSpPr>
          <p:nvPr/>
        </p:nvSpPr>
        <p:spPr bwMode="auto">
          <a:xfrm>
            <a:off x="6000750" y="3214688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1540" name="椭圆 95"/>
          <p:cNvSpPr>
            <a:spLocks noChangeArrowheads="1"/>
          </p:cNvSpPr>
          <p:nvPr/>
        </p:nvSpPr>
        <p:spPr bwMode="auto">
          <a:xfrm>
            <a:off x="5929313" y="3486150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1541" name="椭圆 96"/>
          <p:cNvSpPr>
            <a:spLocks noChangeArrowheads="1"/>
          </p:cNvSpPr>
          <p:nvPr/>
        </p:nvSpPr>
        <p:spPr bwMode="auto">
          <a:xfrm>
            <a:off x="5749925" y="3776663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1542" name="椭圆 97"/>
          <p:cNvSpPr>
            <a:spLocks noChangeArrowheads="1"/>
          </p:cNvSpPr>
          <p:nvPr/>
        </p:nvSpPr>
        <p:spPr bwMode="auto">
          <a:xfrm>
            <a:off x="6291263" y="4062413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1543" name="椭圆 98"/>
          <p:cNvSpPr>
            <a:spLocks noChangeArrowheads="1"/>
          </p:cNvSpPr>
          <p:nvPr/>
        </p:nvSpPr>
        <p:spPr bwMode="auto">
          <a:xfrm>
            <a:off x="5715000" y="4329113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1544" name="椭圆 99"/>
          <p:cNvSpPr>
            <a:spLocks noChangeArrowheads="1"/>
          </p:cNvSpPr>
          <p:nvPr/>
        </p:nvSpPr>
        <p:spPr bwMode="auto">
          <a:xfrm>
            <a:off x="5862638" y="4629150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1545" name="立方体 30"/>
          <p:cNvSpPr>
            <a:spLocks noChangeArrowheads="1"/>
          </p:cNvSpPr>
          <p:nvPr/>
        </p:nvSpPr>
        <p:spPr bwMode="auto">
          <a:xfrm>
            <a:off x="1400175" y="1042988"/>
            <a:ext cx="873125" cy="4667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5E7676"/>
              </a:gs>
            </a:gsLst>
            <a:lin ang="5400000" scaled="1"/>
          </a:gradFill>
          <a:ln w="28575">
            <a:solidFill>
              <a:srgbClr val="FDD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1546" name="TextBox 31"/>
          <p:cNvSpPr txBox="1">
            <a:spLocks noChangeArrowheads="1"/>
          </p:cNvSpPr>
          <p:nvPr/>
        </p:nvSpPr>
        <p:spPr bwMode="auto">
          <a:xfrm>
            <a:off x="1482725" y="1173163"/>
            <a:ext cx="6318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TCB</a:t>
            </a:r>
          </a:p>
        </p:txBody>
      </p:sp>
      <p:cxnSp>
        <p:nvCxnSpPr>
          <p:cNvPr id="21547" name="直接连接符 72"/>
          <p:cNvCxnSpPr>
            <a:cxnSpLocks noChangeShapeType="1"/>
            <a:endCxn id="21546" idx="2"/>
          </p:cNvCxnSpPr>
          <p:nvPr/>
        </p:nvCxnSpPr>
        <p:spPr bwMode="auto">
          <a:xfrm flipV="1">
            <a:off x="1779588" y="1508125"/>
            <a:ext cx="19050" cy="113030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 type="stealth" w="med" len="med"/>
            <a:tailEnd/>
          </a:ln>
        </p:spPr>
      </p:cxn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857625" y="1968500"/>
            <a:ext cx="1403350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857625" y="1682750"/>
            <a:ext cx="1368425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857625" y="1397000"/>
            <a:ext cx="1295400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57625" y="1111250"/>
            <a:ext cx="2987675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857625" y="825500"/>
            <a:ext cx="2087563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2536" name="TextBox 23"/>
          <p:cNvSpPr txBox="1">
            <a:spLocks noChangeArrowheads="1"/>
          </p:cNvSpPr>
          <p:nvPr/>
        </p:nvSpPr>
        <p:spPr bwMode="auto">
          <a:xfrm>
            <a:off x="3786188" y="785813"/>
            <a:ext cx="20494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list_entry_t mmap_list</a:t>
            </a:r>
          </a:p>
        </p:txBody>
      </p:sp>
      <p:sp>
        <p:nvSpPr>
          <p:cNvPr id="22537" name="TextBox 24"/>
          <p:cNvSpPr txBox="1">
            <a:spLocks noChangeArrowheads="1"/>
          </p:cNvSpPr>
          <p:nvPr/>
        </p:nvSpPr>
        <p:spPr bwMode="auto">
          <a:xfrm>
            <a:off x="3786188" y="1050925"/>
            <a:ext cx="32861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struct vma_struct * mmap_cache</a:t>
            </a:r>
          </a:p>
        </p:txBody>
      </p:sp>
      <p:sp>
        <p:nvSpPr>
          <p:cNvPr id="22538" name="TextBox 25"/>
          <p:cNvSpPr txBox="1">
            <a:spLocks noChangeArrowheads="1"/>
          </p:cNvSpPr>
          <p:nvPr/>
        </p:nvSpPr>
        <p:spPr bwMode="auto">
          <a:xfrm>
            <a:off x="3786188" y="1341438"/>
            <a:ext cx="12684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pde_t * pgdir</a:t>
            </a:r>
          </a:p>
        </p:txBody>
      </p:sp>
      <p:sp>
        <p:nvSpPr>
          <p:cNvPr id="22539" name="TextBox 26"/>
          <p:cNvSpPr txBox="1">
            <a:spLocks noChangeArrowheads="1"/>
          </p:cNvSpPr>
          <p:nvPr/>
        </p:nvSpPr>
        <p:spPr bwMode="auto">
          <a:xfrm>
            <a:off x="3779838" y="1635125"/>
            <a:ext cx="13890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map_count</a:t>
            </a:r>
          </a:p>
        </p:txBody>
      </p:sp>
      <p:sp>
        <p:nvSpPr>
          <p:cNvPr id="22540" name="TextBox 27"/>
          <p:cNvSpPr txBox="1">
            <a:spLocks noChangeArrowheads="1"/>
          </p:cNvSpPr>
          <p:nvPr/>
        </p:nvSpPr>
        <p:spPr bwMode="auto">
          <a:xfrm>
            <a:off x="3786188" y="1906588"/>
            <a:ext cx="1368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void * sm_priv</a:t>
            </a:r>
          </a:p>
        </p:txBody>
      </p:sp>
      <p:grpSp>
        <p:nvGrpSpPr>
          <p:cNvPr id="22541" name="组合 34"/>
          <p:cNvGrpSpPr>
            <a:grpSpLocks/>
          </p:cNvGrpSpPr>
          <p:nvPr/>
        </p:nvGrpSpPr>
        <p:grpSpPr bwMode="auto">
          <a:xfrm>
            <a:off x="901700" y="1325563"/>
            <a:ext cx="1908175" cy="327025"/>
            <a:chOff x="428596" y="3102296"/>
            <a:chExt cx="1907589" cy="327428"/>
          </a:xfrm>
        </p:grpSpPr>
        <p:sp>
          <p:nvSpPr>
            <p:cNvPr id="36" name="矩形 35"/>
            <p:cNvSpPr/>
            <p:nvPr/>
          </p:nvSpPr>
          <p:spPr bwMode="auto">
            <a:xfrm>
              <a:off x="500012" y="3105475"/>
              <a:ext cx="1836173" cy="324249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2554" name="TextBox 36"/>
            <p:cNvSpPr txBox="1">
              <a:spLocks noChangeArrowheads="1"/>
            </p:cNvSpPr>
            <p:nvPr/>
          </p:nvSpPr>
          <p:spPr bwMode="auto">
            <a:xfrm>
              <a:off x="428596" y="3102296"/>
              <a:ext cx="1879658" cy="319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mm_struct</a:t>
              </a:r>
            </a:p>
          </p:txBody>
        </p:sp>
      </p:grpSp>
      <p:cxnSp>
        <p:nvCxnSpPr>
          <p:cNvPr id="22542" name="直接连接符 38"/>
          <p:cNvCxnSpPr>
            <a:cxnSpLocks noChangeShapeType="1"/>
          </p:cNvCxnSpPr>
          <p:nvPr/>
        </p:nvCxnSpPr>
        <p:spPr bwMode="auto">
          <a:xfrm flipV="1">
            <a:off x="2849563" y="1476375"/>
            <a:ext cx="100806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oval" w="med" len="med"/>
            <a:tailEnd/>
          </a:ln>
        </p:spPr>
      </p:cxnSp>
      <p:cxnSp>
        <p:nvCxnSpPr>
          <p:cNvPr id="22543" name="直接连接符 43"/>
          <p:cNvCxnSpPr>
            <a:cxnSpLocks noChangeShapeType="1"/>
          </p:cNvCxnSpPr>
          <p:nvPr/>
        </p:nvCxnSpPr>
        <p:spPr bwMode="auto">
          <a:xfrm rot="10800000" flipV="1">
            <a:off x="3602038" y="94456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2544" name="直接连接符 44"/>
          <p:cNvCxnSpPr>
            <a:cxnSpLocks noChangeShapeType="1"/>
          </p:cNvCxnSpPr>
          <p:nvPr/>
        </p:nvCxnSpPr>
        <p:spPr bwMode="auto">
          <a:xfrm rot="10800000" flipV="1">
            <a:off x="3602038" y="12350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2545" name="直接连接符 46"/>
          <p:cNvCxnSpPr>
            <a:cxnSpLocks noChangeShapeType="1"/>
          </p:cNvCxnSpPr>
          <p:nvPr/>
        </p:nvCxnSpPr>
        <p:spPr bwMode="auto">
          <a:xfrm rot="10800000" flipV="1">
            <a:off x="3602038" y="18065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2546" name="直接连接符 47"/>
          <p:cNvCxnSpPr>
            <a:cxnSpLocks noChangeShapeType="1"/>
          </p:cNvCxnSpPr>
          <p:nvPr/>
        </p:nvCxnSpPr>
        <p:spPr bwMode="auto">
          <a:xfrm rot="10800000" flipV="1">
            <a:off x="3602038" y="20732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2547" name="直接连接符 56"/>
          <p:cNvCxnSpPr>
            <a:cxnSpLocks noChangeShapeType="1"/>
          </p:cNvCxnSpPr>
          <p:nvPr/>
        </p:nvCxnSpPr>
        <p:spPr bwMode="auto">
          <a:xfrm rot="5400000">
            <a:off x="3112294" y="967582"/>
            <a:ext cx="528637" cy="4699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2548" name="直接连接符 57"/>
          <p:cNvCxnSpPr>
            <a:cxnSpLocks noChangeShapeType="1"/>
          </p:cNvCxnSpPr>
          <p:nvPr/>
        </p:nvCxnSpPr>
        <p:spPr bwMode="auto">
          <a:xfrm rot="10800000" flipV="1">
            <a:off x="3143250" y="1231900"/>
            <a:ext cx="476250" cy="23653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2549" name="直接连接符 59"/>
          <p:cNvCxnSpPr>
            <a:cxnSpLocks noChangeShapeType="1"/>
          </p:cNvCxnSpPr>
          <p:nvPr/>
        </p:nvCxnSpPr>
        <p:spPr bwMode="auto">
          <a:xfrm>
            <a:off x="3143250" y="1468438"/>
            <a:ext cx="474663" cy="341312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2550" name="直接连接符 60"/>
          <p:cNvCxnSpPr>
            <a:cxnSpLocks noChangeShapeType="1"/>
          </p:cNvCxnSpPr>
          <p:nvPr/>
        </p:nvCxnSpPr>
        <p:spPr bwMode="auto">
          <a:xfrm rot="16200000" flipH="1">
            <a:off x="3070226" y="1539875"/>
            <a:ext cx="609600" cy="46672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sp>
        <p:nvSpPr>
          <p:cNvPr id="22551" name="椭圆 67"/>
          <p:cNvSpPr>
            <a:spLocks noChangeArrowheads="1"/>
          </p:cNvSpPr>
          <p:nvPr/>
        </p:nvSpPr>
        <p:spPr bwMode="auto">
          <a:xfrm>
            <a:off x="5956300" y="896938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2552" name="椭圆 79"/>
          <p:cNvSpPr>
            <a:spLocks noChangeArrowheads="1"/>
          </p:cNvSpPr>
          <p:nvPr/>
        </p:nvSpPr>
        <p:spPr bwMode="auto">
          <a:xfrm>
            <a:off x="6854825" y="1165225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857625" y="1968500"/>
            <a:ext cx="1403350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857625" y="1682750"/>
            <a:ext cx="1368425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857625" y="1397000"/>
            <a:ext cx="1295400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57625" y="1111250"/>
            <a:ext cx="2987675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857625" y="825500"/>
            <a:ext cx="2087563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3560" name="TextBox 23"/>
          <p:cNvSpPr txBox="1">
            <a:spLocks noChangeArrowheads="1"/>
          </p:cNvSpPr>
          <p:nvPr/>
        </p:nvSpPr>
        <p:spPr bwMode="auto">
          <a:xfrm>
            <a:off x="3786188" y="785813"/>
            <a:ext cx="20494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list_entry_t mmap_list</a:t>
            </a:r>
          </a:p>
        </p:txBody>
      </p:sp>
      <p:sp>
        <p:nvSpPr>
          <p:cNvPr id="23561" name="TextBox 24"/>
          <p:cNvSpPr txBox="1">
            <a:spLocks noChangeArrowheads="1"/>
          </p:cNvSpPr>
          <p:nvPr/>
        </p:nvSpPr>
        <p:spPr bwMode="auto">
          <a:xfrm>
            <a:off x="3786188" y="1050925"/>
            <a:ext cx="32861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struct vma_struct * mmap_cache</a:t>
            </a:r>
          </a:p>
        </p:txBody>
      </p:sp>
      <p:sp>
        <p:nvSpPr>
          <p:cNvPr id="23562" name="TextBox 25"/>
          <p:cNvSpPr txBox="1">
            <a:spLocks noChangeArrowheads="1"/>
          </p:cNvSpPr>
          <p:nvPr/>
        </p:nvSpPr>
        <p:spPr bwMode="auto">
          <a:xfrm>
            <a:off x="3786188" y="1341438"/>
            <a:ext cx="12684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pde_t * pgdir</a:t>
            </a:r>
          </a:p>
        </p:txBody>
      </p:sp>
      <p:sp>
        <p:nvSpPr>
          <p:cNvPr id="23563" name="TextBox 26"/>
          <p:cNvSpPr txBox="1">
            <a:spLocks noChangeArrowheads="1"/>
          </p:cNvSpPr>
          <p:nvPr/>
        </p:nvSpPr>
        <p:spPr bwMode="auto">
          <a:xfrm>
            <a:off x="3786188" y="16271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map_count</a:t>
            </a:r>
          </a:p>
        </p:txBody>
      </p:sp>
      <p:sp>
        <p:nvSpPr>
          <p:cNvPr id="23564" name="TextBox 27"/>
          <p:cNvSpPr txBox="1">
            <a:spLocks noChangeArrowheads="1"/>
          </p:cNvSpPr>
          <p:nvPr/>
        </p:nvSpPr>
        <p:spPr bwMode="auto">
          <a:xfrm>
            <a:off x="3786188" y="1906588"/>
            <a:ext cx="1368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void * sm_priv</a:t>
            </a:r>
          </a:p>
        </p:txBody>
      </p:sp>
      <p:grpSp>
        <p:nvGrpSpPr>
          <p:cNvPr id="23565" name="组合 34"/>
          <p:cNvGrpSpPr>
            <a:grpSpLocks/>
          </p:cNvGrpSpPr>
          <p:nvPr/>
        </p:nvGrpSpPr>
        <p:grpSpPr bwMode="auto">
          <a:xfrm>
            <a:off x="901700" y="1325563"/>
            <a:ext cx="1908175" cy="327025"/>
            <a:chOff x="428596" y="3102296"/>
            <a:chExt cx="1907589" cy="327428"/>
          </a:xfrm>
        </p:grpSpPr>
        <p:sp>
          <p:nvSpPr>
            <p:cNvPr id="36" name="矩形 35"/>
            <p:cNvSpPr/>
            <p:nvPr/>
          </p:nvSpPr>
          <p:spPr bwMode="auto">
            <a:xfrm>
              <a:off x="500012" y="3105475"/>
              <a:ext cx="1836173" cy="324249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3607" name="TextBox 36"/>
            <p:cNvSpPr txBox="1">
              <a:spLocks noChangeArrowheads="1"/>
            </p:cNvSpPr>
            <p:nvPr/>
          </p:nvSpPr>
          <p:spPr bwMode="auto">
            <a:xfrm>
              <a:off x="428596" y="3102296"/>
              <a:ext cx="1879658" cy="319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mm_struct</a:t>
              </a:r>
            </a:p>
          </p:txBody>
        </p:sp>
      </p:grpSp>
      <p:cxnSp>
        <p:nvCxnSpPr>
          <p:cNvPr id="23566" name="直接连接符 38"/>
          <p:cNvCxnSpPr>
            <a:cxnSpLocks noChangeShapeType="1"/>
          </p:cNvCxnSpPr>
          <p:nvPr/>
        </p:nvCxnSpPr>
        <p:spPr bwMode="auto">
          <a:xfrm flipV="1">
            <a:off x="2849563" y="1476375"/>
            <a:ext cx="100806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oval" w="med" len="med"/>
            <a:tailEnd/>
          </a:ln>
        </p:spPr>
      </p:cxnSp>
      <p:cxnSp>
        <p:nvCxnSpPr>
          <p:cNvPr id="23567" name="直接连接符 43"/>
          <p:cNvCxnSpPr>
            <a:cxnSpLocks noChangeShapeType="1"/>
          </p:cNvCxnSpPr>
          <p:nvPr/>
        </p:nvCxnSpPr>
        <p:spPr bwMode="auto">
          <a:xfrm rot="10800000" flipV="1">
            <a:off x="3602038" y="94456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3568" name="直接连接符 44"/>
          <p:cNvCxnSpPr>
            <a:cxnSpLocks noChangeShapeType="1"/>
          </p:cNvCxnSpPr>
          <p:nvPr/>
        </p:nvCxnSpPr>
        <p:spPr bwMode="auto">
          <a:xfrm rot="10800000" flipV="1">
            <a:off x="3602038" y="12350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3569" name="直接连接符 46"/>
          <p:cNvCxnSpPr>
            <a:cxnSpLocks noChangeShapeType="1"/>
          </p:cNvCxnSpPr>
          <p:nvPr/>
        </p:nvCxnSpPr>
        <p:spPr bwMode="auto">
          <a:xfrm rot="10800000" flipV="1">
            <a:off x="3602038" y="18065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3570" name="直接连接符 47"/>
          <p:cNvCxnSpPr>
            <a:cxnSpLocks noChangeShapeType="1"/>
          </p:cNvCxnSpPr>
          <p:nvPr/>
        </p:nvCxnSpPr>
        <p:spPr bwMode="auto">
          <a:xfrm rot="10800000" flipV="1">
            <a:off x="3602038" y="20732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3571" name="直接连接符 56"/>
          <p:cNvCxnSpPr>
            <a:cxnSpLocks noChangeShapeType="1"/>
          </p:cNvCxnSpPr>
          <p:nvPr/>
        </p:nvCxnSpPr>
        <p:spPr bwMode="auto">
          <a:xfrm rot="5400000">
            <a:off x="3112294" y="967582"/>
            <a:ext cx="528637" cy="4699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3572" name="直接连接符 57"/>
          <p:cNvCxnSpPr>
            <a:cxnSpLocks noChangeShapeType="1"/>
          </p:cNvCxnSpPr>
          <p:nvPr/>
        </p:nvCxnSpPr>
        <p:spPr bwMode="auto">
          <a:xfrm rot="10800000" flipV="1">
            <a:off x="3143250" y="1231900"/>
            <a:ext cx="476250" cy="23653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3573" name="直接连接符 59"/>
          <p:cNvCxnSpPr>
            <a:cxnSpLocks noChangeShapeType="1"/>
          </p:cNvCxnSpPr>
          <p:nvPr/>
        </p:nvCxnSpPr>
        <p:spPr bwMode="auto">
          <a:xfrm>
            <a:off x="3143250" y="1468438"/>
            <a:ext cx="474663" cy="341312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3574" name="直接连接符 60"/>
          <p:cNvCxnSpPr>
            <a:cxnSpLocks noChangeShapeType="1"/>
          </p:cNvCxnSpPr>
          <p:nvPr/>
        </p:nvCxnSpPr>
        <p:spPr bwMode="auto">
          <a:xfrm rot="16200000" flipH="1">
            <a:off x="3070226" y="1539875"/>
            <a:ext cx="609600" cy="46672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sp>
        <p:nvSpPr>
          <p:cNvPr id="23575" name="椭圆 67"/>
          <p:cNvSpPr>
            <a:spLocks noChangeArrowheads="1"/>
          </p:cNvSpPr>
          <p:nvPr/>
        </p:nvSpPr>
        <p:spPr bwMode="auto">
          <a:xfrm>
            <a:off x="5969000" y="896938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3576" name="椭圆 79"/>
          <p:cNvSpPr>
            <a:spLocks noChangeArrowheads="1"/>
          </p:cNvSpPr>
          <p:nvPr/>
        </p:nvSpPr>
        <p:spPr bwMode="auto">
          <a:xfrm>
            <a:off x="6862763" y="1165225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857625" y="3897313"/>
            <a:ext cx="1800225" cy="214312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857625" y="3611563"/>
            <a:ext cx="1728788" cy="214312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857625" y="3325813"/>
            <a:ext cx="1655763" cy="214312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857625" y="3040063"/>
            <a:ext cx="1763713" cy="214312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3857625" y="2754313"/>
            <a:ext cx="2519363" cy="214312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3582" name="TextBox 85"/>
          <p:cNvSpPr txBox="1">
            <a:spLocks noChangeArrowheads="1"/>
          </p:cNvSpPr>
          <p:nvPr/>
        </p:nvSpPr>
        <p:spPr bwMode="auto">
          <a:xfrm>
            <a:off x="3786188" y="2692400"/>
            <a:ext cx="24495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struct mm_struct * vm_mm</a:t>
            </a:r>
          </a:p>
        </p:txBody>
      </p:sp>
      <p:sp>
        <p:nvSpPr>
          <p:cNvPr id="23583" name="TextBox 86"/>
          <p:cNvSpPr txBox="1">
            <a:spLocks noChangeArrowheads="1"/>
          </p:cNvSpPr>
          <p:nvPr/>
        </p:nvSpPr>
        <p:spPr bwMode="auto">
          <a:xfrm>
            <a:off x="3786188" y="2979738"/>
            <a:ext cx="1857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uintptr_t vm_start</a:t>
            </a:r>
          </a:p>
        </p:txBody>
      </p:sp>
      <p:sp>
        <p:nvSpPr>
          <p:cNvPr id="23584" name="TextBox 87"/>
          <p:cNvSpPr txBox="1">
            <a:spLocks noChangeArrowheads="1"/>
          </p:cNvSpPr>
          <p:nvPr/>
        </p:nvSpPr>
        <p:spPr bwMode="auto">
          <a:xfrm>
            <a:off x="3786188" y="3263900"/>
            <a:ext cx="16271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uintptr_t vm_end</a:t>
            </a:r>
          </a:p>
        </p:txBody>
      </p:sp>
      <p:sp>
        <p:nvSpPr>
          <p:cNvPr id="23585" name="TextBox 88"/>
          <p:cNvSpPr txBox="1">
            <a:spLocks noChangeArrowheads="1"/>
          </p:cNvSpPr>
          <p:nvPr/>
        </p:nvSpPr>
        <p:spPr bwMode="auto">
          <a:xfrm>
            <a:off x="3786188" y="3559175"/>
            <a:ext cx="16811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uint32_t vm_flags</a:t>
            </a:r>
          </a:p>
        </p:txBody>
      </p:sp>
      <p:sp>
        <p:nvSpPr>
          <p:cNvPr id="23586" name="TextBox 89"/>
          <p:cNvSpPr txBox="1">
            <a:spLocks noChangeArrowheads="1"/>
          </p:cNvSpPr>
          <p:nvPr/>
        </p:nvSpPr>
        <p:spPr bwMode="auto">
          <a:xfrm>
            <a:off x="3786188" y="3835400"/>
            <a:ext cx="18335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list_entry_t list_link</a:t>
            </a:r>
          </a:p>
        </p:txBody>
      </p:sp>
      <p:grpSp>
        <p:nvGrpSpPr>
          <p:cNvPr id="23587" name="组合 34"/>
          <p:cNvGrpSpPr>
            <a:grpSpLocks/>
          </p:cNvGrpSpPr>
          <p:nvPr/>
        </p:nvGrpSpPr>
        <p:grpSpPr bwMode="auto">
          <a:xfrm>
            <a:off x="901700" y="3254375"/>
            <a:ext cx="1930400" cy="327025"/>
            <a:chOff x="428596" y="3102296"/>
            <a:chExt cx="1930787" cy="327427"/>
          </a:xfrm>
        </p:grpSpPr>
        <p:sp>
          <p:nvSpPr>
            <p:cNvPr id="92" name="矩形 91"/>
            <p:cNvSpPr/>
            <p:nvPr/>
          </p:nvSpPr>
          <p:spPr bwMode="auto">
            <a:xfrm>
              <a:off x="500048" y="3105475"/>
              <a:ext cx="1837105" cy="32424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3605" name="TextBox 92"/>
            <p:cNvSpPr txBox="1">
              <a:spLocks noChangeArrowheads="1"/>
            </p:cNvSpPr>
            <p:nvPr/>
          </p:nvSpPr>
          <p:spPr bwMode="auto">
            <a:xfrm>
              <a:off x="428596" y="3102296"/>
              <a:ext cx="1930787" cy="319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vma_struct</a:t>
              </a:r>
            </a:p>
          </p:txBody>
        </p:sp>
      </p:grpSp>
      <p:cxnSp>
        <p:nvCxnSpPr>
          <p:cNvPr id="23588" name="直接连接符 93"/>
          <p:cNvCxnSpPr>
            <a:cxnSpLocks noChangeShapeType="1"/>
          </p:cNvCxnSpPr>
          <p:nvPr/>
        </p:nvCxnSpPr>
        <p:spPr bwMode="auto">
          <a:xfrm flipV="1">
            <a:off x="2849563" y="3406775"/>
            <a:ext cx="100806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oval" w="med" len="med"/>
            <a:tailEnd/>
          </a:ln>
        </p:spPr>
      </p:cxnSp>
      <p:cxnSp>
        <p:nvCxnSpPr>
          <p:cNvPr id="23589" name="直接连接符 94"/>
          <p:cNvCxnSpPr>
            <a:cxnSpLocks noChangeShapeType="1"/>
          </p:cNvCxnSpPr>
          <p:nvPr/>
        </p:nvCxnSpPr>
        <p:spPr bwMode="auto">
          <a:xfrm rot="10800000" flipV="1">
            <a:off x="3602038" y="28733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3590" name="直接连接符 95"/>
          <p:cNvCxnSpPr>
            <a:cxnSpLocks noChangeShapeType="1"/>
          </p:cNvCxnSpPr>
          <p:nvPr/>
        </p:nvCxnSpPr>
        <p:spPr bwMode="auto">
          <a:xfrm rot="10800000" flipV="1">
            <a:off x="3602038" y="3163888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3591" name="直接连接符 96"/>
          <p:cNvCxnSpPr>
            <a:cxnSpLocks noChangeShapeType="1"/>
          </p:cNvCxnSpPr>
          <p:nvPr/>
        </p:nvCxnSpPr>
        <p:spPr bwMode="auto">
          <a:xfrm rot="10800000" flipV="1">
            <a:off x="3602038" y="3735388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3592" name="直接连接符 97"/>
          <p:cNvCxnSpPr>
            <a:cxnSpLocks noChangeShapeType="1"/>
          </p:cNvCxnSpPr>
          <p:nvPr/>
        </p:nvCxnSpPr>
        <p:spPr bwMode="auto">
          <a:xfrm rot="10800000" flipV="1">
            <a:off x="3602038" y="4002088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3593" name="直接连接符 98"/>
          <p:cNvCxnSpPr>
            <a:cxnSpLocks noChangeShapeType="1"/>
          </p:cNvCxnSpPr>
          <p:nvPr/>
        </p:nvCxnSpPr>
        <p:spPr bwMode="auto">
          <a:xfrm rot="5400000">
            <a:off x="3113088" y="2897188"/>
            <a:ext cx="527050" cy="4699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3594" name="直接连接符 99"/>
          <p:cNvCxnSpPr>
            <a:cxnSpLocks noChangeShapeType="1"/>
          </p:cNvCxnSpPr>
          <p:nvPr/>
        </p:nvCxnSpPr>
        <p:spPr bwMode="auto">
          <a:xfrm rot="10800000" flipV="1">
            <a:off x="3143250" y="3162300"/>
            <a:ext cx="476250" cy="2349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3595" name="直接连接符 100"/>
          <p:cNvCxnSpPr>
            <a:cxnSpLocks noChangeShapeType="1"/>
          </p:cNvCxnSpPr>
          <p:nvPr/>
        </p:nvCxnSpPr>
        <p:spPr bwMode="auto">
          <a:xfrm>
            <a:off x="3143250" y="3397250"/>
            <a:ext cx="474663" cy="341313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3596" name="直接连接符 101"/>
          <p:cNvCxnSpPr>
            <a:cxnSpLocks noChangeShapeType="1"/>
          </p:cNvCxnSpPr>
          <p:nvPr/>
        </p:nvCxnSpPr>
        <p:spPr bwMode="auto">
          <a:xfrm rot="16200000" flipH="1">
            <a:off x="3069432" y="3467894"/>
            <a:ext cx="609600" cy="465137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sp>
        <p:nvSpPr>
          <p:cNvPr id="23597" name="椭圆 102"/>
          <p:cNvSpPr>
            <a:spLocks noChangeArrowheads="1"/>
          </p:cNvSpPr>
          <p:nvPr/>
        </p:nvSpPr>
        <p:spPr bwMode="auto">
          <a:xfrm>
            <a:off x="6413500" y="2825750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3598" name="椭圆 103"/>
          <p:cNvSpPr>
            <a:spLocks noChangeArrowheads="1"/>
          </p:cNvSpPr>
          <p:nvPr/>
        </p:nvSpPr>
        <p:spPr bwMode="auto">
          <a:xfrm>
            <a:off x="5681663" y="3940175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1857375" y="1684338"/>
            <a:ext cx="5359400" cy="1174750"/>
            <a:chOff x="1857375" y="1684338"/>
            <a:chExt cx="5359400" cy="1174750"/>
          </a:xfrm>
        </p:grpSpPr>
        <p:cxnSp>
          <p:nvCxnSpPr>
            <p:cNvPr id="23600" name="直接连接符 105"/>
            <p:cNvCxnSpPr>
              <a:cxnSpLocks noChangeShapeType="1"/>
            </p:cNvCxnSpPr>
            <p:nvPr/>
          </p:nvCxnSpPr>
          <p:spPr bwMode="auto">
            <a:xfrm>
              <a:off x="1857375" y="2571750"/>
              <a:ext cx="5357813" cy="1588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23601" name="直接连接符 107"/>
            <p:cNvCxnSpPr>
              <a:cxnSpLocks noChangeShapeType="1"/>
            </p:cNvCxnSpPr>
            <p:nvPr/>
          </p:nvCxnSpPr>
          <p:spPr bwMode="auto">
            <a:xfrm rot="5400000">
              <a:off x="7073104" y="2715416"/>
              <a:ext cx="285750" cy="1587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23602" name="直接箭头连接符 109"/>
            <p:cNvCxnSpPr>
              <a:cxnSpLocks noChangeShapeType="1"/>
            </p:cNvCxnSpPr>
            <p:nvPr/>
          </p:nvCxnSpPr>
          <p:spPr bwMode="auto">
            <a:xfrm flipH="1">
              <a:off x="6588125" y="2859088"/>
              <a:ext cx="627063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/>
            </a:ln>
          </p:spPr>
        </p:cxnSp>
        <p:cxnSp>
          <p:nvCxnSpPr>
            <p:cNvPr id="23603" name="直接箭头连接符 111"/>
            <p:cNvCxnSpPr>
              <a:cxnSpLocks noChangeShapeType="1"/>
            </p:cNvCxnSpPr>
            <p:nvPr/>
          </p:nvCxnSpPr>
          <p:spPr bwMode="auto">
            <a:xfrm flipH="1" flipV="1">
              <a:off x="1857375" y="1684338"/>
              <a:ext cx="0" cy="887412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857625" y="1968500"/>
            <a:ext cx="1403350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857625" y="1682750"/>
            <a:ext cx="1368425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857625" y="1397000"/>
            <a:ext cx="1295400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57625" y="1111250"/>
            <a:ext cx="2987675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857625" y="825500"/>
            <a:ext cx="2087563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4584" name="TextBox 23"/>
          <p:cNvSpPr txBox="1">
            <a:spLocks noChangeArrowheads="1"/>
          </p:cNvSpPr>
          <p:nvPr/>
        </p:nvSpPr>
        <p:spPr bwMode="auto">
          <a:xfrm>
            <a:off x="3786188" y="785813"/>
            <a:ext cx="20494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list_entry_t mmap_list</a:t>
            </a:r>
          </a:p>
        </p:txBody>
      </p:sp>
      <p:sp>
        <p:nvSpPr>
          <p:cNvPr id="24585" name="TextBox 24"/>
          <p:cNvSpPr txBox="1">
            <a:spLocks noChangeArrowheads="1"/>
          </p:cNvSpPr>
          <p:nvPr/>
        </p:nvSpPr>
        <p:spPr bwMode="auto">
          <a:xfrm>
            <a:off x="3786188" y="1050925"/>
            <a:ext cx="32861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struct vma_struct * mmap_cache</a:t>
            </a:r>
          </a:p>
        </p:txBody>
      </p:sp>
      <p:sp>
        <p:nvSpPr>
          <p:cNvPr id="24586" name="TextBox 25"/>
          <p:cNvSpPr txBox="1">
            <a:spLocks noChangeArrowheads="1"/>
          </p:cNvSpPr>
          <p:nvPr/>
        </p:nvSpPr>
        <p:spPr bwMode="auto">
          <a:xfrm>
            <a:off x="3786188" y="1341438"/>
            <a:ext cx="12684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pde_t * pgdir</a:t>
            </a:r>
          </a:p>
        </p:txBody>
      </p:sp>
      <p:sp>
        <p:nvSpPr>
          <p:cNvPr id="24587" name="TextBox 26"/>
          <p:cNvSpPr txBox="1">
            <a:spLocks noChangeArrowheads="1"/>
          </p:cNvSpPr>
          <p:nvPr/>
        </p:nvSpPr>
        <p:spPr bwMode="auto">
          <a:xfrm>
            <a:off x="3786188" y="16271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 map_count</a:t>
            </a:r>
          </a:p>
        </p:txBody>
      </p:sp>
      <p:sp>
        <p:nvSpPr>
          <p:cNvPr id="24588" name="TextBox 27"/>
          <p:cNvSpPr txBox="1">
            <a:spLocks noChangeArrowheads="1"/>
          </p:cNvSpPr>
          <p:nvPr/>
        </p:nvSpPr>
        <p:spPr bwMode="auto">
          <a:xfrm>
            <a:off x="3786188" y="1906588"/>
            <a:ext cx="1368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void * sm_priv</a:t>
            </a:r>
          </a:p>
        </p:txBody>
      </p:sp>
      <p:grpSp>
        <p:nvGrpSpPr>
          <p:cNvPr id="24589" name="组合 34"/>
          <p:cNvGrpSpPr>
            <a:grpSpLocks/>
          </p:cNvGrpSpPr>
          <p:nvPr/>
        </p:nvGrpSpPr>
        <p:grpSpPr bwMode="auto">
          <a:xfrm>
            <a:off x="901700" y="1325563"/>
            <a:ext cx="1908175" cy="327025"/>
            <a:chOff x="428596" y="3102296"/>
            <a:chExt cx="1907589" cy="327428"/>
          </a:xfrm>
        </p:grpSpPr>
        <p:sp>
          <p:nvSpPr>
            <p:cNvPr id="36" name="矩形 35"/>
            <p:cNvSpPr/>
            <p:nvPr/>
          </p:nvSpPr>
          <p:spPr bwMode="auto">
            <a:xfrm>
              <a:off x="500012" y="3105475"/>
              <a:ext cx="1836173" cy="324249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4635" name="TextBox 36"/>
            <p:cNvSpPr txBox="1">
              <a:spLocks noChangeArrowheads="1"/>
            </p:cNvSpPr>
            <p:nvPr/>
          </p:nvSpPr>
          <p:spPr bwMode="auto">
            <a:xfrm>
              <a:off x="428596" y="3102296"/>
              <a:ext cx="1879658" cy="319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mm_struct</a:t>
              </a:r>
            </a:p>
          </p:txBody>
        </p:sp>
      </p:grpSp>
      <p:cxnSp>
        <p:nvCxnSpPr>
          <p:cNvPr id="24590" name="直接连接符 38"/>
          <p:cNvCxnSpPr>
            <a:cxnSpLocks noChangeShapeType="1"/>
          </p:cNvCxnSpPr>
          <p:nvPr/>
        </p:nvCxnSpPr>
        <p:spPr bwMode="auto">
          <a:xfrm flipV="1">
            <a:off x="2849563" y="1476375"/>
            <a:ext cx="100806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oval" w="med" len="med"/>
            <a:tailEnd/>
          </a:ln>
        </p:spPr>
      </p:cxnSp>
      <p:cxnSp>
        <p:nvCxnSpPr>
          <p:cNvPr id="24591" name="直接连接符 43"/>
          <p:cNvCxnSpPr>
            <a:cxnSpLocks noChangeShapeType="1"/>
          </p:cNvCxnSpPr>
          <p:nvPr/>
        </p:nvCxnSpPr>
        <p:spPr bwMode="auto">
          <a:xfrm rot="10800000" flipV="1">
            <a:off x="3602038" y="94456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592" name="直接连接符 44"/>
          <p:cNvCxnSpPr>
            <a:cxnSpLocks noChangeShapeType="1"/>
          </p:cNvCxnSpPr>
          <p:nvPr/>
        </p:nvCxnSpPr>
        <p:spPr bwMode="auto">
          <a:xfrm rot="10800000" flipV="1">
            <a:off x="3602038" y="12350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593" name="直接连接符 46"/>
          <p:cNvCxnSpPr>
            <a:cxnSpLocks noChangeShapeType="1"/>
          </p:cNvCxnSpPr>
          <p:nvPr/>
        </p:nvCxnSpPr>
        <p:spPr bwMode="auto">
          <a:xfrm rot="10800000" flipV="1">
            <a:off x="3602038" y="18065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594" name="直接连接符 47"/>
          <p:cNvCxnSpPr>
            <a:cxnSpLocks noChangeShapeType="1"/>
          </p:cNvCxnSpPr>
          <p:nvPr/>
        </p:nvCxnSpPr>
        <p:spPr bwMode="auto">
          <a:xfrm rot="10800000" flipV="1">
            <a:off x="3602038" y="20732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595" name="直接连接符 56"/>
          <p:cNvCxnSpPr>
            <a:cxnSpLocks noChangeShapeType="1"/>
          </p:cNvCxnSpPr>
          <p:nvPr/>
        </p:nvCxnSpPr>
        <p:spPr bwMode="auto">
          <a:xfrm rot="5400000">
            <a:off x="3112294" y="967582"/>
            <a:ext cx="528637" cy="4699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596" name="直接连接符 57"/>
          <p:cNvCxnSpPr>
            <a:cxnSpLocks noChangeShapeType="1"/>
          </p:cNvCxnSpPr>
          <p:nvPr/>
        </p:nvCxnSpPr>
        <p:spPr bwMode="auto">
          <a:xfrm rot="10800000" flipV="1">
            <a:off x="3143250" y="1231900"/>
            <a:ext cx="476250" cy="23653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597" name="直接连接符 59"/>
          <p:cNvCxnSpPr>
            <a:cxnSpLocks noChangeShapeType="1"/>
          </p:cNvCxnSpPr>
          <p:nvPr/>
        </p:nvCxnSpPr>
        <p:spPr bwMode="auto">
          <a:xfrm>
            <a:off x="3143250" y="1468438"/>
            <a:ext cx="474663" cy="341312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598" name="直接连接符 60"/>
          <p:cNvCxnSpPr>
            <a:cxnSpLocks noChangeShapeType="1"/>
          </p:cNvCxnSpPr>
          <p:nvPr/>
        </p:nvCxnSpPr>
        <p:spPr bwMode="auto">
          <a:xfrm rot="16200000" flipH="1">
            <a:off x="3070226" y="1539875"/>
            <a:ext cx="609600" cy="46672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sp>
        <p:nvSpPr>
          <p:cNvPr id="24599" name="椭圆 67"/>
          <p:cNvSpPr>
            <a:spLocks noChangeArrowheads="1"/>
          </p:cNvSpPr>
          <p:nvPr/>
        </p:nvSpPr>
        <p:spPr bwMode="auto">
          <a:xfrm>
            <a:off x="5956300" y="896938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4600" name="椭圆 79"/>
          <p:cNvSpPr>
            <a:spLocks noChangeArrowheads="1"/>
          </p:cNvSpPr>
          <p:nvPr/>
        </p:nvSpPr>
        <p:spPr bwMode="auto">
          <a:xfrm>
            <a:off x="6854825" y="1165225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857625" y="3897313"/>
            <a:ext cx="1800225" cy="214312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857625" y="3611563"/>
            <a:ext cx="1728788" cy="214312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857625" y="3325813"/>
            <a:ext cx="1655763" cy="214312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857625" y="3040063"/>
            <a:ext cx="1763713" cy="214312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3857625" y="2754313"/>
            <a:ext cx="2519363" cy="214312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4606" name="TextBox 85"/>
          <p:cNvSpPr txBox="1">
            <a:spLocks noChangeArrowheads="1"/>
          </p:cNvSpPr>
          <p:nvPr/>
        </p:nvSpPr>
        <p:spPr bwMode="auto">
          <a:xfrm>
            <a:off x="3786188" y="2692400"/>
            <a:ext cx="24495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struct mm_struct * vm_mm</a:t>
            </a:r>
          </a:p>
        </p:txBody>
      </p:sp>
      <p:sp>
        <p:nvSpPr>
          <p:cNvPr id="24607" name="TextBox 86"/>
          <p:cNvSpPr txBox="1">
            <a:spLocks noChangeArrowheads="1"/>
          </p:cNvSpPr>
          <p:nvPr/>
        </p:nvSpPr>
        <p:spPr bwMode="auto">
          <a:xfrm>
            <a:off x="3786188" y="2979738"/>
            <a:ext cx="1857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uintptr_t vm_start</a:t>
            </a:r>
          </a:p>
        </p:txBody>
      </p:sp>
      <p:sp>
        <p:nvSpPr>
          <p:cNvPr id="24608" name="TextBox 87"/>
          <p:cNvSpPr txBox="1">
            <a:spLocks noChangeArrowheads="1"/>
          </p:cNvSpPr>
          <p:nvPr/>
        </p:nvSpPr>
        <p:spPr bwMode="auto">
          <a:xfrm>
            <a:off x="3786188" y="3263900"/>
            <a:ext cx="16271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uintptr_t vm_end</a:t>
            </a:r>
          </a:p>
        </p:txBody>
      </p:sp>
      <p:sp>
        <p:nvSpPr>
          <p:cNvPr id="24609" name="TextBox 88"/>
          <p:cNvSpPr txBox="1">
            <a:spLocks noChangeArrowheads="1"/>
          </p:cNvSpPr>
          <p:nvPr/>
        </p:nvSpPr>
        <p:spPr bwMode="auto">
          <a:xfrm>
            <a:off x="3786188" y="3559175"/>
            <a:ext cx="16811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uint32_t vm_flags</a:t>
            </a:r>
          </a:p>
        </p:txBody>
      </p:sp>
      <p:sp>
        <p:nvSpPr>
          <p:cNvPr id="24610" name="TextBox 89"/>
          <p:cNvSpPr txBox="1">
            <a:spLocks noChangeArrowheads="1"/>
          </p:cNvSpPr>
          <p:nvPr/>
        </p:nvSpPr>
        <p:spPr bwMode="auto">
          <a:xfrm>
            <a:off x="3786188" y="3835400"/>
            <a:ext cx="18335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list_entry_t list_link</a:t>
            </a:r>
          </a:p>
        </p:txBody>
      </p:sp>
      <p:grpSp>
        <p:nvGrpSpPr>
          <p:cNvPr id="24611" name="组合 34"/>
          <p:cNvGrpSpPr>
            <a:grpSpLocks/>
          </p:cNvGrpSpPr>
          <p:nvPr/>
        </p:nvGrpSpPr>
        <p:grpSpPr bwMode="auto">
          <a:xfrm>
            <a:off x="901700" y="3254375"/>
            <a:ext cx="1930400" cy="327025"/>
            <a:chOff x="428596" y="3102296"/>
            <a:chExt cx="1930787" cy="327427"/>
          </a:xfrm>
        </p:grpSpPr>
        <p:sp>
          <p:nvSpPr>
            <p:cNvPr id="92" name="矩形 91"/>
            <p:cNvSpPr/>
            <p:nvPr/>
          </p:nvSpPr>
          <p:spPr bwMode="auto">
            <a:xfrm>
              <a:off x="500048" y="3105475"/>
              <a:ext cx="1837105" cy="32424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4633" name="TextBox 92"/>
            <p:cNvSpPr txBox="1">
              <a:spLocks noChangeArrowheads="1"/>
            </p:cNvSpPr>
            <p:nvPr/>
          </p:nvSpPr>
          <p:spPr bwMode="auto">
            <a:xfrm>
              <a:off x="428596" y="3102296"/>
              <a:ext cx="1930787" cy="319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vma_struct</a:t>
              </a:r>
            </a:p>
          </p:txBody>
        </p:sp>
      </p:grpSp>
      <p:cxnSp>
        <p:nvCxnSpPr>
          <p:cNvPr id="24612" name="直接连接符 93"/>
          <p:cNvCxnSpPr>
            <a:cxnSpLocks noChangeShapeType="1"/>
          </p:cNvCxnSpPr>
          <p:nvPr/>
        </p:nvCxnSpPr>
        <p:spPr bwMode="auto">
          <a:xfrm flipV="1">
            <a:off x="2849563" y="3406775"/>
            <a:ext cx="100806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oval" w="med" len="med"/>
            <a:tailEnd/>
          </a:ln>
        </p:spPr>
      </p:cxnSp>
      <p:cxnSp>
        <p:nvCxnSpPr>
          <p:cNvPr id="24613" name="直接连接符 94"/>
          <p:cNvCxnSpPr>
            <a:cxnSpLocks noChangeShapeType="1"/>
          </p:cNvCxnSpPr>
          <p:nvPr/>
        </p:nvCxnSpPr>
        <p:spPr bwMode="auto">
          <a:xfrm rot="10800000" flipV="1">
            <a:off x="3602038" y="28733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614" name="直接连接符 95"/>
          <p:cNvCxnSpPr>
            <a:cxnSpLocks noChangeShapeType="1"/>
          </p:cNvCxnSpPr>
          <p:nvPr/>
        </p:nvCxnSpPr>
        <p:spPr bwMode="auto">
          <a:xfrm rot="10800000" flipV="1">
            <a:off x="3602038" y="3163888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615" name="直接连接符 96"/>
          <p:cNvCxnSpPr>
            <a:cxnSpLocks noChangeShapeType="1"/>
          </p:cNvCxnSpPr>
          <p:nvPr/>
        </p:nvCxnSpPr>
        <p:spPr bwMode="auto">
          <a:xfrm rot="10800000" flipV="1">
            <a:off x="3602038" y="3735388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616" name="直接连接符 97"/>
          <p:cNvCxnSpPr>
            <a:cxnSpLocks noChangeShapeType="1"/>
          </p:cNvCxnSpPr>
          <p:nvPr/>
        </p:nvCxnSpPr>
        <p:spPr bwMode="auto">
          <a:xfrm rot="10800000" flipV="1">
            <a:off x="3602038" y="4002088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617" name="直接连接符 98"/>
          <p:cNvCxnSpPr>
            <a:cxnSpLocks noChangeShapeType="1"/>
          </p:cNvCxnSpPr>
          <p:nvPr/>
        </p:nvCxnSpPr>
        <p:spPr bwMode="auto">
          <a:xfrm rot="5400000">
            <a:off x="3113088" y="2897188"/>
            <a:ext cx="527050" cy="4699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618" name="直接连接符 99"/>
          <p:cNvCxnSpPr>
            <a:cxnSpLocks noChangeShapeType="1"/>
          </p:cNvCxnSpPr>
          <p:nvPr/>
        </p:nvCxnSpPr>
        <p:spPr bwMode="auto">
          <a:xfrm rot="10800000" flipV="1">
            <a:off x="3143250" y="3162300"/>
            <a:ext cx="476250" cy="2349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619" name="直接连接符 100"/>
          <p:cNvCxnSpPr>
            <a:cxnSpLocks noChangeShapeType="1"/>
          </p:cNvCxnSpPr>
          <p:nvPr/>
        </p:nvCxnSpPr>
        <p:spPr bwMode="auto">
          <a:xfrm>
            <a:off x="3143250" y="3397250"/>
            <a:ext cx="474663" cy="341313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620" name="直接连接符 101"/>
          <p:cNvCxnSpPr>
            <a:cxnSpLocks noChangeShapeType="1"/>
          </p:cNvCxnSpPr>
          <p:nvPr/>
        </p:nvCxnSpPr>
        <p:spPr bwMode="auto">
          <a:xfrm rot="16200000" flipH="1">
            <a:off x="3069432" y="3467894"/>
            <a:ext cx="609600" cy="465137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sp>
        <p:nvSpPr>
          <p:cNvPr id="24621" name="椭圆 102"/>
          <p:cNvSpPr>
            <a:spLocks noChangeArrowheads="1"/>
          </p:cNvSpPr>
          <p:nvPr/>
        </p:nvSpPr>
        <p:spPr bwMode="auto">
          <a:xfrm>
            <a:off x="6389688" y="2808288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4622" name="椭圆 103"/>
          <p:cNvSpPr>
            <a:spLocks noChangeArrowheads="1"/>
          </p:cNvSpPr>
          <p:nvPr/>
        </p:nvSpPr>
        <p:spPr bwMode="auto">
          <a:xfrm>
            <a:off x="5673725" y="3940175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cxnSp>
        <p:nvCxnSpPr>
          <p:cNvPr id="24623" name="直接连接符 105"/>
          <p:cNvCxnSpPr>
            <a:cxnSpLocks noChangeShapeType="1"/>
          </p:cNvCxnSpPr>
          <p:nvPr/>
        </p:nvCxnSpPr>
        <p:spPr bwMode="auto">
          <a:xfrm>
            <a:off x="1857375" y="2571750"/>
            <a:ext cx="5357813" cy="158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624" name="直接连接符 107"/>
          <p:cNvCxnSpPr>
            <a:cxnSpLocks noChangeShapeType="1"/>
          </p:cNvCxnSpPr>
          <p:nvPr/>
        </p:nvCxnSpPr>
        <p:spPr bwMode="auto">
          <a:xfrm rot="5400000">
            <a:off x="7073107" y="2715419"/>
            <a:ext cx="285750" cy="1587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625" name="直接箭头连接符 109"/>
          <p:cNvCxnSpPr>
            <a:cxnSpLocks noChangeShapeType="1"/>
          </p:cNvCxnSpPr>
          <p:nvPr/>
        </p:nvCxnSpPr>
        <p:spPr bwMode="auto">
          <a:xfrm flipH="1">
            <a:off x="6588125" y="2859088"/>
            <a:ext cx="62388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/>
          </a:ln>
        </p:spPr>
      </p:cxnSp>
      <p:cxnSp>
        <p:nvCxnSpPr>
          <p:cNvPr id="24626" name="直接箭头连接符 111"/>
          <p:cNvCxnSpPr>
            <a:cxnSpLocks noChangeShapeType="1"/>
          </p:cNvCxnSpPr>
          <p:nvPr/>
        </p:nvCxnSpPr>
        <p:spPr bwMode="auto">
          <a:xfrm rot="5400000" flipH="1" flipV="1">
            <a:off x="1462882" y="2178844"/>
            <a:ext cx="787400" cy="1587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24627" name="矩形 54"/>
          <p:cNvSpPr>
            <a:spLocks noChangeArrowheads="1"/>
          </p:cNvSpPr>
          <p:nvPr/>
        </p:nvSpPr>
        <p:spPr bwMode="auto">
          <a:xfrm>
            <a:off x="4714875" y="714375"/>
            <a:ext cx="1357313" cy="395288"/>
          </a:xfrm>
          <a:prstGeom prst="rect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4628" name="矩形 55"/>
          <p:cNvSpPr>
            <a:spLocks noChangeArrowheads="1"/>
          </p:cNvSpPr>
          <p:nvPr/>
        </p:nvSpPr>
        <p:spPr bwMode="auto">
          <a:xfrm>
            <a:off x="4665663" y="3786188"/>
            <a:ext cx="1263650" cy="395287"/>
          </a:xfrm>
          <a:prstGeom prst="rect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cxnSp>
        <p:nvCxnSpPr>
          <p:cNvPr id="24629" name="直接连接符 57"/>
          <p:cNvCxnSpPr>
            <a:cxnSpLocks noChangeShapeType="1"/>
          </p:cNvCxnSpPr>
          <p:nvPr/>
        </p:nvCxnSpPr>
        <p:spPr bwMode="auto">
          <a:xfrm>
            <a:off x="6092825" y="928688"/>
            <a:ext cx="1355725" cy="1587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630" name="直接连接符 59"/>
          <p:cNvCxnSpPr>
            <a:cxnSpLocks noChangeShapeType="1"/>
          </p:cNvCxnSpPr>
          <p:nvPr/>
        </p:nvCxnSpPr>
        <p:spPr bwMode="auto">
          <a:xfrm rot="5400000">
            <a:off x="5892801" y="2463800"/>
            <a:ext cx="3073400" cy="317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4631" name="直接连接符 61"/>
          <p:cNvCxnSpPr>
            <a:cxnSpLocks noChangeShapeType="1"/>
          </p:cNvCxnSpPr>
          <p:nvPr/>
        </p:nvCxnSpPr>
        <p:spPr bwMode="auto">
          <a:xfrm rot="10800000">
            <a:off x="5959475" y="4010025"/>
            <a:ext cx="1471613" cy="158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36"/>
          <p:cNvGrpSpPr>
            <a:grpSpLocks/>
          </p:cNvGrpSpPr>
          <p:nvPr/>
        </p:nvGrpSpPr>
        <p:grpSpPr bwMode="auto">
          <a:xfrm>
            <a:off x="3786188" y="795338"/>
            <a:ext cx="2482850" cy="3992562"/>
            <a:chOff x="5214942" y="795326"/>
            <a:chExt cx="2483135" cy="3991623"/>
          </a:xfrm>
        </p:grpSpPr>
        <p:sp>
          <p:nvSpPr>
            <p:cNvPr id="22" name="矩形 21"/>
            <p:cNvSpPr/>
            <p:nvPr/>
          </p:nvSpPr>
          <p:spPr bwMode="auto">
            <a:xfrm>
              <a:off x="5286387" y="4571100"/>
              <a:ext cx="197984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286387" y="4285417"/>
              <a:ext cx="1835361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286387" y="3999734"/>
              <a:ext cx="241169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286387" y="3714051"/>
              <a:ext cx="1871878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286387" y="3428369"/>
              <a:ext cx="2051285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286387" y="3142686"/>
              <a:ext cx="2124319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286387" y="2857003"/>
              <a:ext cx="1152657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286387" y="2571320"/>
              <a:ext cx="1476544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286387" y="2285637"/>
              <a:ext cx="126062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286387" y="1999955"/>
              <a:ext cx="241169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286387" y="1714272"/>
              <a:ext cx="714457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5286387" y="857223"/>
              <a:ext cx="647774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286387" y="1428589"/>
              <a:ext cx="2016356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286387" y="1142906"/>
              <a:ext cx="1584507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5660" name="TextBox 6"/>
            <p:cNvSpPr txBox="1">
              <a:spLocks noChangeArrowheads="1"/>
            </p:cNvSpPr>
            <p:nvPr/>
          </p:nvSpPr>
          <p:spPr bwMode="auto">
            <a:xfrm>
              <a:off x="5214942" y="795326"/>
              <a:ext cx="727159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pid</a:t>
              </a:r>
            </a:p>
          </p:txBody>
        </p:sp>
        <p:sp>
          <p:nvSpPr>
            <p:cNvPr id="25661" name="TextBox 22"/>
            <p:cNvSpPr txBox="1">
              <a:spLocks noChangeArrowheads="1"/>
            </p:cNvSpPr>
            <p:nvPr/>
          </p:nvSpPr>
          <p:spPr bwMode="auto">
            <a:xfrm>
              <a:off x="5214942" y="1094412"/>
              <a:ext cx="1658811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char[15+1] name</a:t>
              </a:r>
            </a:p>
          </p:txBody>
        </p:sp>
        <p:sp>
          <p:nvSpPr>
            <p:cNvPr id="25662" name="TextBox 23"/>
            <p:cNvSpPr txBox="1">
              <a:spLocks noChangeArrowheads="1"/>
            </p:cNvSpPr>
            <p:nvPr/>
          </p:nvSpPr>
          <p:spPr bwMode="auto">
            <a:xfrm>
              <a:off x="5214942" y="1366830"/>
              <a:ext cx="2084309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enum proc_state state</a:t>
              </a:r>
            </a:p>
          </p:txBody>
        </p:sp>
        <p:sp>
          <p:nvSpPr>
            <p:cNvPr id="25663" name="TextBox 24"/>
            <p:cNvSpPr txBox="1">
              <a:spLocks noChangeArrowheads="1"/>
            </p:cNvSpPr>
            <p:nvPr/>
          </p:nvSpPr>
          <p:spPr bwMode="auto">
            <a:xfrm>
              <a:off x="5214942" y="1658296"/>
              <a:ext cx="839566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runs</a:t>
              </a:r>
            </a:p>
          </p:txBody>
        </p:sp>
        <p:sp>
          <p:nvSpPr>
            <p:cNvPr id="25664" name="TextBox 25"/>
            <p:cNvSpPr txBox="1">
              <a:spLocks noChangeArrowheads="1"/>
            </p:cNvSpPr>
            <p:nvPr/>
          </p:nvSpPr>
          <p:spPr bwMode="auto">
            <a:xfrm>
              <a:off x="5214942" y="1961194"/>
              <a:ext cx="2455192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volatile bool need_resched</a:t>
              </a:r>
            </a:p>
          </p:txBody>
        </p:sp>
        <p:sp>
          <p:nvSpPr>
            <p:cNvPr id="25665" name="TextBox 26"/>
            <p:cNvSpPr txBox="1">
              <a:spLocks noChangeArrowheads="1"/>
            </p:cNvSpPr>
            <p:nvPr/>
          </p:nvSpPr>
          <p:spPr bwMode="auto">
            <a:xfrm>
              <a:off x="5214942" y="2245040"/>
              <a:ext cx="1347625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uint32_t flags</a:t>
              </a:r>
            </a:p>
          </p:txBody>
        </p:sp>
        <p:sp>
          <p:nvSpPr>
            <p:cNvPr id="25666" name="TextBox 27"/>
            <p:cNvSpPr txBox="1">
              <a:spLocks noChangeArrowheads="1"/>
            </p:cNvSpPr>
            <p:nvPr/>
          </p:nvSpPr>
          <p:spPr bwMode="auto">
            <a:xfrm>
              <a:off x="5214942" y="2517458"/>
              <a:ext cx="1531796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uintptr_t kstack</a:t>
              </a:r>
            </a:p>
          </p:txBody>
        </p:sp>
        <p:sp>
          <p:nvSpPr>
            <p:cNvPr id="25667" name="TextBox 28"/>
            <p:cNvSpPr txBox="1">
              <a:spLocks noChangeArrowheads="1"/>
            </p:cNvSpPr>
            <p:nvPr/>
          </p:nvSpPr>
          <p:spPr bwMode="auto">
            <a:xfrm>
              <a:off x="5214942" y="2801304"/>
              <a:ext cx="1242838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uintptr_t cr3</a:t>
              </a:r>
            </a:p>
          </p:txBody>
        </p:sp>
        <p:sp>
          <p:nvSpPr>
            <p:cNvPr id="25668" name="TextBox 29"/>
            <p:cNvSpPr txBox="1">
              <a:spLocks noChangeArrowheads="1"/>
            </p:cNvSpPr>
            <p:nvPr/>
          </p:nvSpPr>
          <p:spPr bwMode="auto">
            <a:xfrm>
              <a:off x="5214942" y="3081342"/>
              <a:ext cx="2115428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mm_struct * mm</a:t>
              </a:r>
            </a:p>
          </p:txBody>
        </p:sp>
        <p:sp>
          <p:nvSpPr>
            <p:cNvPr id="25669" name="TextBox 30"/>
            <p:cNvSpPr txBox="1">
              <a:spLocks noChangeArrowheads="1"/>
            </p:cNvSpPr>
            <p:nvPr/>
          </p:nvSpPr>
          <p:spPr bwMode="auto">
            <a:xfrm>
              <a:off x="5214942" y="3357568"/>
              <a:ext cx="2076689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context context</a:t>
              </a:r>
            </a:p>
          </p:txBody>
        </p:sp>
        <p:sp>
          <p:nvSpPr>
            <p:cNvPr id="25670" name="TextBox 31"/>
            <p:cNvSpPr txBox="1">
              <a:spLocks noChangeArrowheads="1"/>
            </p:cNvSpPr>
            <p:nvPr/>
          </p:nvSpPr>
          <p:spPr bwMode="auto">
            <a:xfrm>
              <a:off x="5214942" y="3652846"/>
              <a:ext cx="1898868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trapframe * tf</a:t>
              </a:r>
            </a:p>
          </p:txBody>
        </p:sp>
        <p:sp>
          <p:nvSpPr>
            <p:cNvPr id="25671" name="TextBox 32"/>
            <p:cNvSpPr txBox="1">
              <a:spLocks noChangeArrowheads="1"/>
            </p:cNvSpPr>
            <p:nvPr/>
          </p:nvSpPr>
          <p:spPr bwMode="auto">
            <a:xfrm>
              <a:off x="5214942" y="3929072"/>
              <a:ext cx="2431694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proc_struct * parent</a:t>
              </a:r>
            </a:p>
          </p:txBody>
        </p:sp>
        <p:sp>
          <p:nvSpPr>
            <p:cNvPr id="25672" name="TextBox 33"/>
            <p:cNvSpPr txBox="1">
              <a:spLocks noChangeArrowheads="1"/>
            </p:cNvSpPr>
            <p:nvPr/>
          </p:nvSpPr>
          <p:spPr bwMode="auto">
            <a:xfrm>
              <a:off x="5214942" y="4224350"/>
              <a:ext cx="1834091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list_entry_t list_link</a:t>
              </a:r>
            </a:p>
          </p:txBody>
        </p:sp>
        <p:sp>
          <p:nvSpPr>
            <p:cNvPr id="25673" name="TextBox 34"/>
            <p:cNvSpPr txBox="1">
              <a:spLocks noChangeArrowheads="1"/>
            </p:cNvSpPr>
            <p:nvPr/>
          </p:nvSpPr>
          <p:spPr bwMode="auto">
            <a:xfrm>
              <a:off x="5214942" y="4500576"/>
              <a:ext cx="1976982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list_entry_t hash_link</a:t>
              </a:r>
            </a:p>
          </p:txBody>
        </p:sp>
      </p:grpSp>
      <p:grpSp>
        <p:nvGrpSpPr>
          <p:cNvPr id="25603" name="组合 37"/>
          <p:cNvGrpSpPr>
            <a:grpSpLocks/>
          </p:cNvGrpSpPr>
          <p:nvPr/>
        </p:nvGrpSpPr>
        <p:grpSpPr bwMode="auto">
          <a:xfrm>
            <a:off x="901700" y="2644775"/>
            <a:ext cx="1951038" cy="327025"/>
            <a:chOff x="428596" y="3102296"/>
            <a:chExt cx="1950330" cy="327427"/>
          </a:xfrm>
        </p:grpSpPr>
        <p:sp>
          <p:nvSpPr>
            <p:cNvPr id="4" name="矩形 3"/>
            <p:cNvSpPr/>
            <p:nvPr/>
          </p:nvSpPr>
          <p:spPr bwMode="auto">
            <a:xfrm>
              <a:off x="500008" y="3105475"/>
              <a:ext cx="1836070" cy="32424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5645" name="TextBox 4"/>
            <p:cNvSpPr txBox="1">
              <a:spLocks noChangeArrowheads="1"/>
            </p:cNvSpPr>
            <p:nvPr/>
          </p:nvSpPr>
          <p:spPr bwMode="auto">
            <a:xfrm>
              <a:off x="428596" y="3102296"/>
              <a:ext cx="1950330" cy="319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proc_struct</a:t>
              </a:r>
            </a:p>
          </p:txBody>
        </p:sp>
      </p:grpSp>
      <p:cxnSp>
        <p:nvCxnSpPr>
          <p:cNvPr id="25604" name="直接连接符 40"/>
          <p:cNvCxnSpPr>
            <a:cxnSpLocks noChangeShapeType="1"/>
          </p:cNvCxnSpPr>
          <p:nvPr/>
        </p:nvCxnSpPr>
        <p:spPr bwMode="auto">
          <a:xfrm rot="10800000" flipV="1">
            <a:off x="3602038" y="95250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05" name="直接连接符 42"/>
          <p:cNvCxnSpPr>
            <a:cxnSpLocks noChangeShapeType="1"/>
          </p:cNvCxnSpPr>
          <p:nvPr/>
        </p:nvCxnSpPr>
        <p:spPr bwMode="auto">
          <a:xfrm>
            <a:off x="2849563" y="2813050"/>
            <a:ext cx="238125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oval" w="med" len="med"/>
            <a:tailEnd/>
          </a:ln>
        </p:spPr>
      </p:cxnSp>
      <p:cxnSp>
        <p:nvCxnSpPr>
          <p:cNvPr id="25606" name="直接连接符 44"/>
          <p:cNvCxnSpPr>
            <a:cxnSpLocks noChangeShapeType="1"/>
          </p:cNvCxnSpPr>
          <p:nvPr/>
        </p:nvCxnSpPr>
        <p:spPr bwMode="auto">
          <a:xfrm rot="5400000" flipH="1" flipV="1">
            <a:off x="2393951" y="1622425"/>
            <a:ext cx="1890712" cy="522287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07" name="直接连接符 45"/>
          <p:cNvCxnSpPr>
            <a:cxnSpLocks noChangeShapeType="1"/>
          </p:cNvCxnSpPr>
          <p:nvPr/>
        </p:nvCxnSpPr>
        <p:spPr bwMode="auto">
          <a:xfrm rot="10800000" flipV="1">
            <a:off x="3602038" y="126206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08" name="直接连接符 46"/>
          <p:cNvCxnSpPr>
            <a:cxnSpLocks noChangeShapeType="1"/>
          </p:cNvCxnSpPr>
          <p:nvPr/>
        </p:nvCxnSpPr>
        <p:spPr bwMode="auto">
          <a:xfrm rot="10800000" flipV="1">
            <a:off x="3602038" y="154781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09" name="直接连接符 47"/>
          <p:cNvCxnSpPr>
            <a:cxnSpLocks noChangeShapeType="1"/>
          </p:cNvCxnSpPr>
          <p:nvPr/>
        </p:nvCxnSpPr>
        <p:spPr bwMode="auto">
          <a:xfrm rot="10800000" flipV="1">
            <a:off x="3602038" y="183356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10" name="直接连接符 48"/>
          <p:cNvCxnSpPr>
            <a:cxnSpLocks noChangeShapeType="1"/>
          </p:cNvCxnSpPr>
          <p:nvPr/>
        </p:nvCxnSpPr>
        <p:spPr bwMode="auto">
          <a:xfrm rot="10800000" flipV="1">
            <a:off x="3602038" y="211931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11" name="直接连接符 49"/>
          <p:cNvCxnSpPr>
            <a:cxnSpLocks noChangeShapeType="1"/>
          </p:cNvCxnSpPr>
          <p:nvPr/>
        </p:nvCxnSpPr>
        <p:spPr bwMode="auto">
          <a:xfrm rot="10800000" flipV="1">
            <a:off x="3602038" y="24098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12" name="直接连接符 50"/>
          <p:cNvCxnSpPr>
            <a:cxnSpLocks noChangeShapeType="1"/>
          </p:cNvCxnSpPr>
          <p:nvPr/>
        </p:nvCxnSpPr>
        <p:spPr bwMode="auto">
          <a:xfrm rot="10800000" flipV="1">
            <a:off x="3602038" y="26955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13" name="直接连接符 51"/>
          <p:cNvCxnSpPr>
            <a:cxnSpLocks noChangeShapeType="1"/>
          </p:cNvCxnSpPr>
          <p:nvPr/>
        </p:nvCxnSpPr>
        <p:spPr bwMode="auto">
          <a:xfrm rot="10800000" flipV="1">
            <a:off x="3602038" y="29813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14" name="直接连接符 52"/>
          <p:cNvCxnSpPr>
            <a:cxnSpLocks noChangeShapeType="1"/>
          </p:cNvCxnSpPr>
          <p:nvPr/>
        </p:nvCxnSpPr>
        <p:spPr bwMode="auto">
          <a:xfrm rot="10800000" flipV="1">
            <a:off x="3602038" y="32480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15" name="直接连接符 53"/>
          <p:cNvCxnSpPr>
            <a:cxnSpLocks noChangeShapeType="1"/>
          </p:cNvCxnSpPr>
          <p:nvPr/>
        </p:nvCxnSpPr>
        <p:spPr bwMode="auto">
          <a:xfrm rot="10800000" flipV="1">
            <a:off x="3602038" y="354330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16" name="直接连接符 54"/>
          <p:cNvCxnSpPr>
            <a:cxnSpLocks noChangeShapeType="1"/>
          </p:cNvCxnSpPr>
          <p:nvPr/>
        </p:nvCxnSpPr>
        <p:spPr bwMode="auto">
          <a:xfrm rot="10800000" flipV="1">
            <a:off x="3602038" y="382905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17" name="直接连接符 55"/>
          <p:cNvCxnSpPr>
            <a:cxnSpLocks noChangeShapeType="1"/>
          </p:cNvCxnSpPr>
          <p:nvPr/>
        </p:nvCxnSpPr>
        <p:spPr bwMode="auto">
          <a:xfrm rot="10800000" flipV="1">
            <a:off x="3602038" y="411480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18" name="直接连接符 56"/>
          <p:cNvCxnSpPr>
            <a:cxnSpLocks noChangeShapeType="1"/>
          </p:cNvCxnSpPr>
          <p:nvPr/>
        </p:nvCxnSpPr>
        <p:spPr bwMode="auto">
          <a:xfrm rot="10800000" flipV="1">
            <a:off x="3602038" y="440055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19" name="直接连接符 57"/>
          <p:cNvCxnSpPr>
            <a:cxnSpLocks noChangeShapeType="1"/>
          </p:cNvCxnSpPr>
          <p:nvPr/>
        </p:nvCxnSpPr>
        <p:spPr bwMode="auto">
          <a:xfrm rot="10800000" flipV="1">
            <a:off x="3602038" y="46767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20" name="直接连接符 59"/>
          <p:cNvCxnSpPr>
            <a:cxnSpLocks noChangeShapeType="1"/>
          </p:cNvCxnSpPr>
          <p:nvPr/>
        </p:nvCxnSpPr>
        <p:spPr bwMode="auto">
          <a:xfrm rot="5400000" flipH="1" flipV="1">
            <a:off x="2563812" y="1773238"/>
            <a:ext cx="1571625" cy="5397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21" name="直接连接符 61"/>
          <p:cNvCxnSpPr>
            <a:cxnSpLocks noChangeShapeType="1"/>
          </p:cNvCxnSpPr>
          <p:nvPr/>
        </p:nvCxnSpPr>
        <p:spPr bwMode="auto">
          <a:xfrm rot="5400000">
            <a:off x="2723356" y="1916907"/>
            <a:ext cx="1260475" cy="50323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22" name="直接连接符 62"/>
          <p:cNvCxnSpPr>
            <a:cxnSpLocks noChangeShapeType="1"/>
          </p:cNvCxnSpPr>
          <p:nvPr/>
        </p:nvCxnSpPr>
        <p:spPr bwMode="auto">
          <a:xfrm rot="5400000">
            <a:off x="2843213" y="2052638"/>
            <a:ext cx="1009650" cy="5397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23" name="直接连接符 63"/>
          <p:cNvCxnSpPr>
            <a:cxnSpLocks noChangeShapeType="1"/>
          </p:cNvCxnSpPr>
          <p:nvPr/>
        </p:nvCxnSpPr>
        <p:spPr bwMode="auto">
          <a:xfrm rot="5400000">
            <a:off x="3011488" y="2208213"/>
            <a:ext cx="701675" cy="50482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24" name="直接连接符 64"/>
          <p:cNvCxnSpPr>
            <a:cxnSpLocks noChangeShapeType="1"/>
          </p:cNvCxnSpPr>
          <p:nvPr/>
        </p:nvCxnSpPr>
        <p:spPr bwMode="auto">
          <a:xfrm rot="10800000" flipV="1">
            <a:off x="3143250" y="2408238"/>
            <a:ext cx="476250" cy="37782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25" name="直接连接符 69"/>
          <p:cNvCxnSpPr>
            <a:cxnSpLocks noChangeShapeType="1"/>
          </p:cNvCxnSpPr>
          <p:nvPr/>
        </p:nvCxnSpPr>
        <p:spPr bwMode="auto">
          <a:xfrm flipV="1">
            <a:off x="3071813" y="2695575"/>
            <a:ext cx="544512" cy="1270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26" name="直接连接符 75"/>
          <p:cNvCxnSpPr>
            <a:cxnSpLocks noChangeShapeType="1"/>
          </p:cNvCxnSpPr>
          <p:nvPr/>
        </p:nvCxnSpPr>
        <p:spPr bwMode="auto">
          <a:xfrm rot="1800000" flipV="1">
            <a:off x="3078163" y="2840038"/>
            <a:ext cx="544512" cy="1270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5627" name="直接连接符 76"/>
          <p:cNvCxnSpPr>
            <a:cxnSpLocks noChangeShapeType="1"/>
          </p:cNvCxnSpPr>
          <p:nvPr/>
        </p:nvCxnSpPr>
        <p:spPr bwMode="auto">
          <a:xfrm>
            <a:off x="3117850" y="2835275"/>
            <a:ext cx="490538" cy="417513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79" name="直接连接符 78"/>
          <p:cNvCxnSpPr/>
          <p:nvPr/>
        </p:nvCxnSpPr>
        <p:spPr bwMode="auto">
          <a:xfrm rot="16200000" flipH="1">
            <a:off x="2400300" y="3457567"/>
            <a:ext cx="1887864" cy="5448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80" name="直接连接符 79"/>
          <p:cNvCxnSpPr/>
          <p:nvPr/>
        </p:nvCxnSpPr>
        <p:spPr bwMode="auto">
          <a:xfrm rot="16200000" flipH="1">
            <a:off x="2562343" y="3339973"/>
            <a:ext cx="1571618" cy="54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81" name="直接连接符 80"/>
          <p:cNvCxnSpPr/>
          <p:nvPr/>
        </p:nvCxnSpPr>
        <p:spPr bwMode="auto">
          <a:xfrm rot="16200000" flipV="1">
            <a:off x="2680860" y="3177004"/>
            <a:ext cx="1331922" cy="55003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82" name="直接连接符 81"/>
          <p:cNvCxnSpPr/>
          <p:nvPr/>
        </p:nvCxnSpPr>
        <p:spPr bwMode="auto">
          <a:xfrm rot="16200000" flipV="1">
            <a:off x="2841734" y="3062168"/>
            <a:ext cx="1000132" cy="54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83" name="直接连接符 82"/>
          <p:cNvCxnSpPr/>
          <p:nvPr/>
        </p:nvCxnSpPr>
        <p:spPr bwMode="auto">
          <a:xfrm rot="16200000" flipV="1">
            <a:off x="2983646" y="2906699"/>
            <a:ext cx="720000" cy="5436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sp>
        <p:nvSpPr>
          <p:cNvPr id="25633" name="矩形 92"/>
          <p:cNvSpPr>
            <a:spLocks noChangeArrowheads="1"/>
          </p:cNvSpPr>
          <p:nvPr/>
        </p:nvSpPr>
        <p:spPr bwMode="auto">
          <a:xfrm>
            <a:off x="3714750" y="3382963"/>
            <a:ext cx="2592388" cy="576262"/>
          </a:xfrm>
          <a:prstGeom prst="rect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5634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</a:t>
            </a:r>
          </a:p>
        </p:txBody>
      </p:sp>
      <p:sp>
        <p:nvSpPr>
          <p:cNvPr id="25635" name="椭圆 94"/>
          <p:cNvSpPr>
            <a:spLocks noChangeArrowheads="1"/>
          </p:cNvSpPr>
          <p:nvPr/>
        </p:nvSpPr>
        <p:spPr bwMode="auto">
          <a:xfrm>
            <a:off x="6000750" y="3214688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5636" name="椭圆 95"/>
          <p:cNvSpPr>
            <a:spLocks noChangeArrowheads="1"/>
          </p:cNvSpPr>
          <p:nvPr/>
        </p:nvSpPr>
        <p:spPr bwMode="auto">
          <a:xfrm>
            <a:off x="5929313" y="3486150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5637" name="椭圆 96"/>
          <p:cNvSpPr>
            <a:spLocks noChangeArrowheads="1"/>
          </p:cNvSpPr>
          <p:nvPr/>
        </p:nvSpPr>
        <p:spPr bwMode="auto">
          <a:xfrm>
            <a:off x="5749925" y="3776663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5638" name="椭圆 97"/>
          <p:cNvSpPr>
            <a:spLocks noChangeArrowheads="1"/>
          </p:cNvSpPr>
          <p:nvPr/>
        </p:nvSpPr>
        <p:spPr bwMode="auto">
          <a:xfrm>
            <a:off x="6291263" y="4062413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5639" name="椭圆 98"/>
          <p:cNvSpPr>
            <a:spLocks noChangeArrowheads="1"/>
          </p:cNvSpPr>
          <p:nvPr/>
        </p:nvSpPr>
        <p:spPr bwMode="auto">
          <a:xfrm>
            <a:off x="5715000" y="4329113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5640" name="椭圆 99"/>
          <p:cNvSpPr>
            <a:spLocks noChangeArrowheads="1"/>
          </p:cNvSpPr>
          <p:nvPr/>
        </p:nvSpPr>
        <p:spPr bwMode="auto">
          <a:xfrm>
            <a:off x="5862638" y="4629150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5641" name="立方体 30"/>
          <p:cNvSpPr>
            <a:spLocks noChangeArrowheads="1"/>
          </p:cNvSpPr>
          <p:nvPr/>
        </p:nvSpPr>
        <p:spPr bwMode="auto">
          <a:xfrm>
            <a:off x="1400175" y="1042988"/>
            <a:ext cx="873125" cy="4667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5E7676"/>
              </a:gs>
            </a:gsLst>
            <a:lin ang="5400000" scaled="1"/>
          </a:gradFill>
          <a:ln w="28575">
            <a:solidFill>
              <a:srgbClr val="FDD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5642" name="TextBox 31"/>
          <p:cNvSpPr txBox="1">
            <a:spLocks noChangeArrowheads="1"/>
          </p:cNvSpPr>
          <p:nvPr/>
        </p:nvSpPr>
        <p:spPr bwMode="auto">
          <a:xfrm>
            <a:off x="1482725" y="1173163"/>
            <a:ext cx="6318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TCB</a:t>
            </a:r>
          </a:p>
        </p:txBody>
      </p:sp>
      <p:cxnSp>
        <p:nvCxnSpPr>
          <p:cNvPr id="25643" name="直接连接符 72"/>
          <p:cNvCxnSpPr>
            <a:cxnSpLocks noChangeShapeType="1"/>
            <a:endCxn id="25642" idx="2"/>
          </p:cNvCxnSpPr>
          <p:nvPr/>
        </p:nvCxnSpPr>
        <p:spPr bwMode="auto">
          <a:xfrm flipV="1">
            <a:off x="1779588" y="1508125"/>
            <a:ext cx="19050" cy="113030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 type="stealth" w="med" len="med"/>
            <a:tailEnd/>
          </a:ln>
        </p:spPr>
      </p:cxn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3857625" y="1714500"/>
            <a:ext cx="1187450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2531" name="TextBox 24"/>
          <p:cNvSpPr txBox="1">
            <a:spLocks noChangeArrowheads="1"/>
          </p:cNvSpPr>
          <p:nvPr/>
        </p:nvSpPr>
        <p:spPr bwMode="auto">
          <a:xfrm>
            <a:off x="3786188" y="1662113"/>
            <a:ext cx="116522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12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t32_t eip</a:t>
            </a:r>
          </a:p>
        </p:txBody>
      </p:sp>
      <p:grpSp>
        <p:nvGrpSpPr>
          <p:cNvPr id="26628" name="组合 37"/>
          <p:cNvGrpSpPr>
            <a:grpSpLocks/>
          </p:cNvGrpSpPr>
          <p:nvPr/>
        </p:nvGrpSpPr>
        <p:grpSpPr bwMode="auto">
          <a:xfrm>
            <a:off x="973138" y="2644775"/>
            <a:ext cx="1836737" cy="327025"/>
            <a:chOff x="499996" y="3102300"/>
            <a:chExt cx="1835773" cy="327831"/>
          </a:xfrm>
        </p:grpSpPr>
        <p:sp>
          <p:nvSpPr>
            <p:cNvPr id="4" name="矩形 3"/>
            <p:cNvSpPr/>
            <p:nvPr/>
          </p:nvSpPr>
          <p:spPr bwMode="auto">
            <a:xfrm>
              <a:off x="499996" y="3105483"/>
              <a:ext cx="1835773" cy="32464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6662" name="TextBox 4"/>
            <p:cNvSpPr txBox="1">
              <a:spLocks noChangeArrowheads="1"/>
            </p:cNvSpPr>
            <p:nvPr/>
          </p:nvSpPr>
          <p:spPr bwMode="auto">
            <a:xfrm>
              <a:off x="621313" y="3102300"/>
              <a:ext cx="1583493" cy="319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context</a:t>
              </a:r>
            </a:p>
          </p:txBody>
        </p:sp>
      </p:grpSp>
      <p:cxnSp>
        <p:nvCxnSpPr>
          <p:cNvPr id="26629" name="直接连接符 42"/>
          <p:cNvCxnSpPr>
            <a:cxnSpLocks noChangeShapeType="1"/>
          </p:cNvCxnSpPr>
          <p:nvPr/>
        </p:nvCxnSpPr>
        <p:spPr bwMode="auto">
          <a:xfrm>
            <a:off x="2849563" y="2813050"/>
            <a:ext cx="238125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oval" w="med" len="med"/>
            <a:tailEnd/>
          </a:ln>
        </p:spPr>
      </p:cxnSp>
      <p:cxnSp>
        <p:nvCxnSpPr>
          <p:cNvPr id="26630" name="直接连接符 47"/>
          <p:cNvCxnSpPr>
            <a:cxnSpLocks noChangeShapeType="1"/>
          </p:cNvCxnSpPr>
          <p:nvPr/>
        </p:nvCxnSpPr>
        <p:spPr bwMode="auto">
          <a:xfrm rot="10800000" flipV="1">
            <a:off x="3602038" y="183356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6631" name="直接连接符 48"/>
          <p:cNvCxnSpPr>
            <a:cxnSpLocks noChangeShapeType="1"/>
          </p:cNvCxnSpPr>
          <p:nvPr/>
        </p:nvCxnSpPr>
        <p:spPr bwMode="auto">
          <a:xfrm rot="10800000" flipV="1">
            <a:off x="3602038" y="211931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6632" name="直接连接符 49"/>
          <p:cNvCxnSpPr>
            <a:cxnSpLocks noChangeShapeType="1"/>
          </p:cNvCxnSpPr>
          <p:nvPr/>
        </p:nvCxnSpPr>
        <p:spPr bwMode="auto">
          <a:xfrm rot="10800000" flipV="1">
            <a:off x="3602038" y="24098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6633" name="直接连接符 50"/>
          <p:cNvCxnSpPr>
            <a:cxnSpLocks noChangeShapeType="1"/>
          </p:cNvCxnSpPr>
          <p:nvPr/>
        </p:nvCxnSpPr>
        <p:spPr bwMode="auto">
          <a:xfrm rot="10800000" flipV="1">
            <a:off x="3602038" y="26955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6634" name="直接连接符 51"/>
          <p:cNvCxnSpPr>
            <a:cxnSpLocks noChangeShapeType="1"/>
          </p:cNvCxnSpPr>
          <p:nvPr/>
        </p:nvCxnSpPr>
        <p:spPr bwMode="auto">
          <a:xfrm rot="10800000" flipV="1">
            <a:off x="3602038" y="29813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6635" name="直接连接符 52"/>
          <p:cNvCxnSpPr>
            <a:cxnSpLocks noChangeShapeType="1"/>
          </p:cNvCxnSpPr>
          <p:nvPr/>
        </p:nvCxnSpPr>
        <p:spPr bwMode="auto">
          <a:xfrm rot="10800000" flipV="1">
            <a:off x="3602038" y="32480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6636" name="直接连接符 53"/>
          <p:cNvCxnSpPr>
            <a:cxnSpLocks noChangeShapeType="1"/>
          </p:cNvCxnSpPr>
          <p:nvPr/>
        </p:nvCxnSpPr>
        <p:spPr bwMode="auto">
          <a:xfrm rot="10800000" flipV="1">
            <a:off x="3602038" y="354330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6637" name="直接连接符 54"/>
          <p:cNvCxnSpPr>
            <a:cxnSpLocks noChangeShapeType="1"/>
          </p:cNvCxnSpPr>
          <p:nvPr/>
        </p:nvCxnSpPr>
        <p:spPr bwMode="auto">
          <a:xfrm rot="10800000" flipV="1">
            <a:off x="3602038" y="382905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6638" name="直接连接符 62"/>
          <p:cNvCxnSpPr>
            <a:cxnSpLocks noChangeShapeType="1"/>
          </p:cNvCxnSpPr>
          <p:nvPr/>
        </p:nvCxnSpPr>
        <p:spPr bwMode="auto">
          <a:xfrm rot="5400000">
            <a:off x="2843213" y="2052638"/>
            <a:ext cx="1009650" cy="5397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6639" name="直接连接符 63"/>
          <p:cNvCxnSpPr>
            <a:cxnSpLocks noChangeShapeType="1"/>
          </p:cNvCxnSpPr>
          <p:nvPr/>
        </p:nvCxnSpPr>
        <p:spPr bwMode="auto">
          <a:xfrm rot="5400000">
            <a:off x="3011488" y="2208213"/>
            <a:ext cx="701675" cy="50482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6640" name="直接连接符 64"/>
          <p:cNvCxnSpPr>
            <a:cxnSpLocks noChangeShapeType="1"/>
          </p:cNvCxnSpPr>
          <p:nvPr/>
        </p:nvCxnSpPr>
        <p:spPr bwMode="auto">
          <a:xfrm rot="10800000" flipV="1">
            <a:off x="3143250" y="2408238"/>
            <a:ext cx="476250" cy="37782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6641" name="直接连接符 69"/>
          <p:cNvCxnSpPr>
            <a:cxnSpLocks noChangeShapeType="1"/>
          </p:cNvCxnSpPr>
          <p:nvPr/>
        </p:nvCxnSpPr>
        <p:spPr bwMode="auto">
          <a:xfrm flipV="1">
            <a:off x="3071813" y="2695575"/>
            <a:ext cx="544512" cy="1270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6642" name="直接连接符 75"/>
          <p:cNvCxnSpPr>
            <a:cxnSpLocks noChangeShapeType="1"/>
          </p:cNvCxnSpPr>
          <p:nvPr/>
        </p:nvCxnSpPr>
        <p:spPr bwMode="auto">
          <a:xfrm rot="1800000" flipV="1">
            <a:off x="3078163" y="2840038"/>
            <a:ext cx="544512" cy="1270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6643" name="直接连接符 76"/>
          <p:cNvCxnSpPr>
            <a:cxnSpLocks noChangeShapeType="1"/>
          </p:cNvCxnSpPr>
          <p:nvPr/>
        </p:nvCxnSpPr>
        <p:spPr bwMode="auto">
          <a:xfrm>
            <a:off x="3117850" y="2835275"/>
            <a:ext cx="490538" cy="417513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82" name="直接连接符 81"/>
          <p:cNvCxnSpPr/>
          <p:nvPr/>
        </p:nvCxnSpPr>
        <p:spPr bwMode="auto">
          <a:xfrm rot="16200000" flipV="1">
            <a:off x="2841734" y="3062168"/>
            <a:ext cx="1000132" cy="54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83" name="直接连接符 82"/>
          <p:cNvCxnSpPr/>
          <p:nvPr/>
        </p:nvCxnSpPr>
        <p:spPr bwMode="auto">
          <a:xfrm rot="16200000" flipV="1">
            <a:off x="2983646" y="2906699"/>
            <a:ext cx="720000" cy="5436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sp>
        <p:nvSpPr>
          <p:cNvPr id="26646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</a:t>
            </a:r>
          </a:p>
        </p:txBody>
      </p:sp>
      <p:sp>
        <p:nvSpPr>
          <p:cNvPr id="73" name="矩形 72"/>
          <p:cNvSpPr/>
          <p:nvPr/>
        </p:nvSpPr>
        <p:spPr bwMode="auto">
          <a:xfrm>
            <a:off x="3857625" y="2003425"/>
            <a:ext cx="1187450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2552" name="TextBox 24"/>
          <p:cNvSpPr txBox="1">
            <a:spLocks noChangeArrowheads="1"/>
          </p:cNvSpPr>
          <p:nvPr/>
        </p:nvSpPr>
        <p:spPr bwMode="auto">
          <a:xfrm>
            <a:off x="3786188" y="1951038"/>
            <a:ext cx="1204912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12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t32_t esp</a:t>
            </a:r>
          </a:p>
        </p:txBody>
      </p:sp>
      <p:sp>
        <p:nvSpPr>
          <p:cNvPr id="76" name="矩形 75"/>
          <p:cNvSpPr/>
          <p:nvPr/>
        </p:nvSpPr>
        <p:spPr bwMode="auto">
          <a:xfrm>
            <a:off x="3857625" y="2335213"/>
            <a:ext cx="1187450" cy="214312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2554" name="TextBox 24"/>
          <p:cNvSpPr txBox="1">
            <a:spLocks noChangeArrowheads="1"/>
          </p:cNvSpPr>
          <p:nvPr/>
        </p:nvSpPr>
        <p:spPr bwMode="auto">
          <a:xfrm>
            <a:off x="3786188" y="2282825"/>
            <a:ext cx="12128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12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t32_t ebx</a:t>
            </a:r>
          </a:p>
        </p:txBody>
      </p:sp>
      <p:sp>
        <p:nvSpPr>
          <p:cNvPr id="84" name="矩形 83"/>
          <p:cNvSpPr/>
          <p:nvPr/>
        </p:nvSpPr>
        <p:spPr bwMode="auto">
          <a:xfrm>
            <a:off x="3857625" y="2601913"/>
            <a:ext cx="1187450" cy="214312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2556" name="TextBox 24"/>
          <p:cNvSpPr txBox="1">
            <a:spLocks noChangeArrowheads="1"/>
          </p:cNvSpPr>
          <p:nvPr/>
        </p:nvSpPr>
        <p:spPr bwMode="auto">
          <a:xfrm>
            <a:off x="3786188" y="2555875"/>
            <a:ext cx="119380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12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t32_t ecx</a:t>
            </a:r>
          </a:p>
        </p:txBody>
      </p:sp>
      <p:sp>
        <p:nvSpPr>
          <p:cNvPr id="87" name="矩形 86"/>
          <p:cNvSpPr/>
          <p:nvPr/>
        </p:nvSpPr>
        <p:spPr bwMode="auto">
          <a:xfrm>
            <a:off x="3857625" y="2860675"/>
            <a:ext cx="1187450" cy="21431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2558" name="TextBox 24"/>
          <p:cNvSpPr txBox="1">
            <a:spLocks noChangeArrowheads="1"/>
          </p:cNvSpPr>
          <p:nvPr/>
        </p:nvSpPr>
        <p:spPr bwMode="auto">
          <a:xfrm>
            <a:off x="3786188" y="2827338"/>
            <a:ext cx="12128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12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t32_t edx</a:t>
            </a:r>
          </a:p>
        </p:txBody>
      </p:sp>
      <p:sp>
        <p:nvSpPr>
          <p:cNvPr id="90" name="矩形 89"/>
          <p:cNvSpPr/>
          <p:nvPr/>
        </p:nvSpPr>
        <p:spPr bwMode="auto">
          <a:xfrm>
            <a:off x="3857625" y="3128963"/>
            <a:ext cx="1187450" cy="214312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2560" name="TextBox 24"/>
          <p:cNvSpPr txBox="1">
            <a:spLocks noChangeArrowheads="1"/>
          </p:cNvSpPr>
          <p:nvPr/>
        </p:nvSpPr>
        <p:spPr bwMode="auto">
          <a:xfrm>
            <a:off x="3786188" y="3074988"/>
            <a:ext cx="1147762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12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t32_t esi</a:t>
            </a:r>
          </a:p>
        </p:txBody>
      </p:sp>
      <p:sp>
        <p:nvSpPr>
          <p:cNvPr id="93" name="矩形 92"/>
          <p:cNvSpPr/>
          <p:nvPr/>
        </p:nvSpPr>
        <p:spPr bwMode="auto">
          <a:xfrm>
            <a:off x="3857625" y="3459163"/>
            <a:ext cx="1187450" cy="214312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2562" name="TextBox 24"/>
          <p:cNvSpPr txBox="1">
            <a:spLocks noChangeArrowheads="1"/>
          </p:cNvSpPr>
          <p:nvPr/>
        </p:nvSpPr>
        <p:spPr bwMode="auto">
          <a:xfrm>
            <a:off x="3786188" y="3406775"/>
            <a:ext cx="116522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12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t32_t edi</a:t>
            </a:r>
          </a:p>
        </p:txBody>
      </p:sp>
      <p:sp>
        <p:nvSpPr>
          <p:cNvPr id="96" name="矩形 95"/>
          <p:cNvSpPr/>
          <p:nvPr/>
        </p:nvSpPr>
        <p:spPr bwMode="auto">
          <a:xfrm>
            <a:off x="3857625" y="3748088"/>
            <a:ext cx="1187450" cy="214312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2564" name="TextBox 24"/>
          <p:cNvSpPr txBox="1">
            <a:spLocks noChangeArrowheads="1"/>
          </p:cNvSpPr>
          <p:nvPr/>
        </p:nvSpPr>
        <p:spPr bwMode="auto">
          <a:xfrm>
            <a:off x="3786188" y="3695700"/>
            <a:ext cx="122237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12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t32_t ebp</a:t>
            </a: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4"/>
          <p:cNvSpPr>
            <a:spLocks noChangeArrowheads="1"/>
          </p:cNvSpPr>
          <p:nvPr/>
        </p:nvSpPr>
        <p:spPr bwMode="auto">
          <a:xfrm>
            <a:off x="476250" y="214313"/>
            <a:ext cx="24288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</a:t>
            </a:r>
          </a:p>
        </p:txBody>
      </p:sp>
      <p:grpSp>
        <p:nvGrpSpPr>
          <p:cNvPr id="27651" name="组合 37"/>
          <p:cNvGrpSpPr>
            <a:grpSpLocks/>
          </p:cNvGrpSpPr>
          <p:nvPr/>
        </p:nvGrpSpPr>
        <p:grpSpPr bwMode="auto">
          <a:xfrm>
            <a:off x="261938" y="2416175"/>
            <a:ext cx="1925637" cy="319088"/>
            <a:chOff x="428596" y="3102296"/>
            <a:chExt cx="1907190" cy="350852"/>
          </a:xfrm>
        </p:grpSpPr>
        <p:sp>
          <p:nvSpPr>
            <p:cNvPr id="4" name="矩形 3"/>
            <p:cNvSpPr/>
            <p:nvPr/>
          </p:nvSpPr>
          <p:spPr bwMode="auto">
            <a:xfrm>
              <a:off x="499349" y="3105787"/>
              <a:ext cx="1836437" cy="324669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7774" name="TextBox 4"/>
            <p:cNvSpPr txBox="1">
              <a:spLocks noChangeArrowheads="1"/>
            </p:cNvSpPr>
            <p:nvPr/>
          </p:nvSpPr>
          <p:spPr bwMode="auto">
            <a:xfrm>
              <a:off x="428596" y="3102296"/>
              <a:ext cx="1906247" cy="350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trap_frame</a:t>
              </a:r>
            </a:p>
          </p:txBody>
        </p:sp>
      </p:grp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2225675" y="2544763"/>
            <a:ext cx="2925763" cy="1601787"/>
            <a:chOff x="2225675" y="2544729"/>
            <a:chExt cx="2925763" cy="1602456"/>
          </a:xfrm>
        </p:grpSpPr>
        <p:cxnSp>
          <p:nvCxnSpPr>
            <p:cNvPr id="27751" name="直接连接符 42"/>
            <p:cNvCxnSpPr>
              <a:cxnSpLocks noChangeShapeType="1"/>
            </p:cNvCxnSpPr>
            <p:nvPr/>
          </p:nvCxnSpPr>
          <p:spPr bwMode="auto">
            <a:xfrm>
              <a:off x="2225675" y="2570163"/>
              <a:ext cx="2413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 type="oval" w="med" len="med"/>
              <a:tailEnd/>
            </a:ln>
          </p:spPr>
        </p:cxnSp>
        <p:grpSp>
          <p:nvGrpSpPr>
            <p:cNvPr id="27752" name="组合 4"/>
            <p:cNvGrpSpPr>
              <a:grpSpLocks/>
            </p:cNvGrpSpPr>
            <p:nvPr/>
          </p:nvGrpSpPr>
          <p:grpSpPr bwMode="auto">
            <a:xfrm>
              <a:off x="2450482" y="2544729"/>
              <a:ext cx="2700956" cy="1602456"/>
              <a:chOff x="2450482" y="2544729"/>
              <a:chExt cx="2700956" cy="1602456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3243263" y="3918490"/>
                <a:ext cx="1619250" cy="195345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3243263" y="3656443"/>
                <a:ext cx="1908175" cy="19534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3243263" y="3394396"/>
                <a:ext cx="1295400" cy="196932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3243263" y="3133937"/>
                <a:ext cx="1368425" cy="195345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3243263" y="2871891"/>
                <a:ext cx="1368425" cy="19534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23577" name="TextBox 29"/>
              <p:cNvSpPr txBox="1">
                <a:spLocks noChangeArrowheads="1"/>
              </p:cNvSpPr>
              <p:nvPr/>
            </p:nvSpPr>
            <p:spPr bwMode="auto">
              <a:xfrm>
                <a:off x="3170238" y="2814717"/>
                <a:ext cx="1204912" cy="285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uint32_t tf_err</a:t>
                </a:r>
              </a:p>
            </p:txBody>
          </p:sp>
          <p:sp>
            <p:nvSpPr>
              <p:cNvPr id="23578" name="TextBox 30"/>
              <p:cNvSpPr txBox="1">
                <a:spLocks noChangeArrowheads="1"/>
              </p:cNvSpPr>
              <p:nvPr/>
            </p:nvSpPr>
            <p:spPr bwMode="auto">
              <a:xfrm>
                <a:off x="3170238" y="3067234"/>
                <a:ext cx="1249362" cy="285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uintptr_t tf_eip</a:t>
                </a:r>
              </a:p>
            </p:txBody>
          </p:sp>
          <p:sp>
            <p:nvSpPr>
              <p:cNvPr id="23579" name="TextBox 31"/>
              <p:cNvSpPr txBox="1">
                <a:spLocks noChangeArrowheads="1"/>
              </p:cNvSpPr>
              <p:nvPr/>
            </p:nvSpPr>
            <p:spPr bwMode="auto">
              <a:xfrm>
                <a:off x="3170238" y="3338811"/>
                <a:ext cx="1144587" cy="285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uint16_t tf_cs</a:t>
                </a:r>
              </a:p>
            </p:txBody>
          </p:sp>
          <p:sp>
            <p:nvSpPr>
              <p:cNvPr id="23580" name="TextBox 32"/>
              <p:cNvSpPr txBox="1">
                <a:spLocks noChangeArrowheads="1"/>
              </p:cNvSpPr>
              <p:nvPr/>
            </p:nvSpPr>
            <p:spPr bwMode="auto">
              <a:xfrm>
                <a:off x="3170238" y="3591328"/>
                <a:ext cx="1693862" cy="285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uint16_t tf_padding4</a:t>
                </a:r>
              </a:p>
            </p:txBody>
          </p:sp>
          <p:sp>
            <p:nvSpPr>
              <p:cNvPr id="23581" name="TextBox 33"/>
              <p:cNvSpPr txBox="1">
                <a:spLocks noChangeArrowheads="1"/>
              </p:cNvSpPr>
              <p:nvPr/>
            </p:nvSpPr>
            <p:spPr bwMode="auto">
              <a:xfrm>
                <a:off x="3170238" y="3861316"/>
                <a:ext cx="1438275" cy="285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uint32_t tf_eflags</a:t>
                </a:r>
              </a:p>
            </p:txBody>
          </p:sp>
          <p:cxnSp>
            <p:nvCxnSpPr>
              <p:cNvPr id="27763" name="直接连接符 52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2967038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64" name="直接连接符 53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3236913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65" name="直接连接符 54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3498850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66" name="直接连接符 55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3760788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67" name="直接连接符 56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4022725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68" name="直接连接符 76"/>
              <p:cNvCxnSpPr>
                <a:cxnSpLocks noChangeShapeType="1"/>
              </p:cNvCxnSpPr>
              <p:nvPr/>
            </p:nvCxnSpPr>
            <p:spPr bwMode="auto">
              <a:xfrm>
                <a:off x="2497138" y="2589213"/>
                <a:ext cx="493712" cy="382587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80" name="直接连接符 79"/>
              <p:cNvCxnSpPr/>
              <p:nvPr/>
            </p:nvCxnSpPr>
            <p:spPr bwMode="auto">
              <a:xfrm rot="16200000" flipH="1">
                <a:off x="2010184" y="3026291"/>
                <a:ext cx="1437999" cy="54459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</p:spPr>
          </p:cxnSp>
          <p:cxnSp>
            <p:nvCxnSpPr>
              <p:cNvPr id="81" name="直接连接符 80"/>
              <p:cNvCxnSpPr/>
              <p:nvPr/>
            </p:nvCxnSpPr>
            <p:spPr bwMode="auto">
              <a:xfrm rot="16200000" flipV="1">
                <a:off x="2118501" y="2876710"/>
                <a:ext cx="1218682" cy="55472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 rot="16200000" flipV="1">
                <a:off x="2265230" y="2772105"/>
                <a:ext cx="915101" cy="54459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</p:spPr>
          </p:cxnSp>
          <p:cxnSp>
            <p:nvCxnSpPr>
              <p:cNvPr id="83" name="直接连接符 82"/>
              <p:cNvCxnSpPr/>
              <p:nvPr/>
            </p:nvCxnSpPr>
            <p:spPr bwMode="auto">
              <a:xfrm rot="16200000" flipV="1">
                <a:off x="2395247" y="2629682"/>
                <a:ext cx="658786" cy="54831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</p:spPr>
          </p:cxnSp>
        </p:grpSp>
      </p:grpSp>
      <p:grpSp>
        <p:nvGrpSpPr>
          <p:cNvPr id="7" name="组合 22"/>
          <p:cNvGrpSpPr>
            <a:grpSpLocks/>
          </p:cNvGrpSpPr>
          <p:nvPr/>
        </p:nvGrpSpPr>
        <p:grpSpPr bwMode="auto">
          <a:xfrm>
            <a:off x="2451100" y="192088"/>
            <a:ext cx="3454400" cy="2640012"/>
            <a:chOff x="2451100" y="192088"/>
            <a:chExt cx="3454400" cy="2640647"/>
          </a:xfrm>
        </p:grpSpPr>
        <p:grpSp>
          <p:nvGrpSpPr>
            <p:cNvPr id="27708" name="组合 6"/>
            <p:cNvGrpSpPr>
              <a:grpSpLocks/>
            </p:cNvGrpSpPr>
            <p:nvPr/>
          </p:nvGrpSpPr>
          <p:grpSpPr bwMode="auto">
            <a:xfrm>
              <a:off x="2451100" y="192088"/>
              <a:ext cx="2916238" cy="2640647"/>
              <a:chOff x="2451100" y="192088"/>
              <a:chExt cx="2916238" cy="2640647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3243263" y="2610432"/>
                <a:ext cx="1692275" cy="196897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3243263" y="2348432"/>
                <a:ext cx="1908175" cy="196897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3243263" y="2088019"/>
                <a:ext cx="1271587" cy="195309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3243263" y="1826018"/>
                <a:ext cx="1943100" cy="196897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3243263" y="1564018"/>
                <a:ext cx="1260475" cy="196897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3243263" y="779604"/>
                <a:ext cx="1871662" cy="196897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3243263" y="1303605"/>
                <a:ext cx="1943100" cy="195309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3243263" y="1041604"/>
                <a:ext cx="1260475" cy="19531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23569" name="TextBox 6"/>
              <p:cNvSpPr txBox="1">
                <a:spLocks noChangeArrowheads="1"/>
              </p:cNvSpPr>
              <p:nvPr/>
            </p:nvSpPr>
            <p:spPr bwMode="auto">
              <a:xfrm>
                <a:off x="3170238" y="708149"/>
                <a:ext cx="1693862" cy="285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uint16_t tf_padding0</a:t>
                </a:r>
              </a:p>
            </p:txBody>
          </p:sp>
          <p:sp>
            <p:nvSpPr>
              <p:cNvPr id="23570" name="TextBox 22"/>
              <p:cNvSpPr txBox="1">
                <a:spLocks noChangeArrowheads="1"/>
              </p:cNvSpPr>
              <p:nvPr/>
            </p:nvSpPr>
            <p:spPr bwMode="auto">
              <a:xfrm>
                <a:off x="3170238" y="987616"/>
                <a:ext cx="1120775" cy="285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uint16_t tf_fs</a:t>
                </a:r>
              </a:p>
            </p:txBody>
          </p:sp>
          <p:sp>
            <p:nvSpPr>
              <p:cNvPr id="23571" name="TextBox 23"/>
              <p:cNvSpPr txBox="1">
                <a:spLocks noChangeArrowheads="1"/>
              </p:cNvSpPr>
              <p:nvPr/>
            </p:nvSpPr>
            <p:spPr bwMode="auto">
              <a:xfrm>
                <a:off x="3170238" y="1236914"/>
                <a:ext cx="1693862" cy="285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uint16_t tf_padding1</a:t>
                </a:r>
              </a:p>
            </p:txBody>
          </p:sp>
          <p:sp>
            <p:nvSpPr>
              <p:cNvPr id="23572" name="TextBox 24"/>
              <p:cNvSpPr txBox="1">
                <a:spLocks noChangeArrowheads="1"/>
              </p:cNvSpPr>
              <p:nvPr/>
            </p:nvSpPr>
            <p:spPr bwMode="auto">
              <a:xfrm>
                <a:off x="3170238" y="1502090"/>
                <a:ext cx="1158875" cy="285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uint16_t tf_es</a:t>
                </a:r>
              </a:p>
            </p:txBody>
          </p:sp>
          <p:sp>
            <p:nvSpPr>
              <p:cNvPr id="23573" name="TextBox 25"/>
              <p:cNvSpPr txBox="1">
                <a:spLocks noChangeArrowheads="1"/>
              </p:cNvSpPr>
              <p:nvPr/>
            </p:nvSpPr>
            <p:spPr bwMode="auto">
              <a:xfrm>
                <a:off x="3170238" y="1762503"/>
                <a:ext cx="1693862" cy="285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uint16_t tf_padding2</a:t>
                </a:r>
              </a:p>
            </p:txBody>
          </p:sp>
          <p:sp>
            <p:nvSpPr>
              <p:cNvPr id="23574" name="TextBox 26"/>
              <p:cNvSpPr txBox="1">
                <a:spLocks noChangeArrowheads="1"/>
              </p:cNvSpPr>
              <p:nvPr/>
            </p:nvSpPr>
            <p:spPr bwMode="auto">
              <a:xfrm>
                <a:off x="3170238" y="2030855"/>
                <a:ext cx="1163637" cy="285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uint16_t tf_ds</a:t>
                </a:r>
              </a:p>
            </p:txBody>
          </p:sp>
          <p:sp>
            <p:nvSpPr>
              <p:cNvPr id="23575" name="TextBox 27"/>
              <p:cNvSpPr txBox="1">
                <a:spLocks noChangeArrowheads="1"/>
              </p:cNvSpPr>
              <p:nvPr/>
            </p:nvSpPr>
            <p:spPr bwMode="auto">
              <a:xfrm>
                <a:off x="3190875" y="2280152"/>
                <a:ext cx="1693863" cy="285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uint16_t tf_padding3</a:t>
                </a:r>
              </a:p>
            </p:txBody>
          </p:sp>
          <p:sp>
            <p:nvSpPr>
              <p:cNvPr id="23576" name="TextBox 28"/>
              <p:cNvSpPr txBox="1">
                <a:spLocks noChangeArrowheads="1"/>
              </p:cNvSpPr>
              <p:nvPr/>
            </p:nvSpPr>
            <p:spPr bwMode="auto">
              <a:xfrm>
                <a:off x="3170238" y="2546916"/>
                <a:ext cx="1485900" cy="285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uint32_t tf_trapno</a:t>
                </a:r>
              </a:p>
            </p:txBody>
          </p:sp>
          <p:cxnSp>
            <p:nvCxnSpPr>
              <p:cNvPr id="27727" name="直接连接符 40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866775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28" name="直接连接符 4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854991" y="1456528"/>
                <a:ext cx="1730375" cy="525463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29" name="直接连接符 45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1150938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30" name="直接连接符 46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1411288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31" name="直接连接符 47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1673225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32" name="直接连接符 48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1935163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33" name="直接连接符 49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2200275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34" name="直接连接符 50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2462213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35" name="直接连接符 51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2724150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36" name="直接连接符 5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12153" y="1593054"/>
                <a:ext cx="1438275" cy="544512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37" name="直接连接符 61"/>
              <p:cNvCxnSpPr>
                <a:cxnSpLocks noChangeShapeType="1"/>
              </p:cNvCxnSpPr>
              <p:nvPr/>
            </p:nvCxnSpPr>
            <p:spPr bwMode="auto">
              <a:xfrm rot="5400000">
                <a:off x="2163759" y="1730373"/>
                <a:ext cx="1152525" cy="50800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38" name="直接连接符 62"/>
              <p:cNvCxnSpPr>
                <a:cxnSpLocks noChangeShapeType="1"/>
              </p:cNvCxnSpPr>
              <p:nvPr/>
            </p:nvCxnSpPr>
            <p:spPr bwMode="auto">
              <a:xfrm rot="5400000">
                <a:off x="2270125" y="1849438"/>
                <a:ext cx="922338" cy="544512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39" name="直接连接符 63"/>
              <p:cNvCxnSpPr>
                <a:cxnSpLocks noChangeShapeType="1"/>
              </p:cNvCxnSpPr>
              <p:nvPr/>
            </p:nvCxnSpPr>
            <p:spPr bwMode="auto">
              <a:xfrm rot="5400000">
                <a:off x="2423319" y="1994694"/>
                <a:ext cx="642938" cy="50800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40" name="直接连接符 64"/>
              <p:cNvCxnSpPr>
                <a:cxnSpLocks noChangeShapeType="1"/>
              </p:cNvCxnSpPr>
              <p:nvPr/>
            </p:nvCxnSpPr>
            <p:spPr bwMode="auto">
              <a:xfrm rot="10800000" flipV="1">
                <a:off x="2522538" y="2198688"/>
                <a:ext cx="481012" cy="346075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41" name="直接连接符 69"/>
              <p:cNvCxnSpPr>
                <a:cxnSpLocks noChangeShapeType="1"/>
              </p:cNvCxnSpPr>
              <p:nvPr/>
            </p:nvCxnSpPr>
            <p:spPr bwMode="auto">
              <a:xfrm flipV="1">
                <a:off x="2451100" y="2462213"/>
                <a:ext cx="549275" cy="115887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42" name="直接连接符 75"/>
              <p:cNvCxnSpPr>
                <a:cxnSpLocks noChangeShapeType="1"/>
              </p:cNvCxnSpPr>
              <p:nvPr/>
            </p:nvCxnSpPr>
            <p:spPr bwMode="auto">
              <a:xfrm rot="1800000" flipV="1">
                <a:off x="2457450" y="2593975"/>
                <a:ext cx="549275" cy="115888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sp>
            <p:nvSpPr>
              <p:cNvPr id="90" name="矩形 89"/>
              <p:cNvSpPr/>
              <p:nvPr/>
            </p:nvSpPr>
            <p:spPr bwMode="auto">
              <a:xfrm>
                <a:off x="3243263" y="254015"/>
                <a:ext cx="2124075" cy="196897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 bwMode="auto">
              <a:xfrm>
                <a:off x="3243263" y="516016"/>
                <a:ext cx="1295400" cy="196897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23622" name="TextBox 6"/>
              <p:cNvSpPr txBox="1">
                <a:spLocks noChangeArrowheads="1"/>
              </p:cNvSpPr>
              <p:nvPr/>
            </p:nvSpPr>
            <p:spPr bwMode="auto">
              <a:xfrm>
                <a:off x="3170238" y="192088"/>
                <a:ext cx="1870075" cy="285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struct pushregs tf_regs</a:t>
                </a:r>
              </a:p>
            </p:txBody>
          </p:sp>
          <p:sp>
            <p:nvSpPr>
              <p:cNvPr id="23623" name="TextBox 22"/>
              <p:cNvSpPr txBox="1">
                <a:spLocks noChangeArrowheads="1"/>
              </p:cNvSpPr>
              <p:nvPr/>
            </p:nvSpPr>
            <p:spPr bwMode="auto">
              <a:xfrm>
                <a:off x="3170238" y="455676"/>
                <a:ext cx="1163637" cy="285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uint16_t tf_gs</a:t>
                </a:r>
              </a:p>
            </p:txBody>
          </p:sp>
          <p:cxnSp>
            <p:nvCxnSpPr>
              <p:cNvPr id="27747" name="直接连接符 40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341313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48" name="直接连接符 45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625475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49" name="直接连接符 4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765297" y="1320797"/>
                <a:ext cx="1928813" cy="506413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50" name="直接连接符 4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2423" y="1204909"/>
                <a:ext cx="2220912" cy="512763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</p:grpSp>
        <p:cxnSp>
          <p:nvCxnSpPr>
            <p:cNvPr id="27709" name="直接连接符 141"/>
            <p:cNvCxnSpPr>
              <a:cxnSpLocks noChangeShapeType="1"/>
            </p:cNvCxnSpPr>
            <p:nvPr/>
          </p:nvCxnSpPr>
          <p:spPr bwMode="auto">
            <a:xfrm>
              <a:off x="2476500" y="214313"/>
              <a:ext cx="3429000" cy="158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27710" name="直接连接符 142"/>
            <p:cNvCxnSpPr>
              <a:cxnSpLocks noChangeShapeType="1"/>
            </p:cNvCxnSpPr>
            <p:nvPr/>
          </p:nvCxnSpPr>
          <p:spPr bwMode="auto">
            <a:xfrm>
              <a:off x="2476500" y="2824163"/>
              <a:ext cx="3429000" cy="158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451100" y="2544763"/>
            <a:ext cx="3454400" cy="2389187"/>
            <a:chOff x="2450482" y="2544729"/>
            <a:chExt cx="3455018" cy="2389856"/>
          </a:xfrm>
        </p:grpSpPr>
        <p:grpSp>
          <p:nvGrpSpPr>
            <p:cNvPr id="27694" name="组合 2"/>
            <p:cNvGrpSpPr>
              <a:grpSpLocks/>
            </p:cNvGrpSpPr>
            <p:nvPr/>
          </p:nvGrpSpPr>
          <p:grpSpPr bwMode="auto">
            <a:xfrm>
              <a:off x="2450482" y="2544729"/>
              <a:ext cx="2788149" cy="2389856"/>
              <a:chOff x="2450482" y="2544729"/>
              <a:chExt cx="2788149" cy="2389856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3242787" y="4178723"/>
                <a:ext cx="1440120" cy="196905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23582" name="TextBox 34"/>
              <p:cNvSpPr txBox="1">
                <a:spLocks noChangeArrowheads="1"/>
              </p:cNvSpPr>
              <p:nvPr/>
            </p:nvSpPr>
            <p:spPr bwMode="auto">
              <a:xfrm>
                <a:off x="3169749" y="4113618"/>
                <a:ext cx="1287692" cy="285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uintptr_t tf_esp</a:t>
                </a:r>
              </a:p>
            </p:txBody>
          </p:sp>
          <p:cxnSp>
            <p:nvCxnSpPr>
              <p:cNvPr id="27698" name="直接连接符 57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4275138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 rot="16200000" flipH="1">
                <a:off x="1861550" y="3133660"/>
                <a:ext cx="1727362" cy="54949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</p:spPr>
          </p:cxnSp>
          <p:sp>
            <p:nvSpPr>
              <p:cNvPr id="77" name="矩形 76"/>
              <p:cNvSpPr/>
              <p:nvPr/>
            </p:nvSpPr>
            <p:spPr bwMode="auto">
              <a:xfrm>
                <a:off x="3242787" y="4713861"/>
                <a:ext cx="1995844" cy="195317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 bwMode="auto">
              <a:xfrm>
                <a:off x="3242787" y="4451850"/>
                <a:ext cx="1295632" cy="196905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23616" name="TextBox 33"/>
              <p:cNvSpPr txBox="1">
                <a:spLocks noChangeArrowheads="1"/>
              </p:cNvSpPr>
              <p:nvPr/>
            </p:nvSpPr>
            <p:spPr bwMode="auto">
              <a:xfrm>
                <a:off x="3169749" y="4394684"/>
                <a:ext cx="1146380" cy="285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uint16_t tf_ss</a:t>
                </a:r>
              </a:p>
            </p:txBody>
          </p:sp>
          <p:sp>
            <p:nvSpPr>
              <p:cNvPr id="23617" name="TextBox 34"/>
              <p:cNvSpPr txBox="1">
                <a:spLocks noChangeArrowheads="1"/>
              </p:cNvSpPr>
              <p:nvPr/>
            </p:nvSpPr>
            <p:spPr bwMode="auto">
              <a:xfrm>
                <a:off x="3169749" y="4648755"/>
                <a:ext cx="1694165" cy="285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uint16_t tf_padding5</a:t>
                </a:r>
              </a:p>
            </p:txBody>
          </p:sp>
          <p:cxnSp>
            <p:nvCxnSpPr>
              <p:cNvPr id="27704" name="直接连接符 56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4556125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27705" name="直接连接符 57"/>
              <p:cNvCxnSpPr>
                <a:cxnSpLocks noChangeShapeType="1"/>
              </p:cNvCxnSpPr>
              <p:nvPr/>
            </p:nvCxnSpPr>
            <p:spPr bwMode="auto">
              <a:xfrm rot="10800000" flipV="1">
                <a:off x="2984500" y="4808538"/>
                <a:ext cx="255588" cy="0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/>
                <a:tailEnd/>
              </a:ln>
            </p:spPr>
          </p:cxnSp>
          <p:cxnSp>
            <p:nvCxnSpPr>
              <p:cNvPr id="137" name="直接连接符 136"/>
              <p:cNvCxnSpPr/>
              <p:nvPr/>
            </p:nvCxnSpPr>
            <p:spPr bwMode="auto">
              <a:xfrm rot="16200000" flipH="1">
                <a:off x="1747553" y="3300686"/>
                <a:ext cx="1981363" cy="52349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</p:spPr>
          </p:cxnSp>
          <p:cxnSp>
            <p:nvCxnSpPr>
              <p:cNvPr id="139" name="直接连接符 138"/>
              <p:cNvCxnSpPr/>
              <p:nvPr/>
            </p:nvCxnSpPr>
            <p:spPr bwMode="auto">
              <a:xfrm rot="16200000" flipH="1">
                <a:off x="1617376" y="3430859"/>
                <a:ext cx="2241715" cy="52349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</p:spPr>
          </p:cxnSp>
        </p:grpSp>
        <p:cxnSp>
          <p:nvCxnSpPr>
            <p:cNvPr id="27695" name="直接连接符 143"/>
            <p:cNvCxnSpPr>
              <a:cxnSpLocks noChangeShapeType="1"/>
            </p:cNvCxnSpPr>
            <p:nvPr/>
          </p:nvCxnSpPr>
          <p:spPr bwMode="auto">
            <a:xfrm>
              <a:off x="2476500" y="4143375"/>
              <a:ext cx="3429000" cy="158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24" name="组合 24"/>
          <p:cNvGrpSpPr>
            <a:grpSpLocks/>
          </p:cNvGrpSpPr>
          <p:nvPr/>
        </p:nvGrpSpPr>
        <p:grpSpPr bwMode="auto">
          <a:xfrm>
            <a:off x="5381625" y="311150"/>
            <a:ext cx="3762375" cy="2513013"/>
            <a:chOff x="5381625" y="311150"/>
            <a:chExt cx="3762375" cy="2513648"/>
          </a:xfrm>
        </p:grpSpPr>
        <p:sp>
          <p:nvSpPr>
            <p:cNvPr id="27656" name="椭圆 94"/>
            <p:cNvSpPr>
              <a:spLocks noChangeArrowheads="1"/>
            </p:cNvSpPr>
            <p:nvPr/>
          </p:nvSpPr>
          <p:spPr bwMode="auto">
            <a:xfrm>
              <a:off x="5403850" y="311150"/>
              <a:ext cx="109538" cy="98425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 sz="1600">
                <a:latin typeface="Arial" pitchFamily="34" charset="0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7550150" y="552511"/>
              <a:ext cx="1439863" cy="214367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3634" name="TextBox 24"/>
            <p:cNvSpPr txBox="1">
              <a:spLocks noChangeArrowheads="1"/>
            </p:cNvSpPr>
            <p:nvPr/>
          </p:nvSpPr>
          <p:spPr bwMode="auto">
            <a:xfrm>
              <a:off x="7508875" y="495347"/>
              <a:ext cx="1352550" cy="2858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uint32_t reg_edi</a:t>
              </a:r>
            </a:p>
          </p:txBody>
        </p:sp>
        <p:grpSp>
          <p:nvGrpSpPr>
            <p:cNvPr id="27659" name="组合 37"/>
            <p:cNvGrpSpPr>
              <a:grpSpLocks/>
            </p:cNvGrpSpPr>
            <p:nvPr/>
          </p:nvGrpSpPr>
          <p:grpSpPr bwMode="auto">
            <a:xfrm>
              <a:off x="5381625" y="1482725"/>
              <a:ext cx="1403350" cy="327025"/>
              <a:chOff x="440010" y="3102304"/>
              <a:chExt cx="1895759" cy="327827"/>
            </a:xfrm>
          </p:grpSpPr>
          <p:sp>
            <p:nvSpPr>
              <p:cNvPr id="180" name="矩形 179"/>
              <p:cNvSpPr/>
              <p:nvPr/>
            </p:nvSpPr>
            <p:spPr bwMode="auto">
              <a:xfrm>
                <a:off x="500057" y="3105784"/>
                <a:ext cx="1835712" cy="324727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endParaRPr lang="zh-CN" altLang="en-US" sz="1600">
                  <a:latin typeface="Arial" panose="02080604020202020204" charset="0"/>
                </a:endParaRPr>
              </a:p>
            </p:txBody>
          </p:sp>
          <p:sp>
            <p:nvSpPr>
              <p:cNvPr id="23669" name="TextBox 4"/>
              <p:cNvSpPr txBox="1">
                <a:spLocks noChangeArrowheads="1"/>
              </p:cNvSpPr>
              <p:nvPr/>
            </p:nvSpPr>
            <p:spPr bwMode="auto">
              <a:xfrm>
                <a:off x="440010" y="3102601"/>
                <a:ext cx="1807834" cy="2865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buFont typeface="Arial" panose="02080604020202020204" charset="0"/>
                  <a:buNone/>
                  <a:defRPr/>
                </a:pPr>
                <a:r>
                  <a:rPr lang="en-US" altLang="zh-CN" sz="12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struct pushregs</a:t>
                </a:r>
              </a:p>
            </p:txBody>
          </p:sp>
        </p:grpSp>
        <p:cxnSp>
          <p:nvCxnSpPr>
            <p:cNvPr id="27660" name="直接连接符 42"/>
            <p:cNvCxnSpPr>
              <a:cxnSpLocks noChangeShapeType="1"/>
            </p:cNvCxnSpPr>
            <p:nvPr/>
          </p:nvCxnSpPr>
          <p:spPr bwMode="auto">
            <a:xfrm>
              <a:off x="6821488" y="1651000"/>
              <a:ext cx="14446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 type="oval" w="med" len="med"/>
              <a:tailEnd/>
            </a:ln>
          </p:spPr>
        </p:cxnSp>
        <p:cxnSp>
          <p:nvCxnSpPr>
            <p:cNvPr id="27661" name="直接连接符 47"/>
            <p:cNvCxnSpPr>
              <a:cxnSpLocks noChangeShapeType="1"/>
            </p:cNvCxnSpPr>
            <p:nvPr/>
          </p:nvCxnSpPr>
          <p:spPr bwMode="auto">
            <a:xfrm rot="10800000" flipV="1">
              <a:off x="7346950" y="671513"/>
              <a:ext cx="200025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27662" name="直接连接符 48"/>
            <p:cNvCxnSpPr>
              <a:cxnSpLocks noChangeShapeType="1"/>
            </p:cNvCxnSpPr>
            <p:nvPr/>
          </p:nvCxnSpPr>
          <p:spPr bwMode="auto">
            <a:xfrm rot="10800000" flipV="1">
              <a:off x="7346950" y="957263"/>
              <a:ext cx="200025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27663" name="直接连接符 49"/>
            <p:cNvCxnSpPr>
              <a:cxnSpLocks noChangeShapeType="1"/>
            </p:cNvCxnSpPr>
            <p:nvPr/>
          </p:nvCxnSpPr>
          <p:spPr bwMode="auto">
            <a:xfrm rot="10800000" flipV="1">
              <a:off x="7346950" y="1247775"/>
              <a:ext cx="200025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27664" name="直接连接符 50"/>
            <p:cNvCxnSpPr>
              <a:cxnSpLocks noChangeShapeType="1"/>
            </p:cNvCxnSpPr>
            <p:nvPr/>
          </p:nvCxnSpPr>
          <p:spPr bwMode="auto">
            <a:xfrm rot="10800000" flipV="1">
              <a:off x="7346950" y="1533525"/>
              <a:ext cx="200025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27665" name="直接连接符 51"/>
            <p:cNvCxnSpPr>
              <a:cxnSpLocks noChangeShapeType="1"/>
            </p:cNvCxnSpPr>
            <p:nvPr/>
          </p:nvCxnSpPr>
          <p:spPr bwMode="auto">
            <a:xfrm rot="10800000" flipV="1">
              <a:off x="7346950" y="1819275"/>
              <a:ext cx="200025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27666" name="直接连接符 52"/>
            <p:cNvCxnSpPr>
              <a:cxnSpLocks noChangeShapeType="1"/>
            </p:cNvCxnSpPr>
            <p:nvPr/>
          </p:nvCxnSpPr>
          <p:spPr bwMode="auto">
            <a:xfrm rot="10800000" flipV="1">
              <a:off x="7346950" y="2085975"/>
              <a:ext cx="200025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27667" name="直接连接符 53"/>
            <p:cNvCxnSpPr>
              <a:cxnSpLocks noChangeShapeType="1"/>
            </p:cNvCxnSpPr>
            <p:nvPr/>
          </p:nvCxnSpPr>
          <p:spPr bwMode="auto">
            <a:xfrm rot="10800000" flipV="1">
              <a:off x="7346950" y="2381250"/>
              <a:ext cx="200025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27668" name="直接连接符 54"/>
            <p:cNvCxnSpPr>
              <a:cxnSpLocks noChangeShapeType="1"/>
            </p:cNvCxnSpPr>
            <p:nvPr/>
          </p:nvCxnSpPr>
          <p:spPr bwMode="auto">
            <a:xfrm rot="10800000" flipV="1">
              <a:off x="7346950" y="2667000"/>
              <a:ext cx="200025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27669" name="直接连接符 62"/>
            <p:cNvCxnSpPr>
              <a:cxnSpLocks noChangeShapeType="1"/>
            </p:cNvCxnSpPr>
            <p:nvPr/>
          </p:nvCxnSpPr>
          <p:spPr bwMode="auto">
            <a:xfrm rot="5400000">
              <a:off x="6642891" y="946941"/>
              <a:ext cx="1008063" cy="428625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27670" name="直接连接符 63"/>
            <p:cNvCxnSpPr>
              <a:cxnSpLocks noChangeShapeType="1"/>
            </p:cNvCxnSpPr>
            <p:nvPr/>
          </p:nvCxnSpPr>
          <p:spPr bwMode="auto">
            <a:xfrm rot="5400000">
              <a:off x="6807197" y="1100135"/>
              <a:ext cx="701675" cy="40005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27671" name="直接连接符 64"/>
            <p:cNvCxnSpPr>
              <a:cxnSpLocks noChangeShapeType="1"/>
            </p:cNvCxnSpPr>
            <p:nvPr/>
          </p:nvCxnSpPr>
          <p:spPr bwMode="auto">
            <a:xfrm rot="10800000" flipV="1">
              <a:off x="6983413" y="1246188"/>
              <a:ext cx="377825" cy="377825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27672" name="直接连接符 69"/>
            <p:cNvCxnSpPr>
              <a:cxnSpLocks noChangeShapeType="1"/>
            </p:cNvCxnSpPr>
            <p:nvPr/>
          </p:nvCxnSpPr>
          <p:spPr bwMode="auto">
            <a:xfrm flipV="1">
              <a:off x="6926263" y="1533525"/>
              <a:ext cx="431800" cy="12700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27673" name="直接连接符 75"/>
            <p:cNvCxnSpPr>
              <a:cxnSpLocks noChangeShapeType="1"/>
            </p:cNvCxnSpPr>
            <p:nvPr/>
          </p:nvCxnSpPr>
          <p:spPr bwMode="auto">
            <a:xfrm>
              <a:off x="6967538" y="1644650"/>
              <a:ext cx="388937" cy="176213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27674" name="直接连接符 76"/>
            <p:cNvCxnSpPr>
              <a:cxnSpLocks noChangeShapeType="1"/>
            </p:cNvCxnSpPr>
            <p:nvPr/>
          </p:nvCxnSpPr>
          <p:spPr bwMode="auto">
            <a:xfrm>
              <a:off x="6962775" y="1673225"/>
              <a:ext cx="388938" cy="417513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</p:spPr>
        </p:cxnSp>
        <p:cxnSp>
          <p:nvCxnSpPr>
            <p:cNvPr id="164" name="直接连接符 163"/>
            <p:cNvCxnSpPr/>
            <p:nvPr/>
          </p:nvCxnSpPr>
          <p:spPr bwMode="auto">
            <a:xfrm rot="16200000" flipV="1">
              <a:off x="6640902" y="1956111"/>
              <a:ext cx="1000132" cy="42823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cxnSp>
          <p:nvCxnSpPr>
            <p:cNvPr id="165" name="直接连接符 164"/>
            <p:cNvCxnSpPr/>
            <p:nvPr/>
          </p:nvCxnSpPr>
          <p:spPr bwMode="auto">
            <a:xfrm rot="16200000" flipV="1">
              <a:off x="6782431" y="1801025"/>
              <a:ext cx="720000" cy="4311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sp>
          <p:nvSpPr>
            <p:cNvPr id="166" name="矩形 165"/>
            <p:cNvSpPr/>
            <p:nvPr/>
          </p:nvSpPr>
          <p:spPr bwMode="auto">
            <a:xfrm>
              <a:off x="7550150" y="843097"/>
              <a:ext cx="1439863" cy="2143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3654" name="TextBox 24"/>
            <p:cNvSpPr txBox="1">
              <a:spLocks noChangeArrowheads="1"/>
            </p:cNvSpPr>
            <p:nvPr/>
          </p:nvSpPr>
          <p:spPr bwMode="auto">
            <a:xfrm>
              <a:off x="7493000" y="787520"/>
              <a:ext cx="1333500" cy="285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uint32_t reg_esi</a:t>
              </a: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7550150" y="1173381"/>
              <a:ext cx="1439863" cy="2143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3656" name="TextBox 24"/>
            <p:cNvSpPr txBox="1">
              <a:spLocks noChangeArrowheads="1"/>
            </p:cNvSpPr>
            <p:nvPr/>
          </p:nvSpPr>
          <p:spPr bwMode="auto">
            <a:xfrm>
              <a:off x="7493000" y="1108276"/>
              <a:ext cx="1409700" cy="285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uint32_t reg_ebp</a:t>
              </a: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7550150" y="1440148"/>
              <a:ext cx="1439863" cy="2143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7550150" y="1700564"/>
              <a:ext cx="1439863" cy="2143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3660" name="TextBox 24"/>
            <p:cNvSpPr txBox="1">
              <a:spLocks noChangeArrowheads="1"/>
            </p:cNvSpPr>
            <p:nvPr/>
          </p:nvSpPr>
          <p:spPr bwMode="auto">
            <a:xfrm>
              <a:off x="7493000" y="1644987"/>
              <a:ext cx="1398588" cy="285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uint32_t reg_ebx</a:t>
              </a: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7550150" y="1967331"/>
              <a:ext cx="1439863" cy="2143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3662" name="TextBox 24"/>
            <p:cNvSpPr txBox="1">
              <a:spLocks noChangeArrowheads="1"/>
            </p:cNvSpPr>
            <p:nvPr/>
          </p:nvSpPr>
          <p:spPr bwMode="auto">
            <a:xfrm>
              <a:off x="7493000" y="1924458"/>
              <a:ext cx="1398588" cy="285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uint32_t reg_edx</a:t>
              </a: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7550150" y="2297615"/>
              <a:ext cx="1439863" cy="2143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7550150" y="2586613"/>
              <a:ext cx="1439863" cy="2143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3666" name="TextBox 24"/>
            <p:cNvSpPr txBox="1">
              <a:spLocks noChangeArrowheads="1"/>
            </p:cNvSpPr>
            <p:nvPr/>
          </p:nvSpPr>
          <p:spPr bwMode="auto">
            <a:xfrm>
              <a:off x="7507288" y="2538976"/>
              <a:ext cx="1392237" cy="285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uint32_t reg_eax</a:t>
              </a:r>
            </a:p>
          </p:txBody>
        </p:sp>
        <p:cxnSp>
          <p:nvCxnSpPr>
            <p:cNvPr id="27689" name="直接箭头连接符 183"/>
            <p:cNvCxnSpPr>
              <a:cxnSpLocks noChangeShapeType="1"/>
            </p:cNvCxnSpPr>
            <p:nvPr/>
          </p:nvCxnSpPr>
          <p:spPr bwMode="auto">
            <a:xfrm rot="10800000" flipH="1" flipV="1">
              <a:off x="5475288" y="360363"/>
              <a:ext cx="311150" cy="1068387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3658" name="TextBox 24"/>
            <p:cNvSpPr txBox="1">
              <a:spLocks noChangeArrowheads="1"/>
            </p:cNvSpPr>
            <p:nvPr/>
          </p:nvSpPr>
          <p:spPr bwMode="auto">
            <a:xfrm>
              <a:off x="7493000" y="1381395"/>
              <a:ext cx="1482725" cy="285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uint32_t reg_oesp</a:t>
              </a:r>
            </a:p>
          </p:txBody>
        </p:sp>
        <p:sp>
          <p:nvSpPr>
            <p:cNvPr id="23664" name="TextBox 24"/>
            <p:cNvSpPr txBox="1">
              <a:spLocks noChangeArrowheads="1"/>
            </p:cNvSpPr>
            <p:nvPr/>
          </p:nvSpPr>
          <p:spPr bwMode="auto">
            <a:xfrm>
              <a:off x="7493000" y="2256329"/>
              <a:ext cx="1651000" cy="28582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uint32_t reg_ecx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组合 36"/>
          <p:cNvGrpSpPr>
            <a:grpSpLocks/>
          </p:cNvGrpSpPr>
          <p:nvPr/>
        </p:nvGrpSpPr>
        <p:grpSpPr bwMode="auto">
          <a:xfrm>
            <a:off x="3786188" y="795338"/>
            <a:ext cx="2482850" cy="3992562"/>
            <a:chOff x="5214942" y="795326"/>
            <a:chExt cx="2483135" cy="3991623"/>
          </a:xfrm>
        </p:grpSpPr>
        <p:sp>
          <p:nvSpPr>
            <p:cNvPr id="22" name="矩形 21"/>
            <p:cNvSpPr/>
            <p:nvPr/>
          </p:nvSpPr>
          <p:spPr bwMode="auto">
            <a:xfrm>
              <a:off x="5286387" y="4571100"/>
              <a:ext cx="197984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286387" y="4285417"/>
              <a:ext cx="1835361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286387" y="3999734"/>
              <a:ext cx="241169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286387" y="3714051"/>
              <a:ext cx="1871878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286387" y="3428369"/>
              <a:ext cx="2051285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286387" y="3142686"/>
              <a:ext cx="2124319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286387" y="2857003"/>
              <a:ext cx="1152657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286387" y="2571320"/>
              <a:ext cx="1476544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286387" y="2285637"/>
              <a:ext cx="126062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286387" y="1999955"/>
              <a:ext cx="2411690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286387" y="1714272"/>
              <a:ext cx="714457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5286387" y="857223"/>
              <a:ext cx="647774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286387" y="1428589"/>
              <a:ext cx="2016356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286387" y="1142906"/>
              <a:ext cx="1584507" cy="2142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28731" name="TextBox 6"/>
            <p:cNvSpPr txBox="1">
              <a:spLocks noChangeArrowheads="1"/>
            </p:cNvSpPr>
            <p:nvPr/>
          </p:nvSpPr>
          <p:spPr bwMode="auto">
            <a:xfrm>
              <a:off x="5214942" y="795326"/>
              <a:ext cx="727159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pid</a:t>
              </a:r>
            </a:p>
          </p:txBody>
        </p:sp>
        <p:sp>
          <p:nvSpPr>
            <p:cNvPr id="28732" name="TextBox 22"/>
            <p:cNvSpPr txBox="1">
              <a:spLocks noChangeArrowheads="1"/>
            </p:cNvSpPr>
            <p:nvPr/>
          </p:nvSpPr>
          <p:spPr bwMode="auto">
            <a:xfrm>
              <a:off x="5214942" y="1094412"/>
              <a:ext cx="1658811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char[15+1] name</a:t>
              </a:r>
            </a:p>
          </p:txBody>
        </p:sp>
        <p:sp>
          <p:nvSpPr>
            <p:cNvPr id="28733" name="TextBox 23"/>
            <p:cNvSpPr txBox="1">
              <a:spLocks noChangeArrowheads="1"/>
            </p:cNvSpPr>
            <p:nvPr/>
          </p:nvSpPr>
          <p:spPr bwMode="auto">
            <a:xfrm>
              <a:off x="5214942" y="1366830"/>
              <a:ext cx="2084309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enum proc_state state</a:t>
              </a:r>
            </a:p>
          </p:txBody>
        </p:sp>
        <p:sp>
          <p:nvSpPr>
            <p:cNvPr id="28734" name="TextBox 24"/>
            <p:cNvSpPr txBox="1">
              <a:spLocks noChangeArrowheads="1"/>
            </p:cNvSpPr>
            <p:nvPr/>
          </p:nvSpPr>
          <p:spPr bwMode="auto">
            <a:xfrm>
              <a:off x="5214942" y="1658296"/>
              <a:ext cx="839566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runs</a:t>
              </a:r>
            </a:p>
          </p:txBody>
        </p:sp>
        <p:sp>
          <p:nvSpPr>
            <p:cNvPr id="28735" name="TextBox 25"/>
            <p:cNvSpPr txBox="1">
              <a:spLocks noChangeArrowheads="1"/>
            </p:cNvSpPr>
            <p:nvPr/>
          </p:nvSpPr>
          <p:spPr bwMode="auto">
            <a:xfrm>
              <a:off x="5214942" y="1961194"/>
              <a:ext cx="2455192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volatile bool need_resched</a:t>
              </a:r>
            </a:p>
          </p:txBody>
        </p:sp>
        <p:sp>
          <p:nvSpPr>
            <p:cNvPr id="28736" name="TextBox 26"/>
            <p:cNvSpPr txBox="1">
              <a:spLocks noChangeArrowheads="1"/>
            </p:cNvSpPr>
            <p:nvPr/>
          </p:nvSpPr>
          <p:spPr bwMode="auto">
            <a:xfrm>
              <a:off x="5214942" y="2245040"/>
              <a:ext cx="1347625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uint32_t flags</a:t>
              </a:r>
            </a:p>
          </p:txBody>
        </p:sp>
        <p:sp>
          <p:nvSpPr>
            <p:cNvPr id="28737" name="TextBox 27"/>
            <p:cNvSpPr txBox="1">
              <a:spLocks noChangeArrowheads="1"/>
            </p:cNvSpPr>
            <p:nvPr/>
          </p:nvSpPr>
          <p:spPr bwMode="auto">
            <a:xfrm>
              <a:off x="5214942" y="2517458"/>
              <a:ext cx="1531796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uintptr_t kstack</a:t>
              </a:r>
            </a:p>
          </p:txBody>
        </p:sp>
        <p:sp>
          <p:nvSpPr>
            <p:cNvPr id="28738" name="TextBox 28"/>
            <p:cNvSpPr txBox="1">
              <a:spLocks noChangeArrowheads="1"/>
            </p:cNvSpPr>
            <p:nvPr/>
          </p:nvSpPr>
          <p:spPr bwMode="auto">
            <a:xfrm>
              <a:off x="5214942" y="2801304"/>
              <a:ext cx="1242838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uintptr_t cr3</a:t>
              </a:r>
            </a:p>
          </p:txBody>
        </p:sp>
        <p:sp>
          <p:nvSpPr>
            <p:cNvPr id="28739" name="TextBox 29"/>
            <p:cNvSpPr txBox="1">
              <a:spLocks noChangeArrowheads="1"/>
            </p:cNvSpPr>
            <p:nvPr/>
          </p:nvSpPr>
          <p:spPr bwMode="auto">
            <a:xfrm>
              <a:off x="5214942" y="3081342"/>
              <a:ext cx="2115428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mm_struct * mm</a:t>
              </a:r>
            </a:p>
          </p:txBody>
        </p:sp>
        <p:sp>
          <p:nvSpPr>
            <p:cNvPr id="28740" name="TextBox 30"/>
            <p:cNvSpPr txBox="1">
              <a:spLocks noChangeArrowheads="1"/>
            </p:cNvSpPr>
            <p:nvPr/>
          </p:nvSpPr>
          <p:spPr bwMode="auto">
            <a:xfrm>
              <a:off x="5214942" y="3357568"/>
              <a:ext cx="2076689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context context</a:t>
              </a:r>
            </a:p>
          </p:txBody>
        </p:sp>
        <p:sp>
          <p:nvSpPr>
            <p:cNvPr id="28741" name="TextBox 31"/>
            <p:cNvSpPr txBox="1">
              <a:spLocks noChangeArrowheads="1"/>
            </p:cNvSpPr>
            <p:nvPr/>
          </p:nvSpPr>
          <p:spPr bwMode="auto">
            <a:xfrm>
              <a:off x="5214942" y="3652846"/>
              <a:ext cx="1898868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trapframe * tf</a:t>
              </a:r>
            </a:p>
          </p:txBody>
        </p:sp>
        <p:sp>
          <p:nvSpPr>
            <p:cNvPr id="28742" name="TextBox 32"/>
            <p:cNvSpPr txBox="1">
              <a:spLocks noChangeArrowheads="1"/>
            </p:cNvSpPr>
            <p:nvPr/>
          </p:nvSpPr>
          <p:spPr bwMode="auto">
            <a:xfrm>
              <a:off x="5214942" y="3929072"/>
              <a:ext cx="2431694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struct proc_struct * parent</a:t>
              </a:r>
            </a:p>
          </p:txBody>
        </p:sp>
        <p:sp>
          <p:nvSpPr>
            <p:cNvPr id="28743" name="TextBox 33"/>
            <p:cNvSpPr txBox="1">
              <a:spLocks noChangeArrowheads="1"/>
            </p:cNvSpPr>
            <p:nvPr/>
          </p:nvSpPr>
          <p:spPr bwMode="auto">
            <a:xfrm>
              <a:off x="5214942" y="4224350"/>
              <a:ext cx="1834091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list_entry_t list_link</a:t>
              </a:r>
            </a:p>
          </p:txBody>
        </p:sp>
        <p:sp>
          <p:nvSpPr>
            <p:cNvPr id="28744" name="TextBox 34"/>
            <p:cNvSpPr txBox="1">
              <a:spLocks noChangeArrowheads="1"/>
            </p:cNvSpPr>
            <p:nvPr/>
          </p:nvSpPr>
          <p:spPr bwMode="auto">
            <a:xfrm>
              <a:off x="5214942" y="4500576"/>
              <a:ext cx="1976982" cy="28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list_entry_t hash_link</a:t>
              </a:r>
            </a:p>
          </p:txBody>
        </p:sp>
      </p:grpSp>
      <p:sp>
        <p:nvSpPr>
          <p:cNvPr id="4" name="矩形 3"/>
          <p:cNvSpPr/>
          <p:nvPr/>
        </p:nvSpPr>
        <p:spPr bwMode="auto">
          <a:xfrm>
            <a:off x="973138" y="2647950"/>
            <a:ext cx="1836737" cy="32385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909638" y="2628900"/>
            <a:ext cx="1951037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struct proc_struct</a:t>
            </a:r>
          </a:p>
        </p:txBody>
      </p:sp>
      <p:cxnSp>
        <p:nvCxnSpPr>
          <p:cNvPr id="28677" name="直接连接符 40"/>
          <p:cNvCxnSpPr>
            <a:cxnSpLocks noChangeShapeType="1"/>
          </p:cNvCxnSpPr>
          <p:nvPr/>
        </p:nvCxnSpPr>
        <p:spPr bwMode="auto">
          <a:xfrm rot="10800000" flipV="1">
            <a:off x="3602038" y="95250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78" name="直接连接符 42"/>
          <p:cNvCxnSpPr>
            <a:cxnSpLocks noChangeShapeType="1"/>
          </p:cNvCxnSpPr>
          <p:nvPr/>
        </p:nvCxnSpPr>
        <p:spPr bwMode="auto">
          <a:xfrm>
            <a:off x="2849563" y="2813050"/>
            <a:ext cx="238125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oval" w="med" len="med"/>
            <a:tailEnd/>
          </a:ln>
        </p:spPr>
      </p:cxnSp>
      <p:cxnSp>
        <p:nvCxnSpPr>
          <p:cNvPr id="28679" name="直接连接符 44"/>
          <p:cNvCxnSpPr>
            <a:cxnSpLocks noChangeShapeType="1"/>
          </p:cNvCxnSpPr>
          <p:nvPr/>
        </p:nvCxnSpPr>
        <p:spPr bwMode="auto">
          <a:xfrm rot="5400000" flipH="1" flipV="1">
            <a:off x="2393951" y="1622425"/>
            <a:ext cx="1890712" cy="522287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80" name="直接连接符 45"/>
          <p:cNvCxnSpPr>
            <a:cxnSpLocks noChangeShapeType="1"/>
          </p:cNvCxnSpPr>
          <p:nvPr/>
        </p:nvCxnSpPr>
        <p:spPr bwMode="auto">
          <a:xfrm rot="10800000" flipV="1">
            <a:off x="3602038" y="126206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81" name="直接连接符 46"/>
          <p:cNvCxnSpPr>
            <a:cxnSpLocks noChangeShapeType="1"/>
          </p:cNvCxnSpPr>
          <p:nvPr/>
        </p:nvCxnSpPr>
        <p:spPr bwMode="auto">
          <a:xfrm rot="10800000" flipV="1">
            <a:off x="3602038" y="154781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82" name="直接连接符 47"/>
          <p:cNvCxnSpPr>
            <a:cxnSpLocks noChangeShapeType="1"/>
          </p:cNvCxnSpPr>
          <p:nvPr/>
        </p:nvCxnSpPr>
        <p:spPr bwMode="auto">
          <a:xfrm rot="10800000" flipV="1">
            <a:off x="3602038" y="183356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83" name="直接连接符 48"/>
          <p:cNvCxnSpPr>
            <a:cxnSpLocks noChangeShapeType="1"/>
          </p:cNvCxnSpPr>
          <p:nvPr/>
        </p:nvCxnSpPr>
        <p:spPr bwMode="auto">
          <a:xfrm rot="10800000" flipV="1">
            <a:off x="3602038" y="2119313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84" name="直接连接符 49"/>
          <p:cNvCxnSpPr>
            <a:cxnSpLocks noChangeShapeType="1"/>
          </p:cNvCxnSpPr>
          <p:nvPr/>
        </p:nvCxnSpPr>
        <p:spPr bwMode="auto">
          <a:xfrm rot="10800000" flipV="1">
            <a:off x="3602038" y="24098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85" name="直接连接符 50"/>
          <p:cNvCxnSpPr>
            <a:cxnSpLocks noChangeShapeType="1"/>
          </p:cNvCxnSpPr>
          <p:nvPr/>
        </p:nvCxnSpPr>
        <p:spPr bwMode="auto">
          <a:xfrm rot="10800000" flipV="1">
            <a:off x="3602038" y="26955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86" name="直接连接符 51"/>
          <p:cNvCxnSpPr>
            <a:cxnSpLocks noChangeShapeType="1"/>
          </p:cNvCxnSpPr>
          <p:nvPr/>
        </p:nvCxnSpPr>
        <p:spPr bwMode="auto">
          <a:xfrm rot="10800000" flipV="1">
            <a:off x="3602038" y="29813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87" name="直接连接符 52"/>
          <p:cNvCxnSpPr>
            <a:cxnSpLocks noChangeShapeType="1"/>
          </p:cNvCxnSpPr>
          <p:nvPr/>
        </p:nvCxnSpPr>
        <p:spPr bwMode="auto">
          <a:xfrm rot="10800000" flipV="1">
            <a:off x="3602038" y="324802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88" name="直接连接符 53"/>
          <p:cNvCxnSpPr>
            <a:cxnSpLocks noChangeShapeType="1"/>
          </p:cNvCxnSpPr>
          <p:nvPr/>
        </p:nvCxnSpPr>
        <p:spPr bwMode="auto">
          <a:xfrm rot="10800000" flipV="1">
            <a:off x="3602038" y="354330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89" name="直接连接符 54"/>
          <p:cNvCxnSpPr>
            <a:cxnSpLocks noChangeShapeType="1"/>
          </p:cNvCxnSpPr>
          <p:nvPr/>
        </p:nvCxnSpPr>
        <p:spPr bwMode="auto">
          <a:xfrm rot="10800000" flipV="1">
            <a:off x="3602038" y="382905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90" name="直接连接符 55"/>
          <p:cNvCxnSpPr>
            <a:cxnSpLocks noChangeShapeType="1"/>
          </p:cNvCxnSpPr>
          <p:nvPr/>
        </p:nvCxnSpPr>
        <p:spPr bwMode="auto">
          <a:xfrm rot="10800000" flipV="1">
            <a:off x="3602038" y="411480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91" name="直接连接符 56"/>
          <p:cNvCxnSpPr>
            <a:cxnSpLocks noChangeShapeType="1"/>
          </p:cNvCxnSpPr>
          <p:nvPr/>
        </p:nvCxnSpPr>
        <p:spPr bwMode="auto">
          <a:xfrm rot="10800000" flipV="1">
            <a:off x="3602038" y="4400550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92" name="直接连接符 57"/>
          <p:cNvCxnSpPr>
            <a:cxnSpLocks noChangeShapeType="1"/>
          </p:cNvCxnSpPr>
          <p:nvPr/>
        </p:nvCxnSpPr>
        <p:spPr bwMode="auto">
          <a:xfrm rot="10800000" flipV="1">
            <a:off x="3602038" y="4676775"/>
            <a:ext cx="25241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93" name="直接连接符 59"/>
          <p:cNvCxnSpPr>
            <a:cxnSpLocks noChangeShapeType="1"/>
          </p:cNvCxnSpPr>
          <p:nvPr/>
        </p:nvCxnSpPr>
        <p:spPr bwMode="auto">
          <a:xfrm rot="5400000" flipH="1" flipV="1">
            <a:off x="2563812" y="1773238"/>
            <a:ext cx="1571625" cy="5397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94" name="直接连接符 61"/>
          <p:cNvCxnSpPr>
            <a:cxnSpLocks noChangeShapeType="1"/>
          </p:cNvCxnSpPr>
          <p:nvPr/>
        </p:nvCxnSpPr>
        <p:spPr bwMode="auto">
          <a:xfrm rot="5400000">
            <a:off x="2723356" y="1916907"/>
            <a:ext cx="1260475" cy="50323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95" name="直接连接符 62"/>
          <p:cNvCxnSpPr>
            <a:cxnSpLocks noChangeShapeType="1"/>
          </p:cNvCxnSpPr>
          <p:nvPr/>
        </p:nvCxnSpPr>
        <p:spPr bwMode="auto">
          <a:xfrm rot="5400000">
            <a:off x="2843213" y="2052638"/>
            <a:ext cx="1009650" cy="5397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96" name="直接连接符 63"/>
          <p:cNvCxnSpPr>
            <a:cxnSpLocks noChangeShapeType="1"/>
          </p:cNvCxnSpPr>
          <p:nvPr/>
        </p:nvCxnSpPr>
        <p:spPr bwMode="auto">
          <a:xfrm rot="5400000">
            <a:off x="3011488" y="2208213"/>
            <a:ext cx="701675" cy="50482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97" name="直接连接符 64"/>
          <p:cNvCxnSpPr>
            <a:cxnSpLocks noChangeShapeType="1"/>
          </p:cNvCxnSpPr>
          <p:nvPr/>
        </p:nvCxnSpPr>
        <p:spPr bwMode="auto">
          <a:xfrm rot="10800000" flipV="1">
            <a:off x="3143250" y="2408238"/>
            <a:ext cx="476250" cy="37782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98" name="直接连接符 69"/>
          <p:cNvCxnSpPr>
            <a:cxnSpLocks noChangeShapeType="1"/>
          </p:cNvCxnSpPr>
          <p:nvPr/>
        </p:nvCxnSpPr>
        <p:spPr bwMode="auto">
          <a:xfrm flipV="1">
            <a:off x="3071813" y="2695575"/>
            <a:ext cx="544512" cy="1270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699" name="直接连接符 75"/>
          <p:cNvCxnSpPr>
            <a:cxnSpLocks noChangeShapeType="1"/>
          </p:cNvCxnSpPr>
          <p:nvPr/>
        </p:nvCxnSpPr>
        <p:spPr bwMode="auto">
          <a:xfrm rot="1800000" flipV="1">
            <a:off x="3078163" y="2840038"/>
            <a:ext cx="544512" cy="12700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28700" name="直接连接符 76"/>
          <p:cNvCxnSpPr>
            <a:cxnSpLocks noChangeShapeType="1"/>
          </p:cNvCxnSpPr>
          <p:nvPr/>
        </p:nvCxnSpPr>
        <p:spPr bwMode="auto">
          <a:xfrm>
            <a:off x="3117850" y="2835275"/>
            <a:ext cx="490538" cy="417513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</p:cxnSp>
      <p:cxnSp>
        <p:nvCxnSpPr>
          <p:cNvPr id="79" name="直接连接符 78"/>
          <p:cNvCxnSpPr/>
          <p:nvPr/>
        </p:nvCxnSpPr>
        <p:spPr bwMode="auto">
          <a:xfrm rot="16200000" flipH="1">
            <a:off x="2400300" y="3457567"/>
            <a:ext cx="1887864" cy="5448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80" name="直接连接符 79"/>
          <p:cNvCxnSpPr/>
          <p:nvPr/>
        </p:nvCxnSpPr>
        <p:spPr bwMode="auto">
          <a:xfrm rot="16200000" flipH="1">
            <a:off x="2562343" y="3339973"/>
            <a:ext cx="1571618" cy="54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81" name="直接连接符 80"/>
          <p:cNvCxnSpPr/>
          <p:nvPr/>
        </p:nvCxnSpPr>
        <p:spPr bwMode="auto">
          <a:xfrm rot="16200000" flipV="1">
            <a:off x="2680860" y="3177004"/>
            <a:ext cx="1331922" cy="55003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82" name="直接连接符 81"/>
          <p:cNvCxnSpPr/>
          <p:nvPr/>
        </p:nvCxnSpPr>
        <p:spPr bwMode="auto">
          <a:xfrm rot="16200000" flipV="1">
            <a:off x="2841734" y="3062168"/>
            <a:ext cx="1000132" cy="54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cxnSp>
        <p:nvCxnSpPr>
          <p:cNvPr id="83" name="直接连接符 82"/>
          <p:cNvCxnSpPr/>
          <p:nvPr/>
        </p:nvCxnSpPr>
        <p:spPr bwMode="auto">
          <a:xfrm rot="16200000" flipV="1">
            <a:off x="2983646" y="2906699"/>
            <a:ext cx="720000" cy="5436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cxnSp>
      <p:sp>
        <p:nvSpPr>
          <p:cNvPr id="28706" name="矩形 92"/>
          <p:cNvSpPr>
            <a:spLocks noChangeArrowheads="1"/>
          </p:cNvSpPr>
          <p:nvPr/>
        </p:nvSpPr>
        <p:spPr bwMode="auto">
          <a:xfrm>
            <a:off x="3714750" y="3965575"/>
            <a:ext cx="2735263" cy="900113"/>
          </a:xfrm>
          <a:prstGeom prst="rect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8707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</a:t>
            </a:r>
          </a:p>
        </p:txBody>
      </p:sp>
      <p:sp>
        <p:nvSpPr>
          <p:cNvPr id="28708" name="椭圆 94"/>
          <p:cNvSpPr>
            <a:spLocks noChangeArrowheads="1"/>
          </p:cNvSpPr>
          <p:nvPr/>
        </p:nvSpPr>
        <p:spPr bwMode="auto">
          <a:xfrm>
            <a:off x="6000750" y="3214688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8709" name="椭圆 95"/>
          <p:cNvSpPr>
            <a:spLocks noChangeArrowheads="1"/>
          </p:cNvSpPr>
          <p:nvPr/>
        </p:nvSpPr>
        <p:spPr bwMode="auto">
          <a:xfrm>
            <a:off x="5929313" y="3486150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8710" name="椭圆 96"/>
          <p:cNvSpPr>
            <a:spLocks noChangeArrowheads="1"/>
          </p:cNvSpPr>
          <p:nvPr/>
        </p:nvSpPr>
        <p:spPr bwMode="auto">
          <a:xfrm>
            <a:off x="5749925" y="3776663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8711" name="椭圆 97"/>
          <p:cNvSpPr>
            <a:spLocks noChangeArrowheads="1"/>
          </p:cNvSpPr>
          <p:nvPr/>
        </p:nvSpPr>
        <p:spPr bwMode="auto">
          <a:xfrm>
            <a:off x="6291263" y="4062413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8712" name="椭圆 98"/>
          <p:cNvSpPr>
            <a:spLocks noChangeArrowheads="1"/>
          </p:cNvSpPr>
          <p:nvPr/>
        </p:nvSpPr>
        <p:spPr bwMode="auto">
          <a:xfrm>
            <a:off x="5715000" y="4329113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8713" name="椭圆 99"/>
          <p:cNvSpPr>
            <a:spLocks noChangeArrowheads="1"/>
          </p:cNvSpPr>
          <p:nvPr/>
        </p:nvSpPr>
        <p:spPr bwMode="auto">
          <a:xfrm>
            <a:off x="5862638" y="4629150"/>
            <a:ext cx="107950" cy="10795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8714" name="立方体 30"/>
          <p:cNvSpPr>
            <a:spLocks noChangeArrowheads="1"/>
          </p:cNvSpPr>
          <p:nvPr/>
        </p:nvSpPr>
        <p:spPr bwMode="auto">
          <a:xfrm>
            <a:off x="1400175" y="1042988"/>
            <a:ext cx="873125" cy="4667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5E7676"/>
              </a:gs>
            </a:gsLst>
            <a:lin ang="5400000" scaled="1"/>
          </a:gradFill>
          <a:ln w="28575">
            <a:solidFill>
              <a:srgbClr val="FDD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28715" name="TextBox 31"/>
          <p:cNvSpPr txBox="1">
            <a:spLocks noChangeArrowheads="1"/>
          </p:cNvSpPr>
          <p:nvPr/>
        </p:nvSpPr>
        <p:spPr bwMode="auto">
          <a:xfrm>
            <a:off x="1482725" y="1173163"/>
            <a:ext cx="6318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TCB</a:t>
            </a:r>
          </a:p>
        </p:txBody>
      </p:sp>
      <p:cxnSp>
        <p:nvCxnSpPr>
          <p:cNvPr id="28716" name="直接连接符 71"/>
          <p:cNvCxnSpPr>
            <a:cxnSpLocks noChangeShapeType="1"/>
            <a:endCxn id="28715" idx="2"/>
          </p:cNvCxnSpPr>
          <p:nvPr/>
        </p:nvCxnSpPr>
        <p:spPr bwMode="auto">
          <a:xfrm flipV="1">
            <a:off x="1779588" y="1508125"/>
            <a:ext cx="19050" cy="113030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 type="stealth" w="med" len="med"/>
            <a:tailEnd/>
          </a:ln>
        </p:spPr>
      </p:cxn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线程控制块链表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871538" y="1038225"/>
            <a:ext cx="928687" cy="428625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871538" y="1714500"/>
            <a:ext cx="928687" cy="4286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71538" y="2433638"/>
            <a:ext cx="928687" cy="4286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871538" y="3230563"/>
            <a:ext cx="928687" cy="4286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871538" y="3970338"/>
            <a:ext cx="928687" cy="4286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4863" y="1044575"/>
            <a:ext cx="1033462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</a:rPr>
              <a:t>proc_list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0575" y="1757363"/>
            <a:ext cx="1076325" cy="334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</a:rPr>
              <a:t>list_link</a:t>
            </a:r>
            <a:r>
              <a:rPr lang="en-US" altLang="zh-CN" sz="1600" b="1" spc="-100" dirty="0">
                <a:solidFill>
                  <a:srgbClr val="C00000"/>
                </a:solidFill>
                <a:latin typeface="微软雅黑" pitchFamily="34" charset="-122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0575" y="2463800"/>
            <a:ext cx="1076325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</a:rPr>
              <a:t>list_link</a:t>
            </a:r>
            <a:r>
              <a:rPr lang="en-US" altLang="zh-CN" sz="1600" b="1" spc="-100" dirty="0">
                <a:solidFill>
                  <a:srgbClr val="C00000"/>
                </a:solidFill>
                <a:latin typeface="微软雅黑" pitchFamily="34" charset="-122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0575" y="3984625"/>
            <a:ext cx="1079500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</a:rPr>
              <a:t>list_link</a:t>
            </a:r>
            <a:r>
              <a:rPr lang="en-US" altLang="zh-CN" sz="1600" b="1" spc="-100" dirty="0">
                <a:solidFill>
                  <a:srgbClr val="C00000"/>
                </a:solidFill>
                <a:latin typeface="微软雅黑" pitchFamily="34" charset="-122"/>
              </a:rPr>
              <a:t>n</a:t>
            </a:r>
          </a:p>
        </p:txBody>
      </p:sp>
      <p:sp>
        <p:nvSpPr>
          <p:cNvPr id="63" name="弧形 62"/>
          <p:cNvSpPr>
            <a:spLocks noChangeAspect="1"/>
          </p:cNvSpPr>
          <p:nvPr/>
        </p:nvSpPr>
        <p:spPr bwMode="auto">
          <a:xfrm rot="2700000">
            <a:off x="920750" y="1017588"/>
            <a:ext cx="1042987" cy="1042988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64" name="弧形 63"/>
          <p:cNvSpPr>
            <a:spLocks noChangeAspect="1"/>
          </p:cNvSpPr>
          <p:nvPr/>
        </p:nvSpPr>
        <p:spPr bwMode="auto">
          <a:xfrm rot="2700000">
            <a:off x="926307" y="1772444"/>
            <a:ext cx="1042987" cy="1044575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65" name="弧形 64"/>
          <p:cNvSpPr>
            <a:spLocks noChangeAspect="1"/>
          </p:cNvSpPr>
          <p:nvPr/>
        </p:nvSpPr>
        <p:spPr bwMode="auto">
          <a:xfrm rot="2700000">
            <a:off x="928688" y="2528888"/>
            <a:ext cx="1044575" cy="1044575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66" name="弧形 65"/>
          <p:cNvSpPr>
            <a:spLocks noChangeAspect="1"/>
          </p:cNvSpPr>
          <p:nvPr/>
        </p:nvSpPr>
        <p:spPr bwMode="auto">
          <a:xfrm rot="2700000">
            <a:off x="923925" y="3313113"/>
            <a:ext cx="1044575" cy="1044575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67" name="弧形 66"/>
          <p:cNvSpPr>
            <a:spLocks noChangeAspect="1"/>
          </p:cNvSpPr>
          <p:nvPr/>
        </p:nvSpPr>
        <p:spPr bwMode="auto">
          <a:xfrm rot="2700000">
            <a:off x="-144742" y="1093405"/>
            <a:ext cx="1044002" cy="1044000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sp>
        <p:nvSpPr>
          <p:cNvPr id="68" name="弧形 67"/>
          <p:cNvSpPr>
            <a:spLocks noChangeAspect="1"/>
          </p:cNvSpPr>
          <p:nvPr/>
        </p:nvSpPr>
        <p:spPr bwMode="auto">
          <a:xfrm rot="2700000">
            <a:off x="-139660" y="1848743"/>
            <a:ext cx="1044000" cy="1044000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sp>
        <p:nvSpPr>
          <p:cNvPr id="69" name="弧形 68"/>
          <p:cNvSpPr>
            <a:spLocks noChangeAspect="1"/>
          </p:cNvSpPr>
          <p:nvPr/>
        </p:nvSpPr>
        <p:spPr bwMode="auto">
          <a:xfrm rot="2700000">
            <a:off x="-136294" y="2605348"/>
            <a:ext cx="1044000" cy="1044003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sp>
        <p:nvSpPr>
          <p:cNvPr id="70" name="弧形 69"/>
          <p:cNvSpPr>
            <a:spLocks noChangeAspect="1"/>
          </p:cNvSpPr>
          <p:nvPr/>
        </p:nvSpPr>
        <p:spPr bwMode="auto">
          <a:xfrm rot="2700000">
            <a:off x="-140929" y="3389579"/>
            <a:ext cx="1043998" cy="1044002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sp>
        <p:nvSpPr>
          <p:cNvPr id="29716" name="任意多边形 73"/>
          <p:cNvSpPr>
            <a:spLocks noChangeArrowheads="1"/>
          </p:cNvSpPr>
          <p:nvPr/>
        </p:nvSpPr>
        <p:spPr bwMode="auto">
          <a:xfrm>
            <a:off x="173038" y="738188"/>
            <a:ext cx="1122362" cy="3995737"/>
          </a:xfrm>
          <a:custGeom>
            <a:avLst/>
            <a:gdLst>
              <a:gd name="T0" fmla="*/ 1122362 w 1122362"/>
              <a:gd name="T1" fmla="*/ 280987 h 4033837"/>
              <a:gd name="T2" fmla="*/ 684212 w 1122362"/>
              <a:gd name="T3" fmla="*/ 14287 h 4033837"/>
              <a:gd name="T4" fmla="*/ 179387 w 1122362"/>
              <a:gd name="T5" fmla="*/ 366712 h 4033837"/>
              <a:gd name="T6" fmla="*/ 55562 w 1122362"/>
              <a:gd name="T7" fmla="*/ 1681162 h 4033837"/>
              <a:gd name="T8" fmla="*/ 65087 w 1122362"/>
              <a:gd name="T9" fmla="*/ 3252787 h 4033837"/>
              <a:gd name="T10" fmla="*/ 446087 w 1122362"/>
              <a:gd name="T11" fmla="*/ 3957637 h 4033837"/>
              <a:gd name="T12" fmla="*/ 1036637 w 1122362"/>
              <a:gd name="T13" fmla="*/ 3709987 h 40338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22362"/>
              <a:gd name="T22" fmla="*/ 0 h 4033837"/>
              <a:gd name="T23" fmla="*/ 1122362 w 1122362"/>
              <a:gd name="T24" fmla="*/ 4033837 h 40338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22362" h="4033837">
                <a:moveTo>
                  <a:pt x="1122362" y="280987"/>
                </a:moveTo>
                <a:cubicBezTo>
                  <a:pt x="981868" y="140493"/>
                  <a:pt x="841375" y="0"/>
                  <a:pt x="684212" y="14287"/>
                </a:cubicBezTo>
                <a:cubicBezTo>
                  <a:pt x="527050" y="28575"/>
                  <a:pt x="284162" y="88900"/>
                  <a:pt x="179387" y="366712"/>
                </a:cubicBezTo>
                <a:cubicBezTo>
                  <a:pt x="74612" y="644524"/>
                  <a:pt x="74612" y="1200150"/>
                  <a:pt x="55562" y="1681162"/>
                </a:cubicBezTo>
                <a:cubicBezTo>
                  <a:pt x="36512" y="2162174"/>
                  <a:pt x="0" y="2873375"/>
                  <a:pt x="65087" y="3252787"/>
                </a:cubicBezTo>
                <a:cubicBezTo>
                  <a:pt x="130174" y="3632199"/>
                  <a:pt x="284162" y="3881437"/>
                  <a:pt x="446087" y="3957637"/>
                </a:cubicBezTo>
                <a:cubicBezTo>
                  <a:pt x="608012" y="4033837"/>
                  <a:pt x="933450" y="3744912"/>
                  <a:pt x="1036637" y="3709987"/>
                </a:cubicBezTo>
              </a:path>
            </a:pathLst>
          </a:custGeom>
          <a:noFill/>
          <a:ln w="28575">
            <a:solidFill>
              <a:srgbClr val="11576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5" name="任意多边形 74"/>
          <p:cNvSpPr/>
          <p:nvPr/>
        </p:nvSpPr>
        <p:spPr bwMode="auto">
          <a:xfrm>
            <a:off x="1362052" y="766763"/>
            <a:ext cx="1122362" cy="3995998"/>
          </a:xfrm>
          <a:custGeom>
            <a:avLst/>
            <a:gdLst>
              <a:gd name="connsiteX0" fmla="*/ 1122362 w 1122362"/>
              <a:gd name="connsiteY0" fmla="*/ 280987 h 4033837"/>
              <a:gd name="connsiteX1" fmla="*/ 684212 w 1122362"/>
              <a:gd name="connsiteY1" fmla="*/ 14287 h 4033837"/>
              <a:gd name="connsiteX2" fmla="*/ 179387 w 1122362"/>
              <a:gd name="connsiteY2" fmla="*/ 366712 h 4033837"/>
              <a:gd name="connsiteX3" fmla="*/ 55562 w 1122362"/>
              <a:gd name="connsiteY3" fmla="*/ 1681162 h 4033837"/>
              <a:gd name="connsiteX4" fmla="*/ 65087 w 1122362"/>
              <a:gd name="connsiteY4" fmla="*/ 3252787 h 4033837"/>
              <a:gd name="connsiteX5" fmla="*/ 446087 w 1122362"/>
              <a:gd name="connsiteY5" fmla="*/ 3957637 h 4033837"/>
              <a:gd name="connsiteX6" fmla="*/ 1036637 w 1122362"/>
              <a:gd name="connsiteY6" fmla="*/ 3709987 h 403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2362" h="4033837">
                <a:moveTo>
                  <a:pt x="1122362" y="280987"/>
                </a:moveTo>
                <a:cubicBezTo>
                  <a:pt x="981868" y="140493"/>
                  <a:pt x="841375" y="0"/>
                  <a:pt x="684212" y="14287"/>
                </a:cubicBezTo>
                <a:cubicBezTo>
                  <a:pt x="527050" y="28575"/>
                  <a:pt x="284162" y="88900"/>
                  <a:pt x="179387" y="366712"/>
                </a:cubicBezTo>
                <a:cubicBezTo>
                  <a:pt x="74612" y="644524"/>
                  <a:pt x="74612" y="1200150"/>
                  <a:pt x="55562" y="1681162"/>
                </a:cubicBezTo>
                <a:cubicBezTo>
                  <a:pt x="36512" y="2162174"/>
                  <a:pt x="0" y="2873375"/>
                  <a:pt x="65087" y="3252787"/>
                </a:cubicBezTo>
                <a:cubicBezTo>
                  <a:pt x="130174" y="3632199"/>
                  <a:pt x="284162" y="3881437"/>
                  <a:pt x="446087" y="3957637"/>
                </a:cubicBezTo>
                <a:cubicBezTo>
                  <a:pt x="608012" y="4033837"/>
                  <a:pt x="933450" y="3744912"/>
                  <a:pt x="1036637" y="3709987"/>
                </a:cubicBezTo>
              </a:path>
            </a:pathLst>
          </a:cu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71538" y="3257550"/>
            <a:ext cx="373062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</a:rPr>
              <a:t>…</a:t>
            </a: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线程控制块链表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871538" y="1038225"/>
            <a:ext cx="928687" cy="428625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928938" y="958850"/>
            <a:ext cx="1044575" cy="428625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928938" y="1824038"/>
            <a:ext cx="1223962" cy="428625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928938" y="3271838"/>
            <a:ext cx="928687" cy="428625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914650" y="3840163"/>
            <a:ext cx="1908175" cy="785812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871538" y="1714500"/>
            <a:ext cx="928687" cy="4286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71538" y="2433638"/>
            <a:ext cx="928687" cy="4286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871538" y="3230563"/>
            <a:ext cx="928687" cy="4286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871538" y="3970338"/>
            <a:ext cx="928687" cy="4286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429125" y="1827213"/>
            <a:ext cx="1044575" cy="4286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857875" y="1827213"/>
            <a:ext cx="928688" cy="4286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4863" y="1044575"/>
            <a:ext cx="1033462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</a:rPr>
              <a:t>proc_list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00363" y="1001713"/>
            <a:ext cx="1074737" cy="334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</a:rPr>
              <a:t>hash_list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71788" y="1841500"/>
            <a:ext cx="1363662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</a:rPr>
              <a:t>hash_list[1]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2928938" y="2722563"/>
            <a:ext cx="1223962" cy="428625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71788" y="2738438"/>
            <a:ext cx="1363662" cy="334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</a:rPr>
              <a:t>hash_list[2]</a:t>
            </a:r>
          </a:p>
        </p:txBody>
      </p:sp>
      <p:sp>
        <p:nvSpPr>
          <p:cNvPr id="30739" name="TextBox 49"/>
          <p:cNvSpPr txBox="1">
            <a:spLocks noChangeArrowheads="1"/>
          </p:cNvSpPr>
          <p:nvPr/>
        </p:nvSpPr>
        <p:spPr bwMode="auto">
          <a:xfrm>
            <a:off x="2843213" y="3911600"/>
            <a:ext cx="2027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</a:rPr>
              <a:t>hash_list</a:t>
            </a:r>
          </a:p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</a:rPr>
              <a:t>[HASH_LIST_SIZE]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0575" y="1757363"/>
            <a:ext cx="1076325" cy="334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</a:rPr>
              <a:t>list_link</a:t>
            </a:r>
            <a:r>
              <a:rPr lang="en-US" altLang="zh-CN" sz="1600" b="1" spc="-100" dirty="0">
                <a:solidFill>
                  <a:srgbClr val="C00000"/>
                </a:solidFill>
                <a:latin typeface="微软雅黑" pitchFamily="34" charset="-122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0575" y="2463800"/>
            <a:ext cx="1076325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</a:rPr>
              <a:t>list_link</a:t>
            </a:r>
            <a:r>
              <a:rPr lang="en-US" altLang="zh-CN" sz="1600" b="1" spc="-100" dirty="0">
                <a:solidFill>
                  <a:srgbClr val="C00000"/>
                </a:solidFill>
                <a:latin typeface="微软雅黑" pitchFamily="34" charset="-122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0575" y="3984625"/>
            <a:ext cx="1079500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</a:rPr>
              <a:t>list_link</a:t>
            </a:r>
            <a:r>
              <a:rPr lang="en-US" altLang="zh-CN" sz="1600" b="1" spc="-100" dirty="0">
                <a:solidFill>
                  <a:srgbClr val="C00000"/>
                </a:solidFill>
                <a:latin typeface="微软雅黑" pitchFamily="34" charset="-122"/>
              </a:rPr>
              <a:t>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60863" y="1844675"/>
            <a:ext cx="1136650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</a:rPr>
              <a:t>hash_link</a:t>
            </a:r>
          </a:p>
        </p:txBody>
      </p:sp>
      <p:sp>
        <p:nvSpPr>
          <p:cNvPr id="63" name="弧形 62"/>
          <p:cNvSpPr>
            <a:spLocks noChangeAspect="1"/>
          </p:cNvSpPr>
          <p:nvPr/>
        </p:nvSpPr>
        <p:spPr bwMode="auto">
          <a:xfrm rot="2700000">
            <a:off x="920750" y="1017588"/>
            <a:ext cx="1042987" cy="1042988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64" name="弧形 63"/>
          <p:cNvSpPr>
            <a:spLocks noChangeAspect="1"/>
          </p:cNvSpPr>
          <p:nvPr/>
        </p:nvSpPr>
        <p:spPr bwMode="auto">
          <a:xfrm rot="2700000">
            <a:off x="926307" y="1772444"/>
            <a:ext cx="1042987" cy="1044575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65" name="弧形 64"/>
          <p:cNvSpPr>
            <a:spLocks noChangeAspect="1"/>
          </p:cNvSpPr>
          <p:nvPr/>
        </p:nvSpPr>
        <p:spPr bwMode="auto">
          <a:xfrm rot="2700000">
            <a:off x="928688" y="2528888"/>
            <a:ext cx="1044575" cy="1044575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66" name="弧形 65"/>
          <p:cNvSpPr>
            <a:spLocks noChangeAspect="1"/>
          </p:cNvSpPr>
          <p:nvPr/>
        </p:nvSpPr>
        <p:spPr bwMode="auto">
          <a:xfrm rot="2700000">
            <a:off x="923925" y="3313113"/>
            <a:ext cx="1044575" cy="1044575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67" name="弧形 66"/>
          <p:cNvSpPr>
            <a:spLocks noChangeAspect="1"/>
          </p:cNvSpPr>
          <p:nvPr/>
        </p:nvSpPr>
        <p:spPr bwMode="auto">
          <a:xfrm rot="2700000">
            <a:off x="-144742" y="1093405"/>
            <a:ext cx="1044002" cy="1044000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sp>
        <p:nvSpPr>
          <p:cNvPr id="68" name="弧形 67"/>
          <p:cNvSpPr>
            <a:spLocks noChangeAspect="1"/>
          </p:cNvSpPr>
          <p:nvPr/>
        </p:nvSpPr>
        <p:spPr bwMode="auto">
          <a:xfrm rot="2700000">
            <a:off x="-139660" y="1848743"/>
            <a:ext cx="1044000" cy="1044000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sp>
        <p:nvSpPr>
          <p:cNvPr id="69" name="弧形 68"/>
          <p:cNvSpPr>
            <a:spLocks noChangeAspect="1"/>
          </p:cNvSpPr>
          <p:nvPr/>
        </p:nvSpPr>
        <p:spPr bwMode="auto">
          <a:xfrm rot="2700000">
            <a:off x="-136294" y="2605348"/>
            <a:ext cx="1044000" cy="1044003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sp>
        <p:nvSpPr>
          <p:cNvPr id="70" name="弧形 69"/>
          <p:cNvSpPr>
            <a:spLocks noChangeAspect="1"/>
          </p:cNvSpPr>
          <p:nvPr/>
        </p:nvSpPr>
        <p:spPr bwMode="auto">
          <a:xfrm rot="2700000">
            <a:off x="-140929" y="3389579"/>
            <a:ext cx="1043998" cy="1044002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sp>
        <p:nvSpPr>
          <p:cNvPr id="30752" name="任意多边形 73"/>
          <p:cNvSpPr>
            <a:spLocks noChangeArrowheads="1"/>
          </p:cNvSpPr>
          <p:nvPr/>
        </p:nvSpPr>
        <p:spPr bwMode="auto">
          <a:xfrm>
            <a:off x="173038" y="738188"/>
            <a:ext cx="1122362" cy="3995737"/>
          </a:xfrm>
          <a:custGeom>
            <a:avLst/>
            <a:gdLst>
              <a:gd name="T0" fmla="*/ 1122362 w 1122362"/>
              <a:gd name="T1" fmla="*/ 280987 h 4033837"/>
              <a:gd name="T2" fmla="*/ 684212 w 1122362"/>
              <a:gd name="T3" fmla="*/ 14287 h 4033837"/>
              <a:gd name="T4" fmla="*/ 179387 w 1122362"/>
              <a:gd name="T5" fmla="*/ 366712 h 4033837"/>
              <a:gd name="T6" fmla="*/ 55562 w 1122362"/>
              <a:gd name="T7" fmla="*/ 1681162 h 4033837"/>
              <a:gd name="T8" fmla="*/ 65087 w 1122362"/>
              <a:gd name="T9" fmla="*/ 3252787 h 4033837"/>
              <a:gd name="T10" fmla="*/ 446087 w 1122362"/>
              <a:gd name="T11" fmla="*/ 3957637 h 4033837"/>
              <a:gd name="T12" fmla="*/ 1036637 w 1122362"/>
              <a:gd name="T13" fmla="*/ 3709987 h 40338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22362"/>
              <a:gd name="T22" fmla="*/ 0 h 4033837"/>
              <a:gd name="T23" fmla="*/ 1122362 w 1122362"/>
              <a:gd name="T24" fmla="*/ 4033837 h 40338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22362" h="4033837">
                <a:moveTo>
                  <a:pt x="1122362" y="280987"/>
                </a:moveTo>
                <a:cubicBezTo>
                  <a:pt x="981868" y="140493"/>
                  <a:pt x="841375" y="0"/>
                  <a:pt x="684212" y="14287"/>
                </a:cubicBezTo>
                <a:cubicBezTo>
                  <a:pt x="527050" y="28575"/>
                  <a:pt x="284162" y="88900"/>
                  <a:pt x="179387" y="366712"/>
                </a:cubicBezTo>
                <a:cubicBezTo>
                  <a:pt x="74612" y="644524"/>
                  <a:pt x="74612" y="1200150"/>
                  <a:pt x="55562" y="1681162"/>
                </a:cubicBezTo>
                <a:cubicBezTo>
                  <a:pt x="36512" y="2162174"/>
                  <a:pt x="0" y="2873375"/>
                  <a:pt x="65087" y="3252787"/>
                </a:cubicBezTo>
                <a:cubicBezTo>
                  <a:pt x="130174" y="3632199"/>
                  <a:pt x="284162" y="3881437"/>
                  <a:pt x="446087" y="3957637"/>
                </a:cubicBezTo>
                <a:cubicBezTo>
                  <a:pt x="608012" y="4033837"/>
                  <a:pt x="933450" y="3744912"/>
                  <a:pt x="1036637" y="3709987"/>
                </a:cubicBezTo>
              </a:path>
            </a:pathLst>
          </a:custGeom>
          <a:noFill/>
          <a:ln w="28575">
            <a:solidFill>
              <a:srgbClr val="11576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>
              <a:latin typeface="Arial" pitchFamily="34" charset="0"/>
            </a:endParaRPr>
          </a:p>
        </p:txBody>
      </p:sp>
      <p:sp>
        <p:nvSpPr>
          <p:cNvPr id="75" name="任意多边形 74"/>
          <p:cNvSpPr/>
          <p:nvPr/>
        </p:nvSpPr>
        <p:spPr bwMode="auto">
          <a:xfrm>
            <a:off x="1362052" y="766763"/>
            <a:ext cx="1122362" cy="3995998"/>
          </a:xfrm>
          <a:custGeom>
            <a:avLst/>
            <a:gdLst>
              <a:gd name="connsiteX0" fmla="*/ 1122362 w 1122362"/>
              <a:gd name="connsiteY0" fmla="*/ 280987 h 4033837"/>
              <a:gd name="connsiteX1" fmla="*/ 684212 w 1122362"/>
              <a:gd name="connsiteY1" fmla="*/ 14287 h 4033837"/>
              <a:gd name="connsiteX2" fmla="*/ 179387 w 1122362"/>
              <a:gd name="connsiteY2" fmla="*/ 366712 h 4033837"/>
              <a:gd name="connsiteX3" fmla="*/ 55562 w 1122362"/>
              <a:gd name="connsiteY3" fmla="*/ 1681162 h 4033837"/>
              <a:gd name="connsiteX4" fmla="*/ 65087 w 1122362"/>
              <a:gd name="connsiteY4" fmla="*/ 3252787 h 4033837"/>
              <a:gd name="connsiteX5" fmla="*/ 446087 w 1122362"/>
              <a:gd name="connsiteY5" fmla="*/ 3957637 h 4033837"/>
              <a:gd name="connsiteX6" fmla="*/ 1036637 w 1122362"/>
              <a:gd name="connsiteY6" fmla="*/ 3709987 h 403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2362" h="4033837">
                <a:moveTo>
                  <a:pt x="1122362" y="280987"/>
                </a:moveTo>
                <a:cubicBezTo>
                  <a:pt x="981868" y="140493"/>
                  <a:pt x="841375" y="0"/>
                  <a:pt x="684212" y="14287"/>
                </a:cubicBezTo>
                <a:cubicBezTo>
                  <a:pt x="527050" y="28575"/>
                  <a:pt x="284162" y="88900"/>
                  <a:pt x="179387" y="366712"/>
                </a:cubicBezTo>
                <a:cubicBezTo>
                  <a:pt x="74612" y="644524"/>
                  <a:pt x="74612" y="1200150"/>
                  <a:pt x="55562" y="1681162"/>
                </a:cubicBezTo>
                <a:cubicBezTo>
                  <a:pt x="36512" y="2162174"/>
                  <a:pt x="0" y="2873375"/>
                  <a:pt x="65087" y="3252787"/>
                </a:cubicBezTo>
                <a:cubicBezTo>
                  <a:pt x="130174" y="3632199"/>
                  <a:pt x="284162" y="3881437"/>
                  <a:pt x="446087" y="3957637"/>
                </a:cubicBezTo>
                <a:cubicBezTo>
                  <a:pt x="608012" y="4033837"/>
                  <a:pt x="933450" y="3744912"/>
                  <a:pt x="1036637" y="3709987"/>
                </a:cubicBezTo>
              </a:path>
            </a:pathLst>
          </a:custGeom>
          <a:noFill/>
          <a:ln w="28575" cap="flat" cmpd="sng" algn="ctr">
            <a:solidFill>
              <a:srgbClr val="11576A"/>
            </a:solidFill>
            <a:prstDash val="solid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76" name="弧形 75"/>
          <p:cNvSpPr/>
          <p:nvPr/>
        </p:nvSpPr>
        <p:spPr bwMode="auto">
          <a:xfrm rot="19200000">
            <a:off x="3278188" y="1643063"/>
            <a:ext cx="1643062" cy="1428750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77" name="弧形 76"/>
          <p:cNvSpPr/>
          <p:nvPr/>
        </p:nvSpPr>
        <p:spPr bwMode="auto">
          <a:xfrm rot="19200000">
            <a:off x="4711700" y="1636713"/>
            <a:ext cx="1643063" cy="1428750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78" name="弧形 77"/>
          <p:cNvSpPr/>
          <p:nvPr/>
        </p:nvSpPr>
        <p:spPr bwMode="auto">
          <a:xfrm rot="19200000">
            <a:off x="3193802" y="2080975"/>
            <a:ext cx="1643074" cy="1428762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79" name="弧形 78"/>
          <p:cNvSpPr/>
          <p:nvPr/>
        </p:nvSpPr>
        <p:spPr bwMode="auto">
          <a:xfrm rot="19200000">
            <a:off x="4673344" y="2088915"/>
            <a:ext cx="1643074" cy="1428757"/>
          </a:xfrm>
          <a:prstGeom prst="arc">
            <a:avLst/>
          </a:prstGeom>
          <a:noFill/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0758" name="任意多边形 79"/>
          <p:cNvSpPr>
            <a:spLocks noChangeArrowheads="1"/>
          </p:cNvSpPr>
          <p:nvPr/>
        </p:nvSpPr>
        <p:spPr bwMode="auto">
          <a:xfrm>
            <a:off x="2540000" y="1395413"/>
            <a:ext cx="4754563" cy="658812"/>
          </a:xfrm>
          <a:custGeom>
            <a:avLst/>
            <a:gdLst>
              <a:gd name="T0" fmla="*/ 327378 w 4754503"/>
              <a:gd name="T1" fmla="*/ 658519 h 658519"/>
              <a:gd name="T2" fmla="*/ 225778 w 4754503"/>
              <a:gd name="T3" fmla="*/ 319852 h 658519"/>
              <a:gd name="T4" fmla="*/ 1682044 w 4754503"/>
              <a:gd name="T5" fmla="*/ 37630 h 658519"/>
              <a:gd name="T6" fmla="*/ 3657600 w 4754503"/>
              <a:gd name="T7" fmla="*/ 94074 h 658519"/>
              <a:gd name="T8" fmla="*/ 4651022 w 4754503"/>
              <a:gd name="T9" fmla="*/ 319852 h 658519"/>
              <a:gd name="T10" fmla="*/ 4278489 w 4754503"/>
              <a:gd name="T11" fmla="*/ 624652 h 6585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54503"/>
              <a:gd name="T19" fmla="*/ 0 h 658519"/>
              <a:gd name="T20" fmla="*/ 4754503 w 4754503"/>
              <a:gd name="T21" fmla="*/ 658519 h 6585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54503" h="658519">
                <a:moveTo>
                  <a:pt x="327378" y="658519"/>
                </a:moveTo>
                <a:cubicBezTo>
                  <a:pt x="163689" y="540926"/>
                  <a:pt x="0" y="423333"/>
                  <a:pt x="225778" y="319852"/>
                </a:cubicBezTo>
                <a:cubicBezTo>
                  <a:pt x="451556" y="216371"/>
                  <a:pt x="1110074" y="75260"/>
                  <a:pt x="1682044" y="37630"/>
                </a:cubicBezTo>
                <a:cubicBezTo>
                  <a:pt x="2254014" y="0"/>
                  <a:pt x="3162770" y="47037"/>
                  <a:pt x="3657600" y="94074"/>
                </a:cubicBezTo>
                <a:cubicBezTo>
                  <a:pt x="4152430" y="141111"/>
                  <a:pt x="4547541" y="231422"/>
                  <a:pt x="4651022" y="319852"/>
                </a:cubicBezTo>
                <a:cubicBezTo>
                  <a:pt x="4754503" y="408282"/>
                  <a:pt x="4516496" y="516467"/>
                  <a:pt x="4278489" y="624652"/>
                </a:cubicBezTo>
              </a:path>
            </a:pathLst>
          </a:custGeom>
          <a:noFill/>
          <a:ln w="28575">
            <a:solidFill>
              <a:srgbClr val="11576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>
              <a:latin typeface="Arial" pitchFamily="34" charset="0"/>
            </a:endParaRPr>
          </a:p>
        </p:txBody>
      </p:sp>
      <p:sp>
        <p:nvSpPr>
          <p:cNvPr id="81" name="任意多边形 80"/>
          <p:cNvSpPr/>
          <p:nvPr/>
        </p:nvSpPr>
        <p:spPr bwMode="auto">
          <a:xfrm>
            <a:off x="2470311" y="1995956"/>
            <a:ext cx="4754504" cy="658519"/>
          </a:xfrm>
          <a:custGeom>
            <a:avLst/>
            <a:gdLst>
              <a:gd name="connsiteX0" fmla="*/ 327378 w 4754503"/>
              <a:gd name="connsiteY0" fmla="*/ 658519 h 658519"/>
              <a:gd name="connsiteX1" fmla="*/ 225778 w 4754503"/>
              <a:gd name="connsiteY1" fmla="*/ 319852 h 658519"/>
              <a:gd name="connsiteX2" fmla="*/ 1682044 w 4754503"/>
              <a:gd name="connsiteY2" fmla="*/ 37630 h 658519"/>
              <a:gd name="connsiteX3" fmla="*/ 3657600 w 4754503"/>
              <a:gd name="connsiteY3" fmla="*/ 94074 h 658519"/>
              <a:gd name="connsiteX4" fmla="*/ 4651022 w 4754503"/>
              <a:gd name="connsiteY4" fmla="*/ 319852 h 658519"/>
              <a:gd name="connsiteX5" fmla="*/ 4278489 w 4754503"/>
              <a:gd name="connsiteY5" fmla="*/ 624652 h 6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4503" h="658519">
                <a:moveTo>
                  <a:pt x="327378" y="658519"/>
                </a:moveTo>
                <a:cubicBezTo>
                  <a:pt x="163689" y="540926"/>
                  <a:pt x="0" y="423333"/>
                  <a:pt x="225778" y="319852"/>
                </a:cubicBezTo>
                <a:cubicBezTo>
                  <a:pt x="451556" y="216371"/>
                  <a:pt x="1110074" y="75260"/>
                  <a:pt x="1682044" y="37630"/>
                </a:cubicBezTo>
                <a:cubicBezTo>
                  <a:pt x="2254014" y="0"/>
                  <a:pt x="3162770" y="47037"/>
                  <a:pt x="3657600" y="94074"/>
                </a:cubicBezTo>
                <a:cubicBezTo>
                  <a:pt x="4152430" y="141111"/>
                  <a:pt x="4547541" y="231422"/>
                  <a:pt x="4651022" y="319852"/>
                </a:cubicBezTo>
                <a:cubicBezTo>
                  <a:pt x="4754503" y="408282"/>
                  <a:pt x="4516496" y="516467"/>
                  <a:pt x="4278489" y="624652"/>
                </a:cubicBezTo>
              </a:path>
            </a:pathLst>
          </a:custGeom>
          <a:noFill/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57875" y="1844675"/>
            <a:ext cx="373063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</a:rPr>
              <a:t>…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000375" y="3286125"/>
            <a:ext cx="373063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</a:rPr>
              <a:t>…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71538" y="3257550"/>
            <a:ext cx="373062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</a:rPr>
              <a:t>…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0"/>
          <p:cNvSpPr>
            <a:spLocks noChangeArrowheads="1"/>
          </p:cNvSpPr>
          <p:nvPr/>
        </p:nvSpPr>
        <p:spPr bwMode="auto">
          <a:xfrm>
            <a:off x="1200150" y="1068388"/>
            <a:ext cx="1785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目标</a:t>
            </a:r>
          </a:p>
        </p:txBody>
      </p:sp>
      <p:sp>
        <p:nvSpPr>
          <p:cNvPr id="4099" name="矩形 8"/>
          <p:cNvSpPr>
            <a:spLocks noChangeArrowheads="1"/>
          </p:cNvSpPr>
          <p:nvPr/>
        </p:nvSpPr>
        <p:spPr bwMode="auto">
          <a:xfrm>
            <a:off x="842963" y="1014413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  <p:sp>
        <p:nvSpPr>
          <p:cNvPr id="4100" name="TextBox 10"/>
          <p:cNvSpPr>
            <a:spLocks noChangeArrowheads="1"/>
          </p:cNvSpPr>
          <p:nvPr/>
        </p:nvSpPr>
        <p:spPr bwMode="auto">
          <a:xfrm>
            <a:off x="1200150" y="1425575"/>
            <a:ext cx="1785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练习</a:t>
            </a:r>
          </a:p>
        </p:txBody>
      </p:sp>
      <p:sp>
        <p:nvSpPr>
          <p:cNvPr id="4101" name="矩形 8"/>
          <p:cNvSpPr>
            <a:spLocks noChangeArrowheads="1"/>
          </p:cNvSpPr>
          <p:nvPr/>
        </p:nvSpPr>
        <p:spPr bwMode="auto">
          <a:xfrm>
            <a:off x="842963" y="139382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  <p:sp>
        <p:nvSpPr>
          <p:cNvPr id="4102" name="Title 3"/>
          <p:cNvSpPr>
            <a:spLocks noGrp="1" noChangeArrowheads="1"/>
          </p:cNvSpPr>
          <p:nvPr>
            <p:ph type="ctrTitle"/>
          </p:nvPr>
        </p:nvSpPr>
        <p:spPr bwMode="auto">
          <a:xfrm>
            <a:off x="3419475" y="123825"/>
            <a:ext cx="2278063" cy="736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zh-CN" sz="32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总体介绍</a:t>
            </a:r>
            <a:endParaRPr lang="zh-CN" altLang="zh-CN" sz="4000" smtClean="0"/>
          </a:p>
        </p:txBody>
      </p:sp>
      <p:sp>
        <p:nvSpPr>
          <p:cNvPr id="4103" name="TextBox 10"/>
          <p:cNvSpPr>
            <a:spLocks noChangeArrowheads="1"/>
          </p:cNvSpPr>
          <p:nvPr/>
        </p:nvSpPr>
        <p:spPr bwMode="auto">
          <a:xfrm>
            <a:off x="1200150" y="1795463"/>
            <a:ext cx="1785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流程概述</a:t>
            </a:r>
          </a:p>
        </p:txBody>
      </p:sp>
      <p:sp>
        <p:nvSpPr>
          <p:cNvPr id="4104" name="矩形 8"/>
          <p:cNvSpPr>
            <a:spLocks noChangeArrowheads="1"/>
          </p:cNvSpPr>
          <p:nvPr/>
        </p:nvSpPr>
        <p:spPr bwMode="auto">
          <a:xfrm>
            <a:off x="842963" y="1763713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0"/>
          <p:cNvSpPr>
            <a:spLocks noChangeArrowheads="1"/>
          </p:cNvSpPr>
          <p:nvPr/>
        </p:nvSpPr>
        <p:spPr bwMode="auto">
          <a:xfrm>
            <a:off x="714375" y="768350"/>
            <a:ext cx="1857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创建内核线程</a:t>
            </a:r>
          </a:p>
        </p:txBody>
      </p:sp>
      <p:sp>
        <p:nvSpPr>
          <p:cNvPr id="31747" name="矩形 8"/>
          <p:cNvSpPr>
            <a:spLocks noChangeArrowheads="1"/>
          </p:cNvSpPr>
          <p:nvPr/>
        </p:nvSpPr>
        <p:spPr bwMode="auto">
          <a:xfrm>
            <a:off x="357188" y="71437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  <p:sp>
        <p:nvSpPr>
          <p:cNvPr id="31748" name="TextBox 10"/>
          <p:cNvSpPr>
            <a:spLocks noChangeArrowheads="1"/>
          </p:cNvSpPr>
          <p:nvPr/>
        </p:nvSpPr>
        <p:spPr bwMode="auto">
          <a:xfrm>
            <a:off x="714375" y="1125538"/>
            <a:ext cx="1785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执行内核线程</a:t>
            </a:r>
          </a:p>
        </p:txBody>
      </p:sp>
      <p:sp>
        <p:nvSpPr>
          <p:cNvPr id="31749" name="矩形 8"/>
          <p:cNvSpPr>
            <a:spLocks noChangeArrowheads="1"/>
          </p:cNvSpPr>
          <p:nvPr/>
        </p:nvSpPr>
        <p:spPr bwMode="auto">
          <a:xfrm>
            <a:off x="357188" y="1093788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  <p:sp>
        <p:nvSpPr>
          <p:cNvPr id="31750" name="Title 3"/>
          <p:cNvSpPr>
            <a:spLocks noGrp="1" noChangeArrowheads="1"/>
          </p:cNvSpPr>
          <p:nvPr>
            <p:ph type="ctrTitle"/>
          </p:nvPr>
        </p:nvSpPr>
        <p:spPr bwMode="auto">
          <a:xfrm>
            <a:off x="357188" y="1409700"/>
            <a:ext cx="2063750" cy="736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zh-CN" sz="32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</a:t>
            </a: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0"/>
          <p:cNvSpPr>
            <a:spLocks noChangeArrowheads="1"/>
          </p:cNvSpPr>
          <p:nvPr/>
        </p:nvSpPr>
        <p:spPr bwMode="auto">
          <a:xfrm>
            <a:off x="714375" y="768350"/>
            <a:ext cx="185737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创建内核线程</a:t>
            </a:r>
          </a:p>
        </p:txBody>
      </p:sp>
      <p:sp>
        <p:nvSpPr>
          <p:cNvPr id="32771" name="矩形 8"/>
          <p:cNvSpPr>
            <a:spLocks noChangeArrowheads="1"/>
          </p:cNvSpPr>
          <p:nvPr/>
        </p:nvSpPr>
        <p:spPr bwMode="auto">
          <a:xfrm>
            <a:off x="357188" y="714375"/>
            <a:ext cx="38576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</a:p>
        </p:txBody>
      </p:sp>
      <p:sp>
        <p:nvSpPr>
          <p:cNvPr id="32772" name="TextBox 10"/>
          <p:cNvSpPr>
            <a:spLocks noChangeArrowheads="1"/>
          </p:cNvSpPr>
          <p:nvPr/>
        </p:nvSpPr>
        <p:spPr bwMode="auto">
          <a:xfrm>
            <a:off x="714375" y="1125538"/>
            <a:ext cx="1785938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执行内核线程</a:t>
            </a:r>
          </a:p>
        </p:txBody>
      </p:sp>
      <p:sp>
        <p:nvSpPr>
          <p:cNvPr id="32773" name="矩形 8"/>
          <p:cNvSpPr>
            <a:spLocks noChangeArrowheads="1"/>
          </p:cNvSpPr>
          <p:nvPr/>
        </p:nvSpPr>
        <p:spPr bwMode="auto">
          <a:xfrm>
            <a:off x="357188" y="1093788"/>
            <a:ext cx="3857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</a:p>
        </p:txBody>
      </p:sp>
      <p:sp>
        <p:nvSpPr>
          <p:cNvPr id="32774" name="Title 3"/>
          <p:cNvSpPr>
            <a:spLocks noGrp="1" noChangeArrowheads="1"/>
          </p:cNvSpPr>
          <p:nvPr>
            <p:ph type="ctrTitle"/>
          </p:nvPr>
        </p:nvSpPr>
        <p:spPr bwMode="auto">
          <a:xfrm>
            <a:off x="357188" y="1409700"/>
            <a:ext cx="2063750" cy="736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zh-CN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19075" y="827088"/>
            <a:ext cx="7183438" cy="2900362"/>
            <a:chOff x="218758" y="827088"/>
            <a:chExt cx="7182961" cy="2900362"/>
          </a:xfrm>
        </p:grpSpPr>
        <p:sp>
          <p:nvSpPr>
            <p:cNvPr id="35" name="矩形 34"/>
            <p:cNvSpPr/>
            <p:nvPr/>
          </p:nvSpPr>
          <p:spPr bwMode="auto">
            <a:xfrm>
              <a:off x="2590326" y="1071563"/>
              <a:ext cx="827033" cy="360362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2590326" y="1809750"/>
              <a:ext cx="1655653" cy="358775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590326" y="2308225"/>
              <a:ext cx="1474690" cy="358775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588739" y="2800350"/>
              <a:ext cx="1079428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41117" y="1077913"/>
              <a:ext cx="909577" cy="334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list_init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50641" y="1784350"/>
              <a:ext cx="1727085" cy="334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set_proc_nam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22068" y="2309813"/>
              <a:ext cx="1601681" cy="334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kernel_thread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44292" y="2806700"/>
              <a:ext cx="1123875" cy="334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find_proc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402954" y="2309813"/>
              <a:ext cx="971485" cy="360362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61682" y="2286000"/>
              <a:ext cx="1057205" cy="334963"/>
            </a:xfrm>
            <a:prstGeom prst="rect">
              <a:avLst/>
            </a:prstGeom>
            <a:gradFill>
              <a:gsLst>
                <a:gs pos="100000">
                  <a:srgbClr val="7030A0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proc_init</a:t>
              </a: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266380" y="2325688"/>
              <a:ext cx="971485" cy="360362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8758" y="2312988"/>
              <a:ext cx="1063554" cy="334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kern_init</a:t>
              </a:r>
            </a:p>
          </p:txBody>
        </p:sp>
        <p:cxnSp>
          <p:nvCxnSpPr>
            <p:cNvPr id="32788" name="直接箭头连接符 51"/>
            <p:cNvCxnSpPr>
              <a:cxnSpLocks noChangeShapeType="1"/>
              <a:stCxn id="48" idx="0"/>
              <a:endCxn id="41" idx="1"/>
            </p:cNvCxnSpPr>
            <p:nvPr/>
          </p:nvCxnSpPr>
          <p:spPr bwMode="auto">
            <a:xfrm flipV="1">
              <a:off x="1889758" y="1245868"/>
              <a:ext cx="651510" cy="104013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32789" name="直接连接符 53"/>
            <p:cNvCxnSpPr>
              <a:cxnSpLocks noChangeShapeType="1"/>
            </p:cNvCxnSpPr>
            <p:nvPr/>
          </p:nvCxnSpPr>
          <p:spPr bwMode="auto">
            <a:xfrm rot="5400000" flipH="1" flipV="1">
              <a:off x="2034379" y="1966116"/>
              <a:ext cx="647700" cy="158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2790" name="直接连接符 55"/>
            <p:cNvCxnSpPr>
              <a:cxnSpLocks noChangeShapeType="1"/>
            </p:cNvCxnSpPr>
            <p:nvPr/>
          </p:nvCxnSpPr>
          <p:spPr bwMode="auto">
            <a:xfrm>
              <a:off x="2357438" y="1657350"/>
              <a:ext cx="2239962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2791" name="直接箭头连接符 61"/>
            <p:cNvCxnSpPr>
              <a:cxnSpLocks noChangeShapeType="1"/>
            </p:cNvCxnSpPr>
            <p:nvPr/>
          </p:nvCxnSpPr>
          <p:spPr bwMode="auto">
            <a:xfrm flipV="1">
              <a:off x="2397125" y="2143125"/>
              <a:ext cx="179388" cy="28733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32792" name="直接箭头连接符 65"/>
            <p:cNvCxnSpPr>
              <a:cxnSpLocks noChangeShapeType="1"/>
            </p:cNvCxnSpPr>
            <p:nvPr/>
          </p:nvCxnSpPr>
          <p:spPr bwMode="auto">
            <a:xfrm>
              <a:off x="2376488" y="2428875"/>
              <a:ext cx="214312" cy="10160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32793" name="直接箭头连接符 67"/>
            <p:cNvCxnSpPr>
              <a:cxnSpLocks noChangeShapeType="1"/>
            </p:cNvCxnSpPr>
            <p:nvPr/>
          </p:nvCxnSpPr>
          <p:spPr bwMode="auto">
            <a:xfrm rot="16200000" flipH="1">
              <a:off x="2293144" y="2726532"/>
              <a:ext cx="323850" cy="195262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32794" name="直接箭头连接符 74"/>
            <p:cNvCxnSpPr>
              <a:cxnSpLocks noChangeShapeType="1"/>
              <a:stCxn id="43" idx="3"/>
            </p:cNvCxnSpPr>
            <p:nvPr/>
          </p:nvCxnSpPr>
          <p:spPr bwMode="auto">
            <a:xfrm flipV="1">
              <a:off x="4124030" y="2471105"/>
              <a:ext cx="892665" cy="6864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32795" name="直接连接符 96"/>
            <p:cNvCxnSpPr>
              <a:cxnSpLocks noChangeShapeType="1"/>
            </p:cNvCxnSpPr>
            <p:nvPr/>
          </p:nvCxnSpPr>
          <p:spPr bwMode="auto">
            <a:xfrm>
              <a:off x="5976938" y="2462213"/>
              <a:ext cx="323850" cy="158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2796" name="直接连接符 97"/>
            <p:cNvCxnSpPr>
              <a:cxnSpLocks noChangeShapeType="1"/>
            </p:cNvCxnSpPr>
            <p:nvPr/>
          </p:nvCxnSpPr>
          <p:spPr bwMode="auto">
            <a:xfrm>
              <a:off x="5984875" y="2357438"/>
              <a:ext cx="215900" cy="158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2797" name="直接箭头连接符 100"/>
            <p:cNvCxnSpPr>
              <a:cxnSpLocks noChangeShapeType="1"/>
            </p:cNvCxnSpPr>
            <p:nvPr/>
          </p:nvCxnSpPr>
          <p:spPr bwMode="auto">
            <a:xfrm flipV="1">
              <a:off x="5962650" y="2508250"/>
              <a:ext cx="527050" cy="4763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32798" name="直接连接符 118"/>
            <p:cNvCxnSpPr>
              <a:cxnSpLocks noChangeShapeType="1"/>
            </p:cNvCxnSpPr>
            <p:nvPr/>
          </p:nvCxnSpPr>
          <p:spPr bwMode="auto">
            <a:xfrm>
              <a:off x="5981700" y="2670175"/>
              <a:ext cx="179388" cy="158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2799" name="直接箭头连接符 122"/>
            <p:cNvCxnSpPr>
              <a:cxnSpLocks noChangeShapeType="1"/>
            </p:cNvCxnSpPr>
            <p:nvPr/>
          </p:nvCxnSpPr>
          <p:spPr bwMode="auto">
            <a:xfrm>
              <a:off x="6143625" y="3076575"/>
              <a:ext cx="357188" cy="158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32800" name="直接箭头连接符 124"/>
            <p:cNvCxnSpPr>
              <a:cxnSpLocks noChangeShapeType="1"/>
            </p:cNvCxnSpPr>
            <p:nvPr/>
          </p:nvCxnSpPr>
          <p:spPr bwMode="auto">
            <a:xfrm flipV="1">
              <a:off x="1214438" y="2489200"/>
              <a:ext cx="195262" cy="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32801" name="直接箭头连接符 126"/>
            <p:cNvCxnSpPr>
              <a:cxnSpLocks noChangeShapeType="1"/>
            </p:cNvCxnSpPr>
            <p:nvPr/>
          </p:nvCxnSpPr>
          <p:spPr bwMode="auto">
            <a:xfrm>
              <a:off x="6072188" y="1071563"/>
              <a:ext cx="398462" cy="7937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32802" name="直接箭头连接符 128"/>
            <p:cNvCxnSpPr>
              <a:cxnSpLocks noChangeShapeType="1"/>
            </p:cNvCxnSpPr>
            <p:nvPr/>
          </p:nvCxnSpPr>
          <p:spPr bwMode="auto">
            <a:xfrm>
              <a:off x="6176963" y="1500188"/>
              <a:ext cx="280987" cy="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32803" name="直接箭头连接符 130"/>
            <p:cNvCxnSpPr>
              <a:cxnSpLocks noChangeShapeType="1"/>
            </p:cNvCxnSpPr>
            <p:nvPr/>
          </p:nvCxnSpPr>
          <p:spPr bwMode="auto">
            <a:xfrm flipV="1">
              <a:off x="6273800" y="2012950"/>
              <a:ext cx="203200" cy="635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sp>
          <p:nvSpPr>
            <p:cNvPr id="122" name="矩形 121"/>
            <p:cNvSpPr/>
            <p:nvPr/>
          </p:nvSpPr>
          <p:spPr bwMode="auto">
            <a:xfrm>
              <a:off x="5927029" y="839788"/>
              <a:ext cx="1152448" cy="360362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927029" y="1325563"/>
              <a:ext cx="1439767" cy="360362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5927029" y="1811338"/>
              <a:ext cx="1115939" cy="360362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5927029" y="2325688"/>
              <a:ext cx="1439767" cy="360362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5927029" y="2822575"/>
              <a:ext cx="936563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5898456" y="3368675"/>
              <a:ext cx="1439767" cy="358775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29" name="TextBox 15"/>
            <p:cNvSpPr txBox="1"/>
            <p:nvPr/>
          </p:nvSpPr>
          <p:spPr>
            <a:xfrm>
              <a:off x="5846072" y="3328988"/>
              <a:ext cx="1533423" cy="334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wakeup_proc</a:t>
              </a:r>
            </a:p>
          </p:txBody>
        </p:sp>
        <p:sp>
          <p:nvSpPr>
            <p:cNvPr id="130" name="TextBox 16"/>
            <p:cNvSpPr txBox="1"/>
            <p:nvPr/>
          </p:nvSpPr>
          <p:spPr>
            <a:xfrm>
              <a:off x="5885757" y="827088"/>
              <a:ext cx="1200070" cy="334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alloc_proc</a:t>
              </a:r>
            </a:p>
          </p:txBody>
        </p:sp>
        <p:sp>
          <p:nvSpPr>
            <p:cNvPr id="131" name="TextBox 17"/>
            <p:cNvSpPr txBox="1"/>
            <p:nvPr/>
          </p:nvSpPr>
          <p:spPr>
            <a:xfrm>
              <a:off x="5877820" y="1312863"/>
              <a:ext cx="1523899" cy="334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setup_kstack</a:t>
              </a:r>
            </a:p>
          </p:txBody>
        </p:sp>
        <p:sp>
          <p:nvSpPr>
            <p:cNvPr id="132" name="TextBox 18"/>
            <p:cNvSpPr txBox="1"/>
            <p:nvPr/>
          </p:nvSpPr>
          <p:spPr>
            <a:xfrm>
              <a:off x="5907980" y="1811338"/>
              <a:ext cx="1157211" cy="334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copy_mm</a:t>
              </a:r>
            </a:p>
          </p:txBody>
        </p:sp>
        <p:sp>
          <p:nvSpPr>
            <p:cNvPr id="133" name="TextBox 19"/>
            <p:cNvSpPr txBox="1"/>
            <p:nvPr/>
          </p:nvSpPr>
          <p:spPr>
            <a:xfrm>
              <a:off x="5950840" y="2332038"/>
              <a:ext cx="1444529" cy="334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copy_thread</a:t>
              </a:r>
            </a:p>
          </p:txBody>
        </p:sp>
        <p:sp>
          <p:nvSpPr>
            <p:cNvPr id="134" name="TextBox 20"/>
            <p:cNvSpPr txBox="1"/>
            <p:nvPr/>
          </p:nvSpPr>
          <p:spPr>
            <a:xfrm>
              <a:off x="5903219" y="2811463"/>
              <a:ext cx="936563" cy="334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get_pid</a:t>
              </a: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4477738" y="2251075"/>
              <a:ext cx="936563" cy="468313"/>
            </a:xfrm>
            <a:prstGeom prst="rect">
              <a:avLst/>
            </a:prstGeom>
            <a:gradFill>
              <a:gsLst>
                <a:gs pos="100000">
                  <a:srgbClr val="7030A0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137" name="TextBox 31"/>
            <p:cNvSpPr txBox="1"/>
            <p:nvPr/>
          </p:nvSpPr>
          <p:spPr>
            <a:xfrm>
              <a:off x="4458689" y="2319338"/>
              <a:ext cx="944499" cy="334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do_fork</a:t>
              </a:r>
            </a:p>
          </p:txBody>
        </p:sp>
        <p:cxnSp>
          <p:nvCxnSpPr>
            <p:cNvPr id="32818" name="直接连接符 57"/>
            <p:cNvCxnSpPr>
              <a:cxnSpLocks noChangeShapeType="1"/>
            </p:cNvCxnSpPr>
            <p:nvPr/>
          </p:nvCxnSpPr>
          <p:spPr bwMode="auto">
            <a:xfrm rot="5400000" flipH="1" flipV="1">
              <a:off x="4241003" y="1321591"/>
              <a:ext cx="714375" cy="158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2819" name="直接箭头连接符 59"/>
            <p:cNvCxnSpPr>
              <a:cxnSpLocks noChangeShapeType="1"/>
            </p:cNvCxnSpPr>
            <p:nvPr/>
          </p:nvCxnSpPr>
          <p:spPr bwMode="auto">
            <a:xfrm>
              <a:off x="4583113" y="950913"/>
              <a:ext cx="1285875" cy="1587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32820" name="直接连接符 86"/>
            <p:cNvCxnSpPr>
              <a:cxnSpLocks noChangeShapeType="1"/>
            </p:cNvCxnSpPr>
            <p:nvPr/>
          </p:nvCxnSpPr>
          <p:spPr bwMode="auto">
            <a:xfrm rot="5400000">
              <a:off x="4941885" y="1677985"/>
              <a:ext cx="1189037" cy="158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2821" name="直接连接符 87"/>
            <p:cNvCxnSpPr>
              <a:cxnSpLocks noChangeShapeType="1"/>
            </p:cNvCxnSpPr>
            <p:nvPr/>
          </p:nvCxnSpPr>
          <p:spPr bwMode="auto">
            <a:xfrm rot="5400000">
              <a:off x="5209379" y="1943891"/>
              <a:ext cx="863600" cy="158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2822" name="直接连接符 88"/>
            <p:cNvCxnSpPr>
              <a:cxnSpLocks noChangeShapeType="1"/>
            </p:cNvCxnSpPr>
            <p:nvPr/>
          </p:nvCxnSpPr>
          <p:spPr bwMode="auto">
            <a:xfrm rot="5400000">
              <a:off x="5525294" y="2256631"/>
              <a:ext cx="431800" cy="158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2823" name="直接连接符 96"/>
            <p:cNvCxnSpPr>
              <a:cxnSpLocks noChangeShapeType="1"/>
            </p:cNvCxnSpPr>
            <p:nvPr/>
          </p:nvCxnSpPr>
          <p:spPr bwMode="auto">
            <a:xfrm>
              <a:off x="5430838" y="2474913"/>
              <a:ext cx="323850" cy="158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2824" name="直接连接符 97"/>
            <p:cNvCxnSpPr>
              <a:cxnSpLocks noChangeShapeType="1"/>
            </p:cNvCxnSpPr>
            <p:nvPr/>
          </p:nvCxnSpPr>
          <p:spPr bwMode="auto">
            <a:xfrm>
              <a:off x="5438775" y="2370138"/>
              <a:ext cx="215900" cy="158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2825" name="直接连接符 98"/>
            <p:cNvCxnSpPr>
              <a:cxnSpLocks noChangeShapeType="1"/>
            </p:cNvCxnSpPr>
            <p:nvPr/>
          </p:nvCxnSpPr>
          <p:spPr bwMode="auto">
            <a:xfrm>
              <a:off x="5445125" y="2273300"/>
              <a:ext cx="107950" cy="158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2826" name="直接箭头连接符 100"/>
            <p:cNvCxnSpPr>
              <a:cxnSpLocks noChangeShapeType="1"/>
            </p:cNvCxnSpPr>
            <p:nvPr/>
          </p:nvCxnSpPr>
          <p:spPr bwMode="auto">
            <a:xfrm flipV="1">
              <a:off x="5416550" y="2520950"/>
              <a:ext cx="527050" cy="4763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32827" name="直接连接符 110"/>
            <p:cNvCxnSpPr>
              <a:cxnSpLocks noChangeShapeType="1"/>
            </p:cNvCxnSpPr>
            <p:nvPr/>
          </p:nvCxnSpPr>
          <p:spPr bwMode="auto">
            <a:xfrm rot="5400000">
              <a:off x="4955379" y="3156741"/>
              <a:ext cx="857250" cy="158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2828" name="直接箭头连接符 112"/>
            <p:cNvCxnSpPr>
              <a:cxnSpLocks noChangeShapeType="1"/>
            </p:cNvCxnSpPr>
            <p:nvPr/>
          </p:nvCxnSpPr>
          <p:spPr bwMode="auto">
            <a:xfrm>
              <a:off x="5383213" y="3570288"/>
              <a:ext cx="515937" cy="3175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32829" name="直接连接符 118"/>
            <p:cNvCxnSpPr>
              <a:cxnSpLocks noChangeShapeType="1"/>
            </p:cNvCxnSpPr>
            <p:nvPr/>
          </p:nvCxnSpPr>
          <p:spPr bwMode="auto">
            <a:xfrm>
              <a:off x="5435600" y="2682875"/>
              <a:ext cx="179388" cy="158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2830" name="直接连接符 120"/>
            <p:cNvCxnSpPr>
              <a:cxnSpLocks noChangeShapeType="1"/>
            </p:cNvCxnSpPr>
            <p:nvPr/>
          </p:nvCxnSpPr>
          <p:spPr bwMode="auto">
            <a:xfrm rot="5400000">
              <a:off x="5396703" y="2890041"/>
              <a:ext cx="428625" cy="158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2831" name="直接箭头连接符 122"/>
            <p:cNvCxnSpPr>
              <a:cxnSpLocks noChangeShapeType="1"/>
            </p:cNvCxnSpPr>
            <p:nvPr/>
          </p:nvCxnSpPr>
          <p:spPr bwMode="auto">
            <a:xfrm>
              <a:off x="5597525" y="3089275"/>
              <a:ext cx="357188" cy="158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32832" name="直接箭头连接符 126"/>
            <p:cNvCxnSpPr>
              <a:cxnSpLocks noChangeShapeType="1"/>
              <a:endCxn id="130" idx="1"/>
            </p:cNvCxnSpPr>
            <p:nvPr/>
          </p:nvCxnSpPr>
          <p:spPr bwMode="auto">
            <a:xfrm>
              <a:off x="5486718" y="987108"/>
              <a:ext cx="398462" cy="7937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32833" name="直接箭头连接符 128"/>
            <p:cNvCxnSpPr>
              <a:cxnSpLocks noChangeShapeType="1"/>
            </p:cNvCxnSpPr>
            <p:nvPr/>
          </p:nvCxnSpPr>
          <p:spPr bwMode="auto">
            <a:xfrm>
              <a:off x="5630863" y="1512888"/>
              <a:ext cx="280987" cy="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32834" name="直接箭头连接符 130"/>
            <p:cNvCxnSpPr>
              <a:cxnSpLocks noChangeShapeType="1"/>
            </p:cNvCxnSpPr>
            <p:nvPr/>
          </p:nvCxnSpPr>
          <p:spPr bwMode="auto">
            <a:xfrm flipV="1">
              <a:off x="5727700" y="2025650"/>
              <a:ext cx="203200" cy="635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执行流程--创建第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内核线程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928688" y="1041400"/>
            <a:ext cx="1836737" cy="5715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928688" y="1982788"/>
            <a:ext cx="1836737" cy="5715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928688" y="2924175"/>
            <a:ext cx="1836737" cy="5715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6" name="下箭头 25"/>
          <p:cNvSpPr/>
          <p:nvPr/>
        </p:nvSpPr>
        <p:spPr bwMode="auto">
          <a:xfrm>
            <a:off x="1681163" y="1646238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1681163" y="2587625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3800" name="TextBox 28"/>
          <p:cNvSpPr txBox="1">
            <a:spLocks noChangeArrowheads="1"/>
          </p:cNvSpPr>
          <p:nvPr/>
        </p:nvSpPr>
        <p:spPr bwMode="auto">
          <a:xfrm>
            <a:off x="911225" y="995363"/>
            <a:ext cx="157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idleproc</a:t>
            </a:r>
          </a:p>
        </p:txBody>
      </p:sp>
      <p:sp>
        <p:nvSpPr>
          <p:cNvPr id="33801" name="TextBox 29"/>
          <p:cNvSpPr txBox="1">
            <a:spLocks noChangeArrowheads="1"/>
          </p:cNvSpPr>
          <p:nvPr/>
        </p:nvSpPr>
        <p:spPr bwMode="auto">
          <a:xfrm>
            <a:off x="857250" y="1933575"/>
            <a:ext cx="1889125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allocate memory</a:t>
            </a:r>
          </a:p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 idleproc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2650" y="2982913"/>
            <a:ext cx="1381125" cy="3508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idleproc</a:t>
            </a:r>
          </a:p>
        </p:txBody>
      </p:sp>
      <p:sp>
        <p:nvSpPr>
          <p:cNvPr id="33803" name="TextBox 32"/>
          <p:cNvSpPr txBox="1">
            <a:spLocks noChangeArrowheads="1"/>
          </p:cNvSpPr>
          <p:nvPr/>
        </p:nvSpPr>
        <p:spPr bwMode="auto">
          <a:xfrm>
            <a:off x="2728913" y="1071563"/>
            <a:ext cx="135731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proc_init()</a:t>
            </a:r>
          </a:p>
        </p:txBody>
      </p:sp>
      <p:sp>
        <p:nvSpPr>
          <p:cNvPr id="33804" name="TextBox 33"/>
          <p:cNvSpPr txBox="1">
            <a:spLocks noChangeArrowheads="1"/>
          </p:cNvSpPr>
          <p:nvPr/>
        </p:nvSpPr>
        <p:spPr bwMode="auto">
          <a:xfrm>
            <a:off x="3409950" y="2041525"/>
            <a:ext cx="151288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alloc_proc()</a:t>
            </a:r>
          </a:p>
        </p:txBody>
      </p:sp>
      <p:sp>
        <p:nvSpPr>
          <p:cNvPr id="33805" name="TextBox 36"/>
          <p:cNvSpPr txBox="1">
            <a:spLocks noChangeArrowheads="1"/>
          </p:cNvSpPr>
          <p:nvPr/>
        </p:nvSpPr>
        <p:spPr bwMode="auto">
          <a:xfrm>
            <a:off x="5767388" y="2041525"/>
            <a:ext cx="12525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kmalloc()</a:t>
            </a:r>
          </a:p>
        </p:txBody>
      </p:sp>
      <p:sp>
        <p:nvSpPr>
          <p:cNvPr id="39" name="弧形 38"/>
          <p:cNvSpPr/>
          <p:nvPr/>
        </p:nvSpPr>
        <p:spPr bwMode="auto">
          <a:xfrm rot="19440000">
            <a:off x="2224088" y="1833563"/>
            <a:ext cx="2190750" cy="1874837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0" name="弧形 39"/>
          <p:cNvSpPr/>
          <p:nvPr/>
        </p:nvSpPr>
        <p:spPr bwMode="auto">
          <a:xfrm rot="19200000">
            <a:off x="4438650" y="1852613"/>
            <a:ext cx="2189163" cy="1874837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1" name="弧形 40"/>
          <p:cNvSpPr/>
          <p:nvPr/>
        </p:nvSpPr>
        <p:spPr bwMode="auto">
          <a:xfrm rot="18960000">
            <a:off x="2195877" y="2314789"/>
            <a:ext cx="2189213" cy="1875536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sp>
        <p:nvSpPr>
          <p:cNvPr id="42" name="弧形 41"/>
          <p:cNvSpPr/>
          <p:nvPr/>
        </p:nvSpPr>
        <p:spPr bwMode="auto">
          <a:xfrm rot="19200000">
            <a:off x="4340318" y="2230373"/>
            <a:ext cx="2189213" cy="1875533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执行流程--创建第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内核线程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928688" y="1041400"/>
            <a:ext cx="1836737" cy="5715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928688" y="1982788"/>
            <a:ext cx="1836737" cy="5715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928688" y="2924175"/>
            <a:ext cx="1836737" cy="5715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6" name="下箭头 25"/>
          <p:cNvSpPr/>
          <p:nvPr/>
        </p:nvSpPr>
        <p:spPr bwMode="auto">
          <a:xfrm>
            <a:off x="1681163" y="1646238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1681163" y="2587625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4824" name="TextBox 28"/>
          <p:cNvSpPr txBox="1">
            <a:spLocks noChangeArrowheads="1"/>
          </p:cNvSpPr>
          <p:nvPr/>
        </p:nvSpPr>
        <p:spPr bwMode="auto">
          <a:xfrm>
            <a:off x="911225" y="995363"/>
            <a:ext cx="157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idleproc</a:t>
            </a:r>
          </a:p>
        </p:txBody>
      </p:sp>
      <p:sp>
        <p:nvSpPr>
          <p:cNvPr id="34825" name="TextBox 29"/>
          <p:cNvSpPr txBox="1">
            <a:spLocks noChangeArrowheads="1"/>
          </p:cNvSpPr>
          <p:nvPr/>
        </p:nvSpPr>
        <p:spPr bwMode="auto">
          <a:xfrm>
            <a:off x="857250" y="1933575"/>
            <a:ext cx="1889125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allocate memory</a:t>
            </a:r>
          </a:p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 idleproc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2650" y="2982913"/>
            <a:ext cx="1381125" cy="3508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idleproc</a:t>
            </a:r>
          </a:p>
        </p:txBody>
      </p:sp>
      <p:sp>
        <p:nvSpPr>
          <p:cNvPr id="34827" name="TextBox 32"/>
          <p:cNvSpPr txBox="1">
            <a:spLocks noChangeArrowheads="1"/>
          </p:cNvSpPr>
          <p:nvPr/>
        </p:nvSpPr>
        <p:spPr bwMode="auto">
          <a:xfrm>
            <a:off x="2728913" y="1071563"/>
            <a:ext cx="135731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proc_init()</a:t>
            </a:r>
          </a:p>
        </p:txBody>
      </p:sp>
      <p:sp>
        <p:nvSpPr>
          <p:cNvPr id="34828" name="矩形 1"/>
          <p:cNvSpPr>
            <a:spLocks noChangeArrowheads="1"/>
          </p:cNvSpPr>
          <p:nvPr/>
        </p:nvSpPr>
        <p:spPr bwMode="auto">
          <a:xfrm>
            <a:off x="2987675" y="1622425"/>
            <a:ext cx="47529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latin typeface="Courier New" pitchFamily="49" charset="0"/>
              </a:rPr>
              <a:t>idleproc-&gt;pid = </a:t>
            </a:r>
            <a:r>
              <a:rPr lang="en-US" altLang="zh-CN" sz="1600" b="1">
                <a:solidFill>
                  <a:srgbClr val="008080"/>
                </a:solidFill>
                <a:latin typeface="Courier New" pitchFamily="49" charset="0"/>
              </a:rPr>
              <a:t>0</a:t>
            </a:r>
            <a:r>
              <a:rPr lang="en-US" altLang="zh-CN" sz="1600" b="1">
                <a:latin typeface="Courier New" pitchFamily="49" charset="0"/>
              </a:rPr>
              <a:t>; </a:t>
            </a:r>
          </a:p>
          <a:p>
            <a:pPr eaLnBrk="0" hangingPunct="0"/>
            <a:r>
              <a:rPr lang="en-US" altLang="zh-CN" sz="1600" b="1">
                <a:latin typeface="Courier New" pitchFamily="49" charset="0"/>
              </a:rPr>
              <a:t>idleproc-&gt;state = PROC_RUNNABLE; idleproc-&gt;kstack = bootstack; </a:t>
            </a:r>
          </a:p>
          <a:p>
            <a:pPr eaLnBrk="0" hangingPunct="0"/>
            <a:r>
              <a:rPr lang="en-US" altLang="zh-CN" sz="1600" b="1">
                <a:latin typeface="Courier New" pitchFamily="49" charset="0"/>
              </a:rPr>
              <a:t>idleproc-&gt;need_resched = </a:t>
            </a:r>
            <a:r>
              <a:rPr lang="en-US" altLang="zh-CN" sz="1600" b="1">
                <a:solidFill>
                  <a:srgbClr val="008080"/>
                </a:solidFill>
                <a:latin typeface="Courier New" pitchFamily="49" charset="0"/>
              </a:rPr>
              <a:t>1</a:t>
            </a:r>
            <a:r>
              <a:rPr lang="en-US" altLang="zh-CN" sz="1600" b="1">
                <a:latin typeface="Courier New" pitchFamily="49" charset="0"/>
              </a:rPr>
              <a:t>; set_proc_name(idleproc, </a:t>
            </a:r>
            <a:r>
              <a:rPr lang="en-US" altLang="zh-CN" sz="1600" b="1">
                <a:solidFill>
                  <a:srgbClr val="CC0000"/>
                </a:solidFill>
                <a:latin typeface="Courier New" pitchFamily="49" charset="0"/>
              </a:rPr>
              <a:t>"idle"</a:t>
            </a:r>
            <a:r>
              <a:rPr lang="en-US" altLang="zh-CN" sz="1600" b="1">
                <a:latin typeface="Courier New" pitchFamily="49" charset="0"/>
              </a:rPr>
              <a:t>);</a:t>
            </a:r>
          </a:p>
        </p:txBody>
      </p:sp>
      <p:cxnSp>
        <p:nvCxnSpPr>
          <p:cNvPr id="34829" name="直接箭头连接符 3"/>
          <p:cNvCxnSpPr>
            <a:cxnSpLocks noChangeShapeType="1"/>
            <a:stCxn id="24" idx="3"/>
          </p:cNvCxnSpPr>
          <p:nvPr/>
        </p:nvCxnSpPr>
        <p:spPr bwMode="auto">
          <a:xfrm flipV="1">
            <a:off x="2765425" y="2982913"/>
            <a:ext cx="366713" cy="227012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执行流程--创建第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个内核线程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558800" y="854075"/>
            <a:ext cx="1836738" cy="466725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8800" y="1603375"/>
            <a:ext cx="2268538" cy="5715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8800" y="2465388"/>
            <a:ext cx="1836738" cy="468312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6" name="下箭头 25"/>
          <p:cNvSpPr/>
          <p:nvPr/>
        </p:nvSpPr>
        <p:spPr bwMode="auto">
          <a:xfrm>
            <a:off x="1311275" y="1349375"/>
            <a:ext cx="285750" cy="250825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1311275" y="2187575"/>
            <a:ext cx="285750" cy="252413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5848" name="TextBox 28"/>
          <p:cNvSpPr txBox="1">
            <a:spLocks noChangeArrowheads="1"/>
          </p:cNvSpPr>
          <p:nvPr/>
        </p:nvSpPr>
        <p:spPr bwMode="auto">
          <a:xfrm>
            <a:off x="611188" y="796925"/>
            <a:ext cx="151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initproc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363" y="1649413"/>
            <a:ext cx="1763712" cy="3508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keep trapframe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2763" y="2478088"/>
            <a:ext cx="1339850" cy="3508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initproc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40063" y="874713"/>
            <a:ext cx="1363662" cy="365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36950" y="1711325"/>
            <a:ext cx="1235075" cy="365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do_fork()</a:t>
            </a:r>
          </a:p>
        </p:txBody>
      </p:sp>
      <p:sp>
        <p:nvSpPr>
          <p:cNvPr id="39" name="弧形 38"/>
          <p:cNvSpPr/>
          <p:nvPr/>
        </p:nvSpPr>
        <p:spPr bwMode="auto">
          <a:xfrm rot="19440000">
            <a:off x="2014538" y="1422400"/>
            <a:ext cx="2189162" cy="1876425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0" name="弧形 39"/>
          <p:cNvSpPr/>
          <p:nvPr/>
        </p:nvSpPr>
        <p:spPr bwMode="auto">
          <a:xfrm rot="-2400000">
            <a:off x="3873500" y="1504950"/>
            <a:ext cx="2189163" cy="1874838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1" name="弧形 40"/>
          <p:cNvSpPr/>
          <p:nvPr/>
        </p:nvSpPr>
        <p:spPr bwMode="auto">
          <a:xfrm rot="18960000">
            <a:off x="2374878" y="1989744"/>
            <a:ext cx="2189211" cy="1875534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2" name="弧形 41"/>
          <p:cNvSpPr/>
          <p:nvPr/>
        </p:nvSpPr>
        <p:spPr bwMode="auto">
          <a:xfrm rot="19200000">
            <a:off x="4127128" y="2037617"/>
            <a:ext cx="2189213" cy="1875532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2688" y="1711325"/>
            <a:ext cx="1804987" cy="365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copy_thread()</a:t>
            </a:r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执行流程--创建第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个内核线程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558800" y="847725"/>
            <a:ext cx="1836738" cy="466725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8800" y="1597025"/>
            <a:ext cx="2268538" cy="5715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8800" y="2459038"/>
            <a:ext cx="1836738" cy="468312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26" name="下箭头 25"/>
          <p:cNvSpPr/>
          <p:nvPr/>
        </p:nvSpPr>
        <p:spPr bwMode="auto">
          <a:xfrm>
            <a:off x="1311275" y="1343025"/>
            <a:ext cx="285750" cy="250825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1311275" y="2181225"/>
            <a:ext cx="285750" cy="252413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36872" name="TextBox 28"/>
          <p:cNvSpPr txBox="1">
            <a:spLocks noChangeArrowheads="1"/>
          </p:cNvSpPr>
          <p:nvPr/>
        </p:nvSpPr>
        <p:spPr bwMode="auto">
          <a:xfrm>
            <a:off x="611188" y="790575"/>
            <a:ext cx="10699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initproc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363" y="1643063"/>
            <a:ext cx="1543050" cy="319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4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keep trapframe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2763" y="2471738"/>
            <a:ext cx="1173162" cy="319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4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initproc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40063" y="868363"/>
            <a:ext cx="1217612" cy="334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36950" y="1704975"/>
            <a:ext cx="1104900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do_fork()</a:t>
            </a:r>
          </a:p>
        </p:txBody>
      </p:sp>
      <p:sp>
        <p:nvSpPr>
          <p:cNvPr id="39" name="弧形 38"/>
          <p:cNvSpPr/>
          <p:nvPr/>
        </p:nvSpPr>
        <p:spPr bwMode="auto">
          <a:xfrm rot="19440000">
            <a:off x="2014538" y="1416050"/>
            <a:ext cx="2189162" cy="1876425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40" name="弧形 39"/>
          <p:cNvSpPr/>
          <p:nvPr/>
        </p:nvSpPr>
        <p:spPr bwMode="auto">
          <a:xfrm rot="-2400000">
            <a:off x="3873500" y="1498600"/>
            <a:ext cx="2189163" cy="1874838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41" name="弧形 40"/>
          <p:cNvSpPr/>
          <p:nvPr/>
        </p:nvSpPr>
        <p:spPr bwMode="auto">
          <a:xfrm rot="18960000">
            <a:off x="2232537" y="1886000"/>
            <a:ext cx="2189213" cy="1875532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42" name="弧形 41"/>
          <p:cNvSpPr/>
          <p:nvPr/>
        </p:nvSpPr>
        <p:spPr bwMode="auto">
          <a:xfrm rot="19200000">
            <a:off x="3984788" y="1933871"/>
            <a:ext cx="2189215" cy="1875535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2688" y="1704975"/>
            <a:ext cx="1606550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copy_thread()</a:t>
            </a:r>
          </a:p>
        </p:txBody>
      </p:sp>
      <p:sp>
        <p:nvSpPr>
          <p:cNvPr id="36882" name="TextBox 54"/>
          <p:cNvSpPr txBox="1">
            <a:spLocks noChangeArrowheads="1"/>
          </p:cNvSpPr>
          <p:nvPr/>
        </p:nvSpPr>
        <p:spPr bwMode="auto">
          <a:xfrm>
            <a:off x="757238" y="2932113"/>
            <a:ext cx="55038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>
                <a:latin typeface="Arial" pitchFamily="34" charset="0"/>
              </a:rPr>
              <a:t> </a:t>
            </a:r>
            <a:r>
              <a:rPr lang="en-US" altLang="zh-CN" sz="1600" b="1">
                <a:latin typeface="Arial" pitchFamily="34" charset="0"/>
              </a:rPr>
              <a:t>tf.tf_cs = KERNEL_CS;</a:t>
            </a:r>
          </a:p>
          <a:p>
            <a:pPr eaLnBrk="0" hangingPunct="0"/>
            <a:r>
              <a:rPr lang="en-US" altLang="zh-CN" sz="1600" b="1">
                <a:latin typeface="Arial" pitchFamily="34" charset="0"/>
              </a:rPr>
              <a:t> tf.tf_ds = tf.tf_es = tf.tf_ss = KERNEL_DS;</a:t>
            </a:r>
          </a:p>
        </p:txBody>
      </p:sp>
      <p:sp>
        <p:nvSpPr>
          <p:cNvPr id="36883" name="矩形 18"/>
          <p:cNvSpPr>
            <a:spLocks noChangeArrowheads="1"/>
          </p:cNvSpPr>
          <p:nvPr/>
        </p:nvSpPr>
        <p:spPr bwMode="auto">
          <a:xfrm>
            <a:off x="2484438" y="2546350"/>
            <a:ext cx="2166937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>
                <a:latin typeface="Arial" pitchFamily="34" charset="0"/>
              </a:rPr>
              <a:t>设置trapframe</a:t>
            </a:r>
            <a:r>
              <a:rPr lang="en-US" altLang="zh-CN" sz="1400" b="1">
                <a:latin typeface="Arial" pitchFamily="34" charset="0"/>
              </a:rPr>
              <a:t>-part1</a:t>
            </a: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执行流程--创建第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个内核线程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558800" y="847725"/>
            <a:ext cx="1836738" cy="466725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8800" y="1597025"/>
            <a:ext cx="2268538" cy="5715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8800" y="2459038"/>
            <a:ext cx="1836738" cy="468312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26" name="下箭头 25"/>
          <p:cNvSpPr/>
          <p:nvPr/>
        </p:nvSpPr>
        <p:spPr bwMode="auto">
          <a:xfrm>
            <a:off x="1311275" y="1343025"/>
            <a:ext cx="285750" cy="250825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1311275" y="2181225"/>
            <a:ext cx="285750" cy="252413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37896" name="TextBox 28"/>
          <p:cNvSpPr txBox="1">
            <a:spLocks noChangeArrowheads="1"/>
          </p:cNvSpPr>
          <p:nvPr/>
        </p:nvSpPr>
        <p:spPr bwMode="auto">
          <a:xfrm>
            <a:off x="611188" y="790575"/>
            <a:ext cx="10699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initproc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363" y="1643063"/>
            <a:ext cx="1543050" cy="319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4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keep trapframe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2763" y="2471738"/>
            <a:ext cx="1173162" cy="319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4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initproc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40063" y="868363"/>
            <a:ext cx="1217612" cy="334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36950" y="1704975"/>
            <a:ext cx="1104900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do_fork()</a:t>
            </a:r>
          </a:p>
        </p:txBody>
      </p:sp>
      <p:sp>
        <p:nvSpPr>
          <p:cNvPr id="39" name="弧形 38"/>
          <p:cNvSpPr/>
          <p:nvPr/>
        </p:nvSpPr>
        <p:spPr bwMode="auto">
          <a:xfrm rot="19440000">
            <a:off x="2014538" y="1416050"/>
            <a:ext cx="2189162" cy="1876425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40" name="弧形 39"/>
          <p:cNvSpPr/>
          <p:nvPr/>
        </p:nvSpPr>
        <p:spPr bwMode="auto">
          <a:xfrm rot="-2400000">
            <a:off x="3873500" y="1498600"/>
            <a:ext cx="2189163" cy="1874838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41" name="弧形 40"/>
          <p:cNvSpPr/>
          <p:nvPr/>
        </p:nvSpPr>
        <p:spPr bwMode="auto">
          <a:xfrm rot="18960000">
            <a:off x="2232537" y="1886000"/>
            <a:ext cx="2189213" cy="1875532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42" name="弧形 41"/>
          <p:cNvSpPr/>
          <p:nvPr/>
        </p:nvSpPr>
        <p:spPr bwMode="auto">
          <a:xfrm rot="19200000">
            <a:off x="3984788" y="1933871"/>
            <a:ext cx="2189215" cy="1875535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2688" y="1704975"/>
            <a:ext cx="1606550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copy_thread()</a:t>
            </a:r>
          </a:p>
        </p:txBody>
      </p:sp>
      <p:sp>
        <p:nvSpPr>
          <p:cNvPr id="37906" name="TextBox 54"/>
          <p:cNvSpPr txBox="1">
            <a:spLocks noChangeArrowheads="1"/>
          </p:cNvSpPr>
          <p:nvPr/>
        </p:nvSpPr>
        <p:spPr bwMode="auto">
          <a:xfrm>
            <a:off x="757238" y="2932113"/>
            <a:ext cx="5503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latin typeface="Arial" pitchFamily="34" charset="0"/>
              </a:rPr>
              <a:t>tf.tf_regs.reg_ebx = (uint32_t)fn;</a:t>
            </a:r>
          </a:p>
          <a:p>
            <a:pPr eaLnBrk="0" hangingPunct="0"/>
            <a:r>
              <a:rPr lang="en-US" altLang="zh-CN" sz="1600" b="1">
                <a:latin typeface="Arial" pitchFamily="34" charset="0"/>
              </a:rPr>
              <a:t> tf.tf_regs.reg_edx = (uint32_t)arg;</a:t>
            </a:r>
          </a:p>
          <a:p>
            <a:pPr eaLnBrk="0" hangingPunct="0"/>
            <a:r>
              <a:rPr lang="en-US" altLang="zh-CN" sz="1600" b="1">
                <a:latin typeface="Arial" pitchFamily="34" charset="0"/>
              </a:rPr>
              <a:t> tf.tf_eip = (uint32_t)kernel_thread_entry;</a:t>
            </a:r>
          </a:p>
        </p:txBody>
      </p:sp>
      <p:sp>
        <p:nvSpPr>
          <p:cNvPr id="37907" name="矩形 18"/>
          <p:cNvSpPr>
            <a:spLocks noChangeArrowheads="1"/>
          </p:cNvSpPr>
          <p:nvPr/>
        </p:nvSpPr>
        <p:spPr bwMode="auto">
          <a:xfrm>
            <a:off x="2484438" y="2546350"/>
            <a:ext cx="2166937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>
                <a:latin typeface="Arial" pitchFamily="34" charset="0"/>
              </a:rPr>
              <a:t>设置trapframe</a:t>
            </a:r>
            <a:r>
              <a:rPr lang="en-US" altLang="zh-CN" sz="1400" b="1">
                <a:latin typeface="Arial" pitchFamily="34" charset="0"/>
              </a:rPr>
              <a:t>-part2</a:t>
            </a:r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执行流程--创建第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个内核线程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558800" y="846138"/>
            <a:ext cx="1836738" cy="466725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8800" y="1595438"/>
            <a:ext cx="2268538" cy="5715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58800" y="2457450"/>
            <a:ext cx="1836738" cy="468313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26" name="下箭头 25"/>
          <p:cNvSpPr/>
          <p:nvPr/>
        </p:nvSpPr>
        <p:spPr bwMode="auto">
          <a:xfrm>
            <a:off x="1311275" y="1341438"/>
            <a:ext cx="285750" cy="250825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1311275" y="2179638"/>
            <a:ext cx="285750" cy="252412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38920" name="TextBox 28"/>
          <p:cNvSpPr txBox="1">
            <a:spLocks noChangeArrowheads="1"/>
          </p:cNvSpPr>
          <p:nvPr/>
        </p:nvSpPr>
        <p:spPr bwMode="auto">
          <a:xfrm>
            <a:off x="611188" y="788988"/>
            <a:ext cx="1069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initproc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363" y="1641475"/>
            <a:ext cx="1543050" cy="319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4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keep trapframe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2763" y="2470150"/>
            <a:ext cx="1173162" cy="319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4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initproc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40063" y="866775"/>
            <a:ext cx="1217612" cy="334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35363" y="1703388"/>
            <a:ext cx="1104900" cy="334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do_fork()</a:t>
            </a:r>
          </a:p>
        </p:txBody>
      </p:sp>
      <p:sp>
        <p:nvSpPr>
          <p:cNvPr id="39" name="弧形 38"/>
          <p:cNvSpPr/>
          <p:nvPr/>
        </p:nvSpPr>
        <p:spPr bwMode="auto">
          <a:xfrm rot="19440000">
            <a:off x="2014538" y="1414463"/>
            <a:ext cx="2189162" cy="1876425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40" name="弧形 39"/>
          <p:cNvSpPr/>
          <p:nvPr/>
        </p:nvSpPr>
        <p:spPr bwMode="auto">
          <a:xfrm rot="-2400000">
            <a:off x="3873500" y="1497013"/>
            <a:ext cx="2189163" cy="1874837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41" name="弧形 40"/>
          <p:cNvSpPr/>
          <p:nvPr/>
        </p:nvSpPr>
        <p:spPr bwMode="auto">
          <a:xfrm rot="18960000">
            <a:off x="2231833" y="1884765"/>
            <a:ext cx="2189211" cy="1875534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42" name="弧形 41"/>
          <p:cNvSpPr/>
          <p:nvPr/>
        </p:nvSpPr>
        <p:spPr bwMode="auto">
          <a:xfrm rot="19200000">
            <a:off x="3984084" y="1932637"/>
            <a:ext cx="2189211" cy="1875531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400">
              <a:latin typeface="Arial" panose="0208060402020202020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1100" y="1703388"/>
            <a:ext cx="1606550" cy="334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copy_thread()</a:t>
            </a:r>
          </a:p>
        </p:txBody>
      </p:sp>
      <p:sp>
        <p:nvSpPr>
          <p:cNvPr id="38930" name="TextBox 54"/>
          <p:cNvSpPr txBox="1">
            <a:spLocks noChangeArrowheads="1"/>
          </p:cNvSpPr>
          <p:nvPr/>
        </p:nvSpPr>
        <p:spPr bwMode="auto">
          <a:xfrm>
            <a:off x="1755775" y="2970213"/>
            <a:ext cx="3856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latin typeface="Arial" pitchFamily="34" charset="0"/>
              </a:rPr>
              <a:t>proc-&gt;tf-&gt;tf_esp = esp; </a:t>
            </a:r>
          </a:p>
          <a:p>
            <a:pPr eaLnBrk="0" hangingPunct="0"/>
            <a:r>
              <a:rPr lang="en-US" altLang="zh-CN" sz="1600" b="1">
                <a:latin typeface="Arial" pitchFamily="34" charset="0"/>
              </a:rPr>
              <a:t>proc-&gt;context.eip = forkret; </a:t>
            </a:r>
          </a:p>
          <a:p>
            <a:pPr eaLnBrk="0" hangingPunct="0"/>
            <a:r>
              <a:rPr lang="en-US" altLang="zh-CN" sz="1600" b="1">
                <a:latin typeface="Arial" pitchFamily="34" charset="0"/>
              </a:rPr>
              <a:t>proc-&gt;context.esp = proc-&gt;tf;</a:t>
            </a:r>
          </a:p>
        </p:txBody>
      </p:sp>
      <p:sp>
        <p:nvSpPr>
          <p:cNvPr id="38931" name="矩形 1"/>
          <p:cNvSpPr>
            <a:spLocks noChangeArrowheads="1"/>
          </p:cNvSpPr>
          <p:nvPr/>
        </p:nvSpPr>
        <p:spPr bwMode="auto">
          <a:xfrm>
            <a:off x="2506663" y="2533650"/>
            <a:ext cx="2166937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>
                <a:latin typeface="Arial" pitchFamily="34" charset="0"/>
              </a:rPr>
              <a:t>设置trapframe</a:t>
            </a:r>
            <a:r>
              <a:rPr lang="en-US" altLang="zh-CN" sz="1400" b="1">
                <a:latin typeface="Arial" pitchFamily="34" charset="0"/>
              </a:rPr>
              <a:t>-part3</a:t>
            </a: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执行流程--创建第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个内核线程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701675" y="950913"/>
            <a:ext cx="1836738" cy="466725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01675" y="1700213"/>
            <a:ext cx="2268538" cy="5715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01675" y="2562225"/>
            <a:ext cx="1836738" cy="468313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7375" y="3338513"/>
            <a:ext cx="2303463" cy="468312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6" name="下箭头 25"/>
          <p:cNvSpPr/>
          <p:nvPr/>
        </p:nvSpPr>
        <p:spPr bwMode="auto">
          <a:xfrm>
            <a:off x="1454150" y="1446213"/>
            <a:ext cx="285750" cy="250825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1454150" y="2284413"/>
            <a:ext cx="285750" cy="252412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8" name="下箭头 27"/>
          <p:cNvSpPr/>
          <p:nvPr/>
        </p:nvSpPr>
        <p:spPr bwMode="auto">
          <a:xfrm>
            <a:off x="1454150" y="3063875"/>
            <a:ext cx="285750" cy="250825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39946" name="TextBox 28"/>
          <p:cNvSpPr txBox="1">
            <a:spLocks noChangeArrowheads="1"/>
          </p:cNvSpPr>
          <p:nvPr/>
        </p:nvSpPr>
        <p:spPr bwMode="auto">
          <a:xfrm>
            <a:off x="754063" y="893763"/>
            <a:ext cx="151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initproc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0238" y="1746250"/>
            <a:ext cx="1763712" cy="350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keep trapframe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5638" y="2574925"/>
            <a:ext cx="1339850" cy="350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initproc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5938" y="3338513"/>
            <a:ext cx="1785937" cy="3508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kernel stack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82938" y="971550"/>
            <a:ext cx="1363662" cy="365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16100" y="2967038"/>
            <a:ext cx="1754188" cy="365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setup_stack()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79825" y="1808163"/>
            <a:ext cx="1235075" cy="365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do_fork()</a:t>
            </a:r>
          </a:p>
        </p:txBody>
      </p:sp>
      <p:sp>
        <p:nvSpPr>
          <p:cNvPr id="39" name="弧形 38"/>
          <p:cNvSpPr/>
          <p:nvPr/>
        </p:nvSpPr>
        <p:spPr bwMode="auto">
          <a:xfrm rot="19440000">
            <a:off x="2157413" y="1519238"/>
            <a:ext cx="2189162" cy="1876425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0" name="弧形 39"/>
          <p:cNvSpPr/>
          <p:nvPr/>
        </p:nvSpPr>
        <p:spPr bwMode="auto">
          <a:xfrm rot="-2400000">
            <a:off x="4016375" y="1601788"/>
            <a:ext cx="2189163" cy="1874837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1" name="弧形 40"/>
          <p:cNvSpPr/>
          <p:nvPr/>
        </p:nvSpPr>
        <p:spPr bwMode="auto">
          <a:xfrm rot="18960000">
            <a:off x="2374878" y="1989744"/>
            <a:ext cx="2189211" cy="1875534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2" name="弧形 41"/>
          <p:cNvSpPr/>
          <p:nvPr/>
        </p:nvSpPr>
        <p:spPr bwMode="auto">
          <a:xfrm rot="19200000">
            <a:off x="4127128" y="2037617"/>
            <a:ext cx="2189213" cy="1875532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33975" y="1808163"/>
            <a:ext cx="1804988" cy="365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copy_thread()</a:t>
            </a:r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执行流程--创建第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个内核线程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701675" y="950913"/>
            <a:ext cx="1836738" cy="466725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01675" y="1700213"/>
            <a:ext cx="2268538" cy="5715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01675" y="2562225"/>
            <a:ext cx="1836738" cy="468313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7375" y="3338513"/>
            <a:ext cx="2303463" cy="468312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6" name="下箭头 25"/>
          <p:cNvSpPr/>
          <p:nvPr/>
        </p:nvSpPr>
        <p:spPr bwMode="auto">
          <a:xfrm>
            <a:off x="1454150" y="1446213"/>
            <a:ext cx="285750" cy="250825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1454150" y="2284413"/>
            <a:ext cx="285750" cy="252412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28" name="下箭头 27"/>
          <p:cNvSpPr/>
          <p:nvPr/>
        </p:nvSpPr>
        <p:spPr bwMode="auto">
          <a:xfrm>
            <a:off x="1454150" y="3063875"/>
            <a:ext cx="285750" cy="250825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0970" name="TextBox 28"/>
          <p:cNvSpPr txBox="1">
            <a:spLocks noChangeArrowheads="1"/>
          </p:cNvSpPr>
          <p:nvPr/>
        </p:nvSpPr>
        <p:spPr bwMode="auto">
          <a:xfrm>
            <a:off x="754063" y="893763"/>
            <a:ext cx="151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initproc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0238" y="1746250"/>
            <a:ext cx="1763712" cy="350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keep trapframe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5638" y="2574925"/>
            <a:ext cx="1339850" cy="350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initproc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5938" y="3338513"/>
            <a:ext cx="1785937" cy="3508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kernel stack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82938" y="971550"/>
            <a:ext cx="1363662" cy="365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16100" y="2967038"/>
            <a:ext cx="1754188" cy="365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setup_stack()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79825" y="1808163"/>
            <a:ext cx="1235075" cy="365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do_fork()</a:t>
            </a:r>
          </a:p>
        </p:txBody>
      </p:sp>
      <p:sp>
        <p:nvSpPr>
          <p:cNvPr id="39" name="弧形 38"/>
          <p:cNvSpPr/>
          <p:nvPr/>
        </p:nvSpPr>
        <p:spPr bwMode="auto">
          <a:xfrm rot="19440000">
            <a:off x="2157413" y="1519238"/>
            <a:ext cx="2189162" cy="1876425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0" name="弧形 39"/>
          <p:cNvSpPr/>
          <p:nvPr/>
        </p:nvSpPr>
        <p:spPr bwMode="auto">
          <a:xfrm rot="-2400000">
            <a:off x="4016375" y="1601788"/>
            <a:ext cx="2189163" cy="1874837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1" name="弧形 40"/>
          <p:cNvSpPr/>
          <p:nvPr/>
        </p:nvSpPr>
        <p:spPr bwMode="auto">
          <a:xfrm rot="18960000">
            <a:off x="2374878" y="1989744"/>
            <a:ext cx="2189211" cy="1875534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2" name="弧形 41"/>
          <p:cNvSpPr/>
          <p:nvPr/>
        </p:nvSpPr>
        <p:spPr bwMode="auto">
          <a:xfrm rot="19200000">
            <a:off x="4127128" y="2037617"/>
            <a:ext cx="2189213" cy="1875532"/>
          </a:xfrm>
          <a:prstGeom prst="arc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33975" y="1808163"/>
            <a:ext cx="1804988" cy="365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copy_thread()</a:t>
            </a:r>
          </a:p>
        </p:txBody>
      </p:sp>
      <p:sp>
        <p:nvSpPr>
          <p:cNvPr id="50" name="矩形 49"/>
          <p:cNvSpPr/>
          <p:nvPr/>
        </p:nvSpPr>
        <p:spPr bwMode="auto">
          <a:xfrm>
            <a:off x="3954463" y="2806700"/>
            <a:ext cx="1368425" cy="611188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40983" name="TextBox 50"/>
          <p:cNvSpPr txBox="1">
            <a:spLocks noChangeArrowheads="1"/>
          </p:cNvSpPr>
          <p:nvPr/>
        </p:nvSpPr>
        <p:spPr bwMode="auto">
          <a:xfrm>
            <a:off x="3921125" y="2794000"/>
            <a:ext cx="13589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put initproc</a:t>
            </a:r>
          </a:p>
          <a:p>
            <a:pPr eaLnBrk="0" hangingPunct="0"/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 two lists</a:t>
            </a:r>
          </a:p>
        </p:txBody>
      </p:sp>
      <p:sp>
        <p:nvSpPr>
          <p:cNvPr id="54" name="矩形 53"/>
          <p:cNvSpPr/>
          <p:nvPr/>
        </p:nvSpPr>
        <p:spPr bwMode="auto">
          <a:xfrm>
            <a:off x="3636963" y="3787775"/>
            <a:ext cx="1979612" cy="468313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 sz="1600">
              <a:latin typeface="Arial" panose="0208060402020202020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6163" y="3787775"/>
            <a:ext cx="2041525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wakeup initproc</a:t>
            </a:r>
          </a:p>
        </p:txBody>
      </p:sp>
      <p:cxnSp>
        <p:nvCxnSpPr>
          <p:cNvPr id="40986" name="直接箭头连接符 56"/>
          <p:cNvCxnSpPr>
            <a:cxnSpLocks noChangeShapeType="1"/>
          </p:cNvCxnSpPr>
          <p:nvPr/>
        </p:nvCxnSpPr>
        <p:spPr bwMode="auto">
          <a:xfrm>
            <a:off x="6662738" y="2138363"/>
            <a:ext cx="6350" cy="1008062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40987" name="直接箭头连接符 58"/>
          <p:cNvCxnSpPr>
            <a:cxnSpLocks noChangeShapeType="1"/>
          </p:cNvCxnSpPr>
          <p:nvPr/>
        </p:nvCxnSpPr>
        <p:spPr bwMode="auto">
          <a:xfrm rot="5400000">
            <a:off x="4539457" y="3613944"/>
            <a:ext cx="285750" cy="1587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40988" name="直接箭头连接符 56"/>
          <p:cNvCxnSpPr>
            <a:cxnSpLocks noChangeShapeType="1"/>
          </p:cNvCxnSpPr>
          <p:nvPr/>
        </p:nvCxnSpPr>
        <p:spPr bwMode="auto">
          <a:xfrm flipH="1">
            <a:off x="5322888" y="3146425"/>
            <a:ext cx="1346200" cy="3175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0"/>
          <p:cNvSpPr>
            <a:spLocks noChangeArrowheads="1"/>
          </p:cNvSpPr>
          <p:nvPr/>
        </p:nvSpPr>
        <p:spPr bwMode="auto">
          <a:xfrm>
            <a:off x="3900488" y="215900"/>
            <a:ext cx="1292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标</a:t>
            </a:r>
          </a:p>
        </p:txBody>
      </p:sp>
      <p:sp>
        <p:nvSpPr>
          <p:cNvPr id="5123" name="TextBox 10"/>
          <p:cNvSpPr>
            <a:spLocks noChangeArrowheads="1"/>
          </p:cNvSpPr>
          <p:nvPr/>
        </p:nvSpPr>
        <p:spPr bwMode="auto">
          <a:xfrm>
            <a:off x="1200150" y="1079500"/>
            <a:ext cx="4514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了解内核线程创建/执行的管理过程</a:t>
            </a:r>
          </a:p>
        </p:txBody>
      </p:sp>
      <p:sp>
        <p:nvSpPr>
          <p:cNvPr id="5124" name="矩形 8"/>
          <p:cNvSpPr>
            <a:spLocks noChangeArrowheads="1"/>
          </p:cNvSpPr>
          <p:nvPr/>
        </p:nvSpPr>
        <p:spPr bwMode="auto">
          <a:xfrm>
            <a:off x="842963" y="102552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执行第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个内核线程</a:t>
            </a:r>
          </a:p>
        </p:txBody>
      </p:sp>
      <p:grpSp>
        <p:nvGrpSpPr>
          <p:cNvPr id="41987" name="组合 1"/>
          <p:cNvGrpSpPr>
            <a:grpSpLocks/>
          </p:cNvGrpSpPr>
          <p:nvPr/>
        </p:nvGrpSpPr>
        <p:grpSpPr bwMode="auto">
          <a:xfrm>
            <a:off x="639763" y="939800"/>
            <a:ext cx="2278062" cy="571500"/>
            <a:chOff x="639763" y="939800"/>
            <a:chExt cx="2278062" cy="571500"/>
          </a:xfrm>
        </p:grpSpPr>
        <p:sp>
          <p:nvSpPr>
            <p:cNvPr id="22" name="矩形 21"/>
            <p:cNvSpPr/>
            <p:nvPr/>
          </p:nvSpPr>
          <p:spPr bwMode="auto">
            <a:xfrm>
              <a:off x="685800" y="939800"/>
              <a:ext cx="2232025" cy="5715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9763" y="969963"/>
              <a:ext cx="1724025" cy="3508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begin schedule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23850" y="1536700"/>
            <a:ext cx="2698750" cy="908050"/>
            <a:chOff x="323850" y="1536698"/>
            <a:chExt cx="2698750" cy="908052"/>
          </a:xfrm>
        </p:grpSpPr>
        <p:sp>
          <p:nvSpPr>
            <p:cNvPr id="23" name="矩形 22"/>
            <p:cNvSpPr/>
            <p:nvPr/>
          </p:nvSpPr>
          <p:spPr bwMode="auto">
            <a:xfrm>
              <a:off x="395288" y="1873249"/>
              <a:ext cx="2627312" cy="571501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3850" y="1897062"/>
              <a:ext cx="2060575" cy="3508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unable reschedule</a:t>
              </a:r>
            </a:p>
          </p:txBody>
        </p:sp>
        <p:cxnSp>
          <p:nvCxnSpPr>
            <p:cNvPr id="42015" name="直接箭头连接符 50"/>
            <p:cNvCxnSpPr>
              <a:cxnSpLocks noChangeShapeType="1"/>
            </p:cNvCxnSpPr>
            <p:nvPr/>
          </p:nvCxnSpPr>
          <p:spPr bwMode="auto">
            <a:xfrm rot="16200000" flipH="1">
              <a:off x="1621628" y="1716879"/>
              <a:ext cx="360363" cy="0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85800" y="2468563"/>
            <a:ext cx="2016125" cy="1125537"/>
            <a:chOff x="685800" y="2468563"/>
            <a:chExt cx="2016125" cy="1125537"/>
          </a:xfrm>
        </p:grpSpPr>
        <p:sp>
          <p:nvSpPr>
            <p:cNvPr id="24" name="矩形 23"/>
            <p:cNvSpPr/>
            <p:nvPr/>
          </p:nvSpPr>
          <p:spPr bwMode="auto">
            <a:xfrm>
              <a:off x="685800" y="2836863"/>
              <a:ext cx="2016125" cy="757237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42011" name="TextBox 30"/>
            <p:cNvSpPr txBox="1">
              <a:spLocks noChangeArrowheads="1"/>
            </p:cNvSpPr>
            <p:nvPr/>
          </p:nvSpPr>
          <p:spPr bwMode="auto">
            <a:xfrm>
              <a:off x="887413" y="2782888"/>
              <a:ext cx="16097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find a</a:t>
              </a:r>
            </a:p>
            <a:p>
              <a:pPr algn="ctr" eaLnBrk="0" hangingPunct="0"/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ready process</a:t>
              </a:r>
            </a:p>
          </p:txBody>
        </p:sp>
        <p:cxnSp>
          <p:nvCxnSpPr>
            <p:cNvPr id="42012" name="直接箭头连接符 51"/>
            <p:cNvCxnSpPr>
              <a:cxnSpLocks noChangeShapeType="1"/>
            </p:cNvCxnSpPr>
            <p:nvPr/>
          </p:nvCxnSpPr>
          <p:spPr bwMode="auto">
            <a:xfrm rot="16200000" flipH="1">
              <a:off x="1605757" y="2648744"/>
              <a:ext cx="360362" cy="0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73100" y="3571875"/>
            <a:ext cx="2087563" cy="1020763"/>
            <a:chOff x="673100" y="3571873"/>
            <a:chExt cx="2087563" cy="1020765"/>
          </a:xfrm>
        </p:grpSpPr>
        <p:sp>
          <p:nvSpPr>
            <p:cNvPr id="25" name="矩形 24"/>
            <p:cNvSpPr/>
            <p:nvPr/>
          </p:nvSpPr>
          <p:spPr bwMode="auto">
            <a:xfrm>
              <a:off x="673100" y="3944937"/>
              <a:ext cx="2087563" cy="647701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42008" name="TextBox 31"/>
            <p:cNvSpPr txBox="1">
              <a:spLocks noChangeArrowheads="1"/>
            </p:cNvSpPr>
            <p:nvPr/>
          </p:nvSpPr>
          <p:spPr bwMode="auto">
            <a:xfrm>
              <a:off x="798513" y="3911599"/>
              <a:ext cx="1819275" cy="657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begin execute</a:t>
              </a:r>
            </a:p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initproc</a:t>
              </a:r>
            </a:p>
          </p:txBody>
        </p:sp>
        <p:cxnSp>
          <p:nvCxnSpPr>
            <p:cNvPr id="42009" name="直接箭头连接符 52"/>
            <p:cNvCxnSpPr>
              <a:cxnSpLocks noChangeShapeType="1"/>
            </p:cNvCxnSpPr>
            <p:nvPr/>
          </p:nvCxnSpPr>
          <p:spPr bwMode="auto">
            <a:xfrm rot="16200000" flipH="1">
              <a:off x="1605753" y="3752054"/>
              <a:ext cx="360363" cy="0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3662363" y="1897063"/>
            <a:ext cx="2278062" cy="1128712"/>
            <a:chOff x="3662363" y="1897063"/>
            <a:chExt cx="2278062" cy="1128712"/>
          </a:xfrm>
        </p:grpSpPr>
        <p:sp>
          <p:nvSpPr>
            <p:cNvPr id="49" name="矩形 48"/>
            <p:cNvSpPr/>
            <p:nvPr/>
          </p:nvSpPr>
          <p:spPr bwMode="auto">
            <a:xfrm>
              <a:off x="3708400" y="1897063"/>
              <a:ext cx="2232025" cy="5715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62363" y="1927225"/>
              <a:ext cx="1666875" cy="3508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switch context</a:t>
              </a:r>
            </a:p>
          </p:txBody>
        </p:sp>
        <p:cxnSp>
          <p:nvCxnSpPr>
            <p:cNvPr id="42006" name="直接箭头连接符 66"/>
            <p:cNvCxnSpPr>
              <a:cxnSpLocks noChangeShapeType="1"/>
            </p:cNvCxnSpPr>
            <p:nvPr/>
          </p:nvCxnSpPr>
          <p:spPr bwMode="auto">
            <a:xfrm flipV="1">
              <a:off x="4832350" y="2459038"/>
              <a:ext cx="0" cy="566737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" name="组合 5"/>
          <p:cNvGrpSpPr>
            <a:grpSpLocks/>
          </p:cNvGrpSpPr>
          <p:nvPr/>
        </p:nvGrpSpPr>
        <p:grpSpPr bwMode="auto">
          <a:xfrm>
            <a:off x="2768600" y="3871913"/>
            <a:ext cx="3267075" cy="571500"/>
            <a:chOff x="2768600" y="3871913"/>
            <a:chExt cx="3267075" cy="571500"/>
          </a:xfrm>
        </p:grpSpPr>
        <p:cxnSp>
          <p:nvCxnSpPr>
            <p:cNvPr id="42001" name="直接连接符 60"/>
            <p:cNvCxnSpPr>
              <a:cxnSpLocks noChangeShapeType="1"/>
            </p:cNvCxnSpPr>
            <p:nvPr/>
          </p:nvCxnSpPr>
          <p:spPr bwMode="auto">
            <a:xfrm>
              <a:off x="2768600" y="4227513"/>
              <a:ext cx="712788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  <p:sp>
          <p:nvSpPr>
            <p:cNvPr id="34" name="矩形 33"/>
            <p:cNvSpPr/>
            <p:nvPr/>
          </p:nvSpPr>
          <p:spPr bwMode="auto">
            <a:xfrm>
              <a:off x="3481388" y="3871913"/>
              <a:ext cx="2554287" cy="5715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35" name="TextBox 49"/>
            <p:cNvSpPr txBox="1"/>
            <p:nvPr/>
          </p:nvSpPr>
          <p:spPr>
            <a:xfrm>
              <a:off x="3630613" y="3927475"/>
              <a:ext cx="1558925" cy="3508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switch </a:t>
              </a:r>
              <a:r>
                <a:rPr lang="en-US" altLang="zh-CN" sz="1600" b="1" spc="-1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kstack</a:t>
              </a:r>
            </a:p>
          </p:txBody>
        </p:sp>
      </p:grpSp>
      <p:grpSp>
        <p:nvGrpSpPr>
          <p:cNvPr id="8" name="组合 6"/>
          <p:cNvGrpSpPr>
            <a:grpSpLocks/>
          </p:cNvGrpSpPr>
          <p:nvPr/>
        </p:nvGrpSpPr>
        <p:grpSpPr bwMode="auto">
          <a:xfrm>
            <a:off x="3349625" y="2981325"/>
            <a:ext cx="2713038" cy="904875"/>
            <a:chOff x="3349625" y="2981325"/>
            <a:chExt cx="2713038" cy="904875"/>
          </a:xfrm>
        </p:grpSpPr>
        <p:sp>
          <p:nvSpPr>
            <p:cNvPr id="39" name="矩形 38"/>
            <p:cNvSpPr/>
            <p:nvPr/>
          </p:nvSpPr>
          <p:spPr bwMode="auto">
            <a:xfrm>
              <a:off x="3395663" y="2981325"/>
              <a:ext cx="2667000" cy="5715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40" name="TextBox 49"/>
            <p:cNvSpPr txBox="1"/>
            <p:nvPr/>
          </p:nvSpPr>
          <p:spPr>
            <a:xfrm>
              <a:off x="3349625" y="3011488"/>
              <a:ext cx="1968500" cy="3508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switch page table</a:t>
              </a:r>
            </a:p>
          </p:txBody>
        </p:sp>
        <p:cxnSp>
          <p:nvCxnSpPr>
            <p:cNvPr id="42000" name="直接箭头连接符 66"/>
            <p:cNvCxnSpPr>
              <a:cxnSpLocks noChangeShapeType="1"/>
            </p:cNvCxnSpPr>
            <p:nvPr/>
          </p:nvCxnSpPr>
          <p:spPr bwMode="auto">
            <a:xfrm flipV="1">
              <a:off x="4824413" y="3549650"/>
              <a:ext cx="6350" cy="336550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702050" y="976313"/>
            <a:ext cx="2232025" cy="923925"/>
            <a:chOff x="3702050" y="976313"/>
            <a:chExt cx="2232025" cy="923925"/>
          </a:xfrm>
        </p:grpSpPr>
        <p:sp>
          <p:nvSpPr>
            <p:cNvPr id="43" name="矩形 42"/>
            <p:cNvSpPr/>
            <p:nvPr/>
          </p:nvSpPr>
          <p:spPr bwMode="auto">
            <a:xfrm>
              <a:off x="3702050" y="976313"/>
              <a:ext cx="2232025" cy="5715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endParaRPr lang="zh-CN" altLang="en-US" sz="1600">
                <a:latin typeface="Arial" panose="02080604020202020204" charset="0"/>
              </a:endParaRPr>
            </a:p>
          </p:txBody>
        </p:sp>
        <p:sp>
          <p:nvSpPr>
            <p:cNvPr id="44" name="TextBox 49"/>
            <p:cNvSpPr txBox="1"/>
            <p:nvPr/>
          </p:nvSpPr>
          <p:spPr>
            <a:xfrm>
              <a:off x="4256088" y="1014413"/>
              <a:ext cx="831850" cy="334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return</a:t>
              </a:r>
            </a:p>
          </p:txBody>
        </p:sp>
        <p:cxnSp>
          <p:nvCxnSpPr>
            <p:cNvPr id="41997" name="直接箭头连接符 66"/>
            <p:cNvCxnSpPr>
              <a:cxnSpLocks noChangeShapeType="1"/>
            </p:cNvCxnSpPr>
            <p:nvPr/>
          </p:nvCxnSpPr>
          <p:spPr bwMode="auto">
            <a:xfrm flipV="1">
              <a:off x="4835525" y="1563688"/>
              <a:ext cx="7938" cy="336550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执行流程--创建内核线程</a:t>
            </a: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3571875" y="844550"/>
            <a:ext cx="2124075" cy="51276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witch contex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12813" y="1439863"/>
            <a:ext cx="25781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# switch_to(from, to)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406525" y="1871663"/>
            <a:ext cx="34798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# save from</a:t>
            </a: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-thread</a:t>
            </a:r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's</a:t>
            </a: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context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311275" y="2282825"/>
            <a:ext cx="3425825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# restore to</a:t>
            </a: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-thread</a:t>
            </a:r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's </a:t>
            </a: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context</a:t>
            </a:r>
          </a:p>
          <a:p>
            <a:pPr eaLnBrk="0" hangingPunct="0"/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ret</a:t>
            </a:r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执行流程--创建内核线程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258763" y="1458913"/>
            <a:ext cx="25781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# switch_to(from, to)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258763" y="1890713"/>
            <a:ext cx="34798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# save from</a:t>
            </a: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-thread</a:t>
            </a:r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's</a:t>
            </a: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context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71875" y="844550"/>
            <a:ext cx="2152650" cy="51276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witch contex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539750" y="2320925"/>
            <a:ext cx="44180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eax points to from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-thread</a:t>
            </a:r>
            <a:r>
              <a:rPr lang="zh-CN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's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context</a:t>
            </a:r>
          </a:p>
          <a:p>
            <a:pPr eaLnBrk="0" hangingPunct="0"/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movl 4(%esp), %eax    </a:t>
            </a:r>
          </a:p>
          <a:p>
            <a:pPr eaLnBrk="0" hangingPunct="0"/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.......</a:t>
            </a:r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执行流程--创建内核线程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258763" y="1458913"/>
            <a:ext cx="25781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# switch_to(from, to)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258763" y="1890713"/>
            <a:ext cx="34798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# save from</a:t>
            </a: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-thread</a:t>
            </a:r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's</a:t>
            </a: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context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71875" y="844550"/>
            <a:ext cx="2152650" cy="51276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witch contex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539750" y="2320925"/>
            <a:ext cx="444341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eax points to from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-thread</a:t>
            </a:r>
            <a:r>
              <a:rPr lang="zh-CN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's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context</a:t>
            </a:r>
          </a:p>
          <a:p>
            <a:pPr eaLnBrk="0" hangingPunct="0"/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movl 4(%esp), %eax    </a:t>
            </a:r>
          </a:p>
          <a:p>
            <a:pPr eaLnBrk="0" hangingPunct="0"/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# save eip into </a:t>
            </a:r>
            <a:r>
              <a:rPr lang="zh-CN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from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-thread</a:t>
            </a:r>
            <a:r>
              <a:rPr lang="zh-CN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's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context</a:t>
            </a:r>
          </a:p>
          <a:p>
            <a:pPr eaLnBrk="0" hangingPunct="0"/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popl 0(%eax)</a:t>
            </a:r>
          </a:p>
          <a:p>
            <a:pPr eaLnBrk="0" hangingPunct="0"/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movl %esp, 4(%eax)</a:t>
            </a:r>
          </a:p>
          <a:p>
            <a:pPr eaLnBrk="0" hangingPunct="0"/>
            <a:r>
              <a:rPr lang="zh-CN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.......</a:t>
            </a:r>
          </a:p>
        </p:txBody>
      </p:sp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执行流程--创建内核线程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214313" y="749300"/>
            <a:ext cx="2876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# switch_to(from, to)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214313" y="1063625"/>
            <a:ext cx="34147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# save from</a:t>
            </a:r>
            <a:r>
              <a:rPr lang="en-US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-thread</a:t>
            </a:r>
            <a:r>
              <a:rPr lang="zh-CN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's </a:t>
            </a:r>
            <a:r>
              <a:rPr lang="en-US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CXT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63550" y="1425575"/>
            <a:ext cx="2987675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movl 4(%esp), %eax    </a:t>
            </a:r>
          </a:p>
          <a:p>
            <a:pPr eaLnBrk="0" hangingPunct="0"/>
            <a:r>
              <a:rPr lang="zh-CN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popl 0(%eax)           </a:t>
            </a:r>
          </a:p>
          <a:p>
            <a:pPr eaLnBrk="0" hangingPunct="0"/>
            <a:r>
              <a:rPr lang="zh-CN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movl %esp, 4(%eax)</a:t>
            </a:r>
          </a:p>
          <a:p>
            <a:pPr eaLnBrk="0" hangingPunct="0"/>
            <a:r>
              <a:rPr lang="zh-CN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.......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3103563" y="1439863"/>
            <a:ext cx="37353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--&gt;</a:t>
            </a:r>
            <a:r>
              <a:rPr lang="zh-CN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from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-thread</a:t>
            </a:r>
            <a:r>
              <a:rPr lang="zh-CN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's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context</a:t>
            </a:r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3103563" y="1716088"/>
            <a:ext cx="28209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# save eip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in context</a:t>
            </a:r>
          </a:p>
        </p:txBody>
      </p:sp>
      <p:sp>
        <p:nvSpPr>
          <p:cNvPr id="46088" name="Text Box 6"/>
          <p:cNvSpPr txBox="1">
            <a:spLocks noChangeArrowheads="1"/>
          </p:cNvSpPr>
          <p:nvPr/>
        </p:nvSpPr>
        <p:spPr bwMode="auto">
          <a:xfrm>
            <a:off x="179388" y="2601913"/>
            <a:ext cx="34131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# restore to</a:t>
            </a:r>
            <a:r>
              <a:rPr lang="en-US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-thread</a:t>
            </a:r>
            <a:r>
              <a:rPr lang="zh-CN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's</a:t>
            </a:r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CXT</a:t>
            </a:r>
          </a:p>
          <a:p>
            <a:pPr eaLnBrk="0" hangingPunct="0"/>
            <a:r>
              <a:rPr lang="zh-CN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movl 4(%esp), %eax </a:t>
            </a:r>
          </a:p>
          <a:p>
            <a:pPr eaLnBrk="0" hangingPunct="0"/>
            <a:r>
              <a:rPr lang="zh-CN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movl 28(%eax), %ebp</a:t>
            </a:r>
          </a:p>
          <a:p>
            <a:pPr eaLnBrk="0" hangingPunct="0"/>
            <a:r>
              <a:rPr lang="zh-CN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movl 24(%eax), %edi</a:t>
            </a:r>
          </a:p>
          <a:p>
            <a:pPr eaLnBrk="0" hangingPunct="0"/>
            <a:r>
              <a:rPr lang="zh-CN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 ......</a:t>
            </a:r>
          </a:p>
          <a:p>
            <a:pPr eaLnBrk="0" hangingPunct="0"/>
            <a:r>
              <a:rPr lang="zh-CN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 pushl 0(%eax)               </a:t>
            </a:r>
          </a:p>
          <a:p>
            <a:pPr eaLnBrk="0" hangingPunct="0"/>
            <a:r>
              <a:rPr lang="zh-CN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 ret</a:t>
            </a:r>
          </a:p>
        </p:txBody>
      </p:sp>
      <p:sp>
        <p:nvSpPr>
          <p:cNvPr id="46089" name="Text Box 6"/>
          <p:cNvSpPr txBox="1">
            <a:spLocks noChangeArrowheads="1"/>
          </p:cNvSpPr>
          <p:nvPr/>
        </p:nvSpPr>
        <p:spPr bwMode="auto">
          <a:xfrm>
            <a:off x="3108325" y="2892425"/>
            <a:ext cx="33940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--&gt;to -thread</a:t>
            </a:r>
            <a:r>
              <a:rPr lang="zh-CN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's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context</a:t>
            </a:r>
          </a:p>
        </p:txBody>
      </p:sp>
      <p:sp>
        <p:nvSpPr>
          <p:cNvPr id="46090" name="Text Box 6"/>
          <p:cNvSpPr txBox="1">
            <a:spLocks noChangeArrowheads="1"/>
          </p:cNvSpPr>
          <p:nvPr/>
        </p:nvSpPr>
        <p:spPr bwMode="auto">
          <a:xfrm>
            <a:off x="3009900" y="4106863"/>
            <a:ext cx="15160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# push eip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571875" y="844550"/>
            <a:ext cx="2152650" cy="51276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witch contex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0"/>
          <p:cNvSpPr>
            <a:spLocks noChangeArrowheads="1"/>
          </p:cNvSpPr>
          <p:nvPr/>
        </p:nvSpPr>
        <p:spPr bwMode="auto">
          <a:xfrm>
            <a:off x="1200150" y="1068388"/>
            <a:ext cx="45005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了解内核线程创建/执行的管理过程</a:t>
            </a:r>
          </a:p>
        </p:txBody>
      </p:sp>
      <p:sp>
        <p:nvSpPr>
          <p:cNvPr id="6147" name="矩形 8"/>
          <p:cNvSpPr>
            <a:spLocks noChangeArrowheads="1"/>
          </p:cNvSpPr>
          <p:nvPr/>
        </p:nvSpPr>
        <p:spPr bwMode="auto">
          <a:xfrm>
            <a:off x="842963" y="1014413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3852863" y="2789238"/>
            <a:ext cx="1219200" cy="736600"/>
          </a:xfrm>
          <a:prstGeom prst="ellipse">
            <a:avLst/>
          </a:prstGeom>
          <a:gradFill rotWithShape="0">
            <a:gsLst>
              <a:gs pos="0">
                <a:srgbClr val="0EB1C8"/>
              </a:gs>
              <a:gs pos="100000">
                <a:srgbClr val="11576A"/>
              </a:gs>
              <a:gs pos="100000">
                <a:srgbClr val="5E7676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Running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770063" y="2789238"/>
            <a:ext cx="1219200" cy="736600"/>
          </a:xfrm>
          <a:prstGeom prst="ellipse">
            <a:avLst/>
          </a:prstGeom>
          <a:gradFill rotWithShape="0">
            <a:gsLst>
              <a:gs pos="0">
                <a:srgbClr val="0EB1C8"/>
              </a:gs>
              <a:gs pos="100000">
                <a:srgbClr val="11576A"/>
              </a:gs>
              <a:gs pos="100000">
                <a:srgbClr val="5E7676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Ready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2811463" y="3983038"/>
            <a:ext cx="1219200" cy="736600"/>
          </a:xfrm>
          <a:prstGeom prst="ellipse">
            <a:avLst/>
          </a:prstGeom>
          <a:gradFill rotWithShape="0">
            <a:gsLst>
              <a:gs pos="0">
                <a:srgbClr val="0EB1C8"/>
              </a:gs>
              <a:gs pos="100000">
                <a:srgbClr val="11576A"/>
              </a:gs>
              <a:gs pos="100000">
                <a:srgbClr val="5E7676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Waiting</a:t>
            </a:r>
          </a:p>
        </p:txBody>
      </p:sp>
      <p:sp>
        <p:nvSpPr>
          <p:cNvPr id="6151" name="Arc 7"/>
          <p:cNvSpPr>
            <a:spLocks noChangeArrowheads="1"/>
          </p:cNvSpPr>
          <p:nvPr/>
        </p:nvSpPr>
        <p:spPr bwMode="auto">
          <a:xfrm>
            <a:off x="4024313" y="3513138"/>
            <a:ext cx="450850" cy="8382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21600 h 21600"/>
              <a:gd name="T4" fmla="*/ 21600 w 21600"/>
              <a:gd name="T5" fmla="*/ 0 h 21600"/>
              <a:gd name="T6" fmla="*/ 0 w 21600"/>
              <a:gd name="T7" fmla="*/ 21600 h 21600"/>
              <a:gd name="T8" fmla="*/ 0 w 21600"/>
              <a:gd name="T9" fmla="*/ 0 h 21600"/>
              <a:gd name="T10" fmla="*/ 2160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fill="none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8575" cap="rnd">
            <a:solidFill>
              <a:srgbClr val="11576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rot="5400000" flipH="1">
            <a:off x="2074863" y="2547938"/>
            <a:ext cx="444500" cy="0"/>
          </a:xfrm>
          <a:prstGeom prst="line">
            <a:avLst/>
          </a:prstGeom>
          <a:noFill/>
          <a:ln w="28575">
            <a:solidFill>
              <a:srgbClr val="11576A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3" name="Arc 9"/>
          <p:cNvSpPr>
            <a:spLocks noChangeArrowheads="1"/>
          </p:cNvSpPr>
          <p:nvPr/>
        </p:nvSpPr>
        <p:spPr bwMode="auto">
          <a:xfrm rot="5400000">
            <a:off x="2189163" y="3735388"/>
            <a:ext cx="831850" cy="4445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21600 h 21600"/>
              <a:gd name="T4" fmla="*/ 21600 w 21600"/>
              <a:gd name="T5" fmla="*/ 0 h 21600"/>
              <a:gd name="T6" fmla="*/ 0 w 21600"/>
              <a:gd name="T7" fmla="*/ 21600 h 21600"/>
              <a:gd name="T8" fmla="*/ 0 w 21600"/>
              <a:gd name="T9" fmla="*/ 0 h 21600"/>
              <a:gd name="T10" fmla="*/ 2160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fill="none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8575" cap="rnd">
            <a:solidFill>
              <a:srgbClr val="11576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rot="-5400000" flipH="1" flipV="1">
            <a:off x="4221163" y="2573338"/>
            <a:ext cx="444500" cy="0"/>
          </a:xfrm>
          <a:prstGeom prst="line">
            <a:avLst/>
          </a:prstGeom>
          <a:noFill/>
          <a:ln w="28575">
            <a:solidFill>
              <a:srgbClr val="11576A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6155" name="AutoShape 11"/>
          <p:cNvCxnSpPr>
            <a:cxnSpLocks noChangeShapeType="1"/>
            <a:stCxn id="6149" idx="7"/>
            <a:endCxn id="6148" idx="1"/>
          </p:cNvCxnSpPr>
          <p:nvPr/>
        </p:nvCxnSpPr>
        <p:spPr bwMode="auto">
          <a:xfrm rot="5400000" flipV="1">
            <a:off x="3417094" y="2285207"/>
            <a:ext cx="1587" cy="1219200"/>
          </a:xfrm>
          <a:prstGeom prst="curvedConnector3">
            <a:avLst>
              <a:gd name="adj1" fmla="val -21200009"/>
            </a:avLst>
          </a:prstGeom>
          <a:noFill/>
          <a:ln w="28575">
            <a:solidFill>
              <a:srgbClr val="11576A"/>
            </a:solidFill>
            <a:miter lim="800000"/>
            <a:headEnd/>
            <a:tailEnd type="triangle" w="med" len="med"/>
          </a:ln>
        </p:spPr>
      </p:cxnSp>
      <p:cxnSp>
        <p:nvCxnSpPr>
          <p:cNvPr id="6156" name="AutoShape 12"/>
          <p:cNvCxnSpPr>
            <a:cxnSpLocks noChangeShapeType="1"/>
            <a:stCxn id="6148" idx="3"/>
            <a:endCxn id="6149" idx="5"/>
          </p:cNvCxnSpPr>
          <p:nvPr/>
        </p:nvCxnSpPr>
        <p:spPr bwMode="auto">
          <a:xfrm rot="5400000">
            <a:off x="3417094" y="2805907"/>
            <a:ext cx="1587" cy="1219200"/>
          </a:xfrm>
          <a:prstGeom prst="curvedConnector3">
            <a:avLst>
              <a:gd name="adj1" fmla="val 21200009"/>
            </a:avLst>
          </a:prstGeom>
          <a:noFill/>
          <a:ln w="28575">
            <a:solidFill>
              <a:srgbClr val="11576A"/>
            </a:solidFill>
            <a:miter lim="800000"/>
            <a:headEnd/>
            <a:tailEnd type="triangle" w="med" len="med"/>
          </a:ln>
        </p:spPr>
      </p:cxn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1712913" y="1560513"/>
            <a:ext cx="1219200" cy="736600"/>
          </a:xfrm>
          <a:prstGeom prst="ellipse">
            <a:avLst/>
          </a:prstGeom>
          <a:gradFill rotWithShape="0">
            <a:gsLst>
              <a:gs pos="0">
                <a:srgbClr val="0EB1C8"/>
              </a:gs>
              <a:gs pos="100000">
                <a:srgbClr val="11576A"/>
              </a:gs>
              <a:gs pos="100000">
                <a:srgbClr val="5E7676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Start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3833813" y="1541463"/>
            <a:ext cx="1219200" cy="736600"/>
          </a:xfrm>
          <a:prstGeom prst="ellipse">
            <a:avLst/>
          </a:prstGeom>
          <a:gradFill rotWithShape="0">
            <a:gsLst>
              <a:gs pos="0">
                <a:srgbClr val="0EB1C8"/>
              </a:gs>
              <a:gs pos="100000">
                <a:srgbClr val="11576A"/>
              </a:gs>
              <a:gs pos="100000">
                <a:srgbClr val="5E7676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Done</a:t>
            </a:r>
          </a:p>
        </p:txBody>
      </p:sp>
      <p:sp>
        <p:nvSpPr>
          <p:cNvPr id="6159" name="TextBox 30"/>
          <p:cNvSpPr>
            <a:spLocks noChangeArrowheads="1"/>
          </p:cNvSpPr>
          <p:nvPr/>
        </p:nvSpPr>
        <p:spPr bwMode="auto">
          <a:xfrm>
            <a:off x="3900488" y="215900"/>
            <a:ext cx="1292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标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0"/>
          <p:cNvSpPr>
            <a:spLocks noChangeArrowheads="1"/>
          </p:cNvSpPr>
          <p:nvPr/>
        </p:nvSpPr>
        <p:spPr bwMode="auto">
          <a:xfrm>
            <a:off x="1187450" y="1068388"/>
            <a:ext cx="4241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了解内核线程创建/执行的管理过程</a:t>
            </a:r>
          </a:p>
        </p:txBody>
      </p:sp>
      <p:sp>
        <p:nvSpPr>
          <p:cNvPr id="7171" name="矩形 8"/>
          <p:cNvSpPr>
            <a:spLocks noChangeArrowheads="1"/>
          </p:cNvSpPr>
          <p:nvPr/>
        </p:nvSpPr>
        <p:spPr bwMode="auto">
          <a:xfrm>
            <a:off x="830263" y="1014413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  <p:sp>
        <p:nvSpPr>
          <p:cNvPr id="7172" name="TextBox 30"/>
          <p:cNvSpPr>
            <a:spLocks noChangeArrowheads="1"/>
          </p:cNvSpPr>
          <p:nvPr/>
        </p:nvSpPr>
        <p:spPr bwMode="auto">
          <a:xfrm>
            <a:off x="3900488" y="215900"/>
            <a:ext cx="1292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标</a:t>
            </a:r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3843338" y="2789238"/>
            <a:ext cx="1219200" cy="736600"/>
          </a:xfrm>
          <a:prstGeom prst="ellipse">
            <a:avLst/>
          </a:prstGeom>
          <a:gradFill rotWithShape="0">
            <a:gsLst>
              <a:gs pos="0">
                <a:srgbClr val="0EB1C8"/>
              </a:gs>
              <a:gs pos="100000">
                <a:srgbClr val="11576A"/>
              </a:gs>
              <a:gs pos="100000">
                <a:srgbClr val="5E7676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Running</a:t>
            </a:r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1760538" y="2789238"/>
            <a:ext cx="1219200" cy="736600"/>
          </a:xfrm>
          <a:prstGeom prst="ellipse">
            <a:avLst/>
          </a:prstGeom>
          <a:gradFill rotWithShape="0">
            <a:gsLst>
              <a:gs pos="0">
                <a:srgbClr val="0EB1C8"/>
              </a:gs>
              <a:gs pos="100000">
                <a:srgbClr val="11576A"/>
              </a:gs>
              <a:gs pos="100000">
                <a:srgbClr val="5E7676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Ready</a:t>
            </a:r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2801938" y="3983038"/>
            <a:ext cx="1219200" cy="736600"/>
          </a:xfrm>
          <a:prstGeom prst="ellipse">
            <a:avLst/>
          </a:prstGeom>
          <a:gradFill rotWithShape="0">
            <a:gsLst>
              <a:gs pos="0">
                <a:srgbClr val="0EB1C8"/>
              </a:gs>
              <a:gs pos="100000">
                <a:srgbClr val="11576A"/>
              </a:gs>
              <a:gs pos="100000">
                <a:srgbClr val="5E7676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Waiting</a:t>
            </a:r>
          </a:p>
        </p:txBody>
      </p:sp>
      <p:sp>
        <p:nvSpPr>
          <p:cNvPr id="7176" name="Arc 7"/>
          <p:cNvSpPr>
            <a:spLocks noChangeArrowheads="1"/>
          </p:cNvSpPr>
          <p:nvPr/>
        </p:nvSpPr>
        <p:spPr bwMode="auto">
          <a:xfrm>
            <a:off x="4014788" y="3513138"/>
            <a:ext cx="450850" cy="8382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21600 h 21600"/>
              <a:gd name="T4" fmla="*/ 21600 w 21600"/>
              <a:gd name="T5" fmla="*/ 0 h 21600"/>
              <a:gd name="T6" fmla="*/ 0 w 21600"/>
              <a:gd name="T7" fmla="*/ 21600 h 21600"/>
              <a:gd name="T8" fmla="*/ 0 w 21600"/>
              <a:gd name="T9" fmla="*/ 0 h 21600"/>
              <a:gd name="T10" fmla="*/ 2160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fill="none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8575" cap="rnd">
            <a:solidFill>
              <a:srgbClr val="11576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 rot="5400000" flipH="1">
            <a:off x="2065338" y="2547938"/>
            <a:ext cx="444500" cy="0"/>
          </a:xfrm>
          <a:prstGeom prst="line">
            <a:avLst/>
          </a:prstGeom>
          <a:noFill/>
          <a:ln w="28575">
            <a:solidFill>
              <a:srgbClr val="11576A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" name="Arc 9"/>
          <p:cNvSpPr>
            <a:spLocks noChangeArrowheads="1"/>
          </p:cNvSpPr>
          <p:nvPr/>
        </p:nvSpPr>
        <p:spPr bwMode="auto">
          <a:xfrm rot="5400000">
            <a:off x="2179638" y="3735388"/>
            <a:ext cx="831850" cy="4445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21600 h 21600"/>
              <a:gd name="T4" fmla="*/ 21600 w 21600"/>
              <a:gd name="T5" fmla="*/ 0 h 21600"/>
              <a:gd name="T6" fmla="*/ 0 w 21600"/>
              <a:gd name="T7" fmla="*/ 21600 h 21600"/>
              <a:gd name="T8" fmla="*/ 0 w 21600"/>
              <a:gd name="T9" fmla="*/ 0 h 21600"/>
              <a:gd name="T10" fmla="*/ 2160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fill="none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8575" cap="rnd">
            <a:solidFill>
              <a:srgbClr val="11576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 rot="-5400000" flipH="1" flipV="1">
            <a:off x="4211638" y="2573338"/>
            <a:ext cx="444500" cy="0"/>
          </a:xfrm>
          <a:prstGeom prst="line">
            <a:avLst/>
          </a:prstGeom>
          <a:noFill/>
          <a:ln w="28575">
            <a:solidFill>
              <a:srgbClr val="11576A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7180" name="AutoShape 11"/>
          <p:cNvCxnSpPr>
            <a:cxnSpLocks noChangeShapeType="1"/>
            <a:stCxn id="7174" idx="7"/>
            <a:endCxn id="7173" idx="1"/>
          </p:cNvCxnSpPr>
          <p:nvPr/>
        </p:nvCxnSpPr>
        <p:spPr bwMode="auto">
          <a:xfrm rot="5400000" flipV="1">
            <a:off x="3407569" y="2285207"/>
            <a:ext cx="1587" cy="1219200"/>
          </a:xfrm>
          <a:prstGeom prst="curvedConnector3">
            <a:avLst>
              <a:gd name="adj1" fmla="val -21200009"/>
            </a:avLst>
          </a:prstGeom>
          <a:noFill/>
          <a:ln w="28575">
            <a:solidFill>
              <a:srgbClr val="11576A"/>
            </a:solidFill>
            <a:miter lim="800000"/>
            <a:headEnd/>
            <a:tailEnd type="triangle" w="med" len="med"/>
          </a:ln>
        </p:spPr>
      </p:cxnSp>
      <p:cxnSp>
        <p:nvCxnSpPr>
          <p:cNvPr id="7181" name="AutoShape 12"/>
          <p:cNvCxnSpPr>
            <a:cxnSpLocks noChangeShapeType="1"/>
            <a:stCxn id="7173" idx="3"/>
            <a:endCxn id="7174" idx="5"/>
          </p:cNvCxnSpPr>
          <p:nvPr/>
        </p:nvCxnSpPr>
        <p:spPr bwMode="auto">
          <a:xfrm rot="5400000">
            <a:off x="3407569" y="2805907"/>
            <a:ext cx="1587" cy="1219200"/>
          </a:xfrm>
          <a:prstGeom prst="curvedConnector3">
            <a:avLst>
              <a:gd name="adj1" fmla="val 21200009"/>
            </a:avLst>
          </a:prstGeom>
          <a:noFill/>
          <a:ln w="28575">
            <a:solidFill>
              <a:srgbClr val="11576A"/>
            </a:solidFill>
            <a:miter lim="800000"/>
            <a:headEnd/>
            <a:tailEnd type="triangle" w="med" len="med"/>
          </a:ln>
        </p:spPr>
      </p:cxnSp>
      <p:sp>
        <p:nvSpPr>
          <p:cNvPr id="7182" name="Oval 13"/>
          <p:cNvSpPr>
            <a:spLocks noChangeArrowheads="1"/>
          </p:cNvSpPr>
          <p:nvPr/>
        </p:nvSpPr>
        <p:spPr bwMode="auto">
          <a:xfrm>
            <a:off x="1703388" y="1549400"/>
            <a:ext cx="1219200" cy="736600"/>
          </a:xfrm>
          <a:prstGeom prst="ellipse">
            <a:avLst/>
          </a:prstGeom>
          <a:gradFill rotWithShape="0">
            <a:gsLst>
              <a:gs pos="0">
                <a:srgbClr val="0EB1C8"/>
              </a:gs>
              <a:gs pos="100000">
                <a:srgbClr val="11576A"/>
              </a:gs>
              <a:gs pos="100000">
                <a:srgbClr val="5E7676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Start</a:t>
            </a:r>
          </a:p>
        </p:txBody>
      </p:sp>
      <p:sp>
        <p:nvSpPr>
          <p:cNvPr id="7183" name="Oval 14"/>
          <p:cNvSpPr>
            <a:spLocks noChangeArrowheads="1"/>
          </p:cNvSpPr>
          <p:nvPr/>
        </p:nvSpPr>
        <p:spPr bwMode="auto">
          <a:xfrm>
            <a:off x="3824288" y="1541463"/>
            <a:ext cx="1219200" cy="736600"/>
          </a:xfrm>
          <a:prstGeom prst="ellipse">
            <a:avLst/>
          </a:prstGeom>
          <a:gradFill rotWithShape="0">
            <a:gsLst>
              <a:gs pos="0">
                <a:srgbClr val="0EB1C8"/>
              </a:gs>
              <a:gs pos="100000">
                <a:srgbClr val="11576A"/>
              </a:gs>
              <a:gs pos="100000">
                <a:srgbClr val="5E7676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Done</a:t>
            </a:r>
          </a:p>
        </p:txBody>
      </p:sp>
      <p:sp>
        <p:nvSpPr>
          <p:cNvPr id="7184" name="立方体 30"/>
          <p:cNvSpPr>
            <a:spLocks noChangeArrowheads="1"/>
          </p:cNvSpPr>
          <p:nvPr/>
        </p:nvSpPr>
        <p:spPr bwMode="auto">
          <a:xfrm>
            <a:off x="2979738" y="2717800"/>
            <a:ext cx="873125" cy="4667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5E7676"/>
              </a:gs>
            </a:gsLst>
            <a:lin ang="5400000" scaled="1"/>
          </a:gradFill>
          <a:ln w="28575">
            <a:solidFill>
              <a:srgbClr val="FDD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600">
              <a:latin typeface="Arial" pitchFamily="34" charset="0"/>
            </a:endParaRPr>
          </a:p>
        </p:txBody>
      </p:sp>
      <p:sp>
        <p:nvSpPr>
          <p:cNvPr id="7185" name="TextBox 31"/>
          <p:cNvSpPr txBox="1">
            <a:spLocks noChangeArrowheads="1"/>
          </p:cNvSpPr>
          <p:nvPr/>
        </p:nvSpPr>
        <p:spPr bwMode="auto">
          <a:xfrm>
            <a:off x="3062288" y="2846388"/>
            <a:ext cx="6318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TCB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0"/>
          <p:cNvSpPr>
            <a:spLocks noChangeArrowheads="1"/>
          </p:cNvSpPr>
          <p:nvPr/>
        </p:nvSpPr>
        <p:spPr bwMode="auto">
          <a:xfrm>
            <a:off x="3900488" y="215900"/>
            <a:ext cx="1292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标</a:t>
            </a:r>
          </a:p>
        </p:txBody>
      </p:sp>
      <p:sp>
        <p:nvSpPr>
          <p:cNvPr id="8195" name="TextBox 10"/>
          <p:cNvSpPr>
            <a:spLocks noChangeArrowheads="1"/>
          </p:cNvSpPr>
          <p:nvPr/>
        </p:nvSpPr>
        <p:spPr bwMode="auto">
          <a:xfrm>
            <a:off x="1217613" y="839788"/>
            <a:ext cx="41402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了解内核线程创建/执行的理过程</a:t>
            </a:r>
          </a:p>
        </p:txBody>
      </p:sp>
      <p:sp>
        <p:nvSpPr>
          <p:cNvPr id="8196" name="矩形 8"/>
          <p:cNvSpPr>
            <a:spLocks noChangeArrowheads="1"/>
          </p:cNvSpPr>
          <p:nvPr/>
        </p:nvSpPr>
        <p:spPr bwMode="auto">
          <a:xfrm>
            <a:off x="860425" y="785813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  <p:sp>
        <p:nvSpPr>
          <p:cNvPr id="8197" name="TextBox 10"/>
          <p:cNvSpPr>
            <a:spLocks noChangeArrowheads="1"/>
          </p:cNvSpPr>
          <p:nvPr/>
        </p:nvSpPr>
        <p:spPr bwMode="auto">
          <a:xfrm>
            <a:off x="1217613" y="1196975"/>
            <a:ext cx="44259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了解内核线程的切换和基本调度过程</a:t>
            </a:r>
          </a:p>
        </p:txBody>
      </p:sp>
      <p:sp>
        <p:nvSpPr>
          <p:cNvPr id="8198" name="矩形 8"/>
          <p:cNvSpPr>
            <a:spLocks noChangeArrowheads="1"/>
          </p:cNvSpPr>
          <p:nvPr/>
        </p:nvSpPr>
        <p:spPr bwMode="auto">
          <a:xfrm>
            <a:off x="860425" y="116522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49338" y="2079625"/>
            <a:ext cx="2087562" cy="36036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049338" y="1714500"/>
            <a:ext cx="2087562" cy="36036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grpSp>
        <p:nvGrpSpPr>
          <p:cNvPr id="8201" name="组合 27"/>
          <p:cNvGrpSpPr>
            <a:grpSpLocks/>
          </p:cNvGrpSpPr>
          <p:nvPr/>
        </p:nvGrpSpPr>
        <p:grpSpPr bwMode="auto">
          <a:xfrm>
            <a:off x="1077913" y="1763713"/>
            <a:ext cx="619125" cy="306387"/>
            <a:chOff x="1145834" y="1763072"/>
            <a:chExt cx="619080" cy="307777"/>
          </a:xfrm>
        </p:grpSpPr>
        <p:sp>
          <p:nvSpPr>
            <p:cNvPr id="8219" name="矩形 15"/>
            <p:cNvSpPr>
              <a:spLocks noChangeArrowheads="1"/>
            </p:cNvSpPr>
            <p:nvPr/>
          </p:nvSpPr>
          <p:spPr bwMode="auto">
            <a:xfrm>
              <a:off x="1187347" y="1793966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8220" name="TextBox 18"/>
            <p:cNvSpPr txBox="1">
              <a:spLocks noChangeArrowheads="1"/>
            </p:cNvSpPr>
            <p:nvPr/>
          </p:nvSpPr>
          <p:spPr bwMode="auto">
            <a:xfrm>
              <a:off x="1145834" y="1763072"/>
              <a:ext cx="6190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02" name="组合 29"/>
          <p:cNvGrpSpPr>
            <a:grpSpLocks/>
          </p:cNvGrpSpPr>
          <p:nvPr/>
        </p:nvGrpSpPr>
        <p:grpSpPr bwMode="auto">
          <a:xfrm>
            <a:off x="1816100" y="1763713"/>
            <a:ext cx="585788" cy="306387"/>
            <a:chOff x="1816376" y="1763072"/>
            <a:chExt cx="585417" cy="307777"/>
          </a:xfrm>
        </p:grpSpPr>
        <p:sp>
          <p:nvSpPr>
            <p:cNvPr id="8217" name="矩形 16"/>
            <p:cNvSpPr>
              <a:spLocks noChangeArrowheads="1"/>
            </p:cNvSpPr>
            <p:nvPr/>
          </p:nvSpPr>
          <p:spPr bwMode="auto">
            <a:xfrm>
              <a:off x="1830289" y="1793966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8218" name="TextBox 19"/>
            <p:cNvSpPr txBox="1">
              <a:spLocks noChangeArrowheads="1"/>
            </p:cNvSpPr>
            <p:nvPr/>
          </p:nvSpPr>
          <p:spPr bwMode="auto">
            <a:xfrm>
              <a:off x="1816376" y="1763072"/>
              <a:ext cx="5854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data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03" name="组合 28"/>
          <p:cNvGrpSpPr>
            <a:grpSpLocks/>
          </p:cNvGrpSpPr>
          <p:nvPr/>
        </p:nvGrpSpPr>
        <p:grpSpPr bwMode="auto">
          <a:xfrm>
            <a:off x="2533650" y="1763713"/>
            <a:ext cx="563563" cy="306387"/>
            <a:chOff x="2473231" y="1763072"/>
            <a:chExt cx="562580" cy="307777"/>
          </a:xfrm>
        </p:grpSpPr>
        <p:sp>
          <p:nvSpPr>
            <p:cNvPr id="8215" name="矩形 17"/>
            <p:cNvSpPr>
              <a:spLocks noChangeArrowheads="1"/>
            </p:cNvSpPr>
            <p:nvPr/>
          </p:nvSpPr>
          <p:spPr bwMode="auto">
            <a:xfrm>
              <a:off x="2473231" y="1793966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8216" name="TextBox 20"/>
            <p:cNvSpPr txBox="1">
              <a:spLocks noChangeArrowheads="1"/>
            </p:cNvSpPr>
            <p:nvPr/>
          </p:nvSpPr>
          <p:spPr bwMode="auto">
            <a:xfrm>
              <a:off x="2480851" y="1763072"/>
              <a:ext cx="5549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files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04" name="组合 26"/>
          <p:cNvGrpSpPr>
            <a:grpSpLocks/>
          </p:cNvGrpSpPr>
          <p:nvPr/>
        </p:nvGrpSpPr>
        <p:grpSpPr bwMode="auto">
          <a:xfrm>
            <a:off x="2481263" y="2112963"/>
            <a:ext cx="650875" cy="307975"/>
            <a:chOff x="2442196" y="2135502"/>
            <a:chExt cx="651140" cy="307777"/>
          </a:xfrm>
        </p:grpSpPr>
        <p:sp>
          <p:nvSpPr>
            <p:cNvPr id="8213" name="矩形 22"/>
            <p:cNvSpPr>
              <a:spLocks noChangeArrowheads="1"/>
            </p:cNvSpPr>
            <p:nvPr/>
          </p:nvSpPr>
          <p:spPr bwMode="auto">
            <a:xfrm>
              <a:off x="2480296" y="2181222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8214" name="TextBox 25"/>
            <p:cNvSpPr txBox="1">
              <a:spLocks noChangeArrowheads="1"/>
            </p:cNvSpPr>
            <p:nvPr/>
          </p:nvSpPr>
          <p:spPr bwMode="auto">
            <a:xfrm>
              <a:off x="2442196" y="2135502"/>
              <a:ext cx="6511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205" name="矩形 31"/>
          <p:cNvSpPr>
            <a:spLocks noChangeArrowheads="1"/>
          </p:cNvSpPr>
          <p:nvPr/>
        </p:nvSpPr>
        <p:spPr bwMode="auto">
          <a:xfrm>
            <a:off x="1049338" y="2428875"/>
            <a:ext cx="2087562" cy="2143125"/>
          </a:xfrm>
          <a:prstGeom prst="rect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latin typeface="Arial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0450" y="3286125"/>
            <a:ext cx="785813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  <a:endParaRPr lang="zh-CN" altLang="en-US" sz="16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7" name="任意多边形 34"/>
          <p:cNvSpPr>
            <a:spLocks noChangeArrowheads="1"/>
          </p:cNvSpPr>
          <p:nvPr/>
        </p:nvSpPr>
        <p:spPr bwMode="auto">
          <a:xfrm>
            <a:off x="2252663" y="3186113"/>
            <a:ext cx="104775" cy="514350"/>
          </a:xfrm>
          <a:custGeom>
            <a:avLst/>
            <a:gdLst>
              <a:gd name="T0" fmla="*/ 42862 w 104775"/>
              <a:gd name="T1" fmla="*/ 0 h 514350"/>
              <a:gd name="T2" fmla="*/ 14287 w 104775"/>
              <a:gd name="T3" fmla="*/ 52387 h 514350"/>
              <a:gd name="T4" fmla="*/ 104775 w 104775"/>
              <a:gd name="T5" fmla="*/ 157162 h 514350"/>
              <a:gd name="T6" fmla="*/ 14287 w 104775"/>
              <a:gd name="T7" fmla="*/ 252412 h 514350"/>
              <a:gd name="T8" fmla="*/ 100012 w 104775"/>
              <a:gd name="T9" fmla="*/ 371475 h 514350"/>
              <a:gd name="T10" fmla="*/ 9525 w 104775"/>
              <a:gd name="T11" fmla="*/ 466725 h 514350"/>
              <a:gd name="T12" fmla="*/ 42862 w 104775"/>
              <a:gd name="T13" fmla="*/ 514350 h 5143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775"/>
              <a:gd name="T22" fmla="*/ 0 h 514350"/>
              <a:gd name="T23" fmla="*/ 104775 w 104775"/>
              <a:gd name="T24" fmla="*/ 514350 h 5143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775" h="514350">
                <a:moveTo>
                  <a:pt x="42862" y="0"/>
                </a:moveTo>
                <a:cubicBezTo>
                  <a:pt x="23415" y="13096"/>
                  <a:pt x="3968" y="26193"/>
                  <a:pt x="14287" y="52387"/>
                </a:cubicBezTo>
                <a:cubicBezTo>
                  <a:pt x="24606" y="78581"/>
                  <a:pt x="104775" y="123825"/>
                  <a:pt x="104775" y="157162"/>
                </a:cubicBezTo>
                <a:cubicBezTo>
                  <a:pt x="104775" y="190499"/>
                  <a:pt x="15081" y="216693"/>
                  <a:pt x="14287" y="252412"/>
                </a:cubicBezTo>
                <a:cubicBezTo>
                  <a:pt x="13493" y="288131"/>
                  <a:pt x="100806" y="335756"/>
                  <a:pt x="100012" y="371475"/>
                </a:cubicBezTo>
                <a:cubicBezTo>
                  <a:pt x="99218" y="407194"/>
                  <a:pt x="19050" y="442913"/>
                  <a:pt x="9525" y="466725"/>
                </a:cubicBezTo>
                <a:cubicBezTo>
                  <a:pt x="0" y="490538"/>
                  <a:pt x="21431" y="502444"/>
                  <a:pt x="42862" y="514350"/>
                </a:cubicBezTo>
              </a:path>
            </a:pathLst>
          </a:custGeom>
          <a:noFill/>
          <a:ln w="28575">
            <a:solidFill>
              <a:srgbClr val="11576A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cxnSp>
        <p:nvCxnSpPr>
          <p:cNvPr id="8208" name="直接箭头连接符 36"/>
          <p:cNvCxnSpPr>
            <a:cxnSpLocks noChangeShapeType="1"/>
          </p:cNvCxnSpPr>
          <p:nvPr/>
        </p:nvCxnSpPr>
        <p:spPr bwMode="auto">
          <a:xfrm>
            <a:off x="1857375" y="3457575"/>
            <a:ext cx="285750" cy="1588"/>
          </a:xfrm>
          <a:prstGeom prst="straightConnector1">
            <a:avLst/>
          </a:prstGeom>
          <a:noFill/>
          <a:ln w="28575">
            <a:solidFill>
              <a:srgbClr val="11576A"/>
            </a:solidFill>
            <a:round/>
            <a:headEnd/>
            <a:tailEnd type="triangle" w="med" len="med"/>
          </a:ln>
        </p:spPr>
      </p:cxnSp>
      <p:grpSp>
        <p:nvGrpSpPr>
          <p:cNvPr id="8209" name="组合 81"/>
          <p:cNvGrpSpPr>
            <a:grpSpLocks/>
          </p:cNvGrpSpPr>
          <p:nvPr/>
        </p:nvGrpSpPr>
        <p:grpSpPr bwMode="auto">
          <a:xfrm>
            <a:off x="1057275" y="2112963"/>
            <a:ext cx="741363" cy="277812"/>
            <a:chOff x="3500430" y="2113594"/>
            <a:chExt cx="741934" cy="276999"/>
          </a:xfrm>
        </p:grpSpPr>
        <p:sp>
          <p:nvSpPr>
            <p:cNvPr id="8211" name="矩形 82"/>
            <p:cNvSpPr>
              <a:spLocks noChangeArrowheads="1"/>
            </p:cNvSpPr>
            <p:nvPr/>
          </p:nvSpPr>
          <p:spPr bwMode="auto">
            <a:xfrm>
              <a:off x="3567661" y="2158362"/>
              <a:ext cx="612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2" name="TextBox 83"/>
            <p:cNvSpPr txBox="1"/>
            <p:nvPr/>
          </p:nvSpPr>
          <p:spPr>
            <a:xfrm>
              <a:off x="3500430" y="2113594"/>
              <a:ext cx="74193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registers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285875" y="4572000"/>
            <a:ext cx="1643063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single-threaded</a:t>
            </a:r>
            <a:endParaRPr lang="zh-CN" altLang="en-US" sz="16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0"/>
          <p:cNvSpPr>
            <a:spLocks noChangeArrowheads="1"/>
          </p:cNvSpPr>
          <p:nvPr/>
        </p:nvSpPr>
        <p:spPr bwMode="auto">
          <a:xfrm>
            <a:off x="3900488" y="215900"/>
            <a:ext cx="1292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标</a:t>
            </a:r>
          </a:p>
        </p:txBody>
      </p:sp>
      <p:sp>
        <p:nvSpPr>
          <p:cNvPr id="9219" name="TextBox 10"/>
          <p:cNvSpPr>
            <a:spLocks noChangeArrowheads="1"/>
          </p:cNvSpPr>
          <p:nvPr/>
        </p:nvSpPr>
        <p:spPr bwMode="auto">
          <a:xfrm>
            <a:off x="1217613" y="839788"/>
            <a:ext cx="414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了解内核线程创建/执行的管理过程</a:t>
            </a:r>
          </a:p>
        </p:txBody>
      </p:sp>
      <p:sp>
        <p:nvSpPr>
          <p:cNvPr id="9220" name="矩形 8"/>
          <p:cNvSpPr>
            <a:spLocks noChangeArrowheads="1"/>
          </p:cNvSpPr>
          <p:nvPr/>
        </p:nvSpPr>
        <p:spPr bwMode="auto">
          <a:xfrm>
            <a:off x="860425" y="785813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  <p:sp>
        <p:nvSpPr>
          <p:cNvPr id="9221" name="TextBox 10"/>
          <p:cNvSpPr>
            <a:spLocks noChangeArrowheads="1"/>
          </p:cNvSpPr>
          <p:nvPr/>
        </p:nvSpPr>
        <p:spPr bwMode="auto">
          <a:xfrm>
            <a:off x="1217613" y="1196975"/>
            <a:ext cx="44259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了解内核线程的切换和基本调度过程</a:t>
            </a:r>
          </a:p>
        </p:txBody>
      </p:sp>
      <p:sp>
        <p:nvSpPr>
          <p:cNvPr id="9222" name="矩形 8"/>
          <p:cNvSpPr>
            <a:spLocks noChangeArrowheads="1"/>
          </p:cNvSpPr>
          <p:nvPr/>
        </p:nvSpPr>
        <p:spPr bwMode="auto">
          <a:xfrm>
            <a:off x="860425" y="116522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049338" y="2079625"/>
            <a:ext cx="2087562" cy="36036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049338" y="1714500"/>
            <a:ext cx="2087562" cy="36036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grpSp>
        <p:nvGrpSpPr>
          <p:cNvPr id="9225" name="组合 27"/>
          <p:cNvGrpSpPr>
            <a:grpSpLocks/>
          </p:cNvGrpSpPr>
          <p:nvPr/>
        </p:nvGrpSpPr>
        <p:grpSpPr bwMode="auto">
          <a:xfrm>
            <a:off x="1077913" y="1763713"/>
            <a:ext cx="619125" cy="306387"/>
            <a:chOff x="1145834" y="1763072"/>
            <a:chExt cx="619080" cy="307777"/>
          </a:xfrm>
        </p:grpSpPr>
        <p:sp>
          <p:nvSpPr>
            <p:cNvPr id="9279" name="矩形 15"/>
            <p:cNvSpPr>
              <a:spLocks noChangeArrowheads="1"/>
            </p:cNvSpPr>
            <p:nvPr/>
          </p:nvSpPr>
          <p:spPr bwMode="auto">
            <a:xfrm>
              <a:off x="1187347" y="1793966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9280" name="TextBox 18"/>
            <p:cNvSpPr txBox="1">
              <a:spLocks noChangeArrowheads="1"/>
            </p:cNvSpPr>
            <p:nvPr/>
          </p:nvSpPr>
          <p:spPr bwMode="auto">
            <a:xfrm>
              <a:off x="1145834" y="1763072"/>
              <a:ext cx="6190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26" name="组合 29"/>
          <p:cNvGrpSpPr>
            <a:grpSpLocks/>
          </p:cNvGrpSpPr>
          <p:nvPr/>
        </p:nvGrpSpPr>
        <p:grpSpPr bwMode="auto">
          <a:xfrm>
            <a:off x="1816100" y="1763713"/>
            <a:ext cx="585788" cy="306387"/>
            <a:chOff x="1816376" y="1763072"/>
            <a:chExt cx="585417" cy="307777"/>
          </a:xfrm>
        </p:grpSpPr>
        <p:sp>
          <p:nvSpPr>
            <p:cNvPr id="9277" name="矩形 16"/>
            <p:cNvSpPr>
              <a:spLocks noChangeArrowheads="1"/>
            </p:cNvSpPr>
            <p:nvPr/>
          </p:nvSpPr>
          <p:spPr bwMode="auto">
            <a:xfrm>
              <a:off x="1830289" y="1793966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9278" name="TextBox 19"/>
            <p:cNvSpPr txBox="1">
              <a:spLocks noChangeArrowheads="1"/>
            </p:cNvSpPr>
            <p:nvPr/>
          </p:nvSpPr>
          <p:spPr bwMode="auto">
            <a:xfrm>
              <a:off x="1816376" y="1763072"/>
              <a:ext cx="5854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data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27" name="组合 28"/>
          <p:cNvGrpSpPr>
            <a:grpSpLocks/>
          </p:cNvGrpSpPr>
          <p:nvPr/>
        </p:nvGrpSpPr>
        <p:grpSpPr bwMode="auto">
          <a:xfrm>
            <a:off x="2533650" y="1763713"/>
            <a:ext cx="563563" cy="306387"/>
            <a:chOff x="2473231" y="1763072"/>
            <a:chExt cx="562580" cy="307777"/>
          </a:xfrm>
        </p:grpSpPr>
        <p:sp>
          <p:nvSpPr>
            <p:cNvPr id="9275" name="矩形 17"/>
            <p:cNvSpPr>
              <a:spLocks noChangeArrowheads="1"/>
            </p:cNvSpPr>
            <p:nvPr/>
          </p:nvSpPr>
          <p:spPr bwMode="auto">
            <a:xfrm>
              <a:off x="2473231" y="1793966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9276" name="TextBox 20"/>
            <p:cNvSpPr txBox="1">
              <a:spLocks noChangeArrowheads="1"/>
            </p:cNvSpPr>
            <p:nvPr/>
          </p:nvSpPr>
          <p:spPr bwMode="auto">
            <a:xfrm>
              <a:off x="2480851" y="1763072"/>
              <a:ext cx="5549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files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28" name="组合 26"/>
          <p:cNvGrpSpPr>
            <a:grpSpLocks/>
          </p:cNvGrpSpPr>
          <p:nvPr/>
        </p:nvGrpSpPr>
        <p:grpSpPr bwMode="auto">
          <a:xfrm>
            <a:off x="2481263" y="2112963"/>
            <a:ext cx="650875" cy="307975"/>
            <a:chOff x="2442196" y="2135502"/>
            <a:chExt cx="651140" cy="307777"/>
          </a:xfrm>
        </p:grpSpPr>
        <p:sp>
          <p:nvSpPr>
            <p:cNvPr id="9273" name="矩形 22"/>
            <p:cNvSpPr>
              <a:spLocks noChangeArrowheads="1"/>
            </p:cNvSpPr>
            <p:nvPr/>
          </p:nvSpPr>
          <p:spPr bwMode="auto">
            <a:xfrm>
              <a:off x="2480296" y="2181222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9274" name="TextBox 25"/>
            <p:cNvSpPr txBox="1">
              <a:spLocks noChangeArrowheads="1"/>
            </p:cNvSpPr>
            <p:nvPr/>
          </p:nvSpPr>
          <p:spPr bwMode="auto">
            <a:xfrm>
              <a:off x="2442196" y="2135502"/>
              <a:ext cx="6511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229" name="矩形 31"/>
          <p:cNvSpPr>
            <a:spLocks noChangeArrowheads="1"/>
          </p:cNvSpPr>
          <p:nvPr/>
        </p:nvSpPr>
        <p:spPr bwMode="auto">
          <a:xfrm>
            <a:off x="1049338" y="2428875"/>
            <a:ext cx="2087562" cy="2143125"/>
          </a:xfrm>
          <a:prstGeom prst="rect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latin typeface="Arial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60450" y="3286125"/>
            <a:ext cx="785813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  <a:endParaRPr lang="zh-CN" altLang="en-US" sz="16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1" name="任意多边形 34"/>
          <p:cNvSpPr>
            <a:spLocks noChangeArrowheads="1"/>
          </p:cNvSpPr>
          <p:nvPr/>
        </p:nvSpPr>
        <p:spPr bwMode="auto">
          <a:xfrm>
            <a:off x="2252663" y="3186113"/>
            <a:ext cx="104775" cy="514350"/>
          </a:xfrm>
          <a:custGeom>
            <a:avLst/>
            <a:gdLst>
              <a:gd name="T0" fmla="*/ 42862 w 104775"/>
              <a:gd name="T1" fmla="*/ 0 h 514350"/>
              <a:gd name="T2" fmla="*/ 14287 w 104775"/>
              <a:gd name="T3" fmla="*/ 52387 h 514350"/>
              <a:gd name="T4" fmla="*/ 104775 w 104775"/>
              <a:gd name="T5" fmla="*/ 157162 h 514350"/>
              <a:gd name="T6" fmla="*/ 14287 w 104775"/>
              <a:gd name="T7" fmla="*/ 252412 h 514350"/>
              <a:gd name="T8" fmla="*/ 100012 w 104775"/>
              <a:gd name="T9" fmla="*/ 371475 h 514350"/>
              <a:gd name="T10" fmla="*/ 9525 w 104775"/>
              <a:gd name="T11" fmla="*/ 466725 h 514350"/>
              <a:gd name="T12" fmla="*/ 42862 w 104775"/>
              <a:gd name="T13" fmla="*/ 514350 h 5143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775"/>
              <a:gd name="T22" fmla="*/ 0 h 514350"/>
              <a:gd name="T23" fmla="*/ 104775 w 104775"/>
              <a:gd name="T24" fmla="*/ 514350 h 5143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775" h="514350">
                <a:moveTo>
                  <a:pt x="42862" y="0"/>
                </a:moveTo>
                <a:cubicBezTo>
                  <a:pt x="23415" y="13096"/>
                  <a:pt x="3968" y="26193"/>
                  <a:pt x="14287" y="52387"/>
                </a:cubicBezTo>
                <a:cubicBezTo>
                  <a:pt x="24606" y="78581"/>
                  <a:pt x="104775" y="123825"/>
                  <a:pt x="104775" y="157162"/>
                </a:cubicBezTo>
                <a:cubicBezTo>
                  <a:pt x="104775" y="190499"/>
                  <a:pt x="15081" y="216693"/>
                  <a:pt x="14287" y="252412"/>
                </a:cubicBezTo>
                <a:cubicBezTo>
                  <a:pt x="13493" y="288131"/>
                  <a:pt x="100806" y="335756"/>
                  <a:pt x="100012" y="371475"/>
                </a:cubicBezTo>
                <a:cubicBezTo>
                  <a:pt x="99218" y="407194"/>
                  <a:pt x="19050" y="442913"/>
                  <a:pt x="9525" y="466725"/>
                </a:cubicBezTo>
                <a:cubicBezTo>
                  <a:pt x="0" y="490538"/>
                  <a:pt x="21431" y="502444"/>
                  <a:pt x="42862" y="514350"/>
                </a:cubicBezTo>
              </a:path>
            </a:pathLst>
          </a:custGeom>
          <a:noFill/>
          <a:ln w="28575">
            <a:solidFill>
              <a:srgbClr val="11576A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cxnSp>
        <p:nvCxnSpPr>
          <p:cNvPr id="9232" name="直接箭头连接符 36"/>
          <p:cNvCxnSpPr>
            <a:cxnSpLocks noChangeShapeType="1"/>
          </p:cNvCxnSpPr>
          <p:nvPr/>
        </p:nvCxnSpPr>
        <p:spPr bwMode="auto">
          <a:xfrm>
            <a:off x="1857375" y="3457575"/>
            <a:ext cx="285750" cy="1588"/>
          </a:xfrm>
          <a:prstGeom prst="straightConnector1">
            <a:avLst/>
          </a:prstGeom>
          <a:noFill/>
          <a:ln w="28575">
            <a:solidFill>
              <a:srgbClr val="11576A"/>
            </a:solidFill>
            <a:round/>
            <a:headEnd/>
            <a:tailEnd type="triangle" w="med" len="med"/>
          </a:ln>
        </p:spPr>
      </p:cxnSp>
      <p:sp>
        <p:nvSpPr>
          <p:cNvPr id="9233" name="任意多边形 37"/>
          <p:cNvSpPr>
            <a:spLocks noChangeArrowheads="1"/>
          </p:cNvSpPr>
          <p:nvPr/>
        </p:nvSpPr>
        <p:spPr bwMode="auto">
          <a:xfrm>
            <a:off x="4538663" y="3214688"/>
            <a:ext cx="104775" cy="514350"/>
          </a:xfrm>
          <a:custGeom>
            <a:avLst/>
            <a:gdLst>
              <a:gd name="T0" fmla="*/ 42862 w 104775"/>
              <a:gd name="T1" fmla="*/ 0 h 514350"/>
              <a:gd name="T2" fmla="*/ 14287 w 104775"/>
              <a:gd name="T3" fmla="*/ 52387 h 514350"/>
              <a:gd name="T4" fmla="*/ 104775 w 104775"/>
              <a:gd name="T5" fmla="*/ 157162 h 514350"/>
              <a:gd name="T6" fmla="*/ 14287 w 104775"/>
              <a:gd name="T7" fmla="*/ 252412 h 514350"/>
              <a:gd name="T8" fmla="*/ 100012 w 104775"/>
              <a:gd name="T9" fmla="*/ 371475 h 514350"/>
              <a:gd name="T10" fmla="*/ 9525 w 104775"/>
              <a:gd name="T11" fmla="*/ 466725 h 514350"/>
              <a:gd name="T12" fmla="*/ 42862 w 104775"/>
              <a:gd name="T13" fmla="*/ 514350 h 5143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775"/>
              <a:gd name="T22" fmla="*/ 0 h 514350"/>
              <a:gd name="T23" fmla="*/ 104775 w 104775"/>
              <a:gd name="T24" fmla="*/ 514350 h 5143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775" h="514350">
                <a:moveTo>
                  <a:pt x="42862" y="0"/>
                </a:moveTo>
                <a:cubicBezTo>
                  <a:pt x="23415" y="13096"/>
                  <a:pt x="3968" y="26193"/>
                  <a:pt x="14287" y="52387"/>
                </a:cubicBezTo>
                <a:cubicBezTo>
                  <a:pt x="24606" y="78581"/>
                  <a:pt x="104775" y="123825"/>
                  <a:pt x="104775" y="157162"/>
                </a:cubicBezTo>
                <a:cubicBezTo>
                  <a:pt x="104775" y="190499"/>
                  <a:pt x="15081" y="216693"/>
                  <a:pt x="14287" y="252412"/>
                </a:cubicBezTo>
                <a:cubicBezTo>
                  <a:pt x="13493" y="288131"/>
                  <a:pt x="100806" y="335756"/>
                  <a:pt x="100012" y="371475"/>
                </a:cubicBezTo>
                <a:cubicBezTo>
                  <a:pt x="99218" y="407194"/>
                  <a:pt x="19050" y="442913"/>
                  <a:pt x="9525" y="466725"/>
                </a:cubicBezTo>
                <a:cubicBezTo>
                  <a:pt x="0" y="490538"/>
                  <a:pt x="21431" y="502444"/>
                  <a:pt x="42862" y="514350"/>
                </a:cubicBezTo>
              </a:path>
            </a:pathLst>
          </a:custGeom>
          <a:noFill/>
          <a:ln w="28575">
            <a:solidFill>
              <a:srgbClr val="11576A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9234" name="任意多边形 38"/>
          <p:cNvSpPr>
            <a:spLocks noChangeArrowheads="1"/>
          </p:cNvSpPr>
          <p:nvPr/>
        </p:nvSpPr>
        <p:spPr bwMode="auto">
          <a:xfrm>
            <a:off x="3824288" y="3214688"/>
            <a:ext cx="104775" cy="514350"/>
          </a:xfrm>
          <a:custGeom>
            <a:avLst/>
            <a:gdLst>
              <a:gd name="T0" fmla="*/ 42862 w 104775"/>
              <a:gd name="T1" fmla="*/ 0 h 514350"/>
              <a:gd name="T2" fmla="*/ 14287 w 104775"/>
              <a:gd name="T3" fmla="*/ 52387 h 514350"/>
              <a:gd name="T4" fmla="*/ 104775 w 104775"/>
              <a:gd name="T5" fmla="*/ 157162 h 514350"/>
              <a:gd name="T6" fmla="*/ 14287 w 104775"/>
              <a:gd name="T7" fmla="*/ 252412 h 514350"/>
              <a:gd name="T8" fmla="*/ 100012 w 104775"/>
              <a:gd name="T9" fmla="*/ 371475 h 514350"/>
              <a:gd name="T10" fmla="*/ 9525 w 104775"/>
              <a:gd name="T11" fmla="*/ 466725 h 514350"/>
              <a:gd name="T12" fmla="*/ 42862 w 104775"/>
              <a:gd name="T13" fmla="*/ 514350 h 5143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775"/>
              <a:gd name="T22" fmla="*/ 0 h 514350"/>
              <a:gd name="T23" fmla="*/ 104775 w 104775"/>
              <a:gd name="T24" fmla="*/ 514350 h 5143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775" h="514350">
                <a:moveTo>
                  <a:pt x="42862" y="0"/>
                </a:moveTo>
                <a:cubicBezTo>
                  <a:pt x="23415" y="13096"/>
                  <a:pt x="3968" y="26193"/>
                  <a:pt x="14287" y="52387"/>
                </a:cubicBezTo>
                <a:cubicBezTo>
                  <a:pt x="24606" y="78581"/>
                  <a:pt x="104775" y="123825"/>
                  <a:pt x="104775" y="157162"/>
                </a:cubicBezTo>
                <a:cubicBezTo>
                  <a:pt x="104775" y="190499"/>
                  <a:pt x="15081" y="216693"/>
                  <a:pt x="14287" y="252412"/>
                </a:cubicBezTo>
                <a:cubicBezTo>
                  <a:pt x="13493" y="288131"/>
                  <a:pt x="100806" y="335756"/>
                  <a:pt x="100012" y="371475"/>
                </a:cubicBezTo>
                <a:cubicBezTo>
                  <a:pt x="99218" y="407194"/>
                  <a:pt x="19050" y="442913"/>
                  <a:pt x="9525" y="466725"/>
                </a:cubicBezTo>
                <a:cubicBezTo>
                  <a:pt x="0" y="490538"/>
                  <a:pt x="21431" y="502444"/>
                  <a:pt x="42862" y="514350"/>
                </a:cubicBezTo>
              </a:path>
            </a:pathLst>
          </a:custGeom>
          <a:noFill/>
          <a:ln w="28575">
            <a:solidFill>
              <a:srgbClr val="11576A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9235" name="任意多边形 39"/>
          <p:cNvSpPr>
            <a:spLocks noChangeArrowheads="1"/>
          </p:cNvSpPr>
          <p:nvPr/>
        </p:nvSpPr>
        <p:spPr bwMode="auto">
          <a:xfrm>
            <a:off x="5253038" y="3221038"/>
            <a:ext cx="104775" cy="514350"/>
          </a:xfrm>
          <a:custGeom>
            <a:avLst/>
            <a:gdLst>
              <a:gd name="T0" fmla="*/ 42862 w 104775"/>
              <a:gd name="T1" fmla="*/ 0 h 514350"/>
              <a:gd name="T2" fmla="*/ 14287 w 104775"/>
              <a:gd name="T3" fmla="*/ 52387 h 514350"/>
              <a:gd name="T4" fmla="*/ 104775 w 104775"/>
              <a:gd name="T5" fmla="*/ 157162 h 514350"/>
              <a:gd name="T6" fmla="*/ 14287 w 104775"/>
              <a:gd name="T7" fmla="*/ 252412 h 514350"/>
              <a:gd name="T8" fmla="*/ 100012 w 104775"/>
              <a:gd name="T9" fmla="*/ 371475 h 514350"/>
              <a:gd name="T10" fmla="*/ 9525 w 104775"/>
              <a:gd name="T11" fmla="*/ 466725 h 514350"/>
              <a:gd name="T12" fmla="*/ 42862 w 104775"/>
              <a:gd name="T13" fmla="*/ 514350 h 5143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775"/>
              <a:gd name="T22" fmla="*/ 0 h 514350"/>
              <a:gd name="T23" fmla="*/ 104775 w 104775"/>
              <a:gd name="T24" fmla="*/ 514350 h 5143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775" h="514350">
                <a:moveTo>
                  <a:pt x="42862" y="0"/>
                </a:moveTo>
                <a:cubicBezTo>
                  <a:pt x="23415" y="13096"/>
                  <a:pt x="3968" y="26193"/>
                  <a:pt x="14287" y="52387"/>
                </a:cubicBezTo>
                <a:cubicBezTo>
                  <a:pt x="24606" y="78581"/>
                  <a:pt x="104775" y="123825"/>
                  <a:pt x="104775" y="157162"/>
                </a:cubicBezTo>
                <a:cubicBezTo>
                  <a:pt x="104775" y="190499"/>
                  <a:pt x="15081" y="216693"/>
                  <a:pt x="14287" y="252412"/>
                </a:cubicBezTo>
                <a:cubicBezTo>
                  <a:pt x="13493" y="288131"/>
                  <a:pt x="100806" y="335756"/>
                  <a:pt x="100012" y="371475"/>
                </a:cubicBezTo>
                <a:cubicBezTo>
                  <a:pt x="99218" y="407194"/>
                  <a:pt x="19050" y="442913"/>
                  <a:pt x="9525" y="466725"/>
                </a:cubicBezTo>
                <a:cubicBezTo>
                  <a:pt x="0" y="490538"/>
                  <a:pt x="21431" y="502444"/>
                  <a:pt x="42862" y="514350"/>
                </a:cubicBezTo>
              </a:path>
            </a:pathLst>
          </a:custGeom>
          <a:noFill/>
          <a:ln w="28575">
            <a:solidFill>
              <a:srgbClr val="11576A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cxnSp>
        <p:nvCxnSpPr>
          <p:cNvPr id="9236" name="直接箭头连接符 40"/>
          <p:cNvCxnSpPr>
            <a:cxnSpLocks noChangeShapeType="1"/>
          </p:cNvCxnSpPr>
          <p:nvPr/>
        </p:nvCxnSpPr>
        <p:spPr bwMode="auto">
          <a:xfrm>
            <a:off x="5429250" y="3478213"/>
            <a:ext cx="285750" cy="1587"/>
          </a:xfrm>
          <a:prstGeom prst="straightConnector1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</p:spPr>
      </p:cxnSp>
      <p:sp>
        <p:nvSpPr>
          <p:cNvPr id="42" name="矩形 41"/>
          <p:cNvSpPr/>
          <p:nvPr/>
        </p:nvSpPr>
        <p:spPr>
          <a:xfrm>
            <a:off x="5643563" y="3298825"/>
            <a:ext cx="785812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  <a:endParaRPr lang="zh-CN" altLang="en-US" sz="16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527425" y="1714500"/>
            <a:ext cx="2089150" cy="36036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grpSp>
        <p:nvGrpSpPr>
          <p:cNvPr id="9239" name="组合 44"/>
          <p:cNvGrpSpPr>
            <a:grpSpLocks/>
          </p:cNvGrpSpPr>
          <p:nvPr/>
        </p:nvGrpSpPr>
        <p:grpSpPr bwMode="auto">
          <a:xfrm>
            <a:off x="3556000" y="1763713"/>
            <a:ext cx="619125" cy="306387"/>
            <a:chOff x="1145834" y="1763072"/>
            <a:chExt cx="619080" cy="307777"/>
          </a:xfrm>
        </p:grpSpPr>
        <p:sp>
          <p:nvSpPr>
            <p:cNvPr id="9271" name="矩形 45"/>
            <p:cNvSpPr>
              <a:spLocks noChangeArrowheads="1"/>
            </p:cNvSpPr>
            <p:nvPr/>
          </p:nvSpPr>
          <p:spPr bwMode="auto">
            <a:xfrm>
              <a:off x="1187347" y="1793966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9272" name="TextBox 46"/>
            <p:cNvSpPr txBox="1">
              <a:spLocks noChangeArrowheads="1"/>
            </p:cNvSpPr>
            <p:nvPr/>
          </p:nvSpPr>
          <p:spPr bwMode="auto">
            <a:xfrm>
              <a:off x="1145834" y="1763072"/>
              <a:ext cx="6190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40" name="组合 47"/>
          <p:cNvGrpSpPr>
            <a:grpSpLocks/>
          </p:cNvGrpSpPr>
          <p:nvPr/>
        </p:nvGrpSpPr>
        <p:grpSpPr bwMode="auto">
          <a:xfrm>
            <a:off x="4295775" y="1763713"/>
            <a:ext cx="585788" cy="306387"/>
            <a:chOff x="1816376" y="1763072"/>
            <a:chExt cx="585417" cy="307777"/>
          </a:xfrm>
        </p:grpSpPr>
        <p:sp>
          <p:nvSpPr>
            <p:cNvPr id="9269" name="矩形 48"/>
            <p:cNvSpPr>
              <a:spLocks noChangeArrowheads="1"/>
            </p:cNvSpPr>
            <p:nvPr/>
          </p:nvSpPr>
          <p:spPr bwMode="auto">
            <a:xfrm>
              <a:off x="1830289" y="1793966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9270" name="TextBox 49"/>
            <p:cNvSpPr txBox="1">
              <a:spLocks noChangeArrowheads="1"/>
            </p:cNvSpPr>
            <p:nvPr/>
          </p:nvSpPr>
          <p:spPr bwMode="auto">
            <a:xfrm>
              <a:off x="1816376" y="1763072"/>
              <a:ext cx="5854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data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41" name="组合 50"/>
          <p:cNvGrpSpPr>
            <a:grpSpLocks/>
          </p:cNvGrpSpPr>
          <p:nvPr/>
        </p:nvGrpSpPr>
        <p:grpSpPr bwMode="auto">
          <a:xfrm>
            <a:off x="5013325" y="1763713"/>
            <a:ext cx="561975" cy="306387"/>
            <a:chOff x="2473231" y="1763072"/>
            <a:chExt cx="562580" cy="307777"/>
          </a:xfrm>
        </p:grpSpPr>
        <p:sp>
          <p:nvSpPr>
            <p:cNvPr id="9267" name="矩形 51"/>
            <p:cNvSpPr>
              <a:spLocks noChangeArrowheads="1"/>
            </p:cNvSpPr>
            <p:nvPr/>
          </p:nvSpPr>
          <p:spPr bwMode="auto">
            <a:xfrm>
              <a:off x="2473231" y="1793966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9268" name="TextBox 52"/>
            <p:cNvSpPr txBox="1">
              <a:spLocks noChangeArrowheads="1"/>
            </p:cNvSpPr>
            <p:nvPr/>
          </p:nvSpPr>
          <p:spPr bwMode="auto">
            <a:xfrm>
              <a:off x="2480851" y="1763072"/>
              <a:ext cx="5549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files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4" name="矩形 53"/>
          <p:cNvSpPr/>
          <p:nvPr/>
        </p:nvSpPr>
        <p:spPr bwMode="auto">
          <a:xfrm>
            <a:off x="3527425" y="2079625"/>
            <a:ext cx="2089150" cy="719138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grpSp>
        <p:nvGrpSpPr>
          <p:cNvPr id="9243" name="组合 74"/>
          <p:cNvGrpSpPr>
            <a:grpSpLocks/>
          </p:cNvGrpSpPr>
          <p:nvPr/>
        </p:nvGrpSpPr>
        <p:grpSpPr bwMode="auto">
          <a:xfrm>
            <a:off x="3513138" y="2119313"/>
            <a:ext cx="741362" cy="277812"/>
            <a:chOff x="3500430" y="2113594"/>
            <a:chExt cx="741934" cy="276999"/>
          </a:xfrm>
        </p:grpSpPr>
        <p:sp>
          <p:nvSpPr>
            <p:cNvPr id="9265" name="矩形 55"/>
            <p:cNvSpPr>
              <a:spLocks noChangeArrowheads="1"/>
            </p:cNvSpPr>
            <p:nvPr/>
          </p:nvSpPr>
          <p:spPr bwMode="auto">
            <a:xfrm>
              <a:off x="3567661" y="2158362"/>
              <a:ext cx="612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00430" y="2113594"/>
              <a:ext cx="74193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registers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44" name="组合 64"/>
          <p:cNvGrpSpPr>
            <a:grpSpLocks/>
          </p:cNvGrpSpPr>
          <p:nvPr/>
        </p:nvGrpSpPr>
        <p:grpSpPr bwMode="auto">
          <a:xfrm>
            <a:off x="4960938" y="2441575"/>
            <a:ext cx="650875" cy="307975"/>
            <a:chOff x="2442196" y="2135502"/>
            <a:chExt cx="651140" cy="307777"/>
          </a:xfrm>
        </p:grpSpPr>
        <p:sp>
          <p:nvSpPr>
            <p:cNvPr id="9263" name="矩形 65"/>
            <p:cNvSpPr>
              <a:spLocks noChangeArrowheads="1"/>
            </p:cNvSpPr>
            <p:nvPr/>
          </p:nvSpPr>
          <p:spPr bwMode="auto">
            <a:xfrm>
              <a:off x="2480296" y="2181222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9264" name="TextBox 66"/>
            <p:cNvSpPr txBox="1">
              <a:spLocks noChangeArrowheads="1"/>
            </p:cNvSpPr>
            <p:nvPr/>
          </p:nvSpPr>
          <p:spPr bwMode="auto">
            <a:xfrm>
              <a:off x="2442196" y="2135502"/>
              <a:ext cx="6511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45" name="组合 57"/>
          <p:cNvGrpSpPr>
            <a:grpSpLocks/>
          </p:cNvGrpSpPr>
          <p:nvPr/>
        </p:nvGrpSpPr>
        <p:grpSpPr bwMode="auto">
          <a:xfrm>
            <a:off x="3567113" y="2441575"/>
            <a:ext cx="650875" cy="307975"/>
            <a:chOff x="2442196" y="2135502"/>
            <a:chExt cx="651140" cy="307777"/>
          </a:xfrm>
        </p:grpSpPr>
        <p:sp>
          <p:nvSpPr>
            <p:cNvPr id="9261" name="矩形 58"/>
            <p:cNvSpPr>
              <a:spLocks noChangeArrowheads="1"/>
            </p:cNvSpPr>
            <p:nvPr/>
          </p:nvSpPr>
          <p:spPr bwMode="auto">
            <a:xfrm>
              <a:off x="2480296" y="2181222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9262" name="TextBox 59"/>
            <p:cNvSpPr txBox="1">
              <a:spLocks noChangeArrowheads="1"/>
            </p:cNvSpPr>
            <p:nvPr/>
          </p:nvSpPr>
          <p:spPr bwMode="auto">
            <a:xfrm>
              <a:off x="2442196" y="2135502"/>
              <a:ext cx="6511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46" name="组合 67"/>
          <p:cNvGrpSpPr>
            <a:grpSpLocks/>
          </p:cNvGrpSpPr>
          <p:nvPr/>
        </p:nvGrpSpPr>
        <p:grpSpPr bwMode="auto">
          <a:xfrm>
            <a:off x="4259263" y="2441575"/>
            <a:ext cx="650875" cy="307975"/>
            <a:chOff x="2442196" y="2135502"/>
            <a:chExt cx="651140" cy="307777"/>
          </a:xfrm>
        </p:grpSpPr>
        <p:sp>
          <p:nvSpPr>
            <p:cNvPr id="9259" name="矩形 68"/>
            <p:cNvSpPr>
              <a:spLocks noChangeArrowheads="1"/>
            </p:cNvSpPr>
            <p:nvPr/>
          </p:nvSpPr>
          <p:spPr bwMode="auto">
            <a:xfrm>
              <a:off x="2480296" y="2181222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9260" name="TextBox 69"/>
            <p:cNvSpPr txBox="1">
              <a:spLocks noChangeArrowheads="1"/>
            </p:cNvSpPr>
            <p:nvPr/>
          </p:nvSpPr>
          <p:spPr bwMode="auto">
            <a:xfrm>
              <a:off x="2442196" y="2135502"/>
              <a:ext cx="6511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47" name="组合 75"/>
          <p:cNvGrpSpPr>
            <a:grpSpLocks/>
          </p:cNvGrpSpPr>
          <p:nvPr/>
        </p:nvGrpSpPr>
        <p:grpSpPr bwMode="auto">
          <a:xfrm>
            <a:off x="4194175" y="2119313"/>
            <a:ext cx="742950" cy="277812"/>
            <a:chOff x="3500430" y="2113594"/>
            <a:chExt cx="741934" cy="276999"/>
          </a:xfrm>
        </p:grpSpPr>
        <p:sp>
          <p:nvSpPr>
            <p:cNvPr id="9257" name="矩形 76"/>
            <p:cNvSpPr>
              <a:spLocks noChangeArrowheads="1"/>
            </p:cNvSpPr>
            <p:nvPr/>
          </p:nvSpPr>
          <p:spPr bwMode="auto">
            <a:xfrm>
              <a:off x="3567661" y="2158362"/>
              <a:ext cx="612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500430" y="2113594"/>
              <a:ext cx="74193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registers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48" name="组合 78"/>
          <p:cNvGrpSpPr>
            <a:grpSpLocks/>
          </p:cNvGrpSpPr>
          <p:nvPr/>
        </p:nvGrpSpPr>
        <p:grpSpPr bwMode="auto">
          <a:xfrm>
            <a:off x="4870450" y="2119313"/>
            <a:ext cx="741363" cy="277812"/>
            <a:chOff x="3500430" y="2113594"/>
            <a:chExt cx="741934" cy="276999"/>
          </a:xfrm>
        </p:grpSpPr>
        <p:sp>
          <p:nvSpPr>
            <p:cNvPr id="9255" name="矩形 79"/>
            <p:cNvSpPr>
              <a:spLocks noChangeArrowheads="1"/>
            </p:cNvSpPr>
            <p:nvPr/>
          </p:nvSpPr>
          <p:spPr bwMode="auto">
            <a:xfrm>
              <a:off x="3567661" y="2158362"/>
              <a:ext cx="612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00430" y="2113594"/>
              <a:ext cx="74193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registers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49" name="组合 81"/>
          <p:cNvGrpSpPr>
            <a:grpSpLocks/>
          </p:cNvGrpSpPr>
          <p:nvPr/>
        </p:nvGrpSpPr>
        <p:grpSpPr bwMode="auto">
          <a:xfrm>
            <a:off x="1057275" y="2112963"/>
            <a:ext cx="741363" cy="277812"/>
            <a:chOff x="3500430" y="2113594"/>
            <a:chExt cx="741934" cy="276999"/>
          </a:xfrm>
        </p:grpSpPr>
        <p:sp>
          <p:nvSpPr>
            <p:cNvPr id="9253" name="矩形 82"/>
            <p:cNvSpPr>
              <a:spLocks noChangeArrowheads="1"/>
            </p:cNvSpPr>
            <p:nvPr/>
          </p:nvSpPr>
          <p:spPr bwMode="auto">
            <a:xfrm>
              <a:off x="3567661" y="2158362"/>
              <a:ext cx="612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00430" y="2113594"/>
              <a:ext cx="74193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registers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250" name="矩形 87"/>
          <p:cNvSpPr>
            <a:spLocks noChangeArrowheads="1"/>
          </p:cNvSpPr>
          <p:nvPr/>
        </p:nvSpPr>
        <p:spPr bwMode="auto">
          <a:xfrm>
            <a:off x="3530600" y="2813050"/>
            <a:ext cx="2087563" cy="1763713"/>
          </a:xfrm>
          <a:prstGeom prst="rect">
            <a:avLst/>
          </a:prstGeom>
          <a:noFill/>
          <a:ln w="28575">
            <a:solidFill>
              <a:srgbClr val="00507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latin typeface="Arial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285875" y="4572000"/>
            <a:ext cx="1643063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single-threaded</a:t>
            </a:r>
            <a:endParaRPr lang="zh-CN" altLang="en-US" sz="16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03650" y="4591050"/>
            <a:ext cx="173513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multi-threaded</a:t>
            </a:r>
            <a:endParaRPr lang="zh-CN" altLang="en-US" sz="16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0"/>
          <p:cNvSpPr>
            <a:spLocks noChangeArrowheads="1"/>
          </p:cNvSpPr>
          <p:nvPr/>
        </p:nvSpPr>
        <p:spPr bwMode="auto">
          <a:xfrm>
            <a:off x="3900488" y="215900"/>
            <a:ext cx="1292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标</a:t>
            </a:r>
          </a:p>
        </p:txBody>
      </p:sp>
      <p:sp>
        <p:nvSpPr>
          <p:cNvPr id="10243" name="TextBox 10"/>
          <p:cNvSpPr>
            <a:spLocks noChangeArrowheads="1"/>
          </p:cNvSpPr>
          <p:nvPr/>
        </p:nvSpPr>
        <p:spPr bwMode="auto">
          <a:xfrm>
            <a:off x="1217613" y="839788"/>
            <a:ext cx="414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了解内核线程创建/执行的管理过程</a:t>
            </a:r>
          </a:p>
        </p:txBody>
      </p:sp>
      <p:sp>
        <p:nvSpPr>
          <p:cNvPr id="10244" name="矩形 8"/>
          <p:cNvSpPr>
            <a:spLocks noChangeArrowheads="1"/>
          </p:cNvSpPr>
          <p:nvPr/>
        </p:nvSpPr>
        <p:spPr bwMode="auto">
          <a:xfrm>
            <a:off x="860425" y="785813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  <p:sp>
        <p:nvSpPr>
          <p:cNvPr id="10245" name="TextBox 10"/>
          <p:cNvSpPr>
            <a:spLocks noChangeArrowheads="1"/>
          </p:cNvSpPr>
          <p:nvPr/>
        </p:nvSpPr>
        <p:spPr bwMode="auto">
          <a:xfrm>
            <a:off x="1217613" y="1196975"/>
            <a:ext cx="44259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了解内核线程的切换和基本调度过程</a:t>
            </a:r>
          </a:p>
        </p:txBody>
      </p:sp>
      <p:sp>
        <p:nvSpPr>
          <p:cNvPr id="10246" name="矩形 8"/>
          <p:cNvSpPr>
            <a:spLocks noChangeArrowheads="1"/>
          </p:cNvSpPr>
          <p:nvPr/>
        </p:nvSpPr>
        <p:spPr bwMode="auto">
          <a:xfrm>
            <a:off x="860425" y="116522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 b="1">
              <a:solidFill>
                <a:srgbClr val="11576A"/>
              </a:solidFill>
              <a:sym typeface="Calibri" pitchFamily="34" charset="0"/>
            </a:endParaRPr>
          </a:p>
        </p:txBody>
      </p:sp>
      <p:grpSp>
        <p:nvGrpSpPr>
          <p:cNvPr id="10247" name="Group 2"/>
          <p:cNvGrpSpPr>
            <a:grpSpLocks/>
          </p:cNvGrpSpPr>
          <p:nvPr/>
        </p:nvGrpSpPr>
        <p:grpSpPr bwMode="auto">
          <a:xfrm>
            <a:off x="6456363" y="1643063"/>
            <a:ext cx="1009650" cy="1000125"/>
            <a:chOff x="0" y="0"/>
            <a:chExt cx="1271" cy="1088"/>
          </a:xfrm>
        </p:grpSpPr>
        <p:sp>
          <p:nvSpPr>
            <p:cNvPr id="10310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271" cy="1088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>
                <a:sym typeface="Calibri" pitchFamily="34" charset="0"/>
              </a:endParaRPr>
            </a:p>
          </p:txBody>
        </p:sp>
        <p:sp>
          <p:nvSpPr>
            <p:cNvPr id="10311" name="Unknown Shape"/>
            <p:cNvSpPr>
              <a:spLocks noChangeArrowheads="1"/>
            </p:cNvSpPr>
            <p:nvPr/>
          </p:nvSpPr>
          <p:spPr bwMode="auto">
            <a:xfrm>
              <a:off x="156" y="148"/>
              <a:ext cx="249" cy="813"/>
            </a:xfrm>
            <a:custGeom>
              <a:avLst/>
              <a:gdLst>
                <a:gd name="T0" fmla="*/ 131 w 249"/>
                <a:gd name="T1" fmla="*/ 0 h 813"/>
                <a:gd name="T2" fmla="*/ 12 w 249"/>
                <a:gd name="T3" fmla="*/ 182 h 813"/>
                <a:gd name="T4" fmla="*/ 58 w 249"/>
                <a:gd name="T5" fmla="*/ 256 h 813"/>
                <a:gd name="T6" fmla="*/ 204 w 249"/>
                <a:gd name="T7" fmla="*/ 329 h 813"/>
                <a:gd name="T8" fmla="*/ 241 w 249"/>
                <a:gd name="T9" fmla="*/ 438 h 813"/>
                <a:gd name="T10" fmla="*/ 158 w 249"/>
                <a:gd name="T11" fmla="*/ 512 h 813"/>
                <a:gd name="T12" fmla="*/ 67 w 249"/>
                <a:gd name="T13" fmla="*/ 576 h 813"/>
                <a:gd name="T14" fmla="*/ 30 w 249"/>
                <a:gd name="T15" fmla="*/ 658 h 813"/>
                <a:gd name="T16" fmla="*/ 39 w 249"/>
                <a:gd name="T17" fmla="*/ 813 h 8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9"/>
                <a:gd name="T28" fmla="*/ 0 h 813"/>
                <a:gd name="T29" fmla="*/ 249 w 249"/>
                <a:gd name="T30" fmla="*/ 813 h 8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9" h="813">
                  <a:moveTo>
                    <a:pt x="131" y="0"/>
                  </a:moveTo>
                  <a:cubicBezTo>
                    <a:pt x="77" y="69"/>
                    <a:pt x="24" y="139"/>
                    <a:pt x="12" y="182"/>
                  </a:cubicBezTo>
                  <a:cubicBezTo>
                    <a:pt x="0" y="225"/>
                    <a:pt x="26" y="232"/>
                    <a:pt x="58" y="256"/>
                  </a:cubicBezTo>
                  <a:cubicBezTo>
                    <a:pt x="90" y="280"/>
                    <a:pt x="174" y="299"/>
                    <a:pt x="204" y="329"/>
                  </a:cubicBezTo>
                  <a:cubicBezTo>
                    <a:pt x="234" y="359"/>
                    <a:pt x="249" y="407"/>
                    <a:pt x="241" y="438"/>
                  </a:cubicBezTo>
                  <a:cubicBezTo>
                    <a:pt x="233" y="469"/>
                    <a:pt x="187" y="489"/>
                    <a:pt x="158" y="512"/>
                  </a:cubicBezTo>
                  <a:cubicBezTo>
                    <a:pt x="129" y="535"/>
                    <a:pt x="88" y="552"/>
                    <a:pt x="67" y="576"/>
                  </a:cubicBezTo>
                  <a:cubicBezTo>
                    <a:pt x="46" y="600"/>
                    <a:pt x="35" y="619"/>
                    <a:pt x="30" y="658"/>
                  </a:cubicBezTo>
                  <a:cubicBezTo>
                    <a:pt x="25" y="697"/>
                    <a:pt x="38" y="787"/>
                    <a:pt x="39" y="813"/>
                  </a:cubicBezTo>
                </a:path>
              </a:pathLst>
            </a:custGeom>
            <a:solidFill>
              <a:srgbClr val="339966"/>
            </a:solidFill>
            <a:ln w="635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0312" name="Unknown Shape"/>
            <p:cNvSpPr>
              <a:spLocks noChangeArrowheads="1"/>
            </p:cNvSpPr>
            <p:nvPr/>
          </p:nvSpPr>
          <p:spPr bwMode="auto">
            <a:xfrm>
              <a:off x="477" y="145"/>
              <a:ext cx="249" cy="813"/>
            </a:xfrm>
            <a:custGeom>
              <a:avLst/>
              <a:gdLst>
                <a:gd name="T0" fmla="*/ 131 w 249"/>
                <a:gd name="T1" fmla="*/ 0 h 813"/>
                <a:gd name="T2" fmla="*/ 12 w 249"/>
                <a:gd name="T3" fmla="*/ 182 h 813"/>
                <a:gd name="T4" fmla="*/ 58 w 249"/>
                <a:gd name="T5" fmla="*/ 256 h 813"/>
                <a:gd name="T6" fmla="*/ 204 w 249"/>
                <a:gd name="T7" fmla="*/ 329 h 813"/>
                <a:gd name="T8" fmla="*/ 241 w 249"/>
                <a:gd name="T9" fmla="*/ 438 h 813"/>
                <a:gd name="T10" fmla="*/ 158 w 249"/>
                <a:gd name="T11" fmla="*/ 512 h 813"/>
                <a:gd name="T12" fmla="*/ 67 w 249"/>
                <a:gd name="T13" fmla="*/ 576 h 813"/>
                <a:gd name="T14" fmla="*/ 30 w 249"/>
                <a:gd name="T15" fmla="*/ 658 h 813"/>
                <a:gd name="T16" fmla="*/ 39 w 249"/>
                <a:gd name="T17" fmla="*/ 813 h 8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9"/>
                <a:gd name="T28" fmla="*/ 0 h 813"/>
                <a:gd name="T29" fmla="*/ 249 w 249"/>
                <a:gd name="T30" fmla="*/ 813 h 8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9" h="813">
                  <a:moveTo>
                    <a:pt x="131" y="0"/>
                  </a:moveTo>
                  <a:cubicBezTo>
                    <a:pt x="77" y="69"/>
                    <a:pt x="24" y="139"/>
                    <a:pt x="12" y="182"/>
                  </a:cubicBezTo>
                  <a:cubicBezTo>
                    <a:pt x="0" y="225"/>
                    <a:pt x="26" y="232"/>
                    <a:pt x="58" y="256"/>
                  </a:cubicBezTo>
                  <a:cubicBezTo>
                    <a:pt x="90" y="280"/>
                    <a:pt x="174" y="299"/>
                    <a:pt x="204" y="329"/>
                  </a:cubicBezTo>
                  <a:cubicBezTo>
                    <a:pt x="234" y="359"/>
                    <a:pt x="249" y="407"/>
                    <a:pt x="241" y="438"/>
                  </a:cubicBezTo>
                  <a:cubicBezTo>
                    <a:pt x="233" y="469"/>
                    <a:pt x="187" y="489"/>
                    <a:pt x="158" y="512"/>
                  </a:cubicBezTo>
                  <a:cubicBezTo>
                    <a:pt x="129" y="535"/>
                    <a:pt x="88" y="552"/>
                    <a:pt x="67" y="576"/>
                  </a:cubicBezTo>
                  <a:cubicBezTo>
                    <a:pt x="46" y="600"/>
                    <a:pt x="35" y="619"/>
                    <a:pt x="30" y="658"/>
                  </a:cubicBezTo>
                  <a:cubicBezTo>
                    <a:pt x="25" y="697"/>
                    <a:pt x="38" y="787"/>
                    <a:pt x="39" y="813"/>
                  </a:cubicBezTo>
                </a:path>
              </a:pathLst>
            </a:custGeom>
            <a:solidFill>
              <a:srgbClr val="339966"/>
            </a:solidFill>
            <a:ln w="635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0313" name="Unknown Shape"/>
            <p:cNvSpPr>
              <a:spLocks noChangeArrowheads="1"/>
            </p:cNvSpPr>
            <p:nvPr/>
          </p:nvSpPr>
          <p:spPr bwMode="auto">
            <a:xfrm>
              <a:off x="819" y="145"/>
              <a:ext cx="249" cy="813"/>
            </a:xfrm>
            <a:custGeom>
              <a:avLst/>
              <a:gdLst>
                <a:gd name="T0" fmla="*/ 131 w 249"/>
                <a:gd name="T1" fmla="*/ 0 h 813"/>
                <a:gd name="T2" fmla="*/ 12 w 249"/>
                <a:gd name="T3" fmla="*/ 182 h 813"/>
                <a:gd name="T4" fmla="*/ 58 w 249"/>
                <a:gd name="T5" fmla="*/ 256 h 813"/>
                <a:gd name="T6" fmla="*/ 204 w 249"/>
                <a:gd name="T7" fmla="*/ 329 h 813"/>
                <a:gd name="T8" fmla="*/ 241 w 249"/>
                <a:gd name="T9" fmla="*/ 438 h 813"/>
                <a:gd name="T10" fmla="*/ 158 w 249"/>
                <a:gd name="T11" fmla="*/ 512 h 813"/>
                <a:gd name="T12" fmla="*/ 67 w 249"/>
                <a:gd name="T13" fmla="*/ 576 h 813"/>
                <a:gd name="T14" fmla="*/ 30 w 249"/>
                <a:gd name="T15" fmla="*/ 658 h 813"/>
                <a:gd name="T16" fmla="*/ 39 w 249"/>
                <a:gd name="T17" fmla="*/ 813 h 8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9"/>
                <a:gd name="T28" fmla="*/ 0 h 813"/>
                <a:gd name="T29" fmla="*/ 249 w 249"/>
                <a:gd name="T30" fmla="*/ 813 h 8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9" h="813">
                  <a:moveTo>
                    <a:pt x="131" y="0"/>
                  </a:moveTo>
                  <a:cubicBezTo>
                    <a:pt x="77" y="69"/>
                    <a:pt x="24" y="139"/>
                    <a:pt x="12" y="182"/>
                  </a:cubicBezTo>
                  <a:cubicBezTo>
                    <a:pt x="0" y="225"/>
                    <a:pt x="26" y="232"/>
                    <a:pt x="58" y="256"/>
                  </a:cubicBezTo>
                  <a:cubicBezTo>
                    <a:pt x="90" y="280"/>
                    <a:pt x="174" y="299"/>
                    <a:pt x="204" y="329"/>
                  </a:cubicBezTo>
                  <a:cubicBezTo>
                    <a:pt x="234" y="359"/>
                    <a:pt x="249" y="407"/>
                    <a:pt x="241" y="438"/>
                  </a:cubicBezTo>
                  <a:cubicBezTo>
                    <a:pt x="233" y="469"/>
                    <a:pt x="187" y="489"/>
                    <a:pt x="158" y="512"/>
                  </a:cubicBezTo>
                  <a:cubicBezTo>
                    <a:pt x="129" y="535"/>
                    <a:pt x="88" y="552"/>
                    <a:pt x="67" y="576"/>
                  </a:cubicBezTo>
                  <a:cubicBezTo>
                    <a:pt x="46" y="600"/>
                    <a:pt x="35" y="619"/>
                    <a:pt x="30" y="658"/>
                  </a:cubicBezTo>
                  <a:cubicBezTo>
                    <a:pt x="25" y="697"/>
                    <a:pt x="38" y="787"/>
                    <a:pt x="39" y="813"/>
                  </a:cubicBezTo>
                </a:path>
              </a:pathLst>
            </a:custGeom>
            <a:solidFill>
              <a:srgbClr val="339966"/>
            </a:solidFill>
            <a:ln w="635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1049338" y="2079625"/>
            <a:ext cx="2087562" cy="36036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049338" y="1714500"/>
            <a:ext cx="2087562" cy="36036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grpSp>
        <p:nvGrpSpPr>
          <p:cNvPr id="10250" name="组合 21"/>
          <p:cNvGrpSpPr>
            <a:grpSpLocks/>
          </p:cNvGrpSpPr>
          <p:nvPr/>
        </p:nvGrpSpPr>
        <p:grpSpPr bwMode="auto">
          <a:xfrm>
            <a:off x="1077913" y="1763713"/>
            <a:ext cx="619125" cy="306387"/>
            <a:chOff x="1145834" y="1763072"/>
            <a:chExt cx="619080" cy="307777"/>
          </a:xfrm>
        </p:grpSpPr>
        <p:sp>
          <p:nvSpPr>
            <p:cNvPr id="10308" name="矩形 22"/>
            <p:cNvSpPr>
              <a:spLocks noChangeArrowheads="1"/>
            </p:cNvSpPr>
            <p:nvPr/>
          </p:nvSpPr>
          <p:spPr bwMode="auto">
            <a:xfrm>
              <a:off x="1187347" y="1793966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0309" name="TextBox 23"/>
            <p:cNvSpPr txBox="1">
              <a:spLocks noChangeArrowheads="1"/>
            </p:cNvSpPr>
            <p:nvPr/>
          </p:nvSpPr>
          <p:spPr bwMode="auto">
            <a:xfrm>
              <a:off x="1145834" y="1763072"/>
              <a:ext cx="6190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51" name="组合 24"/>
          <p:cNvGrpSpPr>
            <a:grpSpLocks/>
          </p:cNvGrpSpPr>
          <p:nvPr/>
        </p:nvGrpSpPr>
        <p:grpSpPr bwMode="auto">
          <a:xfrm>
            <a:off x="1816100" y="1763713"/>
            <a:ext cx="585788" cy="306387"/>
            <a:chOff x="1816376" y="1763072"/>
            <a:chExt cx="585417" cy="307777"/>
          </a:xfrm>
        </p:grpSpPr>
        <p:sp>
          <p:nvSpPr>
            <p:cNvPr id="10306" name="矩形 25"/>
            <p:cNvSpPr>
              <a:spLocks noChangeArrowheads="1"/>
            </p:cNvSpPr>
            <p:nvPr/>
          </p:nvSpPr>
          <p:spPr bwMode="auto">
            <a:xfrm>
              <a:off x="1830289" y="1793966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0307" name="TextBox 26"/>
            <p:cNvSpPr txBox="1">
              <a:spLocks noChangeArrowheads="1"/>
            </p:cNvSpPr>
            <p:nvPr/>
          </p:nvSpPr>
          <p:spPr bwMode="auto">
            <a:xfrm>
              <a:off x="1816376" y="1763072"/>
              <a:ext cx="5854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data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52" name="组合 27"/>
          <p:cNvGrpSpPr>
            <a:grpSpLocks/>
          </p:cNvGrpSpPr>
          <p:nvPr/>
        </p:nvGrpSpPr>
        <p:grpSpPr bwMode="auto">
          <a:xfrm>
            <a:off x="2533650" y="1763713"/>
            <a:ext cx="563563" cy="306387"/>
            <a:chOff x="2473231" y="1763072"/>
            <a:chExt cx="562580" cy="307777"/>
          </a:xfrm>
        </p:grpSpPr>
        <p:sp>
          <p:nvSpPr>
            <p:cNvPr id="10304" name="矩形 28"/>
            <p:cNvSpPr>
              <a:spLocks noChangeArrowheads="1"/>
            </p:cNvSpPr>
            <p:nvPr/>
          </p:nvSpPr>
          <p:spPr bwMode="auto">
            <a:xfrm>
              <a:off x="2473231" y="1793966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0305" name="TextBox 29"/>
            <p:cNvSpPr txBox="1">
              <a:spLocks noChangeArrowheads="1"/>
            </p:cNvSpPr>
            <p:nvPr/>
          </p:nvSpPr>
          <p:spPr bwMode="auto">
            <a:xfrm>
              <a:off x="2480851" y="1763072"/>
              <a:ext cx="5549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files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53" name="组合 30"/>
          <p:cNvGrpSpPr>
            <a:grpSpLocks/>
          </p:cNvGrpSpPr>
          <p:nvPr/>
        </p:nvGrpSpPr>
        <p:grpSpPr bwMode="auto">
          <a:xfrm>
            <a:off x="2481263" y="2112963"/>
            <a:ext cx="650875" cy="307975"/>
            <a:chOff x="2442196" y="2135502"/>
            <a:chExt cx="651140" cy="307777"/>
          </a:xfrm>
        </p:grpSpPr>
        <p:sp>
          <p:nvSpPr>
            <p:cNvPr id="10302" name="矩形 31"/>
            <p:cNvSpPr>
              <a:spLocks noChangeArrowheads="1"/>
            </p:cNvSpPr>
            <p:nvPr/>
          </p:nvSpPr>
          <p:spPr bwMode="auto">
            <a:xfrm>
              <a:off x="2480296" y="2181222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0303" name="TextBox 32"/>
            <p:cNvSpPr txBox="1">
              <a:spLocks noChangeArrowheads="1"/>
            </p:cNvSpPr>
            <p:nvPr/>
          </p:nvSpPr>
          <p:spPr bwMode="auto">
            <a:xfrm>
              <a:off x="2442196" y="2135502"/>
              <a:ext cx="6511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254" name="矩形 33"/>
          <p:cNvSpPr>
            <a:spLocks noChangeArrowheads="1"/>
          </p:cNvSpPr>
          <p:nvPr/>
        </p:nvSpPr>
        <p:spPr bwMode="auto">
          <a:xfrm>
            <a:off x="1049338" y="2428875"/>
            <a:ext cx="2087562" cy="2143125"/>
          </a:xfrm>
          <a:prstGeom prst="rect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latin typeface="Arial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60450" y="3286125"/>
            <a:ext cx="785813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  <a:endParaRPr lang="zh-CN" altLang="en-US" sz="16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6" name="任意多边形 35"/>
          <p:cNvSpPr>
            <a:spLocks noChangeArrowheads="1"/>
          </p:cNvSpPr>
          <p:nvPr/>
        </p:nvSpPr>
        <p:spPr bwMode="auto">
          <a:xfrm>
            <a:off x="2252663" y="3186113"/>
            <a:ext cx="104775" cy="514350"/>
          </a:xfrm>
          <a:custGeom>
            <a:avLst/>
            <a:gdLst>
              <a:gd name="T0" fmla="*/ 42862 w 104775"/>
              <a:gd name="T1" fmla="*/ 0 h 514350"/>
              <a:gd name="T2" fmla="*/ 14287 w 104775"/>
              <a:gd name="T3" fmla="*/ 52387 h 514350"/>
              <a:gd name="T4" fmla="*/ 104775 w 104775"/>
              <a:gd name="T5" fmla="*/ 157162 h 514350"/>
              <a:gd name="T6" fmla="*/ 14287 w 104775"/>
              <a:gd name="T7" fmla="*/ 252412 h 514350"/>
              <a:gd name="T8" fmla="*/ 100012 w 104775"/>
              <a:gd name="T9" fmla="*/ 371475 h 514350"/>
              <a:gd name="T10" fmla="*/ 9525 w 104775"/>
              <a:gd name="T11" fmla="*/ 466725 h 514350"/>
              <a:gd name="T12" fmla="*/ 42862 w 104775"/>
              <a:gd name="T13" fmla="*/ 514350 h 5143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775"/>
              <a:gd name="T22" fmla="*/ 0 h 514350"/>
              <a:gd name="T23" fmla="*/ 104775 w 104775"/>
              <a:gd name="T24" fmla="*/ 514350 h 5143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775" h="514350">
                <a:moveTo>
                  <a:pt x="42862" y="0"/>
                </a:moveTo>
                <a:cubicBezTo>
                  <a:pt x="23415" y="13096"/>
                  <a:pt x="3968" y="26193"/>
                  <a:pt x="14287" y="52387"/>
                </a:cubicBezTo>
                <a:cubicBezTo>
                  <a:pt x="24606" y="78581"/>
                  <a:pt x="104775" y="123825"/>
                  <a:pt x="104775" y="157162"/>
                </a:cubicBezTo>
                <a:cubicBezTo>
                  <a:pt x="104775" y="190499"/>
                  <a:pt x="15081" y="216693"/>
                  <a:pt x="14287" y="252412"/>
                </a:cubicBezTo>
                <a:cubicBezTo>
                  <a:pt x="13493" y="288131"/>
                  <a:pt x="100806" y="335756"/>
                  <a:pt x="100012" y="371475"/>
                </a:cubicBezTo>
                <a:cubicBezTo>
                  <a:pt x="99218" y="407194"/>
                  <a:pt x="19050" y="442913"/>
                  <a:pt x="9525" y="466725"/>
                </a:cubicBezTo>
                <a:cubicBezTo>
                  <a:pt x="0" y="490538"/>
                  <a:pt x="21431" y="502444"/>
                  <a:pt x="42862" y="514350"/>
                </a:cubicBezTo>
              </a:path>
            </a:pathLst>
          </a:custGeom>
          <a:noFill/>
          <a:ln w="28575">
            <a:solidFill>
              <a:srgbClr val="11576A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cxnSp>
        <p:nvCxnSpPr>
          <p:cNvPr id="10257" name="直接箭头连接符 36"/>
          <p:cNvCxnSpPr>
            <a:cxnSpLocks noChangeShapeType="1"/>
          </p:cNvCxnSpPr>
          <p:nvPr/>
        </p:nvCxnSpPr>
        <p:spPr bwMode="auto">
          <a:xfrm>
            <a:off x="1857375" y="3457575"/>
            <a:ext cx="285750" cy="1588"/>
          </a:xfrm>
          <a:prstGeom prst="straightConnector1">
            <a:avLst/>
          </a:prstGeom>
          <a:noFill/>
          <a:ln w="28575">
            <a:solidFill>
              <a:srgbClr val="11576A"/>
            </a:solidFill>
            <a:round/>
            <a:headEnd/>
            <a:tailEnd type="triangle" w="med" len="med"/>
          </a:ln>
        </p:spPr>
      </p:cxnSp>
      <p:sp>
        <p:nvSpPr>
          <p:cNvPr id="10258" name="任意多边形 37"/>
          <p:cNvSpPr>
            <a:spLocks noChangeArrowheads="1"/>
          </p:cNvSpPr>
          <p:nvPr/>
        </p:nvSpPr>
        <p:spPr bwMode="auto">
          <a:xfrm>
            <a:off x="4538663" y="3214688"/>
            <a:ext cx="104775" cy="514350"/>
          </a:xfrm>
          <a:custGeom>
            <a:avLst/>
            <a:gdLst>
              <a:gd name="T0" fmla="*/ 42862 w 104775"/>
              <a:gd name="T1" fmla="*/ 0 h 514350"/>
              <a:gd name="T2" fmla="*/ 14287 w 104775"/>
              <a:gd name="T3" fmla="*/ 52387 h 514350"/>
              <a:gd name="T4" fmla="*/ 104775 w 104775"/>
              <a:gd name="T5" fmla="*/ 157162 h 514350"/>
              <a:gd name="T6" fmla="*/ 14287 w 104775"/>
              <a:gd name="T7" fmla="*/ 252412 h 514350"/>
              <a:gd name="T8" fmla="*/ 100012 w 104775"/>
              <a:gd name="T9" fmla="*/ 371475 h 514350"/>
              <a:gd name="T10" fmla="*/ 9525 w 104775"/>
              <a:gd name="T11" fmla="*/ 466725 h 514350"/>
              <a:gd name="T12" fmla="*/ 42862 w 104775"/>
              <a:gd name="T13" fmla="*/ 514350 h 5143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775"/>
              <a:gd name="T22" fmla="*/ 0 h 514350"/>
              <a:gd name="T23" fmla="*/ 104775 w 104775"/>
              <a:gd name="T24" fmla="*/ 514350 h 5143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775" h="514350">
                <a:moveTo>
                  <a:pt x="42862" y="0"/>
                </a:moveTo>
                <a:cubicBezTo>
                  <a:pt x="23415" y="13096"/>
                  <a:pt x="3968" y="26193"/>
                  <a:pt x="14287" y="52387"/>
                </a:cubicBezTo>
                <a:cubicBezTo>
                  <a:pt x="24606" y="78581"/>
                  <a:pt x="104775" y="123825"/>
                  <a:pt x="104775" y="157162"/>
                </a:cubicBezTo>
                <a:cubicBezTo>
                  <a:pt x="104775" y="190499"/>
                  <a:pt x="15081" y="216693"/>
                  <a:pt x="14287" y="252412"/>
                </a:cubicBezTo>
                <a:cubicBezTo>
                  <a:pt x="13493" y="288131"/>
                  <a:pt x="100806" y="335756"/>
                  <a:pt x="100012" y="371475"/>
                </a:cubicBezTo>
                <a:cubicBezTo>
                  <a:pt x="99218" y="407194"/>
                  <a:pt x="19050" y="442913"/>
                  <a:pt x="9525" y="466725"/>
                </a:cubicBezTo>
                <a:cubicBezTo>
                  <a:pt x="0" y="490538"/>
                  <a:pt x="21431" y="502444"/>
                  <a:pt x="42862" y="514350"/>
                </a:cubicBezTo>
              </a:path>
            </a:pathLst>
          </a:custGeom>
          <a:noFill/>
          <a:ln w="28575">
            <a:solidFill>
              <a:srgbClr val="11576A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259" name="任意多边形 38"/>
          <p:cNvSpPr>
            <a:spLocks noChangeArrowheads="1"/>
          </p:cNvSpPr>
          <p:nvPr/>
        </p:nvSpPr>
        <p:spPr bwMode="auto">
          <a:xfrm>
            <a:off x="3824288" y="3214688"/>
            <a:ext cx="104775" cy="514350"/>
          </a:xfrm>
          <a:custGeom>
            <a:avLst/>
            <a:gdLst>
              <a:gd name="T0" fmla="*/ 42862 w 104775"/>
              <a:gd name="T1" fmla="*/ 0 h 514350"/>
              <a:gd name="T2" fmla="*/ 14287 w 104775"/>
              <a:gd name="T3" fmla="*/ 52387 h 514350"/>
              <a:gd name="T4" fmla="*/ 104775 w 104775"/>
              <a:gd name="T5" fmla="*/ 157162 h 514350"/>
              <a:gd name="T6" fmla="*/ 14287 w 104775"/>
              <a:gd name="T7" fmla="*/ 252412 h 514350"/>
              <a:gd name="T8" fmla="*/ 100012 w 104775"/>
              <a:gd name="T9" fmla="*/ 371475 h 514350"/>
              <a:gd name="T10" fmla="*/ 9525 w 104775"/>
              <a:gd name="T11" fmla="*/ 466725 h 514350"/>
              <a:gd name="T12" fmla="*/ 42862 w 104775"/>
              <a:gd name="T13" fmla="*/ 514350 h 5143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775"/>
              <a:gd name="T22" fmla="*/ 0 h 514350"/>
              <a:gd name="T23" fmla="*/ 104775 w 104775"/>
              <a:gd name="T24" fmla="*/ 514350 h 5143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775" h="514350">
                <a:moveTo>
                  <a:pt x="42862" y="0"/>
                </a:moveTo>
                <a:cubicBezTo>
                  <a:pt x="23415" y="13096"/>
                  <a:pt x="3968" y="26193"/>
                  <a:pt x="14287" y="52387"/>
                </a:cubicBezTo>
                <a:cubicBezTo>
                  <a:pt x="24606" y="78581"/>
                  <a:pt x="104775" y="123825"/>
                  <a:pt x="104775" y="157162"/>
                </a:cubicBezTo>
                <a:cubicBezTo>
                  <a:pt x="104775" y="190499"/>
                  <a:pt x="15081" y="216693"/>
                  <a:pt x="14287" y="252412"/>
                </a:cubicBezTo>
                <a:cubicBezTo>
                  <a:pt x="13493" y="288131"/>
                  <a:pt x="100806" y="335756"/>
                  <a:pt x="100012" y="371475"/>
                </a:cubicBezTo>
                <a:cubicBezTo>
                  <a:pt x="99218" y="407194"/>
                  <a:pt x="19050" y="442913"/>
                  <a:pt x="9525" y="466725"/>
                </a:cubicBezTo>
                <a:cubicBezTo>
                  <a:pt x="0" y="490538"/>
                  <a:pt x="21431" y="502444"/>
                  <a:pt x="42862" y="514350"/>
                </a:cubicBezTo>
              </a:path>
            </a:pathLst>
          </a:custGeom>
          <a:noFill/>
          <a:ln w="28575">
            <a:solidFill>
              <a:srgbClr val="11576A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260" name="任意多边形 39"/>
          <p:cNvSpPr>
            <a:spLocks noChangeArrowheads="1"/>
          </p:cNvSpPr>
          <p:nvPr/>
        </p:nvSpPr>
        <p:spPr bwMode="auto">
          <a:xfrm>
            <a:off x="5253038" y="3221038"/>
            <a:ext cx="104775" cy="514350"/>
          </a:xfrm>
          <a:custGeom>
            <a:avLst/>
            <a:gdLst>
              <a:gd name="T0" fmla="*/ 42862 w 104775"/>
              <a:gd name="T1" fmla="*/ 0 h 514350"/>
              <a:gd name="T2" fmla="*/ 14287 w 104775"/>
              <a:gd name="T3" fmla="*/ 52387 h 514350"/>
              <a:gd name="T4" fmla="*/ 104775 w 104775"/>
              <a:gd name="T5" fmla="*/ 157162 h 514350"/>
              <a:gd name="T6" fmla="*/ 14287 w 104775"/>
              <a:gd name="T7" fmla="*/ 252412 h 514350"/>
              <a:gd name="T8" fmla="*/ 100012 w 104775"/>
              <a:gd name="T9" fmla="*/ 371475 h 514350"/>
              <a:gd name="T10" fmla="*/ 9525 w 104775"/>
              <a:gd name="T11" fmla="*/ 466725 h 514350"/>
              <a:gd name="T12" fmla="*/ 42862 w 104775"/>
              <a:gd name="T13" fmla="*/ 514350 h 5143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775"/>
              <a:gd name="T22" fmla="*/ 0 h 514350"/>
              <a:gd name="T23" fmla="*/ 104775 w 104775"/>
              <a:gd name="T24" fmla="*/ 514350 h 5143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775" h="514350">
                <a:moveTo>
                  <a:pt x="42862" y="0"/>
                </a:moveTo>
                <a:cubicBezTo>
                  <a:pt x="23415" y="13096"/>
                  <a:pt x="3968" y="26193"/>
                  <a:pt x="14287" y="52387"/>
                </a:cubicBezTo>
                <a:cubicBezTo>
                  <a:pt x="24606" y="78581"/>
                  <a:pt x="104775" y="123825"/>
                  <a:pt x="104775" y="157162"/>
                </a:cubicBezTo>
                <a:cubicBezTo>
                  <a:pt x="104775" y="190499"/>
                  <a:pt x="15081" y="216693"/>
                  <a:pt x="14287" y="252412"/>
                </a:cubicBezTo>
                <a:cubicBezTo>
                  <a:pt x="13493" y="288131"/>
                  <a:pt x="100806" y="335756"/>
                  <a:pt x="100012" y="371475"/>
                </a:cubicBezTo>
                <a:cubicBezTo>
                  <a:pt x="99218" y="407194"/>
                  <a:pt x="19050" y="442913"/>
                  <a:pt x="9525" y="466725"/>
                </a:cubicBezTo>
                <a:cubicBezTo>
                  <a:pt x="0" y="490538"/>
                  <a:pt x="21431" y="502444"/>
                  <a:pt x="42862" y="514350"/>
                </a:cubicBezTo>
              </a:path>
            </a:pathLst>
          </a:custGeom>
          <a:noFill/>
          <a:ln w="28575">
            <a:solidFill>
              <a:srgbClr val="11576A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cxnSp>
        <p:nvCxnSpPr>
          <p:cNvPr id="10261" name="直接箭头连接符 40"/>
          <p:cNvCxnSpPr>
            <a:cxnSpLocks noChangeShapeType="1"/>
          </p:cNvCxnSpPr>
          <p:nvPr/>
        </p:nvCxnSpPr>
        <p:spPr bwMode="auto">
          <a:xfrm>
            <a:off x="5429250" y="3478213"/>
            <a:ext cx="285750" cy="1587"/>
          </a:xfrm>
          <a:prstGeom prst="straightConnector1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</p:spPr>
      </p:cxnSp>
      <p:sp>
        <p:nvSpPr>
          <p:cNvPr id="42" name="矩形 41"/>
          <p:cNvSpPr/>
          <p:nvPr/>
        </p:nvSpPr>
        <p:spPr>
          <a:xfrm>
            <a:off x="5643563" y="3298825"/>
            <a:ext cx="785812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  <a:endParaRPr lang="zh-CN" altLang="en-US" sz="16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527425" y="1714500"/>
            <a:ext cx="2089150" cy="360363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grpSp>
        <p:nvGrpSpPr>
          <p:cNvPr id="10264" name="组合 43"/>
          <p:cNvGrpSpPr>
            <a:grpSpLocks/>
          </p:cNvGrpSpPr>
          <p:nvPr/>
        </p:nvGrpSpPr>
        <p:grpSpPr bwMode="auto">
          <a:xfrm>
            <a:off x="3556000" y="1763713"/>
            <a:ext cx="619125" cy="306387"/>
            <a:chOff x="1145834" y="1763072"/>
            <a:chExt cx="619080" cy="307777"/>
          </a:xfrm>
        </p:grpSpPr>
        <p:sp>
          <p:nvSpPr>
            <p:cNvPr id="10300" name="矩形 44"/>
            <p:cNvSpPr>
              <a:spLocks noChangeArrowheads="1"/>
            </p:cNvSpPr>
            <p:nvPr/>
          </p:nvSpPr>
          <p:spPr bwMode="auto">
            <a:xfrm>
              <a:off x="1187347" y="1793966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0301" name="TextBox 45"/>
            <p:cNvSpPr txBox="1">
              <a:spLocks noChangeArrowheads="1"/>
            </p:cNvSpPr>
            <p:nvPr/>
          </p:nvSpPr>
          <p:spPr bwMode="auto">
            <a:xfrm>
              <a:off x="1145834" y="1763072"/>
              <a:ext cx="6190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65" name="组合 46"/>
          <p:cNvGrpSpPr>
            <a:grpSpLocks/>
          </p:cNvGrpSpPr>
          <p:nvPr/>
        </p:nvGrpSpPr>
        <p:grpSpPr bwMode="auto">
          <a:xfrm>
            <a:off x="4295775" y="1763713"/>
            <a:ext cx="585788" cy="306387"/>
            <a:chOff x="1816376" y="1763072"/>
            <a:chExt cx="585417" cy="307777"/>
          </a:xfrm>
        </p:grpSpPr>
        <p:sp>
          <p:nvSpPr>
            <p:cNvPr id="10298" name="矩形 47"/>
            <p:cNvSpPr>
              <a:spLocks noChangeArrowheads="1"/>
            </p:cNvSpPr>
            <p:nvPr/>
          </p:nvSpPr>
          <p:spPr bwMode="auto">
            <a:xfrm>
              <a:off x="1830289" y="1793966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0299" name="TextBox 48"/>
            <p:cNvSpPr txBox="1">
              <a:spLocks noChangeArrowheads="1"/>
            </p:cNvSpPr>
            <p:nvPr/>
          </p:nvSpPr>
          <p:spPr bwMode="auto">
            <a:xfrm>
              <a:off x="1816376" y="1763072"/>
              <a:ext cx="5854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data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66" name="组合 49"/>
          <p:cNvGrpSpPr>
            <a:grpSpLocks/>
          </p:cNvGrpSpPr>
          <p:nvPr/>
        </p:nvGrpSpPr>
        <p:grpSpPr bwMode="auto">
          <a:xfrm>
            <a:off x="5013325" y="1763713"/>
            <a:ext cx="561975" cy="306387"/>
            <a:chOff x="2473231" y="1763072"/>
            <a:chExt cx="562580" cy="307777"/>
          </a:xfrm>
        </p:grpSpPr>
        <p:sp>
          <p:nvSpPr>
            <p:cNvPr id="10296" name="矩形 50"/>
            <p:cNvSpPr>
              <a:spLocks noChangeArrowheads="1"/>
            </p:cNvSpPr>
            <p:nvPr/>
          </p:nvSpPr>
          <p:spPr bwMode="auto">
            <a:xfrm>
              <a:off x="2473231" y="1793966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0297" name="TextBox 51"/>
            <p:cNvSpPr txBox="1">
              <a:spLocks noChangeArrowheads="1"/>
            </p:cNvSpPr>
            <p:nvPr/>
          </p:nvSpPr>
          <p:spPr bwMode="auto">
            <a:xfrm>
              <a:off x="2480851" y="1763072"/>
              <a:ext cx="5549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files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 bwMode="auto">
          <a:xfrm>
            <a:off x="3527425" y="2079625"/>
            <a:ext cx="2089150" cy="719138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ap="flat" cmpd="sng" algn="ctr">
            <a:solidFill>
              <a:srgbClr val="1157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grpSp>
        <p:nvGrpSpPr>
          <p:cNvPr id="10268" name="组合 53"/>
          <p:cNvGrpSpPr>
            <a:grpSpLocks/>
          </p:cNvGrpSpPr>
          <p:nvPr/>
        </p:nvGrpSpPr>
        <p:grpSpPr bwMode="auto">
          <a:xfrm>
            <a:off x="3513138" y="2119313"/>
            <a:ext cx="741362" cy="277812"/>
            <a:chOff x="3500430" y="2113594"/>
            <a:chExt cx="741934" cy="276999"/>
          </a:xfrm>
        </p:grpSpPr>
        <p:sp>
          <p:nvSpPr>
            <p:cNvPr id="10294" name="矩形 54"/>
            <p:cNvSpPr>
              <a:spLocks noChangeArrowheads="1"/>
            </p:cNvSpPr>
            <p:nvPr/>
          </p:nvSpPr>
          <p:spPr bwMode="auto">
            <a:xfrm>
              <a:off x="3567661" y="2158362"/>
              <a:ext cx="612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00430" y="2113594"/>
              <a:ext cx="74193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registers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69" name="组合 56"/>
          <p:cNvGrpSpPr>
            <a:grpSpLocks/>
          </p:cNvGrpSpPr>
          <p:nvPr/>
        </p:nvGrpSpPr>
        <p:grpSpPr bwMode="auto">
          <a:xfrm>
            <a:off x="4960938" y="2441575"/>
            <a:ext cx="650875" cy="307975"/>
            <a:chOff x="2442196" y="2135502"/>
            <a:chExt cx="651140" cy="307777"/>
          </a:xfrm>
        </p:grpSpPr>
        <p:sp>
          <p:nvSpPr>
            <p:cNvPr id="10292" name="矩形 57"/>
            <p:cNvSpPr>
              <a:spLocks noChangeArrowheads="1"/>
            </p:cNvSpPr>
            <p:nvPr/>
          </p:nvSpPr>
          <p:spPr bwMode="auto">
            <a:xfrm>
              <a:off x="2480296" y="2181222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0293" name="TextBox 58"/>
            <p:cNvSpPr txBox="1">
              <a:spLocks noChangeArrowheads="1"/>
            </p:cNvSpPr>
            <p:nvPr/>
          </p:nvSpPr>
          <p:spPr bwMode="auto">
            <a:xfrm>
              <a:off x="2442196" y="2135502"/>
              <a:ext cx="6511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70" name="组合 59"/>
          <p:cNvGrpSpPr>
            <a:grpSpLocks/>
          </p:cNvGrpSpPr>
          <p:nvPr/>
        </p:nvGrpSpPr>
        <p:grpSpPr bwMode="auto">
          <a:xfrm>
            <a:off x="3567113" y="2441575"/>
            <a:ext cx="650875" cy="307975"/>
            <a:chOff x="2442196" y="2135502"/>
            <a:chExt cx="651140" cy="307777"/>
          </a:xfrm>
        </p:grpSpPr>
        <p:sp>
          <p:nvSpPr>
            <p:cNvPr id="10290" name="矩形 60"/>
            <p:cNvSpPr>
              <a:spLocks noChangeArrowheads="1"/>
            </p:cNvSpPr>
            <p:nvPr/>
          </p:nvSpPr>
          <p:spPr bwMode="auto">
            <a:xfrm>
              <a:off x="2480296" y="2181222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0291" name="TextBox 61"/>
            <p:cNvSpPr txBox="1">
              <a:spLocks noChangeArrowheads="1"/>
            </p:cNvSpPr>
            <p:nvPr/>
          </p:nvSpPr>
          <p:spPr bwMode="auto">
            <a:xfrm>
              <a:off x="2442196" y="2135502"/>
              <a:ext cx="6511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71" name="组合 62"/>
          <p:cNvGrpSpPr>
            <a:grpSpLocks/>
          </p:cNvGrpSpPr>
          <p:nvPr/>
        </p:nvGrpSpPr>
        <p:grpSpPr bwMode="auto">
          <a:xfrm>
            <a:off x="4259263" y="2441575"/>
            <a:ext cx="650875" cy="307975"/>
            <a:chOff x="2442196" y="2135502"/>
            <a:chExt cx="651140" cy="307777"/>
          </a:xfrm>
        </p:grpSpPr>
        <p:sp>
          <p:nvSpPr>
            <p:cNvPr id="10288" name="矩形 63"/>
            <p:cNvSpPr>
              <a:spLocks noChangeArrowheads="1"/>
            </p:cNvSpPr>
            <p:nvPr/>
          </p:nvSpPr>
          <p:spPr bwMode="auto">
            <a:xfrm>
              <a:off x="2480296" y="2181222"/>
              <a:ext cx="540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0289" name="TextBox 64"/>
            <p:cNvSpPr txBox="1">
              <a:spLocks noChangeArrowheads="1"/>
            </p:cNvSpPr>
            <p:nvPr/>
          </p:nvSpPr>
          <p:spPr bwMode="auto">
            <a:xfrm>
              <a:off x="2442196" y="2135502"/>
              <a:ext cx="6511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  <a:endParaRPr lang="zh-CN" altLang="en-US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72" name="组合 65"/>
          <p:cNvGrpSpPr>
            <a:grpSpLocks/>
          </p:cNvGrpSpPr>
          <p:nvPr/>
        </p:nvGrpSpPr>
        <p:grpSpPr bwMode="auto">
          <a:xfrm>
            <a:off x="4194175" y="2119313"/>
            <a:ext cx="742950" cy="277812"/>
            <a:chOff x="3500430" y="2113594"/>
            <a:chExt cx="741934" cy="276999"/>
          </a:xfrm>
        </p:grpSpPr>
        <p:sp>
          <p:nvSpPr>
            <p:cNvPr id="10286" name="矩形 66"/>
            <p:cNvSpPr>
              <a:spLocks noChangeArrowheads="1"/>
            </p:cNvSpPr>
            <p:nvPr/>
          </p:nvSpPr>
          <p:spPr bwMode="auto">
            <a:xfrm>
              <a:off x="3567661" y="2158362"/>
              <a:ext cx="612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00430" y="2113594"/>
              <a:ext cx="74193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registers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73" name="组合 68"/>
          <p:cNvGrpSpPr>
            <a:grpSpLocks/>
          </p:cNvGrpSpPr>
          <p:nvPr/>
        </p:nvGrpSpPr>
        <p:grpSpPr bwMode="auto">
          <a:xfrm>
            <a:off x="4870450" y="2119313"/>
            <a:ext cx="741363" cy="277812"/>
            <a:chOff x="3500430" y="2113594"/>
            <a:chExt cx="741934" cy="276999"/>
          </a:xfrm>
        </p:grpSpPr>
        <p:sp>
          <p:nvSpPr>
            <p:cNvPr id="10284" name="矩形 69"/>
            <p:cNvSpPr>
              <a:spLocks noChangeArrowheads="1"/>
            </p:cNvSpPr>
            <p:nvPr/>
          </p:nvSpPr>
          <p:spPr bwMode="auto">
            <a:xfrm>
              <a:off x="3567661" y="2158362"/>
              <a:ext cx="612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00430" y="2113594"/>
              <a:ext cx="74193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registers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74" name="组合 71"/>
          <p:cNvGrpSpPr>
            <a:grpSpLocks/>
          </p:cNvGrpSpPr>
          <p:nvPr/>
        </p:nvGrpSpPr>
        <p:grpSpPr bwMode="auto">
          <a:xfrm>
            <a:off x="1057275" y="2112963"/>
            <a:ext cx="741363" cy="277812"/>
            <a:chOff x="3500430" y="2113594"/>
            <a:chExt cx="741934" cy="276999"/>
          </a:xfrm>
        </p:grpSpPr>
        <p:sp>
          <p:nvSpPr>
            <p:cNvPr id="10282" name="矩形 72"/>
            <p:cNvSpPr>
              <a:spLocks noChangeArrowheads="1"/>
            </p:cNvSpPr>
            <p:nvPr/>
          </p:nvSpPr>
          <p:spPr bwMode="auto">
            <a:xfrm>
              <a:off x="3567661" y="2158362"/>
              <a:ext cx="612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072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0430" y="2113594"/>
              <a:ext cx="74193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80604020202020204" charset="0"/>
                <a:buNone/>
                <a:defRPr/>
              </a:pPr>
              <a:r>
                <a:rPr lang="en-US" altLang="zh-CN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registers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275" name="矩形 74"/>
          <p:cNvSpPr>
            <a:spLocks noChangeArrowheads="1"/>
          </p:cNvSpPr>
          <p:nvPr/>
        </p:nvSpPr>
        <p:spPr bwMode="auto">
          <a:xfrm>
            <a:off x="3530600" y="2879725"/>
            <a:ext cx="2087563" cy="1763713"/>
          </a:xfrm>
          <a:prstGeom prst="rect">
            <a:avLst/>
          </a:prstGeom>
          <a:noFill/>
          <a:ln w="28575">
            <a:solidFill>
              <a:srgbClr val="00507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latin typeface="Arial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285875" y="4572000"/>
            <a:ext cx="1643063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single-threaded</a:t>
            </a:r>
            <a:endParaRPr lang="zh-CN" altLang="en-US" sz="16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803650" y="4591050"/>
            <a:ext cx="1625600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multi-threaded</a:t>
            </a:r>
            <a:endParaRPr lang="zh-CN" altLang="en-US" sz="16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立方体 77"/>
          <p:cNvSpPr/>
          <p:nvPr/>
        </p:nvSpPr>
        <p:spPr bwMode="auto">
          <a:xfrm>
            <a:off x="6375400" y="2908300"/>
            <a:ext cx="928688" cy="642938"/>
          </a:xfrm>
          <a:prstGeom prst="cube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ap="flat" cmpd="sng" algn="ctr">
            <a:solidFill>
              <a:srgbClr val="0050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sp>
        <p:nvSpPr>
          <p:cNvPr id="72" name="立方体 71"/>
          <p:cNvSpPr/>
          <p:nvPr/>
        </p:nvSpPr>
        <p:spPr bwMode="auto">
          <a:xfrm>
            <a:off x="6527800" y="3060700"/>
            <a:ext cx="928688" cy="642938"/>
          </a:xfrm>
          <a:prstGeom prst="cube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ap="flat" cmpd="sng" algn="ctr">
            <a:solidFill>
              <a:srgbClr val="0050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sp>
        <p:nvSpPr>
          <p:cNvPr id="73" name="立方体 72"/>
          <p:cNvSpPr/>
          <p:nvPr/>
        </p:nvSpPr>
        <p:spPr bwMode="auto">
          <a:xfrm>
            <a:off x="6680200" y="3213100"/>
            <a:ext cx="928688" cy="642938"/>
          </a:xfrm>
          <a:prstGeom prst="cube">
            <a:avLst/>
          </a:prstGeom>
          <a:gradFill>
            <a:gsLst>
              <a:gs pos="100000">
                <a:srgbClr val="005072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ap="flat" cmpd="sng" algn="ctr">
            <a:solidFill>
              <a:srgbClr val="0050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anose="02080604020202020204" charset="0"/>
              <a:buNone/>
              <a:defRPr/>
            </a:pPr>
            <a:endParaRPr lang="zh-CN" altLang="en-US">
              <a:latin typeface="Arial" panose="0208060402020202020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654800" y="3321050"/>
            <a:ext cx="928688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TCB</a:t>
            </a:r>
          </a:p>
          <a:p>
            <a:pPr eaLnBrk="0" hangingPunct="0">
              <a:buFont typeface="Arial" panose="02080604020202020204" charset="0"/>
              <a:buNone/>
              <a:defRPr/>
            </a:pPr>
            <a:r>
              <a:rPr lang="en-US" altLang="zh-CN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context</a:t>
            </a:r>
            <a:endParaRPr lang="zh-CN" altLang="en-US" sz="1600" b="1" spc="-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F518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B4476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8060402020202020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8060402020202020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F518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B4476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1527</Words>
  <Characters>0</Characters>
  <Application>Microsoft Office PowerPoint</Application>
  <DocSecurity>0</DocSecurity>
  <PresentationFormat>全屏显示(16:9)</PresentationFormat>
  <Lines>0</Lines>
  <Paragraphs>509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幻灯片 1</vt:lpstr>
      <vt:lpstr>幻灯片 2</vt:lpstr>
      <vt:lpstr>总体介绍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关键数据结构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执行流程</vt:lpstr>
      <vt:lpstr>执行流程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528</cp:revision>
  <dcterms:created xsi:type="dcterms:W3CDTF">2015-03-20T20:45:28Z</dcterms:created>
  <dcterms:modified xsi:type="dcterms:W3CDTF">2019-08-22T17:21:01Z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