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00" r:id="rId2"/>
    <p:sldId id="262" r:id="rId3"/>
    <p:sldId id="340" r:id="rId4"/>
    <p:sldId id="379" r:id="rId5"/>
    <p:sldId id="380" r:id="rId6"/>
    <p:sldId id="383" r:id="rId7"/>
    <p:sldId id="382" r:id="rId8"/>
    <p:sldId id="381" r:id="rId9"/>
    <p:sldId id="352" r:id="rId10"/>
    <p:sldId id="377" r:id="rId11"/>
    <p:sldId id="341" r:id="rId12"/>
    <p:sldId id="378" r:id="rId13"/>
    <p:sldId id="353" r:id="rId14"/>
    <p:sldId id="389" r:id="rId15"/>
    <p:sldId id="384" r:id="rId16"/>
    <p:sldId id="386" r:id="rId17"/>
    <p:sldId id="342" r:id="rId18"/>
    <p:sldId id="393" r:id="rId19"/>
    <p:sldId id="394" r:id="rId20"/>
    <p:sldId id="390" r:id="rId21"/>
    <p:sldId id="343" r:id="rId22"/>
    <p:sldId id="344" r:id="rId23"/>
    <p:sldId id="345" r:id="rId24"/>
    <p:sldId id="391" r:id="rId25"/>
    <p:sldId id="405" r:id="rId26"/>
    <p:sldId id="396" r:id="rId27"/>
    <p:sldId id="395" r:id="rId28"/>
    <p:sldId id="404" r:id="rId29"/>
    <p:sldId id="398" r:id="rId30"/>
    <p:sldId id="399" r:id="rId31"/>
    <p:sldId id="400" r:id="rId32"/>
    <p:sldId id="403" r:id="rId33"/>
    <p:sldId id="402" r:id="rId34"/>
    <p:sldId id="401" r:id="rId35"/>
    <p:sldId id="406" r:id="rId36"/>
    <p:sldId id="408" r:id="rId37"/>
    <p:sldId id="410" r:id="rId38"/>
    <p:sldId id="411" r:id="rId39"/>
    <p:sldId id="412" r:id="rId40"/>
    <p:sldId id="413" r:id="rId41"/>
    <p:sldId id="346" r:id="rId42"/>
    <p:sldId id="347" r:id="rId43"/>
    <p:sldId id="348" r:id="rId44"/>
    <p:sldId id="349" r:id="rId45"/>
    <p:sldId id="350" r:id="rId46"/>
    <p:sldId id="354" r:id="rId47"/>
    <p:sldId id="355" r:id="rId48"/>
    <p:sldId id="392" r:id="rId49"/>
    <p:sldId id="356" r:id="rId50"/>
    <p:sldId id="351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70" r:id="rId62"/>
    <p:sldId id="371" r:id="rId63"/>
    <p:sldId id="372" r:id="rId64"/>
    <p:sldId id="373" r:id="rId65"/>
    <p:sldId id="374" r:id="rId66"/>
    <p:sldId id="376" r:id="rId6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5072"/>
    <a:srgbClr val="0093DD"/>
    <a:srgbClr val="0EB1C8"/>
    <a:srgbClr val="FFCC66"/>
    <a:srgbClr val="FF9900"/>
    <a:srgbClr val="FF996A"/>
    <a:srgbClr val="FDD000"/>
    <a:srgbClr val="FFF9B1"/>
    <a:srgbClr val="D9D9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76087" autoAdjust="0"/>
  </p:normalViewPr>
  <p:slideViewPr>
    <p:cSldViewPr>
      <p:cViewPr varScale="1">
        <p:scale>
          <a:sx n="87" d="100"/>
          <a:sy n="87" d="100"/>
        </p:scale>
        <p:origin x="-1474" y="-82"/>
      </p:cViewPr>
      <p:guideLst>
        <p:guide orient="horz" pos="1620"/>
        <p:guide orient="horz" pos="1847"/>
        <p:guide pos="2880"/>
        <p:guide pos="31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046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656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6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10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783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273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2040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6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505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64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42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95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085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403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543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63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Sections hold the bulk of object file information for the linking view: instructions, data, symbol table, relocation information, and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5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2EFA4C-68F0-4B50-9CFD-1207CF2992E7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C220E4-0A60-4DBD-9DC9-812B33E72DF2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2E92172-FF82-49AF-9841-E3D574FF1057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9EFEA-1ED2-460D-92B8-4CB0E8AF453F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71" y="4829175"/>
            <a:ext cx="442829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4C5C9FA-146E-420D-B3F0-225BEB410AF0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EF306C-71B0-48F8-978B-04312CFA28EA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0FF617A-F477-4634-9308-E5C5C1BEEBC5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9393E7-5983-4A9B-B00B-2F50C431A6C2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32D75-1633-4F9E-B9F3-FCD50387AF26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B83E0DB-F3FD-4912-9027-E73AD837104D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684B391-47E8-4050-8FEB-5674CDDED840}" type="datetime1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4" y="1937776"/>
            <a:ext cx="4591364" cy="119651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TextBox 19"/>
          <p:cNvSpPr txBox="1"/>
          <p:nvPr/>
        </p:nvSpPr>
        <p:spPr>
          <a:xfrm>
            <a:off x="2376488" y="4084638"/>
            <a:ext cx="4500562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Lec14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实验五 用户进程管理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697979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USERTOP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3660775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UTEXT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4307099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USERBASE,USTAB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stack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Proqram &amp; Heap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382" y="3875911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STAB Data (optional)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11558" y="4522800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9512" y="2548910"/>
            <a:ext cx="6884347" cy="259459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274" y="2705102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USERTOP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071" y="3647696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UTEXT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956" y="4278709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USERBASE,USTAB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stack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Proqram &amp; Heap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3036" y="3826707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STAB Data (optional)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2791" y="4474424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80"/>
          <p:cNvSpPr txBox="1"/>
          <p:nvPr/>
        </p:nvSpPr>
        <p:spPr>
          <a:xfrm>
            <a:off x="262082" y="3151898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进程虚拟内存布局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36" y="65080"/>
            <a:ext cx="7006223" cy="244178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746" y="2712117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USERTOP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01" y="3661597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UTEXT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434" y="4286855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USERBASE,USTAB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stack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en-US" altLang="zh-CN" sz="12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Proqram</a:t>
            </a:r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Heap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4224" y="3826257"/>
            <a:ext cx="17744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STAB Data (optional)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2200" y="4467611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80"/>
          <p:cNvSpPr txBox="1"/>
          <p:nvPr/>
        </p:nvSpPr>
        <p:spPr>
          <a:xfrm>
            <a:off x="262082" y="3151898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进程虚拟内存布局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36" y="0"/>
            <a:ext cx="7006223" cy="250686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9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 smtClean="0"/>
              <a:t>理解如何加载</a:t>
            </a:r>
            <a:r>
              <a:rPr lang="zh-CN" altLang="zh-CN" dirty="0"/>
              <a:t>ELF</a:t>
            </a:r>
            <a:r>
              <a:rPr lang="zh-CN" altLang="en-US" dirty="0"/>
              <a:t>格式的</a:t>
            </a:r>
            <a:r>
              <a:rPr lang="zh-CN" altLang="en-US" dirty="0" smtClean="0"/>
              <a:t>二进制代码到用户空间并运行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 smtClean="0"/>
              <a:t>简要描述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14348" y="274503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14348" y="3567348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27061" y="1911566"/>
            <a:ext cx="671979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395961" y="2983136"/>
            <a:ext cx="1175643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>
            <a:spLocks noChangeArrowheads="1"/>
          </p:cNvSpPr>
          <p:nvPr/>
        </p:nvSpPr>
        <p:spPr bwMode="auto">
          <a:xfrm>
            <a:off x="428338" y="3840392"/>
            <a:ext cx="1559209" cy="646331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System </a:t>
            </a:r>
          </a:p>
          <a:p>
            <a:pPr algn="ctr" eaLnBrk="1" hangingPunct="1"/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lowchart: Magnetic Disk 12"/>
          <p:cNvSpPr/>
          <p:nvPr/>
        </p:nvSpPr>
        <p:spPr bwMode="auto">
          <a:xfrm>
            <a:off x="3486001" y="3749831"/>
            <a:ext cx="1724025" cy="952500"/>
          </a:xfrm>
          <a:prstGeom prst="flowChartMagneticDisk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3635896" y="4117391"/>
            <a:ext cx="1424236" cy="369332"/>
          </a:xfrm>
          <a:prstGeom prst="rect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14348" y="274503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14348" y="3567348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27061" y="1911566"/>
            <a:ext cx="671979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395961" y="2983136"/>
            <a:ext cx="1175643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3491880" y="3005075"/>
            <a:ext cx="1424236" cy="369332"/>
          </a:xfrm>
          <a:prstGeom prst="rect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2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5"/>
          <p:cNvSpPr/>
          <p:nvPr/>
        </p:nvSpPr>
        <p:spPr bwMode="auto">
          <a:xfrm>
            <a:off x="682055" y="1764893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661669" y="1327717"/>
            <a:ext cx="1826141" cy="338554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用户进程的“壳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triped Right Arrow 7"/>
          <p:cNvSpPr/>
          <p:nvPr/>
        </p:nvSpPr>
        <p:spPr bwMode="auto">
          <a:xfrm>
            <a:off x="2599755" y="1835184"/>
            <a:ext cx="1816100" cy="660400"/>
          </a:xfrm>
          <a:custGeom>
            <a:avLst/>
            <a:gdLst>
              <a:gd name="T0" fmla="*/ 1485923 w 21600"/>
              <a:gd name="T1" fmla="*/ 0 h 21600"/>
              <a:gd name="T2" fmla="*/ 0 w 21600"/>
              <a:gd name="T3" fmla="*/ 330200 h 21600"/>
              <a:gd name="T4" fmla="*/ 1485923 w 21600"/>
              <a:gd name="T5" fmla="*/ 660400 h 21600"/>
              <a:gd name="T6" fmla="*/ 1816100 w 21600"/>
              <a:gd name="T7" fmla="*/ 330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63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673" y="0"/>
                </a:moveTo>
                <a:lnTo>
                  <a:pt x="17673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673" y="16200"/>
                </a:lnTo>
                <a:lnTo>
                  <a:pt x="1767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100000">
                <a:srgbClr val="005072"/>
              </a:gs>
              <a:gs pos="0">
                <a:srgbClr val="0093DD"/>
              </a:gs>
              <a:gs pos="100000">
                <a:srgbClr val="E6EAF8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5" name="Flowchart: Document 8"/>
          <p:cNvSpPr/>
          <p:nvPr/>
        </p:nvSpPr>
        <p:spPr bwMode="auto">
          <a:xfrm>
            <a:off x="4606355" y="1764893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4811143" y="1192242"/>
            <a:ext cx="1107996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-295450" y="957346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-108520" y="357986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325680" y="2734845"/>
            <a:ext cx="671979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126524" y="3025864"/>
            <a:ext cx="1175643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ghtning Bolt 23"/>
          <p:cNvSpPr/>
          <p:nvPr/>
        </p:nvSpPr>
        <p:spPr bwMode="auto">
          <a:xfrm rot="3128883" flipH="1">
            <a:off x="2729595" y="1482725"/>
            <a:ext cx="365125" cy="731838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79646"/>
            </a:solidFill>
            <a:bevel/>
          </a:ln>
        </p:spPr>
        <p:txBody>
          <a:bodyPr/>
          <a:lstStyle/>
          <a:p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5" name="TextBox 24"/>
          <p:cNvSpPr>
            <a:spLocks noChangeArrowheads="1"/>
          </p:cNvSpPr>
          <p:nvPr/>
        </p:nvSpPr>
        <p:spPr bwMode="auto">
          <a:xfrm>
            <a:off x="3006498" y="1458016"/>
            <a:ext cx="1130438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2782317" y="3025864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9" name="TextBox 9"/>
          <p:cNvSpPr>
            <a:spLocks noChangeArrowheads="1"/>
          </p:cNvSpPr>
          <p:nvPr/>
        </p:nvSpPr>
        <p:spPr bwMode="auto">
          <a:xfrm>
            <a:off x="2882330" y="1969578"/>
            <a:ext cx="1378774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do_execve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0" name="TextBox 6"/>
          <p:cNvSpPr>
            <a:spLocks noChangeArrowheads="1"/>
          </p:cNvSpPr>
          <p:nvPr/>
        </p:nvSpPr>
        <p:spPr bwMode="auto">
          <a:xfrm>
            <a:off x="1012272" y="1797328"/>
            <a:ext cx="1066767" cy="646331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pid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= X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1" name="TextBox 6"/>
          <p:cNvSpPr>
            <a:spLocks noChangeArrowheads="1"/>
          </p:cNvSpPr>
          <p:nvPr/>
        </p:nvSpPr>
        <p:spPr bwMode="auto">
          <a:xfrm>
            <a:off x="4287287" y="1760259"/>
            <a:ext cx="2155708" cy="276999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6" name="TextBox 9"/>
          <p:cNvSpPr>
            <a:spLocks noChangeArrowheads="1"/>
          </p:cNvSpPr>
          <p:nvPr/>
        </p:nvSpPr>
        <p:spPr bwMode="auto">
          <a:xfrm>
            <a:off x="1330124" y="303138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tx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ucore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7" name="TextBox 9"/>
          <p:cNvSpPr>
            <a:spLocks noChangeArrowheads="1"/>
          </p:cNvSpPr>
          <p:nvPr/>
        </p:nvSpPr>
        <p:spPr bwMode="auto">
          <a:xfrm>
            <a:off x="2782317" y="303138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3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46914E-7 L 0.10608 2.46914E-7 C 0.15365 2.46914E-7 0.21233 -0.05494 0.21233 -0.09938 L 0.21233 -0.1984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 animBg="1"/>
      <p:bldP spid="24" grpId="0" animBg="1"/>
      <p:bldP spid="25" grpId="0"/>
      <p:bldP spid="28" grpId="0" animBg="1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80604020202020204" charset="0"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进程控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制块</a:t>
            </a:r>
          </a:p>
        </p:txBody>
      </p:sp>
      <p:sp>
        <p:nvSpPr>
          <p:cNvPr id="18435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 algn="ctr">
            <a:solidFill>
              <a:srgbClr val="FDD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80604020202020204" charset="0"/>
              <a:buNone/>
            </a:pPr>
            <a:endParaRPr lang="zh-CN" altLang="en-US"/>
          </a:p>
        </p:txBody>
      </p:sp>
      <p:sp>
        <p:nvSpPr>
          <p:cNvPr id="18436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71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en-US" altLang="zh-CN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endParaRPr lang="zh-CN" altLang="en-US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80604020202020204" charset="0"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进程控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制块</a:t>
            </a: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01700" y="795973"/>
            <a:ext cx="5497513" cy="3990340"/>
            <a:chOff x="901700" y="795973"/>
            <a:chExt cx="5497513" cy="3990340"/>
          </a:xfrm>
        </p:grpSpPr>
        <p:grpSp>
          <p:nvGrpSpPr>
            <p:cNvPr id="19463" name="组合 36"/>
            <p:cNvGrpSpPr/>
            <p:nvPr/>
          </p:nvGrpSpPr>
          <p:grpSpPr bwMode="auto">
            <a:xfrm>
              <a:off x="3786188" y="795973"/>
              <a:ext cx="2560320" cy="3990340"/>
              <a:chOff x="5214942" y="795961"/>
              <a:chExt cx="2560614" cy="3990168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5286387" y="4571825"/>
                <a:ext cx="197984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286387" y="4286088"/>
                <a:ext cx="1835361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5286387" y="4000350"/>
                <a:ext cx="241169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5286387" y="3714612"/>
                <a:ext cx="1871878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286387" y="3428874"/>
                <a:ext cx="2051286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5286387" y="3143137"/>
                <a:ext cx="2124319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286387" y="2857399"/>
                <a:ext cx="11526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5286387" y="2571661"/>
                <a:ext cx="1476545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5286387" y="2285924"/>
                <a:ext cx="126062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5286387" y="2000186"/>
                <a:ext cx="241169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5286387" y="1714448"/>
                <a:ext cx="7144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5286387" y="857235"/>
                <a:ext cx="647774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286387" y="1428711"/>
                <a:ext cx="20163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286387" y="1142973"/>
                <a:ext cx="158450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9516" name="TextBox 6"/>
              <p:cNvSpPr txBox="1">
                <a:spLocks noChangeArrowheads="1"/>
              </p:cNvSpPr>
              <p:nvPr/>
            </p:nvSpPr>
            <p:spPr bwMode="auto">
              <a:xfrm>
                <a:off x="5214942" y="795961"/>
                <a:ext cx="999605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pid</a:t>
                </a:r>
              </a:p>
            </p:txBody>
          </p:sp>
          <p:sp>
            <p:nvSpPr>
              <p:cNvPr id="19517" name="TextBox 22"/>
              <p:cNvSpPr txBox="1">
                <a:spLocks noChangeArrowheads="1"/>
              </p:cNvSpPr>
              <p:nvPr/>
            </p:nvSpPr>
            <p:spPr bwMode="auto">
              <a:xfrm>
                <a:off x="5214942" y="1094412"/>
                <a:ext cx="1554659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char[15+1] name</a:t>
                </a:r>
              </a:p>
            </p:txBody>
          </p:sp>
          <p:sp>
            <p:nvSpPr>
              <p:cNvPr id="19518" name="TextBox 23"/>
              <p:cNvSpPr txBox="1">
                <a:spLocks noChangeArrowheads="1"/>
              </p:cNvSpPr>
              <p:nvPr/>
            </p:nvSpPr>
            <p:spPr bwMode="auto">
              <a:xfrm>
                <a:off x="5214942" y="1366830"/>
                <a:ext cx="2103362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 proc_state state</a:t>
                </a:r>
              </a:p>
            </p:txBody>
          </p:sp>
          <p:sp>
            <p:nvSpPr>
              <p:cNvPr id="19519" name="TextBox 24"/>
              <p:cNvSpPr txBox="1">
                <a:spLocks noChangeArrowheads="1"/>
              </p:cNvSpPr>
              <p:nvPr/>
            </p:nvSpPr>
            <p:spPr bwMode="auto">
              <a:xfrm>
                <a:off x="5214942" y="1658296"/>
                <a:ext cx="914505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runs</a:t>
                </a:r>
              </a:p>
            </p:txBody>
          </p:sp>
          <p:sp>
            <p:nvSpPr>
              <p:cNvPr id="19520" name="TextBox 25"/>
              <p:cNvSpPr txBox="1">
                <a:spLocks noChangeArrowheads="1"/>
              </p:cNvSpPr>
              <p:nvPr/>
            </p:nvSpPr>
            <p:spPr bwMode="auto">
              <a:xfrm>
                <a:off x="5214942" y="1961194"/>
                <a:ext cx="2560614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volatile bool need_resched</a:t>
                </a:r>
              </a:p>
            </p:txBody>
          </p:sp>
          <p:sp>
            <p:nvSpPr>
              <p:cNvPr id="19521" name="TextBox 26"/>
              <p:cNvSpPr txBox="1">
                <a:spLocks noChangeArrowheads="1"/>
              </p:cNvSpPr>
              <p:nvPr/>
            </p:nvSpPr>
            <p:spPr bwMode="auto">
              <a:xfrm>
                <a:off x="5214942" y="2245040"/>
                <a:ext cx="1463208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uint32_t flags</a:t>
                </a:r>
              </a:p>
            </p:txBody>
          </p:sp>
          <p:sp>
            <p:nvSpPr>
              <p:cNvPr id="19522" name="TextBox 27"/>
              <p:cNvSpPr txBox="1">
                <a:spLocks noChangeArrowheads="1"/>
              </p:cNvSpPr>
              <p:nvPr/>
            </p:nvSpPr>
            <p:spPr bwMode="auto">
              <a:xfrm>
                <a:off x="5214942" y="2517458"/>
                <a:ext cx="1646109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uintptr_t kstack</a:t>
                </a:r>
              </a:p>
            </p:txBody>
          </p:sp>
          <p:sp>
            <p:nvSpPr>
              <p:cNvPr id="19523" name="TextBox 28"/>
              <p:cNvSpPr txBox="1">
                <a:spLocks noChangeArrowheads="1"/>
              </p:cNvSpPr>
              <p:nvPr/>
            </p:nvSpPr>
            <p:spPr bwMode="auto">
              <a:xfrm>
                <a:off x="5214942" y="2801304"/>
                <a:ext cx="1371758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uintptr_t cr3</a:t>
                </a:r>
              </a:p>
            </p:txBody>
          </p:sp>
          <p:sp>
            <p:nvSpPr>
              <p:cNvPr id="19524" name="TextBox 29"/>
              <p:cNvSpPr txBox="1">
                <a:spLocks noChangeArrowheads="1"/>
              </p:cNvSpPr>
              <p:nvPr/>
            </p:nvSpPr>
            <p:spPr bwMode="auto">
              <a:xfrm>
                <a:off x="5214942" y="3081342"/>
                <a:ext cx="2103362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mm_struct * mm</a:t>
                </a:r>
              </a:p>
            </p:txBody>
          </p:sp>
          <p:sp>
            <p:nvSpPr>
              <p:cNvPr id="19525" name="TextBox 30"/>
              <p:cNvSpPr txBox="1">
                <a:spLocks noChangeArrowheads="1"/>
              </p:cNvSpPr>
              <p:nvPr/>
            </p:nvSpPr>
            <p:spPr bwMode="auto">
              <a:xfrm>
                <a:off x="5214942" y="3357568"/>
                <a:ext cx="2194812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context context</a:t>
                </a:r>
              </a:p>
            </p:txBody>
          </p:sp>
          <p:sp>
            <p:nvSpPr>
              <p:cNvPr id="19526" name="TextBox 31"/>
              <p:cNvSpPr txBox="1">
                <a:spLocks noChangeArrowheads="1"/>
              </p:cNvSpPr>
              <p:nvPr/>
            </p:nvSpPr>
            <p:spPr bwMode="auto">
              <a:xfrm>
                <a:off x="5214942" y="3652846"/>
                <a:ext cx="2011911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trapframe *tf</a:t>
                </a:r>
              </a:p>
            </p:txBody>
          </p:sp>
          <p:sp>
            <p:nvSpPr>
              <p:cNvPr id="19527" name="TextBox 32"/>
              <p:cNvSpPr txBox="1">
                <a:spLocks noChangeArrowheads="1"/>
              </p:cNvSpPr>
              <p:nvPr/>
            </p:nvSpPr>
            <p:spPr bwMode="auto">
              <a:xfrm>
                <a:off x="5214942" y="3929072"/>
                <a:ext cx="2560614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proc_struct *parent</a:t>
                </a:r>
              </a:p>
            </p:txBody>
          </p:sp>
          <p:sp>
            <p:nvSpPr>
              <p:cNvPr id="19528" name="TextBox 33"/>
              <p:cNvSpPr txBox="1">
                <a:spLocks noChangeArrowheads="1"/>
              </p:cNvSpPr>
              <p:nvPr/>
            </p:nvSpPr>
            <p:spPr bwMode="auto">
              <a:xfrm>
                <a:off x="5214942" y="4224350"/>
                <a:ext cx="2194812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list_entry_t list_link</a:t>
                </a:r>
              </a:p>
            </p:txBody>
          </p:sp>
          <p:sp>
            <p:nvSpPr>
              <p:cNvPr id="19529" name="TextBox 34"/>
              <p:cNvSpPr txBox="1">
                <a:spLocks noChangeArrowheads="1"/>
              </p:cNvSpPr>
              <p:nvPr/>
            </p:nvSpPr>
            <p:spPr bwMode="auto">
              <a:xfrm>
                <a:off x="5214942" y="4500576"/>
                <a:ext cx="2194812" cy="274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list_entry_t hash_link</a:t>
                </a:r>
              </a:p>
            </p:txBody>
          </p:sp>
        </p:grpSp>
        <p:grpSp>
          <p:nvGrpSpPr>
            <p:cNvPr id="19464" name="组合 37"/>
            <p:cNvGrpSpPr/>
            <p:nvPr/>
          </p:nvGrpSpPr>
          <p:grpSpPr bwMode="auto">
            <a:xfrm>
              <a:off x="901700" y="2644775"/>
              <a:ext cx="1908175" cy="327025"/>
              <a:chOff x="428596" y="3102296"/>
              <a:chExt cx="1907173" cy="327427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499996" y="3105475"/>
                <a:ext cx="1835773" cy="32424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80604020202020204" charset="0"/>
                  <a:buNone/>
                  <a:defRPr/>
                </a:pPr>
                <a:endParaRPr lang="zh-CN" altLang="en-US" sz="1200">
                  <a:solidFill>
                    <a:srgbClr val="FFFF00"/>
                  </a:solidFill>
                </a:endParaRPr>
              </a:p>
            </p:txBody>
          </p:sp>
          <p:sp>
            <p:nvSpPr>
              <p:cNvPr id="19501" name="TextBox 4"/>
              <p:cNvSpPr txBox="1">
                <a:spLocks noChangeArrowheads="1"/>
              </p:cNvSpPr>
              <p:nvPr/>
            </p:nvSpPr>
            <p:spPr bwMode="auto">
              <a:xfrm>
                <a:off x="428596" y="3102296"/>
                <a:ext cx="1488465" cy="275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80604020202020204" charset="0"/>
                  <a:buNone/>
                </a:pPr>
                <a:r>
                  <a:rPr lang="en-US" altLang="zh-CN" sz="1200" b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proc_struct</a:t>
                </a:r>
              </a:p>
            </p:txBody>
          </p:sp>
        </p:grpSp>
        <p:cxnSp>
          <p:nvCxnSpPr>
            <p:cNvPr id="19465" name="直接连接符 40"/>
            <p:cNvCxnSpPr>
              <a:cxnSpLocks noChangeShapeType="1"/>
            </p:cNvCxnSpPr>
            <p:nvPr/>
          </p:nvCxnSpPr>
          <p:spPr bwMode="auto">
            <a:xfrm rot="10800000" flipV="1">
              <a:off x="3602038" y="9525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6" name="直接连接符 42"/>
            <p:cNvCxnSpPr>
              <a:cxnSpLocks noChangeShapeType="1"/>
            </p:cNvCxnSpPr>
            <p:nvPr/>
          </p:nvCxnSpPr>
          <p:spPr bwMode="auto">
            <a:xfrm>
              <a:off x="2849563" y="2813050"/>
              <a:ext cx="238125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直接连接符 44"/>
            <p:cNvCxnSpPr>
              <a:cxnSpLocks noChangeShapeType="1"/>
            </p:cNvCxnSpPr>
            <p:nvPr/>
          </p:nvCxnSpPr>
          <p:spPr bwMode="auto">
            <a:xfrm rot="5400000" flipH="1" flipV="1">
              <a:off x="2393951" y="1622425"/>
              <a:ext cx="1890712" cy="522287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直接连接符 45"/>
            <p:cNvCxnSpPr>
              <a:cxnSpLocks noChangeShapeType="1"/>
            </p:cNvCxnSpPr>
            <p:nvPr/>
          </p:nvCxnSpPr>
          <p:spPr bwMode="auto">
            <a:xfrm rot="10800000" flipV="1">
              <a:off x="3602038" y="126206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直接连接符 46"/>
            <p:cNvCxnSpPr>
              <a:cxnSpLocks noChangeShapeType="1"/>
            </p:cNvCxnSpPr>
            <p:nvPr/>
          </p:nvCxnSpPr>
          <p:spPr bwMode="auto">
            <a:xfrm rot="10800000" flipV="1">
              <a:off x="3602038" y="154781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直接连接符 47"/>
            <p:cNvCxnSpPr>
              <a:cxnSpLocks noChangeShapeType="1"/>
            </p:cNvCxnSpPr>
            <p:nvPr/>
          </p:nvCxnSpPr>
          <p:spPr bwMode="auto">
            <a:xfrm rot="10800000" flipV="1">
              <a:off x="3602038" y="183356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直接连接符 48"/>
            <p:cNvCxnSpPr>
              <a:cxnSpLocks noChangeShapeType="1"/>
            </p:cNvCxnSpPr>
            <p:nvPr/>
          </p:nvCxnSpPr>
          <p:spPr bwMode="auto">
            <a:xfrm rot="10800000" flipV="1">
              <a:off x="3602038" y="211931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直接连接符 49"/>
            <p:cNvCxnSpPr>
              <a:cxnSpLocks noChangeShapeType="1"/>
            </p:cNvCxnSpPr>
            <p:nvPr/>
          </p:nvCxnSpPr>
          <p:spPr bwMode="auto">
            <a:xfrm rot="10800000" flipV="1">
              <a:off x="3602038" y="24098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直接连接符 50"/>
            <p:cNvCxnSpPr>
              <a:cxnSpLocks noChangeShapeType="1"/>
            </p:cNvCxnSpPr>
            <p:nvPr/>
          </p:nvCxnSpPr>
          <p:spPr bwMode="auto">
            <a:xfrm rot="10800000" flipV="1">
              <a:off x="3602038" y="269557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直接连接符 51"/>
            <p:cNvCxnSpPr>
              <a:cxnSpLocks noChangeShapeType="1"/>
            </p:cNvCxnSpPr>
            <p:nvPr/>
          </p:nvCxnSpPr>
          <p:spPr bwMode="auto">
            <a:xfrm rot="10800000" flipV="1">
              <a:off x="3602038" y="29813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直接连接符 52"/>
            <p:cNvCxnSpPr>
              <a:cxnSpLocks noChangeShapeType="1"/>
            </p:cNvCxnSpPr>
            <p:nvPr/>
          </p:nvCxnSpPr>
          <p:spPr bwMode="auto">
            <a:xfrm rot="10800000" flipV="1">
              <a:off x="3602038" y="32480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直接连接符 53"/>
            <p:cNvCxnSpPr>
              <a:cxnSpLocks noChangeShapeType="1"/>
            </p:cNvCxnSpPr>
            <p:nvPr/>
          </p:nvCxnSpPr>
          <p:spPr bwMode="auto">
            <a:xfrm rot="10800000" flipV="1">
              <a:off x="3602038" y="35433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直接连接符 54"/>
            <p:cNvCxnSpPr>
              <a:cxnSpLocks noChangeShapeType="1"/>
            </p:cNvCxnSpPr>
            <p:nvPr/>
          </p:nvCxnSpPr>
          <p:spPr bwMode="auto">
            <a:xfrm rot="10800000" flipV="1">
              <a:off x="3602038" y="382905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直接连接符 55"/>
            <p:cNvCxnSpPr>
              <a:cxnSpLocks noChangeShapeType="1"/>
            </p:cNvCxnSpPr>
            <p:nvPr/>
          </p:nvCxnSpPr>
          <p:spPr bwMode="auto">
            <a:xfrm rot="10800000" flipV="1">
              <a:off x="3602038" y="41148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直接连接符 56"/>
            <p:cNvCxnSpPr>
              <a:cxnSpLocks noChangeShapeType="1"/>
            </p:cNvCxnSpPr>
            <p:nvPr/>
          </p:nvCxnSpPr>
          <p:spPr bwMode="auto">
            <a:xfrm rot="10800000" flipV="1">
              <a:off x="3602038" y="440055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直接连接符 57"/>
            <p:cNvCxnSpPr>
              <a:cxnSpLocks noChangeShapeType="1"/>
            </p:cNvCxnSpPr>
            <p:nvPr/>
          </p:nvCxnSpPr>
          <p:spPr bwMode="auto">
            <a:xfrm rot="10800000" flipV="1">
              <a:off x="3602038" y="467677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直接连接符 59"/>
            <p:cNvCxnSpPr>
              <a:cxnSpLocks noChangeShapeType="1"/>
            </p:cNvCxnSpPr>
            <p:nvPr/>
          </p:nvCxnSpPr>
          <p:spPr bwMode="auto">
            <a:xfrm rot="5400000" flipH="1" flipV="1">
              <a:off x="2563812" y="1773238"/>
              <a:ext cx="1571625" cy="53975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直接连接符 61"/>
            <p:cNvCxnSpPr>
              <a:cxnSpLocks noChangeShapeType="1"/>
            </p:cNvCxnSpPr>
            <p:nvPr/>
          </p:nvCxnSpPr>
          <p:spPr bwMode="auto">
            <a:xfrm rot="5400000">
              <a:off x="2728119" y="1921669"/>
              <a:ext cx="1260475" cy="503237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直接连接符 62"/>
            <p:cNvCxnSpPr>
              <a:cxnSpLocks noChangeShapeType="1"/>
            </p:cNvCxnSpPr>
            <p:nvPr/>
          </p:nvCxnSpPr>
          <p:spPr bwMode="auto">
            <a:xfrm rot="5400000">
              <a:off x="2845593" y="2053432"/>
              <a:ext cx="1008063" cy="53975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直接连接符 63"/>
            <p:cNvCxnSpPr>
              <a:cxnSpLocks noChangeShapeType="1"/>
            </p:cNvCxnSpPr>
            <p:nvPr/>
          </p:nvCxnSpPr>
          <p:spPr bwMode="auto">
            <a:xfrm rot="5400000">
              <a:off x="3012281" y="2210594"/>
              <a:ext cx="701675" cy="503238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直接连接符 64"/>
            <p:cNvCxnSpPr>
              <a:cxnSpLocks noChangeShapeType="1"/>
            </p:cNvCxnSpPr>
            <p:nvPr/>
          </p:nvCxnSpPr>
          <p:spPr bwMode="auto">
            <a:xfrm rot="10800000" flipV="1">
              <a:off x="3143250" y="2408238"/>
              <a:ext cx="476250" cy="377825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直接连接符 69"/>
            <p:cNvCxnSpPr>
              <a:cxnSpLocks noChangeShapeType="1"/>
            </p:cNvCxnSpPr>
            <p:nvPr/>
          </p:nvCxnSpPr>
          <p:spPr bwMode="auto">
            <a:xfrm flipV="1">
              <a:off x="3071813" y="2695575"/>
              <a:ext cx="544512" cy="12700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直接连接符 75"/>
            <p:cNvCxnSpPr>
              <a:cxnSpLocks noChangeShapeType="1"/>
            </p:cNvCxnSpPr>
            <p:nvPr/>
          </p:nvCxnSpPr>
          <p:spPr bwMode="auto">
            <a:xfrm rot="1800000" flipV="1">
              <a:off x="3078163" y="2840038"/>
              <a:ext cx="544512" cy="12700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直接连接符 76"/>
            <p:cNvCxnSpPr>
              <a:cxnSpLocks noChangeShapeType="1"/>
            </p:cNvCxnSpPr>
            <p:nvPr/>
          </p:nvCxnSpPr>
          <p:spPr bwMode="auto">
            <a:xfrm>
              <a:off x="3117850" y="2835275"/>
              <a:ext cx="490538" cy="417513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78"/>
            <p:cNvCxnSpPr/>
            <p:nvPr/>
          </p:nvCxnSpPr>
          <p:spPr bwMode="auto">
            <a:xfrm rot="16200000" flipH="1">
              <a:off x="2400298" y="3457567"/>
              <a:ext cx="1887868" cy="5448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0" name="直接连接符 79"/>
            <p:cNvCxnSpPr/>
            <p:nvPr/>
          </p:nvCxnSpPr>
          <p:spPr bwMode="auto">
            <a:xfrm rot="16200000" flipH="1">
              <a:off x="2562343" y="3339973"/>
              <a:ext cx="1571618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1" name="直接连接符 80"/>
            <p:cNvCxnSpPr/>
            <p:nvPr/>
          </p:nvCxnSpPr>
          <p:spPr bwMode="auto">
            <a:xfrm rot="16200000" flipV="1">
              <a:off x="2680860" y="3177006"/>
              <a:ext cx="1331922" cy="5500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2" name="直接连接符 81"/>
            <p:cNvCxnSpPr/>
            <p:nvPr/>
          </p:nvCxnSpPr>
          <p:spPr bwMode="auto">
            <a:xfrm rot="16200000" flipV="1">
              <a:off x="2841736" y="3062168"/>
              <a:ext cx="1000132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3" name="直接连接符 82"/>
            <p:cNvCxnSpPr/>
            <p:nvPr/>
          </p:nvCxnSpPr>
          <p:spPr bwMode="auto">
            <a:xfrm rot="16200000" flipV="1">
              <a:off x="2983646" y="2906700"/>
              <a:ext cx="720000" cy="54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sp>
          <p:nvSpPr>
            <p:cNvPr id="19494" name="椭圆 94"/>
            <p:cNvSpPr>
              <a:spLocks noChangeArrowheads="1"/>
            </p:cNvSpPr>
            <p:nvPr/>
          </p:nvSpPr>
          <p:spPr bwMode="auto">
            <a:xfrm>
              <a:off x="6000750" y="3214688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  <p:sp>
          <p:nvSpPr>
            <p:cNvPr id="19495" name="椭圆 95"/>
            <p:cNvSpPr>
              <a:spLocks noChangeArrowheads="1"/>
            </p:cNvSpPr>
            <p:nvPr/>
          </p:nvSpPr>
          <p:spPr bwMode="auto">
            <a:xfrm>
              <a:off x="5929313" y="3486150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  <p:sp>
          <p:nvSpPr>
            <p:cNvPr id="19496" name="椭圆 96"/>
            <p:cNvSpPr>
              <a:spLocks noChangeArrowheads="1"/>
            </p:cNvSpPr>
            <p:nvPr/>
          </p:nvSpPr>
          <p:spPr bwMode="auto">
            <a:xfrm>
              <a:off x="5749925" y="377666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  <p:sp>
          <p:nvSpPr>
            <p:cNvPr id="19497" name="椭圆 97"/>
            <p:cNvSpPr>
              <a:spLocks noChangeArrowheads="1"/>
            </p:cNvSpPr>
            <p:nvPr/>
          </p:nvSpPr>
          <p:spPr bwMode="auto">
            <a:xfrm>
              <a:off x="6291263" y="406241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  <p:sp>
          <p:nvSpPr>
            <p:cNvPr id="3" name="椭圆 98"/>
            <p:cNvSpPr>
              <a:spLocks noChangeArrowheads="1"/>
            </p:cNvSpPr>
            <p:nvPr/>
          </p:nvSpPr>
          <p:spPr bwMode="auto">
            <a:xfrm>
              <a:off x="6012180" y="429990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  <p:sp>
          <p:nvSpPr>
            <p:cNvPr id="19499" name="椭圆 99"/>
            <p:cNvSpPr>
              <a:spLocks noChangeArrowheads="1"/>
            </p:cNvSpPr>
            <p:nvPr/>
          </p:nvSpPr>
          <p:spPr bwMode="auto">
            <a:xfrm>
              <a:off x="5862638" y="4629150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80604020202020204" charset="0"/>
                <a:buNone/>
              </a:pPr>
              <a:endParaRPr lang="zh-CN" altLang="en-US" sz="1200">
                <a:solidFill>
                  <a:srgbClr val="FFFF00"/>
                </a:solidFill>
              </a:endParaRPr>
            </a:p>
          </p:txBody>
        </p:sp>
      </p:grpSp>
      <p:sp>
        <p:nvSpPr>
          <p:cNvPr id="19460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 algn="ctr">
            <a:solidFill>
              <a:srgbClr val="FDD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80604020202020204" charset="0"/>
              <a:buNone/>
            </a:pP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9461" name="TextBox 31"/>
          <p:cNvSpPr txBox="1">
            <a:spLocks noChangeArrowheads="1"/>
          </p:cNvSpPr>
          <p:nvPr/>
        </p:nvSpPr>
        <p:spPr bwMode="auto">
          <a:xfrm>
            <a:off x="1437913" y="1151685"/>
            <a:ext cx="71301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</a:p>
        </p:txBody>
      </p:sp>
      <p:cxnSp>
        <p:nvCxnSpPr>
          <p:cNvPr id="19498" name="直接连接符 71"/>
          <p:cNvCxnSpPr>
            <a:cxnSpLocks noChangeShapeType="1"/>
            <a:endCxn id="19461" idx="2"/>
          </p:cNvCxnSpPr>
          <p:nvPr/>
        </p:nvCxnSpPr>
        <p:spPr bwMode="auto">
          <a:xfrm flipV="1">
            <a:off x="1779558" y="1548957"/>
            <a:ext cx="14861" cy="1135062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dash"/>
            <a:round/>
            <a:head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42976" y="1357304"/>
            <a:ext cx="2286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进程的内存布局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700207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</a:t>
            </a:r>
            <a:r>
              <a:rPr lang="en-US" altLang="zh-CN" smtClean="0"/>
              <a:t>ELF</a:t>
            </a:r>
            <a:r>
              <a:rPr lang="zh-CN" altLang="en-US" smtClean="0"/>
              <a:t>格式的二进制代码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1142977" y="2123397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进程复制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4" y="2123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1142976" y="2479455"/>
            <a:ext cx="393384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内存管理的</a:t>
            </a:r>
            <a:r>
              <a:rPr lang="en-US" altLang="zh-CN" smtClean="0"/>
              <a:t>copy-on-write</a:t>
            </a:r>
            <a:r>
              <a:rPr lang="zh-CN" altLang="en-US" smtClean="0"/>
              <a:t>机制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894" y="247945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4521"/>
            <a:ext cx="2776366" cy="25717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860032" y="3795886"/>
            <a:ext cx="3527623" cy="113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err="1" smtClean="0"/>
              <a:t>do_execve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521331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"/>
          <p:cNvSpPr>
            <a:spLocks noChangeArrowheads="1"/>
          </p:cNvSpPr>
          <p:nvPr/>
        </p:nvSpPr>
        <p:spPr bwMode="auto">
          <a:xfrm>
            <a:off x="3714744" y="1838320"/>
            <a:ext cx="4040214" cy="2586037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(mm != NULL) {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lcr3(boot_cr3);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if (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mm_count_dec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(mm) == 0) {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exit_mmap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put_pgdir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mm_destroy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}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current-&gt;mm = NULL;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0034" y="881711"/>
            <a:ext cx="3447605" cy="398121"/>
            <a:chOff x="943875" y="1140869"/>
            <a:chExt cx="3447605" cy="398121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1" cy="32400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1920" y="213970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11960" y="2729116"/>
            <a:ext cx="2426228" cy="85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lowchart: Document 5"/>
          <p:cNvSpPr/>
          <p:nvPr/>
        </p:nvSpPr>
        <p:spPr bwMode="auto">
          <a:xfrm>
            <a:off x="827584" y="2211710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9" name="TextBox 6"/>
          <p:cNvSpPr>
            <a:spLocks noChangeArrowheads="1"/>
          </p:cNvSpPr>
          <p:nvPr/>
        </p:nvSpPr>
        <p:spPr bwMode="auto">
          <a:xfrm>
            <a:off x="1157801" y="2244145"/>
            <a:ext cx="1066767" cy="646331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pid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= X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444387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00034" y="881711"/>
            <a:ext cx="3447605" cy="400110"/>
            <a:chOff x="943875" y="1140869"/>
            <a:chExt cx="344760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8" name="组合 19"/>
          <p:cNvGrpSpPr/>
          <p:nvPr/>
        </p:nvGrpSpPr>
        <p:grpSpPr>
          <a:xfrm>
            <a:off x="513836" y="1709674"/>
            <a:ext cx="3420000" cy="400110"/>
            <a:chOff x="957677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537304" y="1140869"/>
              <a:ext cx="226074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call load_icode()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11" name="TextBox 1"/>
          <p:cNvSpPr>
            <a:spLocks noChangeArrowheads="1"/>
          </p:cNvSpPr>
          <p:nvPr/>
        </p:nvSpPr>
        <p:spPr bwMode="auto">
          <a:xfrm>
            <a:off x="4116857" y="1709674"/>
            <a:ext cx="2521331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2003640" y="1497700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/>
          <p:cNvSpPr>
            <a:spLocks noChangeArrowheads="1"/>
          </p:cNvSpPr>
          <p:nvPr/>
        </p:nvSpPr>
        <p:spPr bwMode="auto">
          <a:xfrm>
            <a:off x="971600" y="2589201"/>
            <a:ext cx="4976830" cy="92392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((ret =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load_icode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(binary, size)) != 0) {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execve_exit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00632" y="2613152"/>
            <a:ext cx="2831407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00034" y="881711"/>
            <a:ext cx="3447605" cy="400110"/>
            <a:chOff x="943875" y="1140869"/>
            <a:chExt cx="344760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13836" y="1709674"/>
            <a:ext cx="3420000" cy="400110"/>
            <a:chOff x="957677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537304" y="1140869"/>
              <a:ext cx="226074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call load_icode()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rot="5400000">
            <a:off x="2003640" y="1497700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9"/>
          <p:cNvGrpSpPr/>
          <p:nvPr/>
        </p:nvGrpSpPr>
        <p:grpSpPr>
          <a:xfrm>
            <a:off x="513836" y="2562168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2054689" y="1140869"/>
              <a:ext cx="122597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return 0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003640" y="2350194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3" name="TextBox 1"/>
          <p:cNvSpPr>
            <a:spLocks noChangeArrowheads="1"/>
          </p:cNvSpPr>
          <p:nvPr/>
        </p:nvSpPr>
        <p:spPr bwMode="auto">
          <a:xfrm>
            <a:off x="4018134" y="881711"/>
            <a:ext cx="2521331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/>
          <p:cNvSpPr>
            <a:spLocks noChangeArrowheads="1"/>
          </p:cNvSpPr>
          <p:nvPr/>
        </p:nvSpPr>
        <p:spPr bwMode="auto">
          <a:xfrm>
            <a:off x="4029989" y="1651398"/>
            <a:ext cx="2521331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"/>
          <p:cNvSpPr>
            <a:spLocks noChangeArrowheads="1"/>
          </p:cNvSpPr>
          <p:nvPr/>
        </p:nvSpPr>
        <p:spPr bwMode="auto">
          <a:xfrm>
            <a:off x="4029989" y="2534502"/>
            <a:ext cx="2521331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err="1" smtClean="0"/>
              <a:t>load_icode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574538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17997"/>
            <a:ext cx="6905625" cy="3848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724128" y="1347614"/>
            <a:ext cx="2808312" cy="375540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62131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17997"/>
            <a:ext cx="6905625" cy="3848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26544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83431"/>
            <a:ext cx="6229350" cy="4600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0782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6" y="1491630"/>
            <a:ext cx="8535423" cy="2898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7086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98178" y="834471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095" y="8344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098178" y="1191661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95" y="11916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098178" y="1534564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095" y="15345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Straight Connector 11"/>
          <p:cNvSpPr>
            <a:spLocks noChangeShapeType="1"/>
          </p:cNvSpPr>
          <p:nvPr/>
        </p:nvSpPr>
        <p:spPr bwMode="auto">
          <a:xfrm>
            <a:off x="1475656" y="2733716"/>
            <a:ext cx="4608710" cy="8305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</a:ln>
        </p:spPr>
        <p:txBody>
          <a:bodyPr/>
          <a:lstStyle/>
          <a:p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2"/>
          <p:cNvSpPr>
            <a:spLocks noChangeArrowheads="1"/>
          </p:cNvSpPr>
          <p:nvPr/>
        </p:nvSpPr>
        <p:spPr bwMode="auto">
          <a:xfrm>
            <a:off x="1408081" y="2797838"/>
            <a:ext cx="74334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5" name="TextBox 13"/>
          <p:cNvSpPr>
            <a:spLocks noChangeArrowheads="1"/>
          </p:cNvSpPr>
          <p:nvPr/>
        </p:nvSpPr>
        <p:spPr bwMode="auto">
          <a:xfrm>
            <a:off x="3475245" y="2145572"/>
            <a:ext cx="69230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66603" y="1107776"/>
            <a:ext cx="862324" cy="1251224"/>
            <a:chOff x="5434958" y="852476"/>
            <a:chExt cx="1137306" cy="1590862"/>
          </a:xfrm>
        </p:grpSpPr>
        <p:sp>
          <p:nvSpPr>
            <p:cNvPr id="17" name="Flowchart: Document 22"/>
            <p:cNvSpPr>
              <a:spLocks noChangeAspect="1"/>
            </p:cNvSpPr>
            <p:nvPr/>
          </p:nvSpPr>
          <p:spPr bwMode="auto">
            <a:xfrm>
              <a:off x="5434958" y="895338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  <p:cxnSp>
          <p:nvCxnSpPr>
            <p:cNvPr id="18" name="Straight Arrow Connector 23"/>
            <p:cNvCxnSpPr>
              <a:cxnSpLocks noChangeShapeType="1"/>
            </p:cNvCxnSpPr>
            <p:nvPr/>
          </p:nvCxnSpPr>
          <p:spPr bwMode="auto">
            <a:xfrm>
              <a:off x="5624520" y="1638560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tailEnd type="triangle" w="med" len="med"/>
            </a:ln>
          </p:spPr>
        </p:cxnSp>
        <p:sp>
          <p:nvSpPr>
            <p:cNvPr id="19" name="TextBox 24"/>
            <p:cNvSpPr txBox="1"/>
            <p:nvPr/>
          </p:nvSpPr>
          <p:spPr>
            <a:xfrm>
              <a:off x="5516225" y="852476"/>
              <a:ext cx="829180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hello</a:t>
              </a:r>
              <a:endParaRPr lang="zh-CN" altLang="en-US" sz="1400" b="1" u="sng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3762" y="2969282"/>
            <a:ext cx="1019831" cy="1217513"/>
            <a:chOff x="5526297" y="3143254"/>
            <a:chExt cx="1345040" cy="1548000"/>
          </a:xfrm>
        </p:grpSpPr>
        <p:sp>
          <p:nvSpPr>
            <p:cNvPr id="21" name="Flowchart: Document 22"/>
            <p:cNvSpPr>
              <a:spLocks noChangeAspect="1"/>
            </p:cNvSpPr>
            <p:nvPr/>
          </p:nvSpPr>
          <p:spPr bwMode="auto">
            <a:xfrm>
              <a:off x="5572132" y="3143254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  <p:cxnSp>
          <p:nvCxnSpPr>
            <p:cNvPr id="22" name="Straight Arrow Connector 23"/>
            <p:cNvCxnSpPr>
              <a:cxnSpLocks noChangeShapeType="1"/>
            </p:cNvCxnSpPr>
            <p:nvPr/>
          </p:nvCxnSpPr>
          <p:spPr bwMode="auto">
            <a:xfrm>
              <a:off x="5745984" y="3924576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tailEnd type="triangle" w="med" len="med"/>
            </a:ln>
          </p:spPr>
        </p:cxnSp>
        <p:sp>
          <p:nvSpPr>
            <p:cNvPr id="23" name="TextBox 20"/>
            <p:cNvSpPr>
              <a:spLocks noChangeArrowheads="1"/>
            </p:cNvSpPr>
            <p:nvPr/>
          </p:nvSpPr>
          <p:spPr bwMode="auto">
            <a:xfrm>
              <a:off x="5526297" y="3590518"/>
              <a:ext cx="1345040" cy="352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user_main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()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22614" y="2965675"/>
            <a:ext cx="941283" cy="1221120"/>
            <a:chOff x="2786050" y="1019164"/>
            <a:chExt cx="1241444" cy="1552586"/>
          </a:xfrm>
        </p:grpSpPr>
        <p:grpSp>
          <p:nvGrpSpPr>
            <p:cNvPr id="25" name="组合 24"/>
            <p:cNvGrpSpPr/>
            <p:nvPr/>
          </p:nvGrpSpPr>
          <p:grpSpPr>
            <a:xfrm>
              <a:off x="2786050" y="1023750"/>
              <a:ext cx="1137306" cy="1548000"/>
              <a:chOff x="3643306" y="2928940"/>
              <a:chExt cx="1137306" cy="1548000"/>
            </a:xfrm>
          </p:grpSpPr>
          <p:sp>
            <p:nvSpPr>
              <p:cNvPr id="28" name="Flowchart: Document 22"/>
              <p:cNvSpPr>
                <a:spLocks noChangeAspect="1"/>
              </p:cNvSpPr>
              <p:nvPr/>
            </p:nvSpPr>
            <p:spPr bwMode="auto">
              <a:xfrm>
                <a:off x="3643306" y="292894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rgbClr val="E5EEFF"/>
                  </a:gs>
                </a:gsLst>
                <a:lin ang="16200000" scaled="1"/>
              </a:gradFill>
              <a:ln w="9525">
                <a:noFill/>
                <a:bevel/>
              </a:ln>
            </p:spPr>
            <p:txBody>
              <a:bodyPr/>
              <a:lstStyle/>
              <a:p>
                <a:pPr algn="ctr"/>
                <a:endParaRPr lang="zh-CN" altLang="en-US" sz="1400" b="1" u="sng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endParaRPr>
              </a:p>
            </p:txBody>
          </p:sp>
          <p:cxnSp>
            <p:nvCxnSpPr>
              <p:cNvPr id="29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3817158" y="3710262"/>
                <a:ext cx="0" cy="576000"/>
              </a:xfrm>
              <a:prstGeom prst="straightConnector1">
                <a:avLst/>
              </a:prstGeom>
              <a:noFill/>
              <a:ln w="28575">
                <a:solidFill>
                  <a:srgbClr val="FDD000"/>
                </a:solidFill>
                <a:bevel/>
                <a:tailEnd type="triangle" w="med" len="med"/>
              </a:ln>
            </p:spPr>
          </p:cxnSp>
        </p:grpSp>
        <p:sp>
          <p:nvSpPr>
            <p:cNvPr id="26" name="TextBox 17"/>
            <p:cNvSpPr>
              <a:spLocks noChangeArrowheads="1"/>
            </p:cNvSpPr>
            <p:nvPr/>
          </p:nvSpPr>
          <p:spPr bwMode="auto">
            <a:xfrm>
              <a:off x="2786050" y="1500181"/>
              <a:ext cx="1241444" cy="3326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init_main()</a:t>
              </a:r>
              <a:endParaRPr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endParaRPr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3070810" y="1019164"/>
              <a:ext cx="634676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init</a:t>
              </a:r>
              <a:endParaRPr lang="zh-CN" altLang="en-US" sz="1400" b="1" u="sng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71207" y="2965675"/>
            <a:ext cx="919986" cy="1217513"/>
            <a:chOff x="2683637" y="1214428"/>
            <a:chExt cx="1213356" cy="1548000"/>
          </a:xfrm>
        </p:grpSpPr>
        <p:sp>
          <p:nvSpPr>
            <p:cNvPr id="31" name="Flowchart: Document 22"/>
            <p:cNvSpPr>
              <a:spLocks noChangeAspect="1"/>
            </p:cNvSpPr>
            <p:nvPr/>
          </p:nvSpPr>
          <p:spPr bwMode="auto">
            <a:xfrm>
              <a:off x="2683637" y="1214428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>
              <a:off x="2857488" y="1995750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tailEnd type="triangle" w="med" len="med"/>
            </a:ln>
          </p:spPr>
        </p:cxnSp>
        <p:sp>
          <p:nvSpPr>
            <p:cNvPr id="33" name="TextBox 8"/>
            <p:cNvSpPr>
              <a:spLocks noChangeArrowheads="1"/>
            </p:cNvSpPr>
            <p:nvPr/>
          </p:nvSpPr>
          <p:spPr bwMode="auto">
            <a:xfrm>
              <a:off x="2828912" y="1590197"/>
              <a:ext cx="1068081" cy="8511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initial</a:t>
              </a:r>
              <a:endParaRPr lang="zh-CN" altLang="en-US" sz="1100" b="1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instruction</a:t>
              </a:r>
              <a:endParaRPr lang="zh-CN" altLang="en-US" sz="1100" b="1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itchFamily="66" charset="0"/>
                </a:rPr>
                <a:t>flow</a:t>
              </a:r>
              <a:endParaRPr lang="zh-CN" altLang="en-US" sz="1100" b="1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endParaRPr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2946758" y="1214428"/>
              <a:ext cx="676960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idle</a:t>
              </a:r>
              <a:endParaRPr lang="zh-CN" altLang="en-US" sz="1400" b="1" u="sng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92751" y="2430030"/>
            <a:ext cx="1654620" cy="430171"/>
            <a:chOff x="5102119" y="2571749"/>
            <a:chExt cx="2182253" cy="546938"/>
          </a:xfrm>
        </p:grpSpPr>
        <p:sp>
          <p:nvSpPr>
            <p:cNvPr id="36" name="Up Arrow Callout 21"/>
            <p:cNvSpPr>
              <a:spLocks noChangeAspect="1"/>
            </p:cNvSpPr>
            <p:nvPr/>
          </p:nvSpPr>
          <p:spPr bwMode="auto">
            <a:xfrm>
              <a:off x="5143504" y="2571749"/>
              <a:ext cx="1974556" cy="504000"/>
            </a:xfrm>
            <a:prstGeom prst="upArrowCallout">
              <a:avLst>
                <a:gd name="adj1" fmla="val 30907"/>
                <a:gd name="adj2" fmla="val 30907"/>
                <a:gd name="adj3" fmla="val 25000"/>
                <a:gd name="adj4" fmla="val 54787"/>
              </a:avLst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E5EEFF"/>
                </a:gs>
              </a:gsLst>
              <a:lin ang="16200000" scaled="1"/>
            </a:gradFill>
            <a:ln w="28575">
              <a:solidFill>
                <a:srgbClr val="11576A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  <p:sp>
          <p:nvSpPr>
            <p:cNvPr id="37" name="TextBox 38"/>
            <p:cNvSpPr txBox="1"/>
            <p:nvPr/>
          </p:nvSpPr>
          <p:spPr>
            <a:xfrm>
              <a:off x="5102119" y="2786064"/>
              <a:ext cx="2182253" cy="332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do_execve(“hello”)</a:t>
              </a:r>
              <a:endParaRPr lang="zh-CN" altLang="en-US" sz="11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156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7" y="6077"/>
            <a:ext cx="6181725" cy="516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4254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679079"/>
            <a:ext cx="5043651" cy="31561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100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22710"/>
            <a:ext cx="5648325" cy="400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16016" y="683432"/>
            <a:ext cx="2408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Section Header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09819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51" y="1051199"/>
            <a:ext cx="7537949" cy="3945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71009" y="627534"/>
            <a:ext cx="2408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Section Header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051" y="3269278"/>
            <a:ext cx="7537949" cy="18780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75656" y="170765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75219" y="4678065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40855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90" y="1220911"/>
            <a:ext cx="5524150" cy="38377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88024" y="759246"/>
            <a:ext cx="2571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Program Header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723324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069" y="1635646"/>
            <a:ext cx="2633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relocatable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shared object file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0" y="232172"/>
            <a:ext cx="8143875" cy="4724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51920" y="1707654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092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996700"/>
            <a:ext cx="228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55685"/>
            <a:ext cx="6840760" cy="3497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21226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996700"/>
            <a:ext cx="228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55685"/>
            <a:ext cx="6840760" cy="3497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1177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7704" y="996700"/>
            <a:ext cx="228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0447"/>
            <a:ext cx="7620983" cy="34964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3545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785" y="1563638"/>
            <a:ext cx="228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94097"/>
            <a:ext cx="3888432" cy="4849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5069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534608" y="1389558"/>
            <a:ext cx="40050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了解第一个用户进程创建过程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525" y="1389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553393" y="2093387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了解系统调用框架的实现机制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525" y="17324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1553393" y="1751232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了解进程管理的实现机制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227299" y="21031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1006597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en-US" altLang="zh-CN" dirty="0" smtClean="0"/>
              <a:t>ELF File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8170" y="10065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785" y="1563638"/>
            <a:ext cx="2284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executable </a:t>
            </a:r>
            <a:r>
              <a:rPr lang="en-US" altLang="zh-CN" sz="2400" dirty="0" smtClean="0"/>
              <a:t>file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5" y="2025303"/>
            <a:ext cx="4422496" cy="26233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39" y="2015778"/>
            <a:ext cx="3987034" cy="2930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242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"/>
          <p:cNvSpPr>
            <a:spLocks noChangeArrowheads="1"/>
          </p:cNvSpPr>
          <p:nvPr/>
        </p:nvSpPr>
        <p:spPr bwMode="auto">
          <a:xfrm>
            <a:off x="3714744" y="1838320"/>
            <a:ext cx="4357718" cy="1754326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((mm =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mm_create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()) == NULL) {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bad_mm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setup_pgdir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(mm) != 0) {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bad_pgdir_cleanup_mm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0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1" y="1838320"/>
            <a:ext cx="2160240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47846" y="2700201"/>
            <a:ext cx="2160240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lowchart: Document 8"/>
          <p:cNvSpPr/>
          <p:nvPr/>
        </p:nvSpPr>
        <p:spPr bwMode="auto">
          <a:xfrm>
            <a:off x="986768" y="236693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0" name="TextBox 6"/>
          <p:cNvSpPr>
            <a:spLocks noChangeArrowheads="1"/>
          </p:cNvSpPr>
          <p:nvPr/>
        </p:nvSpPr>
        <p:spPr bwMode="auto">
          <a:xfrm>
            <a:off x="683568" y="2388959"/>
            <a:ext cx="2155708" cy="276999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9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8" name="组合 19"/>
          <p:cNvGrpSpPr/>
          <p:nvPr/>
        </p:nvGrpSpPr>
        <p:grpSpPr>
          <a:xfrm>
            <a:off x="500034" y="1645111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>
            <a:spLocks noChangeArrowheads="1"/>
          </p:cNvSpPr>
          <p:nvPr/>
        </p:nvSpPr>
        <p:spPr bwMode="auto">
          <a:xfrm>
            <a:off x="755576" y="2283718"/>
            <a:ext cx="5332450" cy="193899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6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elfhdr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*elf =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elfhdr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*)binary;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*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=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*)(binary + elf-&gt;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e_phoff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);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……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*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ph_end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+ elf-&gt;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e_phnum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for (;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&lt;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ph_end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++) {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……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4116856" y="1626844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86452" y="2241322"/>
            <a:ext cx="2337350" cy="339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2354" y="2507276"/>
            <a:ext cx="2337350" cy="2426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96036" y="3313839"/>
            <a:ext cx="2448272" cy="2426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00034" y="1645111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9"/>
          <p:cNvGrpSpPr/>
          <p:nvPr/>
        </p:nvGrpSpPr>
        <p:grpSpPr>
          <a:xfrm>
            <a:off x="1687598" y="2247898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20" name="TextBox 1"/>
          <p:cNvSpPr>
            <a:spLocks noChangeArrowheads="1"/>
          </p:cNvSpPr>
          <p:nvPr/>
        </p:nvSpPr>
        <p:spPr bwMode="auto">
          <a:xfrm>
            <a:off x="5357818" y="2249281"/>
            <a:ext cx="2379177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mm_map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vmm.c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891538" y="224888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56298" y="2438278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>
            <a:spLocks noChangeArrowheads="1"/>
          </p:cNvSpPr>
          <p:nvPr/>
        </p:nvSpPr>
        <p:spPr bwMode="auto">
          <a:xfrm>
            <a:off x="301089" y="2749202"/>
            <a:ext cx="6357982" cy="216982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= 0, perm = PTE_U;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&amp; ELF_PF_X)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|= VM_EXEC;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&amp; ELF_PF_W)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|= VM_WRITE;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&amp; ELF_PF_R)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|= VM_READ;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&amp; VM_WRITE) perm |= PTE_W;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((ret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mm_map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p_va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p_memsz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, NULL)) != 0) {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27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"/>
          <p:cNvSpPr>
            <a:spLocks noChangeArrowheads="1"/>
          </p:cNvSpPr>
          <p:nvPr/>
        </p:nvSpPr>
        <p:spPr bwMode="auto">
          <a:xfrm>
            <a:off x="4155021" y="1619529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74171" y="3907426"/>
            <a:ext cx="5269384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51520" y="915566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39084" y="1518353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rot="5400000">
            <a:off x="355024" y="1807339"/>
            <a:ext cx="936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07784" y="1708733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9"/>
          <p:cNvGrpSpPr/>
          <p:nvPr/>
        </p:nvGrpSpPr>
        <p:grpSpPr>
          <a:xfrm>
            <a:off x="1446916" y="2072161"/>
            <a:ext cx="3420000" cy="402875"/>
            <a:chOff x="1299695" y="1142924"/>
            <a:chExt cx="3420000" cy="402875"/>
          </a:xfrm>
        </p:grpSpPr>
        <p:sp>
          <p:nvSpPr>
            <p:cNvPr id="23" name="矩形 22"/>
            <p:cNvSpPr/>
            <p:nvPr/>
          </p:nvSpPr>
          <p:spPr>
            <a:xfrm>
              <a:off x="1299695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"/>
            <p:cNvSpPr>
              <a:spLocks noChangeArrowheads="1"/>
            </p:cNvSpPr>
            <p:nvPr/>
          </p:nvSpPr>
          <p:spPr bwMode="auto">
            <a:xfrm>
              <a:off x="1400537" y="1145689"/>
              <a:ext cx="321831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copy contents from ELF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27" name="TextBox 1"/>
          <p:cNvSpPr>
            <a:spLocks noChangeArrowheads="1"/>
          </p:cNvSpPr>
          <p:nvPr/>
        </p:nvSpPr>
        <p:spPr bwMode="auto">
          <a:xfrm>
            <a:off x="5120226" y="2056519"/>
            <a:ext cx="337483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pgdir_alloc_page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pmm.c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"/>
          <p:cNvSpPr>
            <a:spLocks noChangeArrowheads="1"/>
          </p:cNvSpPr>
          <p:nvPr/>
        </p:nvSpPr>
        <p:spPr bwMode="auto">
          <a:xfrm>
            <a:off x="297588" y="2485147"/>
            <a:ext cx="6883418" cy="2054409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while (start &lt; end) {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if ((page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pgdir_alloc_page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pgdir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, la, perm)) == NULL)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off = start - la, size = PGSIZE - off, la += PGSIZE;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if (end &lt; la)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    size -= la - end;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memcpy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(page2kva(page) + off, from, size);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start += size, from += size;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807784" y="2270833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30" name="TextBox 1"/>
          <p:cNvSpPr>
            <a:spLocks noChangeArrowheads="1"/>
          </p:cNvSpPr>
          <p:nvPr/>
        </p:nvSpPr>
        <p:spPr bwMode="auto">
          <a:xfrm>
            <a:off x="3959563" y="903073"/>
            <a:ext cx="2488695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5120226" y="1550971"/>
            <a:ext cx="2379177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mm_map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vmm.c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91680" y="2684994"/>
            <a:ext cx="5269384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560" y="3751794"/>
            <a:ext cx="4508666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00034" y="1573673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75640" y="1425700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1687598" y="2176460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rot="5400000">
            <a:off x="315538" y="2753446"/>
            <a:ext cx="15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56298" y="2366840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1695430" y="2730268"/>
            <a:ext cx="3420000" cy="402875"/>
            <a:chOff x="1299695" y="1142924"/>
            <a:chExt cx="3420000" cy="402875"/>
          </a:xfrm>
        </p:grpSpPr>
        <p:sp>
          <p:nvSpPr>
            <p:cNvPr id="23" name="矩形 22"/>
            <p:cNvSpPr/>
            <p:nvPr/>
          </p:nvSpPr>
          <p:spPr>
            <a:xfrm>
              <a:off x="1299695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"/>
            <p:cNvSpPr>
              <a:spLocks noChangeArrowheads="1"/>
            </p:cNvSpPr>
            <p:nvPr/>
          </p:nvSpPr>
          <p:spPr bwMode="auto">
            <a:xfrm>
              <a:off x="1400537" y="1145689"/>
              <a:ext cx="321831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copy contents from ELF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1056298" y="2928940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19"/>
          <p:cNvGrpSpPr/>
          <p:nvPr/>
        </p:nvGrpSpPr>
        <p:grpSpPr>
          <a:xfrm>
            <a:off x="1718757" y="3299512"/>
            <a:ext cx="3420000" cy="402875"/>
            <a:chOff x="1337536" y="1142924"/>
            <a:chExt cx="3420000" cy="402875"/>
          </a:xfrm>
        </p:grpSpPr>
        <p:sp>
          <p:nvSpPr>
            <p:cNvPr id="35" name="矩形 34"/>
            <p:cNvSpPr/>
            <p:nvPr/>
          </p:nvSpPr>
          <p:spPr>
            <a:xfrm>
              <a:off x="133753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1"/>
            <p:cNvSpPr>
              <a:spLocks noChangeArrowheads="1"/>
            </p:cNvSpPr>
            <p:nvPr/>
          </p:nvSpPr>
          <p:spPr bwMode="auto">
            <a:xfrm>
              <a:off x="1350116" y="1145689"/>
              <a:ext cx="339484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prepare all-zero memory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V="1">
            <a:off x="1056298" y="3498184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04778" y="882336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360990" y="1596716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922794" y="1444645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/>
          <p:cNvSpPr>
            <a:spLocks noChangeArrowheads="1"/>
          </p:cNvSpPr>
          <p:nvPr/>
        </p:nvSpPr>
        <p:spPr bwMode="auto">
          <a:xfrm>
            <a:off x="107504" y="2139702"/>
            <a:ext cx="8136904" cy="1477328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= VM_READ | VM_WRITE | VM_STACK;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if ((ret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mm_map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(mm, USTACKTOP -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USTACKSIZE…) 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{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pgdir_alloc_page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(mm-&gt;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pgdir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, USTACKTOP-PGSIZE, PTE_USER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……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3608" y="2392070"/>
            <a:ext cx="4824536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9512" y="3047597"/>
            <a:ext cx="6408712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57158" y="994393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413370" y="1708773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975174" y="155670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9"/>
          <p:cNvGrpSpPr/>
          <p:nvPr/>
        </p:nvGrpSpPr>
        <p:grpSpPr>
          <a:xfrm>
            <a:off x="413370" y="2432678"/>
            <a:ext cx="3420000" cy="400110"/>
            <a:chOff x="957677" y="1140869"/>
            <a:chExt cx="342000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1028695" y="1140869"/>
              <a:ext cx="3288464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load the new page table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1975174" y="228060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2"/>
          <p:cNvSpPr>
            <a:spLocks noChangeArrowheads="1"/>
          </p:cNvSpPr>
          <p:nvPr/>
        </p:nvSpPr>
        <p:spPr bwMode="auto">
          <a:xfrm>
            <a:off x="363132" y="3002637"/>
            <a:ext cx="4783138" cy="1200329"/>
          </a:xfrm>
          <a:prstGeom prst="rect">
            <a:avLst/>
          </a:prstGeom>
          <a:noFill/>
          <a:ln w="9525">
            <a:noFill/>
            <a:beve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mm_count_inc(mm);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current-&gt;mm = mm;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current-&gt;cr3 = PADDR(mm-&gt;pgdir);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lcr3</a:t>
            </a:r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ejaVu Sans Mono" pitchFamily="1" charset="0"/>
              </a:rPr>
              <a:t>(PADDR(mm-&gt;pgdir));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ejaVu Sans Mono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29" name="Flowchart: Document 8"/>
          <p:cNvSpPr/>
          <p:nvPr/>
        </p:nvSpPr>
        <p:spPr bwMode="auto">
          <a:xfrm>
            <a:off x="4310380" y="1621285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0" name="TextBox 6"/>
          <p:cNvSpPr>
            <a:spLocks noChangeArrowheads="1"/>
          </p:cNvSpPr>
          <p:nvPr/>
        </p:nvSpPr>
        <p:spPr bwMode="auto">
          <a:xfrm>
            <a:off x="4068416" y="1621285"/>
            <a:ext cx="2155708" cy="276999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1" name="TextBox 9"/>
          <p:cNvSpPr>
            <a:spLocks noChangeArrowheads="1"/>
          </p:cNvSpPr>
          <p:nvPr/>
        </p:nvSpPr>
        <p:spPr bwMode="auto">
          <a:xfrm>
            <a:off x="4435956" y="191959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747" y="3602801"/>
            <a:ext cx="4508666" cy="60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 smtClean="0"/>
              <a:t>练习：</a:t>
            </a:r>
            <a:r>
              <a:rPr lang="en-US" altLang="zh-CN" dirty="0" err="1" smtClean="0"/>
              <a:t>load_icode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trapframe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07504" y="968581"/>
            <a:ext cx="3553345" cy="412635"/>
            <a:chOff x="900333" y="1126355"/>
            <a:chExt cx="3553345" cy="412635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00333" y="1126355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08636" y="1673002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rot="5400000">
            <a:off x="1726652" y="1527084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164848" y="2387382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726652" y="2235311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164848" y="3111287"/>
            <a:ext cx="3420000" cy="400110"/>
            <a:chOff x="957677" y="1140869"/>
            <a:chExt cx="342000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1028695" y="1140869"/>
              <a:ext cx="3288464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load the new page table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1726652" y="2959216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9"/>
          <p:cNvGrpSpPr/>
          <p:nvPr/>
        </p:nvGrpSpPr>
        <p:grpSpPr>
          <a:xfrm>
            <a:off x="164848" y="3816142"/>
            <a:ext cx="3420000" cy="400110"/>
            <a:chOff x="957677" y="1140869"/>
            <a:chExt cx="3420000" cy="400110"/>
          </a:xfrm>
        </p:grpSpPr>
        <p:sp>
          <p:nvSpPr>
            <p:cNvPr id="29" name="矩形 2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1"/>
            <p:cNvSpPr>
              <a:spLocks noChangeArrowheads="1"/>
            </p:cNvSpPr>
            <p:nvPr/>
          </p:nvSpPr>
          <p:spPr bwMode="auto">
            <a:xfrm>
              <a:off x="1531501" y="1140869"/>
              <a:ext cx="2272353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trapframe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3767869" y="3816142"/>
            <a:ext cx="3137397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proc.c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YOUR WORK!!!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1726652" y="3664071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33" name="Flowchart: Document 8"/>
          <p:cNvSpPr/>
          <p:nvPr/>
        </p:nvSpPr>
        <p:spPr bwMode="auto">
          <a:xfrm>
            <a:off x="4583052" y="2601126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4" name="TextBox 9"/>
          <p:cNvSpPr>
            <a:spLocks noChangeArrowheads="1"/>
          </p:cNvSpPr>
          <p:nvPr/>
        </p:nvSpPr>
        <p:spPr bwMode="auto">
          <a:xfrm>
            <a:off x="4708628" y="2899434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69561" y="2283718"/>
            <a:ext cx="3582759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08628" y="2548018"/>
            <a:ext cx="13462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trapframe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8731" y="2474616"/>
            <a:ext cx="982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12350" y="1607447"/>
            <a:ext cx="73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练习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520652" y="1436166"/>
            <a:ext cx="30689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加载应用程序并执行</a:t>
            </a:r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2569" y="14361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520652" y="1779069"/>
            <a:ext cx="43651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父进程复制自己的内存空间给子进程</a:t>
            </a:r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2569" y="17790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1520652" y="2133161"/>
            <a:ext cx="43651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分析系统调用和进程管理的实现</a:t>
            </a:r>
            <a:endParaRPr lang="zh-CN" altLang="en-US" dirty="0"/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222569" y="2133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47620" y="3051128"/>
            <a:ext cx="1084272" cy="1620000"/>
            <a:chOff x="4551362" y="950111"/>
            <a:chExt cx="1084272" cy="1620000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2565" y="3051128"/>
            <a:ext cx="1084272" cy="1620000"/>
            <a:chOff x="4551362" y="950111"/>
            <a:chExt cx="1084272" cy="1620000"/>
          </a:xfrm>
        </p:grpSpPr>
        <p:cxnSp>
          <p:nvCxnSpPr>
            <p:cNvPr id="63" name="直接连接符 62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130538" y="1254911"/>
            <a:ext cx="1084272" cy="1620000"/>
            <a:chOff x="4551362" y="950111"/>
            <a:chExt cx="1084272" cy="1620000"/>
          </a:xfrm>
        </p:grpSpPr>
        <p:cxnSp>
          <p:nvCxnSpPr>
            <p:cNvPr id="74" name="直接连接符 73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42910" y="1254911"/>
            <a:ext cx="1084272" cy="1620000"/>
            <a:chOff x="4551362" y="950111"/>
            <a:chExt cx="1084272" cy="1620000"/>
          </a:xfrm>
        </p:grpSpPr>
        <p:cxnSp>
          <p:nvCxnSpPr>
            <p:cNvPr id="86" name="直接连接符 85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066445" y="1389915"/>
            <a:ext cx="113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Before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Entering ISR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rot="10800000">
            <a:off x="1749205" y="1519228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95505" y="2090732"/>
            <a:ext cx="113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After</a:t>
            </a:r>
          </a:p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Entering ISR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2711802" y="2233608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14077" y="4101263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After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Update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rot="10800000">
            <a:off x="1708412" y="4230576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42153" y="3256939"/>
            <a:ext cx="91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After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ISR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rot="10800000">
            <a:off x="2758450" y="3399815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86116" y="1581141"/>
            <a:ext cx="7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6259" y="354499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58480" y="174878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48883" y="193261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41499" y="408602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55533" y="2105972"/>
            <a:ext cx="101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3367" y="3368785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8143" y="3721213"/>
            <a:ext cx="7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8127" y="390218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3860" y="742937"/>
            <a:ext cx="37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x86特权级 :  从ring 0 ---&gt; ring3</a:t>
            </a:r>
            <a:endParaRPr lang="zh-CN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795505" y="2787774"/>
            <a:ext cx="1276297" cy="26335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48706" y="1106647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61839" y="1096535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2910" y="2903300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65604" y="2896363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  <p:bldP spid="101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6" grpId="0"/>
      <p:bldP spid="97" grpId="0"/>
      <p:bldP spid="115" grpId="0"/>
      <p:bldP spid="1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581708" y="841313"/>
            <a:ext cx="44291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 smtClean="0"/>
              <a:t>了解父进程如何复制子进程</a:t>
            </a:r>
            <a:r>
              <a:rPr lang="en-US" altLang="zh-CN" dirty="0" smtClean="0"/>
              <a:t>(forking)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625" y="84131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581708" y="129804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进程复制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267" y="4803998"/>
            <a:ext cx="442829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11" name="上弧形箭头 10"/>
          <p:cNvSpPr/>
          <p:nvPr/>
        </p:nvSpPr>
        <p:spPr>
          <a:xfrm>
            <a:off x="3543166" y="1836212"/>
            <a:ext cx="2857520" cy="711208"/>
          </a:xfrm>
          <a:prstGeom prst="curvedDownArrow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48"/>
          <p:cNvSpPr txBox="1"/>
          <p:nvPr/>
        </p:nvSpPr>
        <p:spPr>
          <a:xfrm>
            <a:off x="4543298" y="151235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5072"/>
                </a:solidFill>
                <a:latin typeface="+mn-ea"/>
              </a:rPr>
              <a:t>fork()</a:t>
            </a:r>
            <a:endParaRPr lang="zh-CN" altLang="en-US" b="1">
              <a:solidFill>
                <a:srgbClr val="005072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00620" y="2550592"/>
            <a:ext cx="928694" cy="1428760"/>
            <a:chOff x="4357686" y="1928808"/>
            <a:chExt cx="928694" cy="1428760"/>
          </a:xfrm>
        </p:grpSpPr>
        <p:sp>
          <p:nvSpPr>
            <p:cNvPr id="17" name="矩形 16"/>
            <p:cNvSpPr/>
            <p:nvPr/>
          </p:nvSpPr>
          <p:spPr>
            <a:xfrm>
              <a:off x="4357686" y="1928808"/>
              <a:ext cx="928694" cy="142876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429124" y="2014534"/>
              <a:ext cx="747718" cy="1260439"/>
              <a:chOff x="5867409" y="2242622"/>
              <a:chExt cx="747718" cy="126043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900747" y="225476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34"/>
              <p:cNvSpPr txBox="1"/>
              <p:nvPr/>
            </p:nvSpPr>
            <p:spPr>
              <a:xfrm>
                <a:off x="5867482" y="224262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代码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00747" y="269553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36"/>
              <p:cNvSpPr txBox="1"/>
              <p:nvPr/>
            </p:nvSpPr>
            <p:spPr>
              <a:xfrm>
                <a:off x="5895984" y="270510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数据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0747" y="3124162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5867409" y="3133729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堆栈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sp>
        <p:nvSpPr>
          <p:cNvPr id="16" name="TextBox 49"/>
          <p:cNvSpPr txBox="1"/>
          <p:nvPr/>
        </p:nvSpPr>
        <p:spPr>
          <a:xfrm>
            <a:off x="5976893" y="405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5072"/>
                </a:solidFill>
                <a:latin typeface="+mn-ea"/>
              </a:rPr>
              <a:t>子进程</a:t>
            </a:r>
            <a:endParaRPr lang="zh-CN" altLang="en-US" b="1" dirty="0">
              <a:solidFill>
                <a:srgbClr val="005072"/>
              </a:solidFill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85976" y="2550592"/>
            <a:ext cx="928694" cy="1428760"/>
            <a:chOff x="4357686" y="1928808"/>
            <a:chExt cx="928694" cy="1428760"/>
          </a:xfrm>
        </p:grpSpPr>
        <p:sp>
          <p:nvSpPr>
            <p:cNvPr id="28" name="矩形 27"/>
            <p:cNvSpPr/>
            <p:nvPr/>
          </p:nvSpPr>
          <p:spPr>
            <a:xfrm>
              <a:off x="4357686" y="1928808"/>
              <a:ext cx="928694" cy="142876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429124" y="2014534"/>
              <a:ext cx="747718" cy="1260439"/>
              <a:chOff x="5867409" y="2242622"/>
              <a:chExt cx="747718" cy="126043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900747" y="225476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7"/>
              <p:cNvSpPr txBox="1"/>
              <p:nvPr/>
            </p:nvSpPr>
            <p:spPr>
              <a:xfrm>
                <a:off x="5867482" y="224262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代码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900747" y="269553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23"/>
              <p:cNvSpPr txBox="1"/>
              <p:nvPr/>
            </p:nvSpPr>
            <p:spPr>
              <a:xfrm>
                <a:off x="5895984" y="270510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数据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900747" y="3124162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27"/>
              <p:cNvSpPr txBox="1"/>
              <p:nvPr/>
            </p:nvSpPr>
            <p:spPr>
              <a:xfrm>
                <a:off x="5867409" y="3133729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堆栈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sp>
        <p:nvSpPr>
          <p:cNvPr id="27" name="TextBox 50"/>
          <p:cNvSpPr txBox="1"/>
          <p:nvPr/>
        </p:nvSpPr>
        <p:spPr>
          <a:xfrm>
            <a:off x="3185976" y="405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5072"/>
                </a:solidFill>
                <a:latin typeface="+mn-ea"/>
              </a:rPr>
              <a:t>父进程</a:t>
            </a:r>
            <a:endParaRPr lang="zh-CN" altLang="en-US" b="1" dirty="0">
              <a:solidFill>
                <a:srgbClr val="005072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28984" y="3264972"/>
            <a:ext cx="900000" cy="642942"/>
          </a:xfrm>
          <a:prstGeom prst="ellipse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44"/>
          <p:cNvSpPr txBox="1"/>
          <p:nvPr/>
        </p:nvSpPr>
        <p:spPr>
          <a:xfrm>
            <a:off x="4276596" y="337451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</a:rPr>
              <a:t>childPID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=xxx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928931" y="3312590"/>
            <a:ext cx="471491" cy="452448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939476" y="3264972"/>
            <a:ext cx="792000" cy="1849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57612" y="2479154"/>
            <a:ext cx="900000" cy="642942"/>
          </a:xfrm>
          <a:prstGeom prst="ellipse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0"/>
          <p:cNvSpPr txBox="1"/>
          <p:nvPr/>
        </p:nvSpPr>
        <p:spPr>
          <a:xfrm>
            <a:off x="4719512" y="2560117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</a:rPr>
              <a:t>childPID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=0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643184" y="2700123"/>
            <a:ext cx="374649" cy="677006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290815" y="3111142"/>
            <a:ext cx="727018" cy="26598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9"/>
          <p:cNvSpPr>
            <a:spLocks noChangeArrowheads="1"/>
          </p:cNvSpPr>
          <p:nvPr/>
        </p:nvSpPr>
        <p:spPr bwMode="auto">
          <a:xfrm>
            <a:off x="170154" y="1058289"/>
            <a:ext cx="729084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do_fork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(uint32_t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clone_flags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uintptr_t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stack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trapframe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*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tf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cxnSp>
        <p:nvCxnSpPr>
          <p:cNvPr id="33" name="Straight Arrow Connector 21"/>
          <p:cNvCxnSpPr>
            <a:cxnSpLocks noChangeShapeType="1"/>
          </p:cNvCxnSpPr>
          <p:nvPr/>
        </p:nvCxnSpPr>
        <p:spPr bwMode="auto">
          <a:xfrm>
            <a:off x="2164054" y="1426589"/>
            <a:ext cx="0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37" name="TextBox 22"/>
          <p:cNvSpPr>
            <a:spLocks noChangeArrowheads="1"/>
          </p:cNvSpPr>
          <p:nvPr/>
        </p:nvSpPr>
        <p:spPr bwMode="auto">
          <a:xfrm>
            <a:off x="1378242" y="2142551"/>
            <a:ext cx="174599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copy_mm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用到</a:t>
            </a:r>
          </a:p>
        </p:txBody>
      </p:sp>
      <p:cxnSp>
        <p:nvCxnSpPr>
          <p:cNvPr id="38" name="Straight Arrow Connector 23"/>
          <p:cNvCxnSpPr>
            <a:cxnSpLocks noChangeShapeType="1"/>
          </p:cNvCxnSpPr>
          <p:nvPr/>
        </p:nvCxnSpPr>
        <p:spPr bwMode="auto">
          <a:xfrm>
            <a:off x="4621504" y="1417064"/>
            <a:ext cx="1588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40" name="TextBox 24"/>
          <p:cNvSpPr>
            <a:spLocks noChangeArrowheads="1"/>
          </p:cNvSpPr>
          <p:nvPr/>
        </p:nvSpPr>
        <p:spPr bwMode="auto">
          <a:xfrm>
            <a:off x="3739216" y="2129851"/>
            <a:ext cx="202068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当前用户态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esp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的值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copy_thread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用到</a:t>
            </a:r>
          </a:p>
        </p:txBody>
      </p:sp>
      <p:cxnSp>
        <p:nvCxnSpPr>
          <p:cNvPr id="41" name="Straight Arrow Connector 25"/>
          <p:cNvCxnSpPr>
            <a:cxnSpLocks noChangeShapeType="1"/>
          </p:cNvCxnSpPr>
          <p:nvPr/>
        </p:nvCxnSpPr>
        <p:spPr bwMode="auto">
          <a:xfrm>
            <a:off x="7193254" y="1442464"/>
            <a:ext cx="0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42" name="TextBox 26"/>
          <p:cNvSpPr>
            <a:spLocks noChangeArrowheads="1"/>
          </p:cNvSpPr>
          <p:nvPr/>
        </p:nvSpPr>
        <p:spPr bwMode="auto">
          <a:xfrm>
            <a:off x="6333639" y="2155251"/>
            <a:ext cx="209044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父进程的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trapframe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copy_thread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用到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27639" y="881711"/>
            <a:ext cx="3420000" cy="400110"/>
            <a:chOff x="971480" y="1140869"/>
            <a:chExt cx="3420000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1799548" y="1140869"/>
              <a:ext cx="1791196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1403648" y="1491630"/>
            <a:ext cx="2268891" cy="707886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alloc_proc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可能失败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步骤(YOUR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3979067" y="1532811"/>
            <a:ext cx="2626040" cy="707886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setup_kstack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可能失败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9"/>
          <p:cNvGrpSpPr/>
          <p:nvPr/>
        </p:nvGrpSpPr>
        <p:grpSpPr>
          <a:xfrm>
            <a:off x="527639" y="881711"/>
            <a:ext cx="3420000" cy="400110"/>
            <a:chOff x="971480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799549" y="1140869"/>
              <a:ext cx="1791196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11" name="组合 19"/>
          <p:cNvGrpSpPr/>
          <p:nvPr/>
        </p:nvGrpSpPr>
        <p:grpSpPr>
          <a:xfrm>
            <a:off x="513836" y="1645111"/>
            <a:ext cx="3420000" cy="402875"/>
            <a:chOff x="957677" y="1142924"/>
            <a:chExt cx="3420000" cy="402875"/>
          </a:xfrm>
        </p:grpSpPr>
        <p:sp>
          <p:nvSpPr>
            <p:cNvPr id="12" name="矩形 1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"/>
            <p:cNvSpPr>
              <a:spLocks noChangeArrowheads="1"/>
            </p:cNvSpPr>
            <p:nvPr/>
          </p:nvSpPr>
          <p:spPr bwMode="auto">
            <a:xfrm>
              <a:off x="1584500" y="1145689"/>
              <a:ext cx="223792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159" y="2475210"/>
            <a:ext cx="5018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setup_kstack(struct proc_struct *proc)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struct Page *page = </a:t>
            </a:r>
            <a:r>
              <a:rPr lang="en-US" altLang="zh-CN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lloc_pages(KSTACKPAGE);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(page != NULL)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proc-&gt;kstack = (uintptr_t)page2kva(page);</a:t>
            </a:r>
            <a:endParaRPr lang="en-US" altLang="zh-CN" sz="16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3646" y="2760644"/>
            <a:ext cx="3601543" cy="26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9592" y="3273127"/>
            <a:ext cx="4176464" cy="26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步骤(YOUR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15" name="矩形 14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18" name="矩形 1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22" name="矩形 2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复制父进程内存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>
            <a:spLocks noChangeArrowheads="1"/>
          </p:cNvSpPr>
          <p:nvPr/>
        </p:nvSpPr>
        <p:spPr bwMode="auto">
          <a:xfrm>
            <a:off x="500034" y="2786064"/>
            <a:ext cx="5138738" cy="1200329"/>
          </a:xfrm>
          <a:prstGeom prst="rect">
            <a:avLst/>
          </a:prstGeom>
          <a:noFill/>
          <a:ln w="9525">
            <a:noFill/>
            <a:bevel/>
          </a:ln>
        </p:spPr>
        <p:txBody>
          <a:bodyPr>
            <a:spAutoFit/>
          </a:bodyPr>
          <a:lstStyle/>
          <a:p>
            <a:pPr eaLnBrk="1" hangingPunct="1">
              <a:buFont typeface="Arial" panose="02080604020202020204" charset="0"/>
              <a:buChar char=" "/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用</a:t>
            </a:r>
            <a:r>
              <a:rPr lang="en-US" altLang="zh-CN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copy_mm</a:t>
            </a:r>
            <a:r>
              <a: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()</a:t>
            </a: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为新进程创建新虚存空间</a:t>
            </a:r>
          </a:p>
          <a:p>
            <a:pPr eaLnBrk="1" hangingPunct="1">
              <a:buFont typeface="Arial" panose="02080604020202020204" charset="0"/>
              <a:buChar char=" 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copy_range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()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: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</a:t>
            </a: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拷贝父进程的内存到新进程</a:t>
            </a:r>
          </a:p>
          <a:p>
            <a:pPr algn="ctr" eaLnBrk="1" hangingPunct="1"/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YOUR WORK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注意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:</a:t>
            </a: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可能失败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19"/>
          <p:cNvGrpSpPr/>
          <p:nvPr/>
        </p:nvGrpSpPr>
        <p:grpSpPr>
          <a:xfrm>
            <a:off x="508846" y="2875440"/>
            <a:ext cx="3420000" cy="400110"/>
            <a:chOff x="957677" y="1140869"/>
            <a:chExt cx="3420000" cy="400110"/>
          </a:xfrm>
        </p:grpSpPr>
        <p:sp>
          <p:nvSpPr>
            <p:cNvPr id="36" name="矩形 35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"/>
            <p:cNvSpPr>
              <a:spLocks noChangeArrowheads="1"/>
            </p:cNvSpPr>
            <p:nvPr/>
          </p:nvSpPr>
          <p:spPr bwMode="auto">
            <a:xfrm>
              <a:off x="1050020" y="1140869"/>
              <a:ext cx="324582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设置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trapfame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 &amp; context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rot="5400000">
            <a:off x="2070650" y="27233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3"/>
          <p:cNvSpPr>
            <a:spLocks noChangeArrowheads="1"/>
          </p:cNvSpPr>
          <p:nvPr/>
        </p:nvSpPr>
        <p:spPr bwMode="auto">
          <a:xfrm>
            <a:off x="4232402" y="1344508"/>
            <a:ext cx="3429024" cy="156966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拷贝父进程的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trapframe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到新进程</a:t>
            </a: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  (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系统调用的返回值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(the parameter)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forkret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copy_thread</a:t>
            </a:r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完成上述工作</a:t>
            </a:r>
          </a:p>
          <a:p>
            <a:pPr eaLnBrk="1" hangingPunct="1"/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不能失败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grpSp>
        <p:nvGrpSpPr>
          <p:cNvPr id="22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23" name="矩形 22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25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40" name="矩形 39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42" name="直接箭头连接符 41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44" name="矩形 4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复制父进程内存</a:t>
              </a: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19"/>
          <p:cNvGrpSpPr/>
          <p:nvPr/>
        </p:nvGrpSpPr>
        <p:grpSpPr>
          <a:xfrm>
            <a:off x="510359" y="3591875"/>
            <a:ext cx="3420000" cy="400110"/>
            <a:chOff x="957677" y="1140869"/>
            <a:chExt cx="3420000" cy="400110"/>
          </a:xfrm>
        </p:grpSpPr>
        <p:sp>
          <p:nvSpPr>
            <p:cNvPr id="47" name="矩形 46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1"/>
            <p:cNvSpPr>
              <a:spLocks noChangeArrowheads="1"/>
            </p:cNvSpPr>
            <p:nvPr/>
          </p:nvSpPr>
          <p:spPr bwMode="auto">
            <a:xfrm>
              <a:off x="998319" y="1140869"/>
              <a:ext cx="3338864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其他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house-keeping work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rot="5400000">
            <a:off x="2072163" y="3439804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8"/>
          <p:cNvSpPr>
            <a:spLocks noChangeArrowheads="1"/>
          </p:cNvSpPr>
          <p:nvPr/>
        </p:nvSpPr>
        <p:spPr bwMode="auto">
          <a:xfrm>
            <a:off x="4139952" y="2811830"/>
            <a:ext cx="3610155" cy="92333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添加新的</a:t>
            </a:r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proc_struct</a:t>
            </a:r>
            <a:r>
              <a:rPr lang="zh-CN" altLang="en-US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到</a:t>
            </a:r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proc_list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唤醒新进程</a:t>
            </a:r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(</a:t>
            </a:r>
            <a:r>
              <a:rPr lang="zh-CN" altLang="en-US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用</a:t>
            </a:r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wakeup_proc())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...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grpSp>
        <p:nvGrpSpPr>
          <p:cNvPr id="26" name="组合 19"/>
          <p:cNvGrpSpPr/>
          <p:nvPr/>
        </p:nvGrpSpPr>
        <p:grpSpPr>
          <a:xfrm>
            <a:off x="508846" y="2875440"/>
            <a:ext cx="3420000" cy="400110"/>
            <a:chOff x="957677" y="1140869"/>
            <a:chExt cx="3420000" cy="400110"/>
          </a:xfrm>
        </p:grpSpPr>
        <p:sp>
          <p:nvSpPr>
            <p:cNvPr id="28" name="矩形 2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1"/>
            <p:cNvSpPr>
              <a:spLocks noChangeArrowheads="1"/>
            </p:cNvSpPr>
            <p:nvPr/>
          </p:nvSpPr>
          <p:spPr bwMode="auto">
            <a:xfrm>
              <a:off x="1050020" y="1140869"/>
              <a:ext cx="3245825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设置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trapfame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 &amp; context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rot="5400000">
            <a:off x="2070650" y="27233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33" name="矩形 32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6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37" name="矩形 36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52" name="矩形 5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复制父进程内存</a:t>
              </a:r>
            </a:p>
          </p:txBody>
        </p:sp>
      </p:grpSp>
      <p:cxnSp>
        <p:nvCxnSpPr>
          <p:cNvPr id="54" name="直接箭头连接符 53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进程复制 – do_fork(): steps (YOUR WORK!!!)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56492" y="867197"/>
            <a:ext cx="3553345" cy="412635"/>
            <a:chOff x="900333" y="1126355"/>
            <a:chExt cx="3553345" cy="412635"/>
          </a:xfrm>
        </p:grpSpPr>
        <p:sp>
          <p:nvSpPr>
            <p:cNvPr id="20" name="矩形 19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1"/>
            <p:cNvSpPr>
              <a:spLocks noChangeArrowheads="1"/>
            </p:cNvSpPr>
            <p:nvPr/>
          </p:nvSpPr>
          <p:spPr bwMode="auto">
            <a:xfrm>
              <a:off x="900333" y="1126355"/>
              <a:ext cx="355334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allocate a new proc_struct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457624" y="1571618"/>
            <a:ext cx="3519170" cy="400110"/>
            <a:chOff x="901465" y="1140869"/>
            <a:chExt cx="351917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519170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allocate kernel stack for it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2075640" y="1425700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461934" y="2268478"/>
            <a:ext cx="3471902" cy="415575"/>
            <a:chOff x="905775" y="1123349"/>
            <a:chExt cx="3471902" cy="415575"/>
          </a:xfrm>
        </p:grpSpPr>
        <p:sp>
          <p:nvSpPr>
            <p:cNvPr id="35" name="矩形 34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1"/>
            <p:cNvSpPr>
              <a:spLocks noChangeArrowheads="1"/>
            </p:cNvSpPr>
            <p:nvPr/>
          </p:nvSpPr>
          <p:spPr bwMode="auto">
            <a:xfrm>
              <a:off x="905775" y="1123349"/>
              <a:ext cx="3312125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‘duplicate’ mm_struct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 rot="5400000">
            <a:off x="2075640" y="213392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445154" y="3009903"/>
            <a:ext cx="3542381" cy="400110"/>
            <a:chOff x="888995" y="1140869"/>
            <a:chExt cx="3542381" cy="400110"/>
          </a:xfrm>
        </p:grpSpPr>
        <p:sp>
          <p:nvSpPr>
            <p:cNvPr id="43" name="矩形 42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1"/>
            <p:cNvSpPr>
              <a:spLocks noChangeArrowheads="1"/>
            </p:cNvSpPr>
            <p:nvPr/>
          </p:nvSpPr>
          <p:spPr bwMode="auto">
            <a:xfrm>
              <a:off x="888995" y="1140869"/>
              <a:ext cx="3542381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pc="-3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setup trapframe &amp; context</a:t>
              </a:r>
              <a:endParaRPr lang="zh-CN" altLang="en-US" sz="2000" b="1" spc="-3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 rot="5400000">
            <a:off x="2075640" y="285783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3836" y="3716813"/>
            <a:ext cx="3420000" cy="396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rgbClr val="005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>
            <a:spLocks noChangeArrowheads="1"/>
          </p:cNvSpPr>
          <p:nvPr/>
        </p:nvSpPr>
        <p:spPr bwMode="auto">
          <a:xfrm>
            <a:off x="423834" y="3714758"/>
            <a:ext cx="3600153" cy="400110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other house-keeping work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75640" y="356268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9"/>
          <p:cNvGrpSpPr/>
          <p:nvPr/>
        </p:nvGrpSpPr>
        <p:grpSpPr>
          <a:xfrm>
            <a:off x="393354" y="4429138"/>
            <a:ext cx="3624967" cy="400110"/>
            <a:chOff x="837195" y="1140869"/>
            <a:chExt cx="3624967" cy="400110"/>
          </a:xfrm>
        </p:grpSpPr>
        <p:sp>
          <p:nvSpPr>
            <p:cNvPr id="28" name="矩形 2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1"/>
            <p:cNvSpPr>
              <a:spLocks noChangeArrowheads="1"/>
            </p:cNvSpPr>
            <p:nvPr/>
          </p:nvSpPr>
          <p:spPr bwMode="auto">
            <a:xfrm>
              <a:off x="837195" y="1140869"/>
              <a:ext cx="3624967" cy="400110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pc="-10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return pid of the new process</a:t>
              </a:r>
              <a:endParaRPr lang="zh-CN" altLang="en-US" sz="2000" b="1" spc="-1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rot="5400000">
            <a:off x="2075640" y="427706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584629" y="3209958"/>
            <a:ext cx="1685988" cy="792000"/>
            <a:chOff x="4616450" y="2637006"/>
            <a:chExt cx="1685988" cy="792000"/>
          </a:xfrm>
        </p:grpSpPr>
        <p:sp>
          <p:nvSpPr>
            <p:cNvPr id="34" name="圆角矩形标注 33"/>
            <p:cNvSpPr>
              <a:spLocks noChangeAspect="1"/>
            </p:cNvSpPr>
            <p:nvPr/>
          </p:nvSpPr>
          <p:spPr>
            <a:xfrm>
              <a:off x="4619438" y="2637006"/>
              <a:ext cx="1683000" cy="792000"/>
            </a:xfrm>
            <a:prstGeom prst="wedgeRoundRectCallout">
              <a:avLst>
                <a:gd name="adj1" fmla="val -86715"/>
                <a:gd name="adj2" fmla="val 111833"/>
                <a:gd name="adj3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6450" y="269574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父进程的系统</a:t>
              </a:r>
            </a:p>
            <a:p>
              <a:pPr algn="ctr"/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调用返回值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1142976" y="1000114"/>
            <a:ext cx="49292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smtClean="0"/>
              <a:t>了解如何实现</a:t>
            </a:r>
            <a:r>
              <a:rPr lang="en-US" altLang="zh-CN" smtClean="0"/>
              <a:t>COW</a:t>
            </a:r>
            <a:r>
              <a:rPr lang="zh-CN" altLang="en-US" smtClean="0"/>
              <a:t>机制来节省内存使用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908803" y="1371901"/>
            <a:ext cx="5715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内存管理的</a:t>
            </a:r>
            <a:r>
              <a:rPr lang="zh-CN" altLang="zh-CN" sz="2800" dirty="0" smtClean="0">
                <a:solidFill>
                  <a:srgbClr val="C00000"/>
                </a:solidFill>
              </a:rPr>
              <a:t>copy-on-write</a:t>
            </a:r>
            <a:r>
              <a:rPr lang="zh-CN" altLang="en-US" sz="2800" dirty="0" smtClean="0">
                <a:solidFill>
                  <a:srgbClr val="C00000"/>
                </a:solidFill>
              </a:rPr>
              <a:t>机制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4521"/>
            <a:ext cx="2776366" cy="2571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0032" y="3795886"/>
            <a:ext cx="3527623" cy="113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6574" y="16356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&lt;ulib.h&gt;</a:t>
            </a:r>
          </a:p>
          <a:p>
            <a:endParaRPr lang="zh-CN" altLang="en-US" sz="16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cprintf("Hello world!!.\n");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cprintf("I am process %d.\n", getpid());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cprintf("hello pass.\n");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22299" y="1207018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H="1">
            <a:off x="2546336" y="1730805"/>
            <a:ext cx="15875" cy="2246631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1109469" y="2023315"/>
            <a:ext cx="147700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cxnSp>
        <p:nvCxnSpPr>
          <p:cNvPr id="39" name="Straight Arrow Connector 17"/>
          <p:cNvCxnSpPr>
            <a:cxnSpLocks noChangeShapeType="1"/>
          </p:cNvCxnSpPr>
          <p:nvPr/>
        </p:nvCxnSpPr>
        <p:spPr bwMode="auto">
          <a:xfrm flipH="1">
            <a:off x="2562211" y="1824036"/>
            <a:ext cx="3133725" cy="2141537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1255663" y="2675777"/>
            <a:ext cx="13308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3665057" y="2398053"/>
            <a:ext cx="13308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/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2" name="Striped Right Arrow 7"/>
          <p:cNvSpPr/>
          <p:nvPr/>
        </p:nvSpPr>
        <p:spPr bwMode="auto">
          <a:xfrm>
            <a:off x="2909869" y="1070405"/>
            <a:ext cx="1816100" cy="660400"/>
          </a:xfrm>
          <a:custGeom>
            <a:avLst/>
            <a:gdLst>
              <a:gd name="T0" fmla="*/ 1485923 w 21600"/>
              <a:gd name="T1" fmla="*/ 0 h 21600"/>
              <a:gd name="T2" fmla="*/ 0 w 21600"/>
              <a:gd name="T3" fmla="*/ 330200 h 21600"/>
              <a:gd name="T4" fmla="*/ 1485923 w 21600"/>
              <a:gd name="T5" fmla="*/ 660400 h 21600"/>
              <a:gd name="T6" fmla="*/ 1816100 w 21600"/>
              <a:gd name="T7" fmla="*/ 330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63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673" y="0"/>
                </a:moveTo>
                <a:lnTo>
                  <a:pt x="17673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673" y="16200"/>
                </a:lnTo>
                <a:lnTo>
                  <a:pt x="1767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100000">
                <a:srgbClr val="005072"/>
              </a:gs>
              <a:gs pos="0">
                <a:srgbClr val="0093DD"/>
              </a:gs>
              <a:gs pos="100000">
                <a:srgbClr val="E6EAF8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4" name="TextBox 9"/>
          <p:cNvSpPr>
            <a:spLocks noChangeArrowheads="1"/>
          </p:cNvSpPr>
          <p:nvPr/>
        </p:nvSpPr>
        <p:spPr bwMode="auto">
          <a:xfrm>
            <a:off x="3294044" y="1204799"/>
            <a:ext cx="1075936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do_fork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/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73195" y="3965573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  <p:sp>
        <p:nvSpPr>
          <p:cNvPr id="18" name="弧形 17"/>
          <p:cNvSpPr/>
          <p:nvPr/>
        </p:nvSpPr>
        <p:spPr>
          <a:xfrm rot="5700000">
            <a:off x="-344454" y="-1865339"/>
            <a:ext cx="5260876" cy="6854243"/>
          </a:xfrm>
          <a:prstGeom prst="arc">
            <a:avLst>
              <a:gd name="adj1" fmla="val 16200000"/>
              <a:gd name="adj2" fmla="val 19990682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0"/>
          <p:cNvSpPr>
            <a:spLocks noChangeArrowheads="1"/>
          </p:cNvSpPr>
          <p:nvPr/>
        </p:nvSpPr>
        <p:spPr bwMode="auto">
          <a:xfrm>
            <a:off x="6162962" y="1869367"/>
            <a:ext cx="7618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Read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061106" y="1863714"/>
            <a:ext cx="91057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Write!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22" name="弧形 21"/>
          <p:cNvSpPr/>
          <p:nvPr/>
        </p:nvSpPr>
        <p:spPr>
          <a:xfrm rot="5700000">
            <a:off x="-192054" y="-1712939"/>
            <a:ext cx="5260876" cy="6854243"/>
          </a:xfrm>
          <a:prstGeom prst="arc">
            <a:avLst>
              <a:gd name="adj1" fmla="val 16200000"/>
              <a:gd name="adj2" fmla="val 19990682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2" grpId="0"/>
      <p:bldP spid="46" grpId="0"/>
      <p:bldP spid="52" grpId="0" animBg="1"/>
      <p:bldP spid="54" grpId="0"/>
      <p:bldP spid="59" grpId="0" animBg="1"/>
      <p:bldP spid="60" grpId="0"/>
      <p:bldP spid="4" grpId="0" animBg="1"/>
      <p:bldP spid="18" grpId="0" animBg="1"/>
      <p:bldP spid="18" grpId="1" animBg="1"/>
      <p:bldP spid="20" grpId="0"/>
      <p:bldP spid="20" grpId="1"/>
      <p:bldP spid="21" grpId="0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H="1">
            <a:off x="1629692" y="1885036"/>
            <a:ext cx="26509" cy="2181759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298879" y="2308000"/>
            <a:ext cx="13308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2513457" y="1988224"/>
            <a:ext cx="13308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/>
          <p:nvPr/>
        </p:nvSpPr>
        <p:spPr bwMode="auto">
          <a:xfrm>
            <a:off x="933890" y="1059530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072009" y="1235959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/>
          <p:nvPr/>
        </p:nvSpPr>
        <p:spPr bwMode="auto">
          <a:xfrm>
            <a:off x="4295187" y="1046452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433306" y="1222881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4" name="弧形 13"/>
          <p:cNvSpPr/>
          <p:nvPr/>
        </p:nvSpPr>
        <p:spPr>
          <a:xfrm rot="6120000">
            <a:off x="-125130" y="-1089804"/>
            <a:ext cx="5260876" cy="5331899"/>
          </a:xfrm>
          <a:prstGeom prst="arc">
            <a:avLst>
              <a:gd name="adj1" fmla="val 16200000"/>
              <a:gd name="adj2" fmla="val 20563551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5170567" y="1903708"/>
            <a:ext cx="91057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Write!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2352003" y="2733974"/>
            <a:ext cx="249299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考虑这些就够了吗？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195386" y="3046079"/>
            <a:ext cx="147700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>
            <a:off x="5152443" y="1851320"/>
            <a:ext cx="27659" cy="2215475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cxnSp>
        <p:nvCxnSpPr>
          <p:cNvPr id="39" name="Straight Arrow Connector 17"/>
          <p:cNvCxnSpPr>
            <a:cxnSpLocks noChangeShapeType="1"/>
            <a:endCxn id="24" idx="0"/>
          </p:cNvCxnSpPr>
          <p:nvPr/>
        </p:nvCxnSpPr>
        <p:spPr bwMode="auto">
          <a:xfrm flipH="1">
            <a:off x="1734162" y="1870374"/>
            <a:ext cx="3399216" cy="2141537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21" name="Lightning Bolt 23"/>
          <p:cNvSpPr/>
          <p:nvPr/>
        </p:nvSpPr>
        <p:spPr bwMode="auto">
          <a:xfrm rot="10800000" flipH="1">
            <a:off x="2858492" y="3870687"/>
            <a:ext cx="365125" cy="731838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79646"/>
            </a:solidFill>
            <a:bevel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22" name="TextBox 20"/>
          <p:cNvSpPr>
            <a:spLocks noChangeArrowheads="1"/>
          </p:cNvSpPr>
          <p:nvPr/>
        </p:nvSpPr>
        <p:spPr bwMode="auto">
          <a:xfrm>
            <a:off x="1847178" y="4582219"/>
            <a:ext cx="146899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Page Fault!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36844" y="4011911"/>
            <a:ext cx="1994635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83568" y="4011910"/>
            <a:ext cx="2039420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  <p:sp>
        <p:nvSpPr>
          <p:cNvPr id="26" name="TextBox 20"/>
          <p:cNvSpPr>
            <a:spLocks noChangeArrowheads="1"/>
          </p:cNvSpPr>
          <p:nvPr/>
        </p:nvSpPr>
        <p:spPr bwMode="auto">
          <a:xfrm>
            <a:off x="5036438" y="2835561"/>
            <a:ext cx="147700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R/W</a:t>
            </a:r>
            <a:endParaRPr lang="zh-CN" altLang="en-US" sz="1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326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  <p:bldP spid="14" grpId="0" animBg="1"/>
      <p:bldP spid="16" grpId="0"/>
      <p:bldP spid="19" grpId="0"/>
      <p:bldP spid="21" grpId="0" animBg="1"/>
      <p:bldP spid="22" grpId="0"/>
      <p:bldP spid="25" grpId="0" animBg="1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需要更多注意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>
            <a:off x="1714480" y="1825620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357158" y="2248584"/>
            <a:ext cx="133081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8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/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/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1804042" y="1845228"/>
            <a:ext cx="91057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Write!</a:t>
            </a:r>
            <a:endParaRPr lang="zh-CN" altLang="en-US" sz="1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500034" y="4214824"/>
            <a:ext cx="502663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需要引用计数（</a:t>
            </a:r>
            <a:r>
              <a:rPr lang="en-US" altLang="zh-CN" sz="16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reference counting</a:t>
            </a:r>
            <a:r>
              <a:rPr lang="zh-CN" altLang="en-US" sz="16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)</a:t>
            </a:r>
            <a:r>
              <a:rPr lang="en-US" altLang="zh-CN" sz="16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…  page_ref()</a:t>
            </a:r>
            <a:endParaRPr lang="zh-CN" altLang="en-US" sz="16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4179263" y="2260598"/>
            <a:ext cx="147700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pgdir: </a:t>
            </a:r>
            <a:r>
              <a:rPr lang="en-US" altLang="zh-CN" sz="18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R/W</a:t>
            </a:r>
            <a:endParaRPr lang="zh-CN" altLang="en-US" sz="18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>
            <a:off x="5715008" y="1804982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23" name="任意多边形 22"/>
          <p:cNvSpPr/>
          <p:nvPr/>
        </p:nvSpPr>
        <p:spPr>
          <a:xfrm>
            <a:off x="1714480" y="1928808"/>
            <a:ext cx="1245809" cy="1944914"/>
          </a:xfrm>
          <a:custGeom>
            <a:avLst/>
            <a:gdLst>
              <a:gd name="connsiteX0" fmla="*/ 0 w 1245809"/>
              <a:gd name="connsiteY0" fmla="*/ 0 h 1944914"/>
              <a:gd name="connsiteX1" fmla="*/ 275771 w 1245809"/>
              <a:gd name="connsiteY1" fmla="*/ 609600 h 1944914"/>
              <a:gd name="connsiteX2" fmla="*/ 769257 w 1245809"/>
              <a:gd name="connsiteY2" fmla="*/ 653143 h 1944914"/>
              <a:gd name="connsiteX3" fmla="*/ 1045028 w 1245809"/>
              <a:gd name="connsiteY3" fmla="*/ 798286 h 1944914"/>
              <a:gd name="connsiteX4" fmla="*/ 1233714 w 1245809"/>
              <a:gd name="connsiteY4" fmla="*/ 1233714 h 1944914"/>
              <a:gd name="connsiteX5" fmla="*/ 1117600 w 1245809"/>
              <a:gd name="connsiteY5" fmla="*/ 1741714 h 1944914"/>
              <a:gd name="connsiteX6" fmla="*/ 783771 w 1245809"/>
              <a:gd name="connsiteY6" fmla="*/ 1944914 h 194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809" h="1944914">
                <a:moveTo>
                  <a:pt x="0" y="0"/>
                </a:moveTo>
                <a:cubicBezTo>
                  <a:pt x="73781" y="250371"/>
                  <a:pt x="147562" y="500743"/>
                  <a:pt x="275771" y="609600"/>
                </a:cubicBezTo>
                <a:cubicBezTo>
                  <a:pt x="403981" y="718457"/>
                  <a:pt x="641048" y="621695"/>
                  <a:pt x="769257" y="653143"/>
                </a:cubicBezTo>
                <a:cubicBezTo>
                  <a:pt x="897466" y="684591"/>
                  <a:pt x="967619" y="701524"/>
                  <a:pt x="1045028" y="798286"/>
                </a:cubicBezTo>
                <a:cubicBezTo>
                  <a:pt x="1122437" y="895048"/>
                  <a:pt x="1221619" y="1076476"/>
                  <a:pt x="1233714" y="1233714"/>
                </a:cubicBezTo>
                <a:cubicBezTo>
                  <a:pt x="1245809" y="1390952"/>
                  <a:pt x="1192590" y="1623181"/>
                  <a:pt x="1117600" y="1741714"/>
                </a:cubicBezTo>
                <a:cubicBezTo>
                  <a:pt x="1042610" y="1860247"/>
                  <a:pt x="783771" y="1944914"/>
                  <a:pt x="783771" y="1944914"/>
                </a:cubicBezTo>
              </a:path>
            </a:pathLst>
          </a:cu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18259" y="3621788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57752" y="3562887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>
            <a:off x="1714480" y="2176748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610433" y="2248584"/>
            <a:ext cx="10775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R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1857356" y="1928808"/>
            <a:ext cx="10775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pgdir: </a:t>
            </a:r>
            <a:r>
              <a:rPr lang="en-US" altLang="zh-CN" sz="1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-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/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/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" pitchFamily="2" charset="0"/>
            </a:endParaRPr>
          </a:p>
        </p:txBody>
      </p:sp>
      <p:sp>
        <p:nvSpPr>
          <p:cNvPr id="14" name="弧形 13"/>
          <p:cNvSpPr/>
          <p:nvPr/>
        </p:nvSpPr>
        <p:spPr>
          <a:xfrm rot="5016500">
            <a:off x="2021566" y="656759"/>
            <a:ext cx="3977904" cy="3380366"/>
          </a:xfrm>
          <a:prstGeom prst="arc">
            <a:avLst/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4916859" y="1857370"/>
            <a:ext cx="151252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Read!/Write!</a:t>
            </a:r>
            <a:endParaRPr lang="zh-CN" altLang="en-US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3587937" y="2973652"/>
            <a:ext cx="2304542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indent="-342900"/>
            <a:r>
              <a:rPr lang="zh-CN" altLang="en-US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需要保持的属性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</a:t>
            </a:r>
            <a:endParaRPr lang="zh-CN" altLang="en-US" sz="14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indent="-342900"/>
            <a:r>
              <a:rPr lang="en-US" altLang="zh-CN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  Data is always correct</a:t>
            </a:r>
            <a:endParaRPr lang="zh-CN" altLang="en-US" sz="14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indent="-342900"/>
            <a:r>
              <a:rPr lang="en-US" altLang="zh-CN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   No memory leaks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2712676" y="2441574"/>
            <a:ext cx="10775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pgdir: </a:t>
            </a:r>
            <a:r>
              <a:rPr lang="en-US" altLang="zh-CN" sz="1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R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cxnSp>
        <p:nvCxnSpPr>
          <p:cNvPr id="39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1714481" y="2175164"/>
            <a:ext cx="3981459" cy="1676408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tailEnd type="triangle" w="med" len="med"/>
          </a:ln>
        </p:spPr>
      </p:cxnSp>
      <p:grpSp>
        <p:nvGrpSpPr>
          <p:cNvPr id="26" name="组合 25"/>
          <p:cNvGrpSpPr/>
          <p:nvPr/>
        </p:nvGrpSpPr>
        <p:grpSpPr>
          <a:xfrm>
            <a:off x="3131840" y="3868748"/>
            <a:ext cx="1021045" cy="738186"/>
            <a:chOff x="3422623" y="3535368"/>
            <a:chExt cx="1724025" cy="952500"/>
          </a:xfrm>
        </p:grpSpPr>
        <p:sp>
          <p:nvSpPr>
            <p:cNvPr id="27" name="Flowchart: Magnetic Disk 12"/>
            <p:cNvSpPr/>
            <p:nvPr/>
          </p:nvSpPr>
          <p:spPr bwMode="auto">
            <a:xfrm>
              <a:off x="3422623" y="3535368"/>
              <a:ext cx="1724025" cy="952500"/>
            </a:xfrm>
            <a:prstGeom prst="flowChartMagneticDisk">
              <a:avLst/>
            </a:prstGeom>
            <a:gradFill rotWithShape="1"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E6EAF8"/>
                </a:gs>
              </a:gsLst>
              <a:lin ang="16200000" scaled="1"/>
            </a:gradFill>
            <a:ln w="28575">
              <a:solidFill>
                <a:schemeClr val="tx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  <p:sp>
          <p:nvSpPr>
            <p:cNvPr id="28" name="TextBox 9"/>
            <p:cNvSpPr>
              <a:spLocks noChangeArrowheads="1"/>
            </p:cNvSpPr>
            <p:nvPr/>
          </p:nvSpPr>
          <p:spPr bwMode="auto">
            <a:xfrm>
              <a:off x="3721072" y="3929072"/>
              <a:ext cx="1139479" cy="369332"/>
            </a:xfrm>
            <a:prstGeom prst="rect">
              <a:avLst/>
            </a:prstGeom>
            <a:noFill/>
            <a:ln w="9525">
              <a:noFill/>
              <a:beve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" pitchFamily="2" charset="0"/>
                </a:rPr>
                <a:t>Swap FS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" pitchFamily="2" charset="0"/>
              </a:endParaRPr>
            </a:p>
          </p:txBody>
        </p:sp>
      </p:grpSp>
      <p:sp>
        <p:nvSpPr>
          <p:cNvPr id="30" name="TextBox 11"/>
          <p:cNvSpPr>
            <a:spLocks noChangeArrowheads="1"/>
          </p:cNvSpPr>
          <p:nvPr/>
        </p:nvSpPr>
        <p:spPr bwMode="auto">
          <a:xfrm>
            <a:off x="610433" y="2932113"/>
            <a:ext cx="10775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pgdir</a:t>
            </a:r>
            <a:r>
              <a:rPr lang="en-US" altLang="zh-CN" sz="1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itchFamily="66" charset="0"/>
              </a:rPr>
              <a:t>: -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itchFamily="66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04055" y="3881604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charset="2"/>
              </a:rPr>
              <a:t>MEM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5720" y="214296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42976" y="1000114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smtClean="0"/>
              <a:t>copy_range() in pmm.c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142976" y="1714494"/>
            <a:ext cx="307183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smtClean="0"/>
              <a:t>do_pgfault() in vmm.c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893" y="171449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3043920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smtClean="0"/>
              <a:t>dup_mmap() in vmm.c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4893" y="30439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13562"/>
            <a:ext cx="151066" cy="148997"/>
          </a:xfrm>
          <a:prstGeom prst="rect">
            <a:avLst/>
          </a:prstGeom>
          <a:effectLst/>
        </p:spPr>
      </p:pic>
      <p:sp>
        <p:nvSpPr>
          <p:cNvPr id="19" name="内容占位符 2"/>
          <p:cNvSpPr txBox="1"/>
          <p:nvPr/>
        </p:nvSpPr>
        <p:spPr>
          <a:xfrm>
            <a:off x="1394986" y="1370686"/>
            <a:ext cx="476133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en-US" smtClean="0"/>
              <a:t>不能 copy pages 当 “share=true”</a:t>
            </a:r>
          </a:p>
        </p:txBody>
      </p:sp>
      <p:pic>
        <p:nvPicPr>
          <p:cNvPr id="20" name="图片 1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14560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/>
          <p:nvPr/>
        </p:nvSpPr>
        <p:spPr>
          <a:xfrm>
            <a:off x="1394986" y="2071684"/>
            <a:ext cx="51058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en-US" smtClean="0"/>
              <a:t>在page fault handler中检测 COW case 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571750"/>
            <a:ext cx="151066" cy="148997"/>
          </a:xfrm>
          <a:prstGeom prst="rect">
            <a:avLst/>
          </a:prstGeom>
          <a:effectLst/>
        </p:spPr>
      </p:pic>
      <p:sp>
        <p:nvSpPr>
          <p:cNvPr id="23" name="内容占位符 2"/>
          <p:cNvSpPr txBox="1"/>
          <p:nvPr/>
        </p:nvSpPr>
        <p:spPr>
          <a:xfrm>
            <a:off x="1394986" y="2428874"/>
            <a:ext cx="5105840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en-US" smtClean="0"/>
              <a:t>适时处理page duplications 和改变 page table entry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509507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/>
          <p:nvPr/>
        </p:nvSpPr>
        <p:spPr>
          <a:xfrm>
            <a:off x="1394986" y="3366631"/>
            <a:ext cx="553446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en-US" smtClean="0"/>
              <a:t>改变 “bool share=0” 为 “bool share=1”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5720" y="214296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4334" y="948667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smtClean="0"/>
              <a:t>需要适当考虑边角情况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251" y="9486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780" y="1462115"/>
            <a:ext cx="151066" cy="148997"/>
          </a:xfrm>
          <a:prstGeom prst="rect">
            <a:avLst/>
          </a:prstGeom>
          <a:effectLst/>
        </p:spPr>
      </p:pic>
      <p:sp>
        <p:nvSpPr>
          <p:cNvPr id="19" name="内容占位符 2"/>
          <p:cNvSpPr txBox="1"/>
          <p:nvPr/>
        </p:nvSpPr>
        <p:spPr>
          <a:xfrm>
            <a:off x="956344" y="1319239"/>
            <a:ext cx="476133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en-US" smtClean="0"/>
              <a:t>需要根据情况写出比较充分的</a:t>
            </a:r>
            <a:r>
              <a:rPr lang="zh-CN" altLang="zh-CN" smtClean="0"/>
              <a:t>testcase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693619" y="1808895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zh-CN" smtClean="0"/>
              <a:t>page</a:t>
            </a:r>
            <a:r>
              <a:rPr lang="zh-CN" altLang="en-US" smtClean="0"/>
              <a:t>的</a:t>
            </a:r>
            <a:r>
              <a:rPr lang="zh-CN" altLang="zh-CN" smtClean="0"/>
              <a:t>MM states?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95536" y="180889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693619" y="3881729"/>
            <a:ext cx="5572164" cy="8137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indent="0"/>
            <a:r>
              <a:rPr lang="zh-CN" altLang="zh-CN" smtClean="0"/>
              <a:t>Q: </a:t>
            </a:r>
            <a:r>
              <a:rPr lang="zh-CN" altLang="en-US" smtClean="0"/>
              <a:t>这些状态的转换关系图是？能否证明这个转换关系模型的正确性？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395536" y="388172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2322343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/>
          <p:nvPr/>
        </p:nvSpPr>
        <p:spPr>
          <a:xfrm>
            <a:off x="945629" y="2179467"/>
            <a:ext cx="51772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zh-CN" smtClean="0"/>
              <a:t>Present? (invalid, valid, swapped-out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023341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/>
          <p:nvPr/>
        </p:nvSpPr>
        <p:spPr>
          <a:xfrm>
            <a:off x="945629" y="2880465"/>
            <a:ext cx="267694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zh-CN" smtClean="0"/>
              <a:t>Writable? (COW)</a:t>
            </a:r>
          </a:p>
        </p:txBody>
      </p:sp>
      <p:pic>
        <p:nvPicPr>
          <p:cNvPr id="17" name="图片 1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380531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/>
          <p:nvPr/>
        </p:nvSpPr>
        <p:spPr>
          <a:xfrm>
            <a:off x="945629" y="3237655"/>
            <a:ext cx="16053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zh-CN" smtClean="0"/>
              <a:t>Accessed?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708693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/>
          <p:nvPr/>
        </p:nvSpPr>
        <p:spPr>
          <a:xfrm>
            <a:off x="945629" y="3565817"/>
            <a:ext cx="11767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zh-CN" smtClean="0"/>
              <a:t>Dirty?</a:t>
            </a: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2666151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/>
          <p:nvPr/>
        </p:nvSpPr>
        <p:spPr>
          <a:xfrm>
            <a:off x="945629" y="2523275"/>
            <a:ext cx="26055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lvl="1" indent="0"/>
            <a:r>
              <a:rPr lang="zh-CN" altLang="zh-CN" smtClean="0"/>
              <a:t>User accessible?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/>
          <p:nvPr/>
        </p:nvSpPr>
        <p:spPr>
          <a:xfrm>
            <a:off x="1142976" y="2057397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25346" y="1326586"/>
            <a:ext cx="5556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应用程序需要一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个用户态运行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18513" y="13340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17" idx="0"/>
          </p:cNvCxnSpPr>
          <p:nvPr/>
        </p:nvCxnSpPr>
        <p:spPr>
          <a:xfrm flipH="1">
            <a:off x="2267744" y="1734120"/>
            <a:ext cx="470774" cy="40558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39952" y="1702266"/>
            <a:ext cx="449881" cy="48044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62450" y="21397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</a:p>
        </p:txBody>
      </p:sp>
      <p:sp>
        <p:nvSpPr>
          <p:cNvPr id="18" name="矩形 17"/>
          <p:cNvSpPr/>
          <p:nvPr/>
        </p:nvSpPr>
        <p:spPr>
          <a:xfrm>
            <a:off x="3969125" y="21368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</a:p>
        </p:txBody>
      </p:sp>
      <p:cxnSp>
        <p:nvCxnSpPr>
          <p:cNvPr id="20" name="直接箭头连接符 19"/>
          <p:cNvCxnSpPr>
            <a:stCxn id="18" idx="2"/>
          </p:cNvCxnSpPr>
          <p:nvPr/>
        </p:nvCxnSpPr>
        <p:spPr>
          <a:xfrm flipH="1">
            <a:off x="4572001" y="2536954"/>
            <a:ext cx="2418" cy="38750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14537" y="292566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用户态虚拟内存</a:t>
            </a:r>
          </a:p>
        </p:txBody>
      </p:sp>
      <p:cxnSp>
        <p:nvCxnSpPr>
          <p:cNvPr id="26" name="直接箭头连接符 25"/>
          <p:cNvCxnSpPr>
            <a:stCxn id="17" idx="2"/>
          </p:cNvCxnSpPr>
          <p:nvPr/>
        </p:nvCxnSpPr>
        <p:spPr>
          <a:xfrm>
            <a:off x="2267744" y="2539812"/>
            <a:ext cx="0" cy="41300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1507" y="2908482"/>
            <a:ext cx="3314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加载，复制，生命周期，系统调用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25346" y="1326586"/>
            <a:ext cx="3662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“硬”构造出第一个用户进程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18513" y="13340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176" y="1794900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建立用户代码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zh-CN" altLang="en-US" sz="1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94629" y="1766140"/>
            <a:ext cx="1760316" cy="338554"/>
            <a:chOff x="2094629" y="1766140"/>
            <a:chExt cx="1760316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094629" y="1948788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428748" y="1766140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创建内核线程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4945" y="1764123"/>
            <a:ext cx="2229223" cy="338554"/>
            <a:chOff x="3854945" y="1764123"/>
            <a:chExt cx="2229223" cy="33855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854945" y="1935417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189064" y="1764123"/>
              <a:ext cx="18951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创建用户进程“壳”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63888" y="2105168"/>
            <a:ext cx="2232248" cy="568307"/>
            <a:chOff x="3563888" y="2105168"/>
            <a:chExt cx="2232248" cy="568307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796136" y="2105168"/>
              <a:ext cx="0" cy="41300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364088" y="2518174"/>
              <a:ext cx="432048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563888" y="2334921"/>
              <a:ext cx="18659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填写用户进程“肉”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6767" y="2348897"/>
            <a:ext cx="1858245" cy="338554"/>
            <a:chOff x="1696767" y="2348897"/>
            <a:chExt cx="1858245" cy="338554"/>
          </a:xfrm>
        </p:grpSpPr>
        <p:sp>
          <p:nvSpPr>
            <p:cNvPr id="45" name="矩形 44"/>
            <p:cNvSpPr/>
            <p:nvPr/>
          </p:nvSpPr>
          <p:spPr>
            <a:xfrm>
              <a:off x="1696767" y="2348897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执行用户进程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3122964" y="2518174"/>
              <a:ext cx="432048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857356" y="2673475"/>
            <a:ext cx="1706532" cy="568781"/>
            <a:chOff x="1857356" y="2673475"/>
            <a:chExt cx="1706532" cy="568781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857392" y="2673475"/>
              <a:ext cx="0" cy="41300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1857356" y="3086481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2137691" y="2903702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完成系统调用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404" y="2879978"/>
            <a:ext cx="1745163" cy="338554"/>
            <a:chOff x="3513404" y="2879978"/>
            <a:chExt cx="1745163" cy="338554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513404" y="3072979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832370" y="2879978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结束用户进程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/>
          <p:nvPr/>
        </p:nvSpPr>
        <p:spPr>
          <a:xfrm>
            <a:off x="681062" y="3345056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进程的内存布局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 smtClean="0"/>
              <a:t>理解如何如何配置和建立用户空间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2780</Words>
  <Application>Microsoft Office PowerPoint</Application>
  <PresentationFormat>全屏显示(16:9)</PresentationFormat>
  <Paragraphs>716</Paragraphs>
  <Slides>66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341</cp:revision>
  <dcterms:created xsi:type="dcterms:W3CDTF">2018-04-19T23:56:34Z</dcterms:created>
  <dcterms:modified xsi:type="dcterms:W3CDTF">2019-08-22T17:21:22Z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