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5" r:id="rId2"/>
    <p:sldId id="306" r:id="rId3"/>
    <p:sldId id="398" r:id="rId4"/>
    <p:sldId id="400" r:id="rId5"/>
    <p:sldId id="401" r:id="rId6"/>
    <p:sldId id="399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03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B1"/>
    <a:srgbClr val="11576A"/>
    <a:srgbClr val="0EB1C8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-638" y="-77"/>
      </p:cViewPr>
      <p:guideLst>
        <p:guide orient="horz" pos="1620"/>
        <p:guide orient="horz" pos="1348"/>
        <p:guide pos="288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23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24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25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26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27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85726"/>
            <a:ext cx="7956550" cy="4500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0965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>
                <a:solidFill>
                  <a:srgbClr val="C00000"/>
                </a:solidFill>
              </a:rPr>
              <a:t>背景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42931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908" y="0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428860" y="407194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Lec17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同步互斥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方案一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使用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便签</a:t>
              </a:r>
              <a:r>
                <a:rPr lang="zh-CN" altLang="en-US" dirty="0" smtClean="0"/>
                <a:t>来避免购买太多面包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4008448"/>
            <a:ext cx="1298215" cy="428628"/>
            <a:chOff x="844893" y="4008448"/>
            <a:chExt cx="1298215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4008448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有效吗？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购买之前留下一张便签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61765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买完后移除该便签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92087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别人看到便签时，就不去购买面包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550064" y="2344465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方案一分析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偶尔会购买太多面包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14994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检查面包和便签后帖便签前，有其他人检查面包和便签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683568" y="2164051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nob1read) 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1294997" y="3076099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01126" y="221129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00333" y="265267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34056" y="265267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901126" y="307539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900333" y="3080589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/>
          <p:nvPr/>
        </p:nvSpPr>
        <p:spPr>
          <a:xfrm>
            <a:off x="3867081" y="2647326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nob1read) 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00333" y="394537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34056" y="3945374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3946350" y="3973124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2019" y="1851670"/>
            <a:ext cx="3869983" cy="1000132"/>
            <a:chOff x="844893" y="3875874"/>
            <a:chExt cx="3869983" cy="1000132"/>
          </a:xfrm>
        </p:grpSpPr>
        <p:sp>
          <p:nvSpPr>
            <p:cNvPr id="40" name="内容占位符 2"/>
            <p:cNvSpPr txBox="1"/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解决方案只是间歇性地失败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011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/>
            <p:nvPr/>
          </p:nvSpPr>
          <p:spPr>
            <a:xfrm>
              <a:off x="1385078" y="4182264"/>
              <a:ext cx="17581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问题难以调试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58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/>
            <p:nvPr/>
          </p:nvSpPr>
          <p:spPr>
            <a:xfrm>
              <a:off x="1385078" y="4468016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必须考虑调度器所做的事情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45666" y="185296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/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内容占位符 2"/>
            <p:cNvSpPr txBox="1"/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9" name="内容占位符 2"/>
          <p:cNvSpPr txBox="1"/>
          <p:nvPr/>
        </p:nvSpPr>
        <p:spPr>
          <a:xfrm>
            <a:off x="1294997" y="307782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/>
          <p:nvPr/>
        </p:nvSpPr>
        <p:spPr>
          <a:xfrm>
            <a:off x="3946350" y="397406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843558"/>
            <a:ext cx="4084297" cy="428628"/>
            <a:chOff x="844893" y="1000114"/>
            <a:chExt cx="408429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olidFill>
                    <a:srgbClr val="C00000"/>
                  </a:solidFill>
                </a:rPr>
                <a:t>先留便签，后检查面包和便签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0656" y="1660748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610419" y="2315117"/>
            <a:ext cx="2199188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991" y="1660749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26991" y="1958492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60714" y="1958492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627784" y="2324290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35805" y="2324290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/>
          <p:nvPr/>
        </p:nvSpPr>
        <p:spPr>
          <a:xfrm>
            <a:off x="3590260" y="2002216"/>
            <a:ext cx="1641023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626198" y="332376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55268" y="3323768"/>
            <a:ext cx="0" cy="904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/>
          <p:nvPr/>
        </p:nvSpPr>
        <p:spPr>
          <a:xfrm>
            <a:off x="3560714" y="3315133"/>
            <a:ext cx="2569866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245666" y="1275606"/>
            <a:ext cx="3538810" cy="428628"/>
            <a:chOff x="705646" y="1851670"/>
            <a:chExt cx="3538810" cy="42862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内容占位符 2"/>
            <p:cNvSpPr txBox="1"/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4905" y="4443958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/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72526" y="4750348"/>
            <a:ext cx="2319354" cy="407990"/>
            <a:chOff x="1261353" y="4320003"/>
            <a:chExt cx="2319354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53" y="444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不会有人买面包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0" name="内容占位符 2"/>
          <p:cNvSpPr txBox="1"/>
          <p:nvPr/>
        </p:nvSpPr>
        <p:spPr>
          <a:xfrm>
            <a:off x="1201032" y="260516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内容占位符 2"/>
          <p:cNvSpPr txBox="1"/>
          <p:nvPr/>
        </p:nvSpPr>
        <p:spPr>
          <a:xfrm>
            <a:off x="4150143" y="360650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内容占位符 2"/>
          <p:cNvSpPr txBox="1"/>
          <p:nvPr/>
        </p:nvSpPr>
        <p:spPr>
          <a:xfrm>
            <a:off x="1307309" y="1341372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6594" y="422793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635805" y="4229902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/>
          <p:nvPr/>
        </p:nvSpPr>
        <p:spPr>
          <a:xfrm>
            <a:off x="610419" y="4227934"/>
            <a:ext cx="1984592" cy="22796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6" grpId="0"/>
      <p:bldP spid="40" grpId="0"/>
      <p:bldP spid="40" grpId="1"/>
      <p:bldP spid="41" grpId="0"/>
      <p:bldP spid="41" grpId="1"/>
      <p:bldP spid="42" grpId="0" bldLvl="0" animBg="1"/>
      <p:bldP spid="42" grpId="1" bldLvl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3886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为便签增加标记，以区别不同人的便签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1182" y="117874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现在可在检查之前留便签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/>
          <p:nvPr/>
        </p:nvSpPr>
        <p:spPr>
          <a:xfrm>
            <a:off x="437245" y="1904244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395536" y="242153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707272" y="1904245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07272" y="220198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40995" y="220198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708065" y="256778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6086" y="256778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/>
          <p:nvPr/>
        </p:nvSpPr>
        <p:spPr>
          <a:xfrm>
            <a:off x="3670541" y="224571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714500" y="356726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635549" y="356726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/>
          <p:nvPr/>
        </p:nvSpPr>
        <p:spPr>
          <a:xfrm>
            <a:off x="3670541" y="348070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83823" y="163564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/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6333" y="130921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/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每个人都认为另外一个去买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rPr>
                <a:t>面包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73217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/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/>
          <p:nvPr/>
        </p:nvSpPr>
        <p:spPr>
          <a:xfrm>
            <a:off x="47096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/>
          <p:nvPr/>
        </p:nvSpPr>
        <p:spPr>
          <a:xfrm>
            <a:off x="324349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/>
          <p:nvPr/>
        </p:nvSpPr>
        <p:spPr>
          <a:xfrm>
            <a:off x="437245" y="464747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701826" y="455935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14500" y="4559359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/>
          <p:nvPr/>
        </p:nvSpPr>
        <p:spPr>
          <a:xfrm>
            <a:off x="760701" y="262276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/>
          <p:nvPr/>
        </p:nvSpPr>
        <p:spPr>
          <a:xfrm>
            <a:off x="4037164" y="367295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47719" y="105967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/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可能导致没有人去买面包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bldLvl="0" animBg="1"/>
      <p:bldP spid="46" grpId="1" bldLvl="0" animBg="1"/>
      <p:bldP spid="47" grpId="0" bldLvl="0" animBg="1"/>
      <p:bldP spid="47" grpId="1" bldLvl="0" animBg="1"/>
      <p:bldP spid="48" grpId="0"/>
      <p:bldP spid="52" grpId="0"/>
      <p:bldP spid="52" grpId="1"/>
      <p:bldP spid="53" grpId="0"/>
      <p:bldP spid="5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44894" y="113159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/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进程</a:t>
                </a:r>
                <a:r>
                  <a:rPr lang="en-US" altLang="zh-CN" sz="1800" dirty="0" smtClean="0"/>
                  <a:t>A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/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B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方案四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78580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两个人采用不同的处理流程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367069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现在有效吗？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397708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枚举所有可能后，可以确认它是有效的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37537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这种解决方案你满足吗？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4082" y="1697173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离开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14378" y="1687441"/>
            <a:ext cx="3244976" cy="1169551"/>
            <a:chOff x="4092571" y="1633247"/>
            <a:chExt cx="3244976" cy="1169551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离开并且再试一次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方案四分析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它有效，但太复杂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很难验证它的有效性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72361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mtClean="0"/>
                <a:t>A</a:t>
              </a:r>
              <a:r>
                <a:rPr lang="zh-CN" altLang="en-US" smtClean="0"/>
                <a:t>和</a:t>
              </a:r>
              <a:r>
                <a:rPr lang="en-US" altLang="zh-CN" smtClean="0"/>
                <a:t>B</a:t>
              </a:r>
              <a:r>
                <a:rPr lang="zh-CN" altLang="en-US" smtClean="0"/>
                <a:t>的代码不同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每个进程的代码也会略有不同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如果进程更多，怎么办？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olidFill>
                    <a:srgbClr val="C00000"/>
                  </a:solidFill>
                </a:rPr>
                <a:t>当</a:t>
              </a:r>
              <a:r>
                <a:rPr lang="en-US" altLang="zh-CN" smtClean="0">
                  <a:solidFill>
                    <a:srgbClr val="C00000"/>
                  </a:solidFill>
                </a:rPr>
                <a:t>A</a:t>
              </a:r>
              <a:r>
                <a:rPr lang="zh-CN" altLang="en-US" smtClean="0">
                  <a:solidFill>
                    <a:srgbClr val="C00000"/>
                  </a:solidFill>
                </a:rPr>
                <a:t>在等待时，它不能做其他事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85078" y="2857502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忙等待（</a:t>
              </a:r>
              <a:r>
                <a:rPr lang="en-US" altLang="zh-CN" smtClean="0"/>
                <a:t>busy-waiting</a:t>
              </a:r>
              <a:r>
                <a:rPr lang="zh-CN" altLang="en-US" smtClean="0"/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39266"/>
            <a:ext cx="2441223" cy="428628"/>
            <a:chOff x="844893" y="3214692"/>
            <a:chExt cx="2441223" cy="428628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有更好的方法吗？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方案五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428628"/>
            <a:chOff x="844893" y="1000114"/>
            <a:chExt cx="465580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利用两个原子操作实现一个锁</a:t>
              </a:r>
              <a:r>
                <a:rPr lang="en-US" altLang="zh-CN" sz="1800" dirty="0" smtClean="0"/>
                <a:t>(lock)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291990"/>
            <a:ext cx="2390792" cy="479428"/>
            <a:chOff x="1252514" y="1291990"/>
            <a:chExt cx="2390792" cy="479428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3967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291990"/>
              <a:ext cx="2258228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Acquire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475325"/>
            <a:ext cx="3298479" cy="428628"/>
            <a:chOff x="844893" y="3026010"/>
            <a:chExt cx="3298479" cy="428628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026010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基于原子锁的解决方案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0260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8450" y="1604729"/>
            <a:ext cx="3248048" cy="479428"/>
            <a:chOff x="1252514" y="2455638"/>
            <a:chExt cx="3248048" cy="4794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604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85078" y="2455638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879424" y="2846856"/>
            <a:ext cx="4196632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Monotype Sorts" charset="0"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breadlock.Acquire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buy bread;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}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breadlock.Release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662" y="2892389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33618" y="2879007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进入临界区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8662" y="3978473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33618" y="396395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退出临界区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4143372" y="337335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92087" y="1596885"/>
            <a:ext cx="5219284" cy="1014646"/>
            <a:chOff x="3715065" y="1581320"/>
            <a:chExt cx="5219284" cy="1014646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065" y="1686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3847629" y="1581320"/>
              <a:ext cx="44013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在锁被释放前一直等待，然后获得锁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065" y="19863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3847629" y="1881586"/>
              <a:ext cx="5086720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如果两个线程都在等待同一个锁，并且同时发现锁被释放了，那么只有一个能够获得锁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92087" y="1920441"/>
            <a:ext cx="3719086" cy="407990"/>
            <a:chOff x="1495856" y="2741390"/>
            <a:chExt cx="3719086" cy="4079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856" y="28461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/>
            <p:nvPr/>
          </p:nvSpPr>
          <p:spPr>
            <a:xfrm>
              <a:off x="1628420" y="2741390"/>
              <a:ext cx="358652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解锁并唤醒任何等待中的进程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8450" y="2480978"/>
            <a:ext cx="3248048" cy="479428"/>
            <a:chOff x="4813466" y="2832584"/>
            <a:chExt cx="3248048" cy="479428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3466" y="2937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4946030" y="2832584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1" grpId="0" bldLvl="0" animBg="1"/>
      <p:bldP spid="32" grpId="0"/>
      <p:bldP spid="34" grpId="0" bldLvl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死锁（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饥饿（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 smtClean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4098842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死锁（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50728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饥饿（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053062" y="3787810"/>
            <a:ext cx="7532579" cy="461665"/>
            <a:chOff x="4763925" y="3499025"/>
            <a:chExt cx="7532579" cy="461665"/>
          </a:xfrm>
        </p:grpSpPr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879680" y="3499025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一个进程占用资源，其它进程不能使用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925" y="368760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3845250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死锁（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35541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饥饿（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53062" y="4137309"/>
            <a:ext cx="7528428" cy="461665"/>
            <a:chOff x="4244372" y="3903542"/>
            <a:chExt cx="7528428" cy="461665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4355976" y="3903542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多个进程各占用部分资源，形成循环等待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372" y="408420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并发进程的正确性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2525718"/>
            <a:ext cx="3441355" cy="654050"/>
            <a:chOff x="844893" y="2525718"/>
            <a:chExt cx="3441355" cy="6540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并发进程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2824170"/>
              <a:ext cx="289126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Symbol" charset="0"/>
                </a:rPr>
                <a:t>在多个进程间有资源共享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41734"/>
            <a:ext cx="4584363" cy="1017594"/>
            <a:chOff x="844893" y="3641734"/>
            <a:chExt cx="4584363" cy="1017594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64173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并发进程的正确性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4173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3932248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执行过程是不确定性和不可重现的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73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6" y="4230700"/>
              <a:ext cx="36770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程序错误可能是间歇性发生的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298611" cy="701680"/>
            <a:chOff x="844893" y="1000114"/>
            <a:chExt cx="4298611" cy="70168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独立进程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1293804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不和其他进程共享资源或状态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04956"/>
            <a:ext cx="4822466" cy="731390"/>
            <a:chOff x="1262422" y="1604956"/>
            <a:chExt cx="4822466" cy="73139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0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19077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可重现</a:t>
              </a:r>
              <a:r>
                <a:rPr lang="en-US" altLang="zh-CN" sz="1800" dirty="0" smtClean="0">
                  <a:sym typeface="Symbol" charset="0"/>
                </a:rPr>
                <a:t> </a:t>
              </a:r>
              <a:r>
                <a:rPr lang="zh-CN" altLang="en-US" sz="1800" dirty="0" smtClean="0">
                  <a:sym typeface="Symbol" charset="0"/>
                </a:rPr>
                <a:t>能够重现起始条件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35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1604956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sym typeface="Symbol" charset="0"/>
                </a:rPr>
                <a:t>确定性</a:t>
              </a:r>
              <a:r>
                <a:rPr lang="en-US" altLang="zh-CN" sz="1800" smtClean="0">
                  <a:sym typeface="Symbol" charset="0"/>
                </a:rPr>
                <a:t> </a:t>
              </a:r>
              <a:r>
                <a:rPr lang="zh-CN" altLang="en-US" sz="1800" smtClean="0">
                  <a:sym typeface="Symbol" charset="0"/>
                </a:rPr>
                <a:t>输入状态决定结果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3426"/>
            <a:ext cx="2309446" cy="428628"/>
            <a:chOff x="1262422" y="2213426"/>
            <a:chExt cx="2309446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27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94986" y="2213426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调度顺序不重要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095630"/>
            <a:ext cx="1523628" cy="628650"/>
            <a:chOff x="1262422" y="3095630"/>
            <a:chExt cx="1523628" cy="62865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3095630"/>
              <a:ext cx="1319626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不确定性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34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368682"/>
              <a:ext cx="1391064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不可重现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一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依赖于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 smtClean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死锁（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饥饿（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 smtClean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53062" y="4475747"/>
            <a:ext cx="7536621" cy="418191"/>
            <a:chOff x="3892660" y="4266675"/>
            <a:chExt cx="7536621" cy="41819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4012457" y="4266675"/>
              <a:ext cx="7416824" cy="4181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其他进程可能轮流占用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资源，一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个进程一直得不到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资源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2660" y="443997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1409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：禁用硬件中断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21300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  <a:endParaRPr lang="en-US" altLang="zh-CN" sz="20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247173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281382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2" y="315721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358386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进程在临界区时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临界区的实现方法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/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</a:p>
            </p:txBody>
          </p:sp>
          <p:sp>
            <p:nvSpPr>
              <p:cNvPr id="28" name="内容占位符 2"/>
              <p:cNvSpPr txBox="1"/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/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方法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>
                <a:solidFill>
                  <a:srgbClr val="C00000"/>
                </a:solidFill>
              </a:rPr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进程并发执行的好处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进程需要与计算机中的其他进程和设备进行协作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614705"/>
            <a:ext cx="1869719" cy="428628"/>
            <a:chOff x="844893" y="2525718"/>
            <a:chExt cx="1869719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好处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：加速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913157"/>
            <a:ext cx="5901866" cy="627058"/>
            <a:chOff x="1262422" y="2824170"/>
            <a:chExt cx="5901866" cy="6270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2824170"/>
              <a:ext cx="432914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I/O</a:t>
              </a:r>
              <a:r>
                <a:rPr lang="zh-CN" altLang="en-US" sz="1800" dirty="0" smtClean="0"/>
                <a:t>操作和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计算可以重叠（并行）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3095630"/>
              <a:ext cx="576930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程序可划分成多个模块放在多个处理器上并行执行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1604956"/>
            <a:ext cx="5095528" cy="1024398"/>
            <a:chOff x="1252514" y="1604956"/>
            <a:chExt cx="5095528" cy="10243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987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85078" y="18950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银行账号存款余额在多台</a:t>
              </a:r>
              <a:r>
                <a:rPr lang="en-US" altLang="zh-CN" sz="1800" dirty="0" smtClean="0"/>
                <a:t>ATM</a:t>
              </a:r>
              <a:r>
                <a:rPr lang="zh-CN" altLang="en-US" sz="1800" dirty="0" smtClean="0"/>
                <a:t>机操作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6970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604956"/>
              <a:ext cx="31770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/>
                <a:t>多个用户使用同一台计算机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27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2200726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机器人上的嵌入式系统协调手臂和手的动作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285866"/>
            <a:ext cx="2260651" cy="415928"/>
            <a:chOff x="844893" y="1285866"/>
            <a:chExt cx="2260651" cy="415928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1293804"/>
              <a:ext cx="19625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好处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1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：共享资源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2858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4893" y="1928356"/>
            <a:ext cx="2726975" cy="428628"/>
            <a:chOff x="844893" y="3365506"/>
            <a:chExt cx="2726975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365506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好处</a:t>
              </a:r>
              <a:r>
                <a:rPr lang="en-US" altLang="zh-CN" sz="1800" dirty="0" smtClean="0">
                  <a:solidFill>
                    <a:srgbClr val="C00000"/>
                  </a:solidFill>
                  <a:sym typeface="Symbol" charset="0"/>
                </a:rPr>
                <a:t>3</a:t>
              </a: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：模块化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6550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2239497"/>
            <a:ext cx="5692432" cy="1033481"/>
            <a:chOff x="1262422" y="3676647"/>
            <a:chExt cx="5692432" cy="10334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07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8566" y="3676647"/>
              <a:ext cx="26055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将大程序分解成小程序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11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6" y="4281500"/>
              <a:ext cx="32490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使系统易于复用和扩展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内容占位符 2"/>
            <p:cNvSpPr txBox="1"/>
            <p:nvPr/>
          </p:nvSpPr>
          <p:spPr>
            <a:xfrm>
              <a:off x="1597004" y="3962410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 smtClean="0"/>
                <a:t>以编译为例，</a:t>
              </a:r>
              <a:r>
                <a:rPr lang="en-US" altLang="zh-CN" sz="1600" dirty="0" err="1" smtClean="0"/>
                <a:t>gcc</a:t>
              </a:r>
              <a:r>
                <a:rPr lang="zh-CN" altLang="en-US" sz="1600" dirty="0" smtClean="0"/>
                <a:t>会调用</a:t>
              </a:r>
              <a:r>
                <a:rPr lang="en-US" altLang="zh-CN" sz="1600" dirty="0" err="1" smtClean="0"/>
                <a:t>cpp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cc1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cc2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as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ld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进入临界区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禁止</a:t>
              </a:r>
              <a:r>
                <a:rPr kumimoji="1" lang="zh-CN" altLang="en-US" dirty="0"/>
                <a:t>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离开临界区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使</a:t>
              </a:r>
              <a:r>
                <a:rPr kumimoji="1" lang="zh-CN" altLang="en-US" dirty="0"/>
                <a:t>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section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/>
      <p:bldP spid="23" grpId="1"/>
      <p:bldP spid="23" grpId="2"/>
      <p:bldP spid="24" grpId="0"/>
      <p:bldP spid="2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缺点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要小心使用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：基于软件的解决方法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" y="72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5054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630" indent="-341630" defTabSz="448945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两个线程，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T1</a:t>
            </a:r>
            <a:endParaRPr lang="en-GB" altLang="en-US" dirty="0" smtClean="0"/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630" indent="-341630" defTabSz="448945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</a:t>
            </a:r>
            <a:r>
              <a:rPr lang="en-GB" altLang="en-US" dirty="0" smtClean="0"/>
              <a:t>Ti</a:t>
            </a:r>
            <a:r>
              <a:rPr lang="zh-CN" altLang="en-US" dirty="0" smtClean="0"/>
              <a:t>的代码</a:t>
            </a:r>
            <a:endParaRPr lang="en-GB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enter section</a:t>
            </a:r>
          </a:p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critical section</a:t>
            </a:r>
          </a:p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exit section</a:t>
            </a:r>
          </a:p>
          <a:p>
            <a:pPr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630" indent="-341630" defTabSz="448945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线程可通过共享一些共有变量来同步它们的行为</a:t>
            </a:r>
            <a:endParaRPr lang="en-GB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bldLvl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/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/>
                  <a:t> 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(turn != 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;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turn = j;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reminder section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/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不在临界区，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想要继续运行，但是必须等待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flag[0] = flag[1]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/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 smtClean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线程</a:t>
              </a:r>
              <a:r>
                <a:rPr lang="en-GB" altLang="en-US" sz="1800" dirty="0" smtClean="0"/>
                <a:t>Ti</a:t>
              </a:r>
              <a:r>
                <a:rPr lang="zh-CN" altLang="en-US" sz="1800" dirty="0" smtClean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flag[0] = flag[1] = 0;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critical section</a:t>
              </a: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满足“忙则等待”，但是</a:t>
              </a:r>
              <a:r>
                <a:rPr lang="zh-CN" altLang="en-US" dirty="0" smtClean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满足线程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之间互斥的经典的基于软件的解决方法（</a:t>
              </a:r>
              <a:r>
                <a:rPr lang="en-US" altLang="zh-CN" sz="1800" dirty="0" smtClean="0"/>
                <a:t>1981</a:t>
              </a:r>
              <a:r>
                <a:rPr lang="zh-CN" altLang="en-US" sz="1800" dirty="0" smtClean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共享变量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/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表示该谁进入临界区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内容占位符 2"/>
              <p:cNvSpPr txBox="1"/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表示进程是否准备好进入临界区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  <a:endPara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894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</a:t>
            </a:r>
            <a:r>
              <a:rPr lang="en-US" altLang="zh-CN" dirty="0" smtClean="0"/>
              <a:t>T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</a:t>
            </a:r>
            <a:r>
              <a:rPr lang="zh-CN" altLang="en-US" dirty="0" smtClean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894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894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EMAINDER SECTION</a:t>
            </a: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并发创建新进程时的</a:t>
            </a:r>
            <a:r>
              <a:rPr lang="zh-CN" altLang="en-US" dirty="0"/>
              <a:t>标识分配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00114"/>
            <a:ext cx="5513057" cy="714380"/>
            <a:chOff x="844893" y="1000114"/>
            <a:chExt cx="5513057" cy="71438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9419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程序可以调用函数</a:t>
              </a:r>
              <a:r>
                <a:rPr lang="en-US" altLang="zh-CN" sz="1800" dirty="0" smtClean="0"/>
                <a:t>fork()</a:t>
              </a:r>
              <a:r>
                <a:rPr lang="zh-CN" altLang="en-US" sz="1800" dirty="0" smtClean="0"/>
                <a:t>来创建一个新的进程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398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497287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/>
                <a:t>操作系统需要分配一个新的并且唯一的进程</a:t>
              </a:r>
              <a:r>
                <a:rPr lang="en-US" altLang="zh-CN" sz="1800" smtClean="0"/>
                <a:t>ID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2514" y="1596566"/>
            <a:ext cx="4822466" cy="755740"/>
            <a:chOff x="1252514" y="1596566"/>
            <a:chExt cx="4822466" cy="755740"/>
          </a:xfrm>
        </p:grpSpPr>
        <p:sp>
          <p:nvSpPr>
            <p:cNvPr id="3" name="矩形 2"/>
            <p:cNvSpPr/>
            <p:nvPr/>
          </p:nvSpPr>
          <p:spPr>
            <a:xfrm>
              <a:off x="1610533" y="1947859"/>
              <a:ext cx="2889459" cy="35544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6886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85078" y="1596566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在内核中，这个系统调用会运行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89431" y="1923678"/>
              <a:ext cx="2972608" cy="42862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new_pid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zh-CN" sz="18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next_pid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2268157"/>
            <a:ext cx="3239878" cy="1426020"/>
            <a:chOff x="1252514" y="2268157"/>
            <a:chExt cx="3239878" cy="142602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23861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2268157"/>
              <a:ext cx="19724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翻译成机器指令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568766" y="2623015"/>
              <a:ext cx="2923626" cy="1071162"/>
              <a:chOff x="1576366" y="2623015"/>
              <a:chExt cx="2923626" cy="10711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10533" y="2623015"/>
                <a:ext cx="2889459" cy="99888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76366" y="2624199"/>
                <a:ext cx="2691726" cy="1069978"/>
                <a:chOff x="1592242" y="2516643"/>
                <a:chExt cx="2462634" cy="1069978"/>
              </a:xfrm>
            </p:grpSpPr>
            <p:sp>
              <p:nvSpPr>
                <p:cNvPr id="30" name="内容占位符 2"/>
                <p:cNvSpPr txBox="1"/>
                <p:nvPr/>
              </p:nvSpPr>
              <p:spPr>
                <a:xfrm>
                  <a:off x="1592242" y="2516643"/>
                  <a:ext cx="2391196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LOAD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next_pid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Reg1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内容占位符 2"/>
                <p:cNvSpPr txBox="1"/>
                <p:nvPr/>
              </p:nvSpPr>
              <p:spPr>
                <a:xfrm>
                  <a:off x="1592242" y="2750007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new_pid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内容占位符 2"/>
                <p:cNvSpPr txBox="1"/>
                <p:nvPr/>
              </p:nvSpPr>
              <p:spPr>
                <a:xfrm>
                  <a:off x="1592242" y="2997659"/>
                  <a:ext cx="139106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INC Reg1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内容占位符 2"/>
                <p:cNvSpPr txBox="1"/>
                <p:nvPr/>
              </p:nvSpPr>
              <p:spPr>
                <a:xfrm>
                  <a:off x="1592242" y="3231023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next_pid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844893" y="3670902"/>
            <a:ext cx="5941685" cy="1273183"/>
            <a:chOff x="844893" y="3670902"/>
            <a:chExt cx="5941685" cy="1273183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670902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两个进程并发执行时的预期结果</a:t>
              </a:r>
              <a:r>
                <a:rPr lang="en-US" altLang="zh-CN" sz="1800" dirty="0" smtClean="0"/>
                <a:t>(</a:t>
              </a:r>
              <a:r>
                <a:rPr lang="zh-CN" altLang="en-US" sz="1800" dirty="0" smtClean="0"/>
                <a:t>假定</a:t>
              </a:r>
              <a:r>
                <a:rPr lang="en-US" altLang="zh-CN" sz="1800" dirty="0" err="1" smtClean="0"/>
                <a:t>next_pid</a:t>
              </a:r>
              <a:r>
                <a:rPr lang="en-US" altLang="zh-CN" sz="1800" dirty="0" smtClean="0"/>
                <a:t>=100</a:t>
              </a:r>
              <a:r>
                <a:rPr lang="en-US" altLang="zh-CN" sz="1800" dirty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709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661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8566" y="3982042"/>
              <a:ext cx="5388012" cy="9620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一个进程得到的</a:t>
              </a:r>
              <a:r>
                <a:rPr lang="en-US" altLang="zh-CN" sz="1800" dirty="0" smtClean="0"/>
                <a:t>ID</a:t>
              </a:r>
              <a:r>
                <a:rPr lang="zh-CN" altLang="en-US" sz="1800" dirty="0" smtClean="0"/>
                <a:t>应该是</a:t>
              </a:r>
              <a:r>
                <a:rPr lang="en-US" altLang="zh-CN" sz="1800" dirty="0" smtClean="0"/>
                <a:t>100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另一个进程的</a:t>
              </a:r>
              <a:r>
                <a:rPr lang="en-US" altLang="zh-CN" sz="1800" dirty="0" smtClean="0"/>
                <a:t>ID</a:t>
              </a:r>
              <a:r>
                <a:rPr lang="zh-CN" altLang="en-US" sz="1800" dirty="0" smtClean="0"/>
                <a:t>应该是</a:t>
              </a:r>
              <a:r>
                <a:rPr lang="en-US" altLang="zh-CN" sz="1800" dirty="0" smtClean="0"/>
                <a:t>101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next_pid</a:t>
              </a:r>
              <a:r>
                <a:rPr lang="zh-CN" altLang="en-US" sz="1800" dirty="0" smtClean="0"/>
                <a:t>应该增加到</a:t>
              </a:r>
              <a:r>
                <a:rPr lang="en-US" altLang="zh-CN" sz="1800" dirty="0" smtClean="0"/>
                <a:t>102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41701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76206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N线程的软件方法（</a:t>
            </a:r>
            <a:r>
              <a:rPr lang="en-US" altLang="zh-CN" sz="3200" spc="-100" dirty="0" smtClean="0">
                <a:latin typeface="+mn-ea"/>
              </a:rPr>
              <a:t>Eisenberg</a:t>
            </a:r>
            <a:r>
              <a:rPr lang="zh-CN" altLang="en-US" sz="3200" spc="-100" dirty="0" smtClean="0">
                <a:latin typeface="+mn-ea"/>
              </a:rPr>
              <a:t>和</a:t>
            </a:r>
            <a:r>
              <a:rPr lang="en-US" altLang="zh-CN" sz="3200" spc="-100" dirty="0" smtClean="0">
                <a:latin typeface="+mn-ea"/>
              </a:rPr>
              <a:t>McGuire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05298" y="1722580"/>
            <a:ext cx="2864448" cy="2841439"/>
            <a:chOff x="3411502" y="1142990"/>
            <a:chExt cx="2177491" cy="2160000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428993" y="1142990"/>
              <a:ext cx="2160000" cy="21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902070" y="1571618"/>
              <a:ext cx="1214446" cy="1296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17700000" flipH="1">
              <a:off x="4662709" y="143429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9200000" flipH="1">
              <a:off x="4968683" y="1704579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600000" flipH="1">
              <a:off x="5101875" y="2034041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4700000" flipH="1">
              <a:off x="4688428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2200000" flipH="1">
              <a:off x="5109496" y="239806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4294831" y="135715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 flipH="1">
              <a:off x="4294831" y="3071666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7700000" flipH="1">
              <a:off x="3907372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22200000" flipH="1">
              <a:off x="3443561" y="212469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461803" y="2380131"/>
              <a:ext cx="475220" cy="13695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85323" y="1252528"/>
              <a:ext cx="378000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1428742"/>
              <a:ext cx="19277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7696" y="1727648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380" y="2084749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5323" y="2928940"/>
              <a:ext cx="43892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n-1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4328" y="2918462"/>
              <a:ext cx="248832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1502" y="2124227"/>
              <a:ext cx="51491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turn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4140" y="2049261"/>
              <a:ext cx="116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处理循环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74283" y="1509848"/>
            <a:ext cx="212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要等待从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到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i-1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的线程都退出临界区后访问临界区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4883" y="2445520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退出时，把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改成下一个请求线程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2596819" y="1509848"/>
            <a:ext cx="3307185" cy="3307185"/>
          </a:xfrm>
          <a:prstGeom prst="arc">
            <a:avLst>
              <a:gd name="adj1" fmla="val 11525144"/>
              <a:gd name="adj2" fmla="val 15946791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585852" y="1509848"/>
            <a:ext cx="3307185" cy="3307185"/>
          </a:xfrm>
          <a:prstGeom prst="arc">
            <a:avLst>
              <a:gd name="adj1" fmla="val 19364234"/>
              <a:gd name="adj2" fmla="val 658813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" grpId="0" bldLvl="0" animBg="1"/>
      <p:bldP spid="3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基于软件的解决方法的分析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199" y="1275606"/>
            <a:ext cx="4227173" cy="769321"/>
            <a:chOff x="1363199" y="1650991"/>
            <a:chExt cx="4227173" cy="769321"/>
          </a:xfrm>
        </p:grpSpPr>
        <p:sp>
          <p:nvSpPr>
            <p:cNvPr id="17" name="矩形 16"/>
            <p:cNvSpPr/>
            <p:nvPr/>
          </p:nvSpPr>
          <p:spPr>
            <a:xfrm>
              <a:off x="1675796" y="1650991"/>
              <a:ext cx="8427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复杂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99" y="1673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13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947034" y="2003934"/>
              <a:ext cx="364333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需要两个进程间的共享数据项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3199" y="2050113"/>
            <a:ext cx="2298347" cy="776172"/>
            <a:chOff x="1363199" y="2287082"/>
            <a:chExt cx="2298347" cy="776172"/>
          </a:xfrm>
        </p:grpSpPr>
        <p:sp>
          <p:nvSpPr>
            <p:cNvPr id="18" name="矩形 17"/>
            <p:cNvSpPr/>
            <p:nvPr/>
          </p:nvSpPr>
          <p:spPr>
            <a:xfrm>
              <a:off x="1675796" y="2287082"/>
              <a:ext cx="1628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需要忙等待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3199" y="22891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7752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947034" y="2646876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浪费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 </a:t>
            </a:r>
            <a:r>
              <a:rPr lang="en-US" altLang="zh-CN" smtClean="0"/>
              <a:t>(</a:t>
            </a:r>
            <a:r>
              <a:rPr lang="zh-CN" altLang="en-US" smtClean="0"/>
              <a:t>Critical section</a:t>
            </a:r>
            <a:r>
              <a:rPr lang="en-US" altLang="zh-CN" smtClean="0"/>
              <a:t>)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181368"/>
            <a:ext cx="4519195" cy="759280"/>
            <a:chOff x="844893" y="1014402"/>
            <a:chExt cx="4519195" cy="759280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014402"/>
              <a:ext cx="422111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硬件提供了一些同步原语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357304"/>
              <a:ext cx="3786214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中断禁用，原子操作指令等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57170"/>
            <a:ext cx="5870247" cy="1145272"/>
            <a:chOff x="844893" y="2057170"/>
            <a:chExt cx="5870247" cy="1145272"/>
          </a:xfrm>
        </p:grpSpPr>
        <p:sp>
          <p:nvSpPr>
            <p:cNvPr id="26" name="矩形 25"/>
            <p:cNvSpPr/>
            <p:nvPr/>
          </p:nvSpPr>
          <p:spPr>
            <a:xfrm>
              <a:off x="1157490" y="2057170"/>
              <a:ext cx="5557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操作系统提供更高级的编程抽象来简化进程同步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07966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557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428728" y="2428874"/>
              <a:ext cx="257176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例如：锁、信号量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914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428728" y="2786064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用硬件原语来构建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锁</a:t>
            </a:r>
            <a:r>
              <a:rPr lang="en-US" altLang="zh-CN" dirty="0" smtClean="0"/>
              <a:t>(lock)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一个二进制变量（锁定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145712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07943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05850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  <a:endPara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内容占位符 2"/>
          <p:cNvSpPr txBox="1"/>
          <p:nvPr/>
        </p:nvSpPr>
        <p:spPr>
          <a:xfrm>
            <a:off x="1423536" y="1771723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423536" y="2100790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176192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26" name="矩形 25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1808701"/>
            <a:ext cx="4728290" cy="1124794"/>
            <a:chOff x="1272470" y="1863334"/>
            <a:chExt cx="4728290" cy="112479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9916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428728" y="1863334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从内存单元中读取值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3634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428728" y="2235038"/>
              <a:ext cx="457203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测试该值是否为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（然后返回真或假）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692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428728" y="2571750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内存单元值设置为</a:t>
              </a:r>
              <a:r>
                <a:rPr lang="en-US" altLang="zh-CN" dirty="0" smtClean="0"/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16173" y="2982839"/>
            <a:ext cx="5128035" cy="159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TestAndSet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*target)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*target;</a:t>
            </a: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*target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return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:</a:t>
            </a: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805079"/>
            <a:ext cx="3583091" cy="788082"/>
            <a:chOff x="899592" y="1896653"/>
            <a:chExt cx="3583091" cy="788082"/>
          </a:xfrm>
        </p:grpSpPr>
        <p:sp>
          <p:nvSpPr>
            <p:cNvPr id="28" name="矩形 27"/>
            <p:cNvSpPr/>
            <p:nvPr/>
          </p:nvSpPr>
          <p:spPr>
            <a:xfrm>
              <a:off x="1212189" y="1896653"/>
              <a:ext cx="3270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交换指令（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exchange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19191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169" y="23967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483427" y="2268357"/>
              <a:ext cx="278608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交换内存中的两个值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7169" y="2614964"/>
            <a:ext cx="5556784" cy="149951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void Exchange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*a,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*b)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temp = *a;</a:t>
            </a: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*a = *b;</a:t>
            </a: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*b = temp:</a:t>
            </a: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11" name="矩形 10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6" name="内容占位符 2"/>
            <p:cNvSpPr txBox="1"/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TS</a:t>
            </a:r>
            <a:r>
              <a:rPr lang="zh-CN" altLang="en-US" dirty="0" smtClean="0"/>
              <a:t>指令实现自旋锁</a:t>
            </a:r>
            <a:r>
              <a:rPr lang="en-US" altLang="zh-CN" dirty="0" smtClean="0"/>
              <a:t>(spinlock)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23528" y="115712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23528" y="2185900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</a:t>
            </a:r>
            <a:r>
              <a:rPr lang="en-US" altLang="zh-CN" sz="1800" b="1" spc="-8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test-and-set(value))</a:t>
            </a:r>
            <a:endParaRPr lang="en-US" altLang="zh-CN" sz="1800" b="1" spc="-8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23528" y="351044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4605" y="150604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03648" y="453246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线程在等待的时候消耗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775" y="1619095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如果锁被释放，那么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0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 锁被设置为忙并且需要等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charset="2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795775" y="284263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如果锁处于忙状态，那么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 不改变锁的状态并且需要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charset="2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无忙等待锁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583" y="772278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test-and-set(value))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944" y="77927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无忙等待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3795886"/>
            <a:ext cx="310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如何使用交换指令来实现？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67944" y="2068844"/>
            <a:ext cx="4392488" cy="11264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3318832"/>
            <a:ext cx="38438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bldLvl="0" animBg="1"/>
      <p:bldP spid="1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原子操作指令锁的特征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145" y="1258468"/>
            <a:ext cx="7493303" cy="349779"/>
            <a:chOff x="1111145" y="1258468"/>
            <a:chExt cx="7493303" cy="349779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1386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267402" y="1258468"/>
              <a:ext cx="7337046" cy="3497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适用于单处理器或者共享主存的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多处理器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任意数量的进程同步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1145" y="1578807"/>
            <a:ext cx="2656588" cy="428628"/>
            <a:chOff x="1111145" y="1578807"/>
            <a:chExt cx="2656588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17071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267403" y="1578807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简单并且容易证明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1145" y="1951149"/>
            <a:ext cx="3156654" cy="416378"/>
            <a:chOff x="1111145" y="1951149"/>
            <a:chExt cx="3156654" cy="41637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2079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267403" y="1951149"/>
              <a:ext cx="300039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支持多临界区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915566"/>
            <a:ext cx="1226777" cy="414624"/>
            <a:chOff x="683568" y="915566"/>
            <a:chExt cx="1226777" cy="414624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981651" y="915566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83568" y="9300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68" y="2309164"/>
            <a:ext cx="1226777" cy="414624"/>
            <a:chOff x="683568" y="2309164"/>
            <a:chExt cx="1226777" cy="414624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981651" y="2309164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23236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1145" y="2652066"/>
            <a:ext cx="3085216" cy="428628"/>
            <a:chOff x="1111145" y="2652066"/>
            <a:chExt cx="3085216" cy="4286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2780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267403" y="2652066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忙等待消耗处理器时间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1145" y="2994742"/>
            <a:ext cx="5514108" cy="700305"/>
            <a:chOff x="1111145" y="2994742"/>
            <a:chExt cx="5514108" cy="700305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3123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267403" y="2994742"/>
              <a:ext cx="5357850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可能导致饥饿</a:t>
              </a:r>
              <a:endParaRPr lang="en-US" altLang="zh-CN" dirty="0" smtClean="0"/>
            </a:p>
            <a:p>
              <a:pPr marL="0" indent="0"/>
              <a:r>
                <a:rPr lang="zh-CN" altLang="en-US" sz="1800" dirty="0" smtClean="0"/>
                <a:t>  进程离开临界区时有多个等待进程的情况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1145" y="3635860"/>
            <a:ext cx="7240441" cy="1028110"/>
            <a:chOff x="1111145" y="3635860"/>
            <a:chExt cx="7240441" cy="1028110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37642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267403" y="3635860"/>
              <a:ext cx="85725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死锁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366810" y="3963665"/>
              <a:ext cx="6984776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z="1800" dirty="0"/>
                <a:t>拥有临界</a:t>
              </a:r>
              <a:r>
                <a:rPr lang="zh-CN" altLang="en-US" sz="1800" dirty="0" smtClean="0"/>
                <a:t>区的低优先级进程</a:t>
              </a:r>
              <a:endParaRPr lang="en-US" altLang="zh-CN" sz="1800" dirty="0" smtClean="0"/>
            </a:p>
            <a:p>
              <a:pPr marL="0" indent="0"/>
              <a:r>
                <a:rPr lang="zh-CN" altLang="en-US" sz="1800" dirty="0" smtClean="0"/>
                <a:t>请求访问临界区的高优先级进程获得处理器并等待临界区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新进程分配标识中的可能错误</a:t>
            </a:r>
            <a:endParaRPr lang="en-US" altLang="zh-CN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580998" y="1428742"/>
            <a:ext cx="2478834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577892" y="3226662"/>
            <a:ext cx="3202020" cy="8572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4729164" y="1995686"/>
            <a:ext cx="3214710" cy="64807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571472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2837639" y="3908432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4729164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571472" y="1047740"/>
            <a:ext cx="9286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sz="1800" dirty="0" smtClean="0"/>
              <a:t>进程</a:t>
            </a:r>
            <a:r>
              <a:rPr lang="en-US" altLang="zh-CN" sz="1800" dirty="0" smtClean="0"/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4700588" y="1014402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2964645" y="1678775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86116" y="2000246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3929058" y="2643188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286116" y="3286130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000364" y="357188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/>
          <p:nvPr/>
        </p:nvSpPr>
        <p:spPr>
          <a:xfrm>
            <a:off x="570678" y="3905428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2836572" y="3909554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4728097" y="3908361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4729164" y="2572078"/>
            <a:ext cx="3214710" cy="65458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next_kpid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71206" y="1995686"/>
            <a:ext cx="0" cy="61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/>
          <p:nvPr/>
        </p:nvSpPr>
        <p:spPr>
          <a:xfrm>
            <a:off x="3942058" y="3908432"/>
            <a:ext cx="616792" cy="30354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8" grpId="0"/>
      <p:bldP spid="19" grpId="0"/>
      <p:bldP spid="17" grpId="0"/>
      <p:bldP spid="21" grpId="0"/>
      <p:bldP spid="22" grpId="0"/>
      <p:bldP spid="23" grpId="0"/>
      <p:bldP spid="25" grpId="0"/>
      <p:bldP spid="2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同步方法总结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4402"/>
            <a:ext cx="4735219" cy="1128721"/>
            <a:chOff x="844893" y="1014402"/>
            <a:chExt cx="4735219" cy="1128721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014402"/>
              <a:ext cx="443713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锁是一种高级的同步抽象方法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357304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互斥可以使用锁来实现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82834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428728" y="1699981"/>
              <a:ext cx="364333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需要硬件支持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29047"/>
            <a:ext cx="5655933" cy="1485911"/>
            <a:chOff x="844893" y="2029047"/>
            <a:chExt cx="5655933" cy="1485911"/>
          </a:xfrm>
        </p:grpSpPr>
        <p:sp>
          <p:nvSpPr>
            <p:cNvPr id="16" name="内容占位符 2"/>
            <p:cNvSpPr txBox="1"/>
            <p:nvPr/>
          </p:nvSpPr>
          <p:spPr>
            <a:xfrm>
              <a:off x="1142976" y="2029047"/>
              <a:ext cx="314327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常用的三种同步实现方法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4893" y="204356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5003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428728" y="2371949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禁用中断（仅限于单处理器）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8429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428728" y="2714626"/>
              <a:ext cx="2357454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软件方法（复杂）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320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428728" y="3071816"/>
              <a:ext cx="507209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原子操作指令（单处理器或多处理器均可）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mtClean="0"/>
              <a:t>原子操作（</a:t>
            </a:r>
            <a:r>
              <a:rPr lang="en-US" altLang="zh-CN" smtClean="0"/>
              <a:t>Atomic Operation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084561" cy="428628"/>
            <a:chOff x="844893" y="1000114"/>
            <a:chExt cx="608456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原子操作是指一次不存在任何中断或失败的操作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44604"/>
            <a:ext cx="3390924" cy="1122370"/>
            <a:chOff x="1252514" y="1344604"/>
            <a:chExt cx="3390924" cy="112237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3473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85078" y="1694538"/>
              <a:ext cx="22582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或者操作没有执行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8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44604"/>
              <a:ext cx="239483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要么操作成功完成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162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2038346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不会出现部分执行的状态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2431143"/>
            <a:ext cx="6084561" cy="428628"/>
            <a:chOff x="844893" y="1000114"/>
            <a:chExt cx="6084561" cy="428628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操作系统需要利用同步机制在并发执行的同时，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保证一些操作是原子操作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566912" y="1347614"/>
            <a:ext cx="386107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现实生活中的同步问题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5010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现实生活中的同步问题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844893" y="1000114"/>
            <a:ext cx="4512925" cy="428628"/>
            <a:chOff x="844893" y="1000114"/>
            <a:chExt cx="4512925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100011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操作系统和现实生活的问题类比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252514" y="1694538"/>
            <a:ext cx="3823542" cy="428628"/>
            <a:chOff x="1252514" y="1694538"/>
            <a:chExt cx="382354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85078" y="1694538"/>
              <a:ext cx="36909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同时注意，计算机与人的差异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252514" y="1344604"/>
            <a:ext cx="5462626" cy="407990"/>
            <a:chOff x="1252514" y="1344604"/>
            <a:chExt cx="5462626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85078" y="1344604"/>
              <a:ext cx="53300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利用现实生活问题帮助理解操作系统同步问题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44893" y="2029274"/>
            <a:ext cx="2798413" cy="428628"/>
            <a:chOff x="844893" y="2029274"/>
            <a:chExt cx="2798413" cy="428628"/>
          </a:xfrm>
        </p:grpSpPr>
        <p:sp>
          <p:nvSpPr>
            <p:cNvPr id="30" name="内容占位符 2"/>
            <p:cNvSpPr txBox="1"/>
            <p:nvPr/>
          </p:nvSpPr>
          <p:spPr>
            <a:xfrm>
              <a:off x="1142976" y="202927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家庭采购协调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84211" y="254385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00295" y="2543854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家庭采购协调问题分析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如何保证家庭采购协调的成功和高效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4221792" cy="748493"/>
            <a:chOff x="1252514" y="1306504"/>
            <a:chExt cx="4221792" cy="748493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645682" y="1626369"/>
              <a:ext cx="38286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需要采购时，有人去买面包</a:t>
              </a:r>
              <a:endParaRPr lang="zh-CN" altLang="en-US" sz="1800" dirty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12580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有人去买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898648"/>
            <a:ext cx="3390924" cy="428628"/>
            <a:chOff x="1252514" y="1898648"/>
            <a:chExt cx="3390924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1898648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最多只有一个人去买面包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01860"/>
            <a:ext cx="5941685" cy="1071571"/>
            <a:chOff x="844893" y="2201860"/>
            <a:chExt cx="5941685" cy="1071571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>
                  <a:sym typeface="Arial" panose="02080604020202020204" charset="0"/>
                </a:rPr>
                <a:t>可能的解决方法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2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8566" y="2513000"/>
              <a:ext cx="5388012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ym typeface="Arial" panose="02080604020202020204" charset="0"/>
                </a:rPr>
                <a:t>在冰箱上设置一个</a:t>
              </a:r>
              <a:r>
                <a:rPr lang="zh-CN" altLang="en-US" smtClean="0">
                  <a:solidFill>
                    <a:srgbClr val="C00000"/>
                  </a:solidFill>
                  <a:sym typeface="Arial" panose="02080604020202020204" charset="0"/>
                </a:rPr>
                <a:t>锁和钥匙（</a:t>
              </a:r>
              <a:r>
                <a:rPr lang="zh-CN" altLang="en-US" smtClean="0">
                  <a:solidFill>
                    <a:srgbClr val="C00000"/>
                  </a:solidFill>
                </a:rPr>
                <a:t> lock&amp;</a:t>
              </a:r>
              <a:r>
                <a:rPr lang="en-US" altLang="zh-CN" smtClean="0">
                  <a:solidFill>
                    <a:srgbClr val="C00000"/>
                  </a:solidFill>
                </a:rPr>
                <a:t>key</a:t>
              </a:r>
              <a:r>
                <a:rPr lang="zh-CN" altLang="en-US" smtClean="0">
                  <a:solidFill>
                    <a:srgbClr val="C00000"/>
                  </a:solidFill>
                </a:rPr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162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8566" y="2806702"/>
              <a:ext cx="488794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去买面包之前锁住冰箱并且拿走钥匙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17866"/>
            <a:ext cx="5455299" cy="777869"/>
            <a:chOff x="844893" y="3117866"/>
            <a:chExt cx="5455299" cy="777869"/>
          </a:xfrm>
        </p:grpSpPr>
        <p:sp>
          <p:nvSpPr>
            <p:cNvPr id="33" name="内容占位符 2"/>
            <p:cNvSpPr txBox="1"/>
            <p:nvPr/>
          </p:nvSpPr>
          <p:spPr>
            <a:xfrm>
              <a:off x="1142976" y="311786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加锁导致的新问题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3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8566" y="3429006"/>
              <a:ext cx="490162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冰箱中还有其他食品时，别人无法取到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4187</Words>
  <Application>Kingsoft Office WPP</Application>
  <PresentationFormat>全屏显示(16:9)</PresentationFormat>
  <Paragraphs>875</Paragraphs>
  <Slides>51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812</cp:revision>
  <dcterms:created xsi:type="dcterms:W3CDTF">2017-03-02T02:59:18Z</dcterms:created>
  <dcterms:modified xsi:type="dcterms:W3CDTF">2019-08-22T17:23:53Z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