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  <p:sldId id="597" r:id="rId49"/>
    <p:sldId id="598" r:id="rId50"/>
    <p:sldId id="599" r:id="rId51"/>
    <p:sldId id="600" r:id="rId52"/>
    <p:sldId id="628" r:id="rId53"/>
    <p:sldId id="629" r:id="rId54"/>
    <p:sldId id="601" r:id="rId55"/>
    <p:sldId id="602" r:id="rId56"/>
    <p:sldId id="603" r:id="rId57"/>
    <p:sldId id="604" r:id="rId58"/>
    <p:sldId id="605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  <p:sldId id="623" r:id="rId77"/>
    <p:sldId id="624" r:id="rId78"/>
    <p:sldId id="625" r:id="rId79"/>
    <p:sldId id="626" r:id="rId80"/>
    <p:sldId id="552" r:id="rId8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8" autoAdjust="0"/>
    <p:restoredTop sz="80541" autoAdjust="0"/>
  </p:normalViewPr>
  <p:slideViewPr>
    <p:cSldViewPr>
      <p:cViewPr>
        <p:scale>
          <a:sx n="100" d="100"/>
          <a:sy n="100" d="100"/>
        </p:scale>
        <p:origin x="-864" y="-58"/>
      </p:cViewPr>
      <p:guideLst>
        <p:guide orient="horz" pos="1620"/>
        <p:guide orient="horz" pos="1711"/>
        <p:guide pos="2893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7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  <p:sp>
        <p:nvSpPr>
          <p:cNvPr id="14" name="TextBox 19"/>
          <p:cNvSpPr txBox="1"/>
          <p:nvPr/>
        </p:nvSpPr>
        <p:spPr>
          <a:xfrm>
            <a:off x="2321703" y="3929072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Lec18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信号量和管程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P()</a:t>
              </a:r>
              <a:r>
                <a:rPr lang="zh-CN" altLang="en-US" dirty="0" smtClean="0"/>
                <a:t>操作保证互斥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PV</a:t>
              </a:r>
              <a:r>
                <a:rPr lang="zh-CN" altLang="en-US" dirty="0" smtClean="0"/>
                <a:t>操作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必须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操作和</a:t>
              </a:r>
              <a:r>
                <a:rPr lang="en-US" altLang="zh-CN" dirty="0" smtClean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V()</a:t>
              </a:r>
              <a:r>
                <a:rPr lang="zh-CN" altLang="en-US" dirty="0" smtClean="0"/>
                <a:t>操作</a:t>
              </a:r>
              <a:r>
                <a:rPr lang="zh-CN" altLang="en-US" dirty="0"/>
                <a:t>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800" b="1" dirty="0">
                <a:latin typeface="Courier New" pitchFamily="49" charset="0"/>
                <a:ea typeface="微软雅黑" pitchFamily="34" charset="-122"/>
                <a:cs typeface="Courier New" pitchFamily="49" charset="0"/>
                <a:sym typeface="Wingdings" charset="2"/>
              </a:rPr>
              <a:t>-&gt;P</a:t>
            </a:r>
            <a:r>
              <a:rPr lang="en-US" altLang="zh-CN" sz="18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  <a:sym typeface="Wingdings" charset="2"/>
              </a:rPr>
              <a:t>();</a:t>
            </a:r>
            <a:endParaRPr lang="en-US" altLang="zh-CN" sz="18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Critical Section;</a:t>
            </a:r>
            <a:endParaRPr lang="en-US" altLang="zh-CN" sz="18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800" b="1" dirty="0">
                <a:latin typeface="Courier New" pitchFamily="49" charset="0"/>
                <a:ea typeface="微软雅黑" pitchFamily="34" charset="-122"/>
                <a:cs typeface="Courier New" pitchFamily="49" charset="0"/>
                <a:sym typeface="Wingdings" charset="2"/>
              </a:rPr>
              <a:t>-&gt;V();</a:t>
            </a:r>
            <a:endParaRPr lang="en-US" altLang="zh-CN" sz="18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每个临界区设置一个信号量，其初值为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3" grpId="0" bldLvl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每个条件同步设置一个信号量，其初值为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M</a:t>
              </a:r>
              <a:r>
                <a:rPr lang="en-US" altLang="zh-CN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 …</a:t>
              </a: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N</a:t>
              </a:r>
              <a:r>
                <a:rPr lang="en-US" altLang="zh-CN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 …</a:t>
              </a: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X</a:t>
              </a:r>
              <a:r>
                <a:rPr lang="en-US" altLang="zh-CN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 …</a:t>
              </a: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Y</a:t>
              </a:r>
              <a:r>
                <a:rPr lang="en-US" altLang="zh-CN" sz="20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 …</a:t>
              </a: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condition</a:t>
            </a:r>
            <a:r>
              <a:rPr lang="zh-CN" altLang="en-US" sz="2000" b="1" dirty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zh-CN" altLang="en-US" sz="2000" b="1" dirty="0">
                <a:latin typeface="Courier New" pitchFamily="49" charset="0"/>
                <a:ea typeface="+mn-ea"/>
                <a:cs typeface="Courier New" pitchFamily="49" charset="0"/>
                <a:sym typeface="Wingdings" charset="2"/>
              </a:rPr>
              <a:t>&gt;P();</a:t>
            </a: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condition</a:t>
            </a:r>
            <a:r>
              <a:rPr lang="zh-CN" altLang="en-US" sz="2000" b="1" dirty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zh-CN" altLang="en-US" sz="2000" b="1" dirty="0">
                <a:latin typeface="Courier New" pitchFamily="49" charset="0"/>
                <a:ea typeface="+mn-ea"/>
                <a:cs typeface="Courier New" pitchFamily="49" charset="0"/>
                <a:sym typeface="Wingdings" charset="2"/>
              </a:rPr>
              <a:t>&gt;V();</a:t>
            </a: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/>
      <p:bldP spid="20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一个或多个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 smtClean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 smtClean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有界缓冲区的生产者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 smtClean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SimSun" charset="-122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SimSun" charset="-122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SimSun" charset="-122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SimSun" charset="-122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SimSun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SimSun" charset="-122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SimSun" charset="-122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tailEnd type="triangle" w="med" len="med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tailEnd type="triangle" w="med" len="med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SimSun" charset="-122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SimSun" charset="-122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SimSun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SimSun" charset="-122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SimSun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2" grpId="0" bldLvl="0" animBg="1"/>
      <p:bldP spid="22" grpId="1" bldLvl="0" animBg="1"/>
      <p:bldP spid="22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二进制信号量</a:t>
              </a:r>
              <a:r>
                <a:rPr lang="en-US" altLang="zh-CN" dirty="0" err="1" smtClean="0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/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/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/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Class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mutex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fullBuffers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emptyBuffers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emptyBuffers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mutex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    Add c to the buffer;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mutex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fullBuffers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fullBuffers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mutex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    Remove c from buffer;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mutex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j-ea"/>
                <a:cs typeface="Courier New" pitchFamily="49" charset="0"/>
              </a:rPr>
              <a:t>emptyBuffers</a:t>
            </a: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  <a:sym typeface="Wingdings" charset="2"/>
              </a:rPr>
              <a:t>-&gt;V();</a:t>
            </a:r>
            <a:endParaRPr lang="en-US" altLang="zh-CN" sz="16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</a:t>
              </a:r>
              <a:r>
                <a:rPr lang="zh-CN" altLang="en-US" dirty="0" smtClean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uiExpand="1" build="allAtOnce" animBg="1"/>
      <p:bldP spid="35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/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SimSun" charset="-122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9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SimSun" charset="-122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SimSun" charset="-122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SimSun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25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SimSun" charset="-122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35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SimSun" charset="-122"/>
              </a:rPr>
              <a:t>Load/Store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SimSun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SimSun" charset="-122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</a:ln>
          <a:effectLst/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SimSun" charset="-122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35" name="内容占位符 2"/>
          <p:cNvSpPr txBox="1"/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/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SimSun" charset="-122"/>
              </a:rPr>
              <a:t>Load/Store</a:t>
            </a:r>
          </a:p>
        </p:txBody>
      </p:sp>
      <p:sp>
        <p:nvSpPr>
          <p:cNvPr id="41" name="内容占位符 2"/>
          <p:cNvSpPr txBox="1"/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SimSun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SimSun" charset="-122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/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/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管程（</a:t>
            </a:r>
            <a:r>
              <a:rPr lang="en-US" altLang="zh-CN" dirty="0" err="1" smtClean="0"/>
              <a:t>Moniter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在对象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定义访问共享数据的</a:t>
              </a:r>
              <a:r>
                <a:rPr lang="zh-CN" altLang="en-US" dirty="0"/>
                <a:t>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/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一个锁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控制管程代码的互斥访问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/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或者多个条件变量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管理共享数据的</a:t>
                </a:r>
                <a:r>
                  <a:rPr lang="zh-CN" altLang="en-US" sz="1800" dirty="0"/>
                  <a:t>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条件变量（</a:t>
            </a:r>
            <a:r>
              <a:rPr lang="en-US" altLang="zh-CN" dirty="0" smtClean="0"/>
              <a:t>Condition Variable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Wait()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Signal()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 进入管程的线程因资源被占用而进入等待状态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schedule();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schedule();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SimSun" charset="-122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SimSun" charset="-122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SimSun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SimSun" charset="-122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SimSun" charset="-122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SimSun" charset="-122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SimSun" charset="-122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SimSun" charset="-122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SimSun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schedule();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schedule(); //need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endParaRPr lang="en-US" altLang="zh-CN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numWaiting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::Deposit(c) {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::Remove(c) {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classBoundedBuffer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ea typeface="SimSun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classBoundedBuffer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ea typeface="SimSun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classBoundedBuffer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ea typeface="SimSun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BoundedBuffer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(count == 0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itchFamily="49" charset="0"/>
                <a:cs typeface="Courier New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classBoundedBuffer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SimSun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SimSun" charset="-122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ea typeface="SimSun" charset="-122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SimSun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Hansen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主要用于真实</a:t>
              </a:r>
              <a:r>
                <a:rPr lang="en-US" altLang="zh-CN" dirty="0" smtClean="0"/>
                <a:t>OS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Java</a:t>
              </a:r>
              <a:r>
                <a:rPr lang="zh-CN" altLang="en-US" dirty="0" smtClean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399333" y="100011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Hoare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6862" y="134279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324350" y="90406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l.acquire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x.wait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1640" y="266976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l.acquire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x.signal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l.release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150" y="177916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l.acquire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x.wait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29150" y="364332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itchFamily="49" charset="0"/>
                  <a:ea typeface="+mn-ea"/>
                  <a:cs typeface="Courier New" pitchFamily="49" charset="0"/>
                </a:rPr>
                <a:t>l.release</a:t>
              </a:r>
              <a:r>
                <a:rPr lang="en-US" altLang="zh-CN" sz="1600" b="1" dirty="0">
                  <a:latin typeface="Courier New" pitchFamily="49" charset="0"/>
                  <a:ea typeface="+mn-ea"/>
                  <a:cs typeface="Courier New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2716" y="433747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5302" y="268378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itchFamily="49" charset="0"/>
                  <a:ea typeface="+mn-ea"/>
                  <a:cs typeface="Courier New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SimSun" charset="-122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SimSun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 smtClean="0"/>
              <a:t>Hansen </a:t>
            </a:r>
            <a:r>
              <a:rPr lang="zh-CN" altLang="en-US" dirty="0" smtClean="0"/>
              <a:t>管程与</a:t>
            </a:r>
            <a:r>
              <a:rPr lang="en-US" altLang="zh-CN" dirty="0" smtClean="0"/>
              <a:t> Hoare </a:t>
            </a:r>
            <a:r>
              <a:rPr lang="zh-CN" altLang="en-US" dirty="0" smtClean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243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Hansen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4772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/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97243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/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/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191000" y="300379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Hoare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8529" y="3302932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/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191000" y="419034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/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/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190999" y="899051"/>
            <a:ext cx="4190775" cy="21113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98263" y="885669"/>
            <a:ext cx="3890820" cy="21113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844489" y="1274271"/>
            <a:ext cx="877742" cy="301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4438246" y="1288505"/>
            <a:ext cx="877742" cy="289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/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/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 smtClean="0"/>
              <a:t>问题描述：</a:t>
            </a:r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个哲学家围绕一张圆桌而坐</a:t>
              </a:r>
              <a:endParaRPr lang="en-US" altLang="zh-CN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哲学家的动作包括思考和进餐</a:t>
              </a:r>
              <a:endParaRPr lang="en-US" altLang="zh-CN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 smtClean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/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桌子上放着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支叉子</a:t>
              </a:r>
              <a:endParaRPr lang="en-US" altLang="zh-CN" sz="16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进餐时需同时拿到左右两边的叉子</a:t>
              </a:r>
              <a:endParaRPr lang="en-US" altLang="zh-CN" sz="1600" dirty="0" smtClean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/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/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define</a:t>
            </a:r>
            <a:r>
              <a:rPr lang="zh-CN" altLang="en-US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N</a:t>
            </a:r>
            <a:r>
              <a:rPr lang="zh-CN" altLang="en-US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5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r>
              <a:rPr lang="zh-CN" altLang="en-US" sz="1400" b="1" dirty="0" smtClean="0">
                <a:latin typeface="+mn-ea"/>
                <a:ea typeface="+mn-ea"/>
                <a:cs typeface="Courier New" pitchFamily="49" charset="0"/>
              </a:rPr>
              <a:t/>
            </a:r>
            <a:br>
              <a:rPr lang="zh-CN" altLang="en-US" sz="1400" b="1" dirty="0" smtClean="0">
                <a:latin typeface="+mn-ea"/>
                <a:ea typeface="+mn-ea"/>
                <a:cs typeface="Courier New" pitchFamily="49" charset="0"/>
              </a:rPr>
            </a:b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emaphore fork[</a:t>
            </a:r>
            <a:r>
              <a:rPr lang="en-US" altLang="zh-TW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5</a:t>
            </a: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];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philosopher(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400" b="1" dirty="0" smtClean="0">
                <a:latin typeface="+mn-ea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while(TRUE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b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b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think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400" b="1" dirty="0" smtClean="0">
                <a:latin typeface="+mn-ea"/>
                <a:ea typeface="+mn-ea"/>
                <a:cs typeface="Courier New" pitchFamily="49" charset="0"/>
              </a:rPr>
              <a:t>	</a:t>
            </a:r>
            <a:r>
              <a:rPr lang="zh-CN" altLang="en-US" sz="1400" b="1" dirty="0">
                <a:latin typeface="+mn-ea"/>
                <a:ea typeface="+mn-ea"/>
                <a:cs typeface="Courier New" pitchFamily="49" charset="0"/>
              </a:rPr>
              <a:t/>
            </a:r>
            <a:br>
              <a:rPr lang="zh-CN" altLang="en-US" sz="1400" b="1" dirty="0">
                <a:latin typeface="+mn-ea"/>
                <a:ea typeface="+mn-ea"/>
                <a:cs typeface="Courier New" pitchFamily="49" charset="0"/>
              </a:rPr>
            </a:b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eat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b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</a:b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/>
            </a:r>
            <a:br>
              <a:rPr lang="zh-CN" altLang="en-US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</a:b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6" grpId="0" bldLvl="0" animBg="1"/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#define   N   5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个数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s</a:t>
              </a:r>
              <a:r>
                <a:rPr lang="en-US" altLang="zh-TW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emaphore fork[5];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semaphore   </a:t>
              </a:r>
              <a:r>
                <a:rPr lang="en-US" altLang="zh-CN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mutex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  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V(fork[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	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V(fork[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但每次只允许一人进餐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 smtClean="0"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#define   N   5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itchFamily="49" charset="0"/>
                </a:rPr>
                <a:t>//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 smtClean="0">
                  <a:latin typeface="Courier New" pitchFamily="49" charset="0"/>
                  <a:ea typeface="微软雅黑" pitchFamily="34" charset="-122"/>
                  <a:cs typeface="Courier New" pitchFamily="49" charset="0"/>
                </a:rPr>
                <a:t>semaphore fork[5]; 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itchFamily="49" charset="0"/>
                </a:rPr>
                <a:t>// 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itchFamily="49" charset="0"/>
                </a:rPr>
                <a:t>信号量初值为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itchFamily="49" charset="0"/>
                </a:rPr>
                <a:t>1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	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</a:t>
              </a:r>
              <a:r>
                <a:rPr lang="zh-CN" altLang="en-US" dirty="0" smtClean="0"/>
                <a:t>量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7"/>
          <p:cNvGrpSpPr/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/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/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/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/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内容占位符 2"/>
          <p:cNvSpPr txBox="1"/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/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	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去拿左边的叉子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 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int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while(TRUE)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{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	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去拿左边的叉子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  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V(fork[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]);	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V(fork[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16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+ 1) % N]);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}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1460" y="699770"/>
            <a:ext cx="8682990" cy="192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r>
              <a:rPr lang="en-US"/>
              <a:t>    system DINING_PHILOSOPHERS</a:t>
            </a:r>
          </a:p>
          <a:p>
            <a:r>
              <a:rPr lang="en-US"/>
              <a:t>    VAR</a:t>
            </a:r>
          </a:p>
          <a:p>
            <a:r>
              <a:rPr lang="en-US"/>
              <a:t>    me:    semaphore, initially 1;                   </a:t>
            </a:r>
            <a:r>
              <a:rPr lang="x-none" altLang="en-US"/>
              <a:t>	</a:t>
            </a:r>
            <a:r>
              <a:rPr lang="en-US"/>
              <a:t> </a:t>
            </a:r>
            <a:r>
              <a:rPr lang="x-none" altLang="en-US"/>
              <a:t>	</a:t>
            </a:r>
            <a:r>
              <a:rPr lang="en-US"/>
              <a:t>/* for mutual exclusion */</a:t>
            </a:r>
          </a:p>
          <a:p>
            <a:r>
              <a:rPr lang="en-US"/>
              <a:t>    s[5]:  semaphore s[5], initially 0;               </a:t>
            </a:r>
            <a:r>
              <a:rPr lang="x-none" altLang="en-US"/>
              <a:t>		</a:t>
            </a:r>
            <a:r>
              <a:rPr lang="en-US"/>
              <a:t>/* for synchronization */</a:t>
            </a:r>
          </a:p>
          <a:p>
            <a:r>
              <a:rPr lang="en-US"/>
              <a:t>    pflag[5]: {THINK, HUNGRY, EAT}, initially THINK;  </a:t>
            </a:r>
            <a:r>
              <a:rPr lang="x-none" altLang="en-US"/>
              <a:t>	</a:t>
            </a:r>
            <a:r>
              <a:rPr lang="en-US"/>
              <a:t>/* philosopher flag */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23850" y="123190"/>
            <a:ext cx="2540000" cy="2693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procedure philosopher(i)</a:t>
            </a:r>
          </a:p>
          <a:p>
            <a:r>
              <a:rPr lang="en-US" sz="1600"/>
              <a:t>  {</a:t>
            </a:r>
          </a:p>
          <a:p>
            <a:r>
              <a:rPr lang="en-US" sz="1600"/>
              <a:t>    while TRUE do</a:t>
            </a:r>
          </a:p>
          <a:p>
            <a:r>
              <a:rPr lang="en-US" sz="1600"/>
              <a:t>     {</a:t>
            </a:r>
          </a:p>
          <a:p>
            <a:r>
              <a:rPr lang="en-US" sz="1600"/>
              <a:t>       THINKING;</a:t>
            </a:r>
          </a:p>
          <a:p>
            <a:r>
              <a:rPr lang="en-US" sz="1600"/>
              <a:t>       take_chopsticks(i);</a:t>
            </a:r>
          </a:p>
          <a:p>
            <a:r>
              <a:rPr lang="en-US" sz="1600"/>
              <a:t>       EATING;</a:t>
            </a:r>
          </a:p>
          <a:p>
            <a:r>
              <a:rPr lang="en-US" sz="1600"/>
              <a:t>       drop_chopsticks(i);</a:t>
            </a:r>
          </a:p>
          <a:p>
            <a:r>
              <a:rPr lang="en-US" sz="1600"/>
              <a:t>     }</a:t>
            </a:r>
          </a:p>
          <a:p>
            <a:r>
              <a:rPr lang="en-US" sz="1600"/>
              <a:t>  }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851910" y="267970"/>
            <a:ext cx="5424805" cy="2205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procedure take_chopsticks(i)</a:t>
            </a:r>
          </a:p>
          <a:p>
            <a:r>
              <a:rPr lang="en-US" sz="1600"/>
              <a:t>  {</a:t>
            </a:r>
          </a:p>
          <a:p>
            <a:r>
              <a:rPr lang="en-US" sz="1600"/>
              <a:t>    DOWN(me);               /* critical section */</a:t>
            </a:r>
          </a:p>
          <a:p>
            <a:r>
              <a:rPr lang="en-US" sz="1600"/>
              <a:t>    pflag[i] := HUNGRY;</a:t>
            </a:r>
          </a:p>
          <a:p>
            <a:r>
              <a:rPr lang="en-US" sz="1600"/>
              <a:t>    test[i];</a:t>
            </a:r>
          </a:p>
          <a:p>
            <a:r>
              <a:rPr lang="en-US" sz="1600"/>
              <a:t>    UP(me);                 /* end critical section */</a:t>
            </a:r>
          </a:p>
          <a:p>
            <a:r>
              <a:rPr lang="en-US" sz="1600"/>
              <a:t>    DOWN(s[i])              /* Eat if enabled */</a:t>
            </a:r>
          </a:p>
          <a:p>
            <a:r>
              <a:rPr lang="en-US" sz="1600"/>
              <a:t>   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24300" y="2644140"/>
            <a:ext cx="5972175" cy="1962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>
                <a:sym typeface="+mn-ea"/>
              </a:rPr>
              <a:t>procedure </a:t>
            </a:r>
            <a:r>
              <a:rPr lang="en-US" sz="1600"/>
              <a:t>drop_chopsticks(int i)</a:t>
            </a:r>
          </a:p>
          <a:p>
            <a:r>
              <a:rPr lang="en-US" sz="1600"/>
              <a:t>  {</a:t>
            </a:r>
          </a:p>
          <a:p>
            <a:r>
              <a:rPr lang="en-US" sz="1600"/>
              <a:t>    DOWN(me);                /* critical section */</a:t>
            </a:r>
          </a:p>
          <a:p>
            <a:r>
              <a:rPr lang="en-US" sz="1600"/>
              <a:t>    test(i-1);               /* Let phil. on left eat if possible */</a:t>
            </a:r>
          </a:p>
          <a:p>
            <a:r>
              <a:rPr lang="en-US" sz="1600"/>
              <a:t>    test(i+1);               /* Let phil. on rght eat if possible */</a:t>
            </a:r>
          </a:p>
          <a:p>
            <a:r>
              <a:rPr lang="en-US" sz="1600"/>
              <a:t>    UP(me);                  /* up critical section */</a:t>
            </a:r>
          </a:p>
          <a:p>
            <a:r>
              <a:rPr lang="en-US" sz="1600"/>
              <a:t>   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23850" y="2644140"/>
            <a:ext cx="4056380" cy="2693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void test(i) /* Let phil[i] eat, if waiting */</a:t>
            </a:r>
          </a:p>
          <a:p>
            <a:r>
              <a:rPr lang="en-US" sz="1600"/>
              <a:t>  {</a:t>
            </a:r>
          </a:p>
          <a:p>
            <a:r>
              <a:rPr lang="en-US" sz="1600"/>
              <a:t>    if ( pflag[i] == HUNGRY</a:t>
            </a:r>
          </a:p>
          <a:p>
            <a:r>
              <a:rPr lang="en-US" sz="1600"/>
              <a:t>      &amp;&amp; pflag[i-1] != EAT</a:t>
            </a:r>
          </a:p>
          <a:p>
            <a:r>
              <a:rPr lang="en-US" sz="1600"/>
              <a:t>      &amp;&amp; pflag[i+1] != EAT)</a:t>
            </a:r>
          </a:p>
          <a:p>
            <a:r>
              <a:rPr lang="en-US" sz="1600"/>
              <a:t>       then {</a:t>
            </a:r>
          </a:p>
          <a:p>
            <a:r>
              <a:rPr lang="en-US" sz="1600"/>
              <a:t>          pflag[i] := EAT;</a:t>
            </a:r>
          </a:p>
          <a:p>
            <a:r>
              <a:rPr lang="en-US" sz="1600"/>
              <a:t>          UP(s[i])</a:t>
            </a:r>
          </a:p>
          <a:p>
            <a:r>
              <a:rPr lang="en-US" sz="1600"/>
              <a:t>         }</a:t>
            </a:r>
          </a:p>
          <a:p>
            <a:r>
              <a:rPr lang="en-US" sz="1600"/>
              <a:t>    }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/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/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>
                <a:solidFill>
                  <a:srgbClr val="C00000"/>
                </a:solidFill>
              </a:rPr>
              <a:t>读者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写者问题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“</a:t>
              </a:r>
              <a:r>
                <a:rPr lang="zh-CN" altLang="en-US" dirty="0" smtClean="0"/>
                <a:t>读－读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/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/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读者计数</a:t>
              </a:r>
              <a:r>
                <a:rPr lang="en-US" altLang="zh-CN" sz="1800" dirty="0" err="1" smtClean="0"/>
                <a:t>Rcount</a:t>
              </a:r>
              <a:r>
                <a:rPr lang="en-US" altLang="zh-CN" sz="1800" dirty="0" smtClean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</a:t>
              </a:r>
              <a:r>
                <a:rPr lang="zh-CN" altLang="en-US" sz="1800" dirty="0" smtClean="0"/>
                <a:t>信号量描述每个约束</a:t>
              </a:r>
              <a:endParaRPr lang="zh-CN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信号量</a:t>
              </a:r>
              <a:r>
                <a:rPr lang="en-US" altLang="zh-CN" sz="1600" dirty="0" err="1" smtClean="0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/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信号量</a:t>
              </a:r>
              <a:r>
                <a:rPr lang="en-US" altLang="zh-CN" sz="1800" dirty="0" err="1" smtClean="0"/>
                <a:t>CountMutex</a:t>
              </a:r>
              <a:endParaRPr lang="en-US" altLang="zh-CN" sz="1800" dirty="0" smtClean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/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/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read</a:t>
            </a:r>
            <a:r>
              <a:rPr lang="zh-CN" alt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write</a:t>
            </a:r>
            <a:r>
              <a:rPr lang="zh-CN" alt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read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write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(WriteMutex);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== 0)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++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read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write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(WriteMutex);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/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++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read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--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write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(WriteMutex);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++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read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--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write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(WriteMutex);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SimSun" charset="-122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++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read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--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Rcount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if 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(CountMutex)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P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zh-CN" altLang="en-US" sz="1800" b="1" dirty="0">
                  <a:latin typeface="Courier New" pitchFamily="49" charset="0"/>
                  <a:ea typeface="+mn-ea"/>
                  <a:cs typeface="Courier New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write</a:t>
              </a:r>
              <a:r>
                <a:rPr lang="zh-CN" altLang="en-US" sz="18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;</a:t>
              </a:r>
              <a:endParaRPr lang="zh-CN" altLang="en-US" sz="180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zh-CN" altLang="en-US" sz="1800" b="1" dirty="0" smtClean="0">
                  <a:latin typeface="Courier New" pitchFamily="49" charset="0"/>
                  <a:cs typeface="Courier New" pitchFamily="49" charset="0"/>
                </a:rPr>
                <a:t>(WriteMutex);</a:t>
              </a:r>
              <a:endParaRPr lang="zh-CN" altLang="en-US" sz="1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1242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11576A"/>
                </a:solidFill>
              </a:rPr>
              <a:t>此实现中，读者优先</a:t>
            </a:r>
            <a:endParaRPr kumimoji="1" lang="zh-CN" altLang="en-US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写者</a:t>
            </a:r>
            <a:r>
              <a:rPr lang="zh-CN" altLang="en-US" smtClean="0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如何实现？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只要有读者正在读状态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，后来的读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者都能直接进入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如读者持续不断进入，则写者就处于饥饿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如写者持续不断就绪，则读者就处于饥饿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0;  	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0;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0; 	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0;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21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0;  	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0;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0; 	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0; 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  // 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</a:t>
            </a: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6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)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Add this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thread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t to q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if (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Remove 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classSemaphore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sem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itchFamily="49" charset="0"/>
                <a:ea typeface="+mn-ea"/>
                <a:cs typeface="Courier New" pitchFamily="49" charset="0"/>
              </a:rPr>
              <a:t>WaitQueue</a:t>
            </a: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)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okToWrite.signal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AR-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if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(AR ==0 &amp;&amp; 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okToWrite.signal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DoneRead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) 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if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okToWrite.signal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while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okToWrite.wait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WW-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WR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WW = 0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   // 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lock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okToRead</a:t>
            </a: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Condition </a:t>
            </a:r>
            <a:r>
              <a:rPr lang="en-US" altLang="zh-CN" sz="1400" b="1" dirty="0" err="1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okToWrite</a:t>
            </a:r>
            <a:r>
              <a:rPr lang="en-US" altLang="zh-CN" sz="1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Private Database::</a:t>
            </a:r>
            <a:r>
              <a:rPr lang="en-US" altLang="zh-CN" sz="1400" b="1" dirty="0" err="1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lock.Acquire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AW-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if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okToWrite.signal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else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if (WR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okToRead.broadcast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lock.Release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StartWrite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//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check </a:t>
            </a: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out-wake 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altLang="zh-CN" sz="14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DoneWrite</a:t>
            </a:r>
            <a:r>
              <a:rPr lang="en-US" altLang="zh-CN" sz="1400" b="1" dirty="0">
                <a:latin typeface="Courier New" pitchFamily="49" charset="0"/>
                <a:ea typeface="+mj-ea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 smtClean="0"/>
                <a:t>：资源数目为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或</a:t>
              </a:r>
              <a:r>
                <a:rPr lang="en-US" altLang="zh-CN" dirty="0" smtClean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 smtClean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/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临界区的互斥访问控制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/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线程间的事件等待</a:t>
              </a:r>
              <a:endParaRPr lang="zh-CN" altLang="en-US" dirty="0"/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/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 smtClean="0"/>
                  <a:t>两者等价</a:t>
                </a:r>
                <a:endParaRPr lang="en-US" altLang="zh-CN" dirty="0" smtClean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5395</Words>
  <Application>Kingsoft Office WPP</Application>
  <PresentationFormat>全屏显示(16:9)</PresentationFormat>
  <Paragraphs>1634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1018</cp:revision>
  <dcterms:created xsi:type="dcterms:W3CDTF">2018-05-10T15:41:55Z</dcterms:created>
  <dcterms:modified xsi:type="dcterms:W3CDTF">2019-08-22T17:24:11Z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