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38" r:id="rId2"/>
    <p:sldId id="438" r:id="rId3"/>
    <p:sldId id="508" r:id="rId4"/>
    <p:sldId id="305" r:id="rId5"/>
    <p:sldId id="550" r:id="rId6"/>
    <p:sldId id="549" r:id="rId7"/>
    <p:sldId id="306" r:id="rId8"/>
    <p:sldId id="439" r:id="rId9"/>
    <p:sldId id="442" r:id="rId10"/>
    <p:sldId id="555" r:id="rId11"/>
    <p:sldId id="554" r:id="rId12"/>
    <p:sldId id="553" r:id="rId13"/>
    <p:sldId id="552" r:id="rId14"/>
    <p:sldId id="514" r:id="rId15"/>
    <p:sldId id="458" r:id="rId16"/>
    <p:sldId id="452" r:id="rId17"/>
    <p:sldId id="567" r:id="rId18"/>
    <p:sldId id="515" r:id="rId19"/>
    <p:sldId id="556" r:id="rId20"/>
    <p:sldId id="578" r:id="rId21"/>
    <p:sldId id="579" r:id="rId22"/>
    <p:sldId id="518" r:id="rId23"/>
    <p:sldId id="504" r:id="rId24"/>
    <p:sldId id="519" r:id="rId25"/>
    <p:sldId id="564" r:id="rId26"/>
    <p:sldId id="521" r:id="rId27"/>
    <p:sldId id="455" r:id="rId28"/>
    <p:sldId id="522" r:id="rId29"/>
    <p:sldId id="523" r:id="rId30"/>
    <p:sldId id="524" r:id="rId31"/>
    <p:sldId id="580" r:id="rId32"/>
    <p:sldId id="526" r:id="rId33"/>
    <p:sldId id="527" r:id="rId34"/>
    <p:sldId id="528" r:id="rId35"/>
    <p:sldId id="525" r:id="rId36"/>
    <p:sldId id="529" r:id="rId37"/>
    <p:sldId id="565" r:id="rId38"/>
    <p:sldId id="566" r:id="rId39"/>
    <p:sldId id="532" r:id="rId40"/>
    <p:sldId id="505" r:id="rId41"/>
    <p:sldId id="570" r:id="rId42"/>
    <p:sldId id="569" r:id="rId43"/>
    <p:sldId id="568" r:id="rId44"/>
    <p:sldId id="535" r:id="rId45"/>
    <p:sldId id="557" r:id="rId46"/>
    <p:sldId id="571" r:id="rId47"/>
    <p:sldId id="572" r:id="rId48"/>
    <p:sldId id="506" r:id="rId49"/>
    <p:sldId id="536" r:id="rId50"/>
    <p:sldId id="537" r:id="rId51"/>
    <p:sldId id="538" r:id="rId52"/>
    <p:sldId id="573" r:id="rId53"/>
    <p:sldId id="575" r:id="rId54"/>
    <p:sldId id="574" r:id="rId55"/>
    <p:sldId id="581" r:id="rId56"/>
    <p:sldId id="533" r:id="rId57"/>
    <p:sldId id="582" r:id="rId58"/>
    <p:sldId id="558" r:id="rId59"/>
    <p:sldId id="583" r:id="rId60"/>
    <p:sldId id="559" r:id="rId61"/>
    <p:sldId id="560" r:id="rId62"/>
    <p:sldId id="562" r:id="rId63"/>
    <p:sldId id="563" r:id="rId64"/>
    <p:sldId id="584" r:id="rId65"/>
    <p:sldId id="585" r:id="rId66"/>
    <p:sldId id="548" r:id="rId67"/>
    <p:sldId id="507" r:id="rId68"/>
    <p:sldId id="577" r:id="rId69"/>
    <p:sldId id="576" r:id="rId70"/>
    <p:sldId id="479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576A"/>
    <a:srgbClr val="CCFFFF"/>
    <a:srgbClr val="CCCCCC"/>
    <a:srgbClr val="666666"/>
    <a:srgbClr val="FF00FF"/>
    <a:srgbClr val="0EB1C8"/>
    <a:srgbClr val="FFF9B1"/>
    <a:srgbClr val="FDD000"/>
    <a:srgbClr val="CCFF99"/>
    <a:srgbClr val="33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3952" autoAdjust="0"/>
  </p:normalViewPr>
  <p:slideViewPr>
    <p:cSldViewPr>
      <p:cViewPr varScale="1">
        <p:scale>
          <a:sx n="109" d="100"/>
          <a:sy n="109" d="100"/>
        </p:scale>
        <p:origin x="-619" y="-67"/>
      </p:cViewPr>
      <p:guideLst>
        <p:guide orient="horz" pos="1620"/>
        <p:guide orient="horz" pos="1393"/>
        <p:guide orient="horz"/>
        <p:guide pos="2880"/>
        <p:guide pos="2562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8945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-122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SimSun" charset="-122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8945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-122"/>
                <a:sym typeface="Times New Roman" charset="0"/>
              </a:rPr>
              <a:t>Lab7: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-122"/>
                <a:sym typeface="Times New Roman" charset="0"/>
              </a:rPr>
              <a:t>同步互斥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-122"/>
              <a:sym typeface="Times New Roman" charset="0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84" y="1566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28" y="1853055"/>
            <a:ext cx="4591364" cy="1196510"/>
          </a:xfrm>
          <a:prstGeom prst="rect">
            <a:avLst/>
          </a:prstGeom>
        </p:spPr>
      </p:pic>
      <p:sp>
        <p:nvSpPr>
          <p:cNvPr id="6" name="TextBox 19"/>
          <p:cNvSpPr txBox="1"/>
          <p:nvPr/>
        </p:nvSpPr>
        <p:spPr>
          <a:xfrm>
            <a:off x="2571736" y="4143386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Lec19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实验七 同步互斥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处理器调度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49" name="矩形 44"/>
          <p:cNvSpPr>
            <a:spLocks noChangeArrowheads="1"/>
          </p:cNvSpPr>
          <p:nvPr/>
        </p:nvSpPr>
        <p:spPr bwMode="auto">
          <a:xfrm>
            <a:off x="2472287" y="1688714"/>
            <a:ext cx="220567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哲学家就餐问题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处理器调度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  <p:sp>
        <p:nvSpPr>
          <p:cNvPr id="2" name="矩形 1"/>
          <p:cNvSpPr/>
          <p:nvPr/>
        </p:nvSpPr>
        <p:spPr>
          <a:xfrm>
            <a:off x="958490" y="2057509"/>
            <a:ext cx="5256584" cy="2366055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0092" y="9155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定时器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471128"/>
            <a:ext cx="4942839" cy="369332"/>
            <a:chOff x="107504" y="1471128"/>
            <a:chExt cx="4942839" cy="369332"/>
          </a:xfrm>
        </p:grpSpPr>
        <p:sp>
          <p:nvSpPr>
            <p:cNvPr id="12" name="矩形 20"/>
            <p:cNvSpPr>
              <a:spLocks noChangeArrowheads="1"/>
            </p:cNvSpPr>
            <p:nvPr/>
          </p:nvSpPr>
          <p:spPr bwMode="auto">
            <a:xfrm>
              <a:off x="2386048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添加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timer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sp>
          <p:nvSpPr>
            <p:cNvPr id="13" name="矩形 20"/>
            <p:cNvSpPr>
              <a:spLocks noChangeArrowheads="1"/>
            </p:cNvSpPr>
            <p:nvPr/>
          </p:nvSpPr>
          <p:spPr bwMode="auto">
            <a:xfrm>
              <a:off x="1017896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d</a:t>
              </a:r>
              <a:r>
                <a:rPr lang="en-US" altLang="zh-CN" sz="1400" b="1" dirty="0" err="1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o_sleep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sp>
          <p:nvSpPr>
            <p:cNvPr id="14" name="矩形 44"/>
            <p:cNvSpPr>
              <a:spLocks noChangeArrowheads="1"/>
            </p:cNvSpPr>
            <p:nvPr/>
          </p:nvSpPr>
          <p:spPr bwMode="auto">
            <a:xfrm>
              <a:off x="107504" y="1471128"/>
              <a:ext cx="91039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15" name="直接箭头连接符 19"/>
            <p:cNvCxnSpPr>
              <a:cxnSpLocks noChangeShapeType="1"/>
            </p:cNvCxnSpPr>
            <p:nvPr/>
          </p:nvCxnSpPr>
          <p:spPr bwMode="auto">
            <a:xfrm>
              <a:off x="1917572" y="1649753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tailEnd type="triangle" w="med" len="med"/>
            </a:ln>
          </p:spPr>
        </p:cxn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804512" y="1493131"/>
              <a:ext cx="124583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进入等待状态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cxnSp>
          <p:nvCxnSpPr>
            <p:cNvPr id="21" name="直接箭头连接符 19"/>
            <p:cNvCxnSpPr>
              <a:cxnSpLocks noChangeShapeType="1"/>
            </p:cNvCxnSpPr>
            <p:nvPr/>
          </p:nvCxnSpPr>
          <p:spPr bwMode="auto">
            <a:xfrm>
              <a:off x="3336037" y="1651374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tailEnd type="triangle" w="med" len="med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179512" y="2992718"/>
            <a:ext cx="6094968" cy="371120"/>
            <a:chOff x="179512" y="2992718"/>
            <a:chExt cx="6094968" cy="371120"/>
          </a:xfrm>
        </p:grpSpPr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1012948" y="2994506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时钟中断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sp>
          <p:nvSpPr>
            <p:cNvPr id="17" name="矩形 44"/>
            <p:cNvSpPr>
              <a:spLocks noChangeArrowheads="1"/>
            </p:cNvSpPr>
            <p:nvPr/>
          </p:nvSpPr>
          <p:spPr bwMode="auto">
            <a:xfrm>
              <a:off x="179512" y="2994506"/>
              <a:ext cx="7161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时钟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" name="矩形 20"/>
            <p:cNvSpPr>
              <a:spLocks noChangeArrowheads="1"/>
            </p:cNvSpPr>
            <p:nvPr/>
          </p:nvSpPr>
          <p:spPr bwMode="auto">
            <a:xfrm>
              <a:off x="2400792" y="2994506"/>
              <a:ext cx="1425415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遍历</a:t>
              </a:r>
              <a:r>
                <a:rPr lang="en-US" altLang="zh-CN" sz="1400" b="1" dirty="0" err="1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timer_list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cxnSp>
          <p:nvCxnSpPr>
            <p:cNvPr id="19" name="直接箭头连接符 19"/>
            <p:cNvCxnSpPr>
              <a:cxnSpLocks noChangeShapeType="1"/>
            </p:cNvCxnSpPr>
            <p:nvPr/>
          </p:nvCxnSpPr>
          <p:spPr bwMode="auto">
            <a:xfrm>
              <a:off x="1932317" y="3152749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tailEnd type="triangle" w="med" len="med"/>
            </a:ln>
          </p:spPr>
        </p:cxnSp>
        <p:sp>
          <p:nvSpPr>
            <p:cNvPr id="24" name="矩形 20"/>
            <p:cNvSpPr>
              <a:spLocks noChangeArrowheads="1"/>
            </p:cNvSpPr>
            <p:nvPr/>
          </p:nvSpPr>
          <p:spPr bwMode="auto">
            <a:xfrm>
              <a:off x="4296611" y="2992718"/>
              <a:ext cx="1977869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发现进程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A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定时器到期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cxnSp>
          <p:nvCxnSpPr>
            <p:cNvPr id="25" name="直接箭头连接符 19"/>
            <p:cNvCxnSpPr>
              <a:cxnSpLocks noChangeShapeType="1"/>
            </p:cNvCxnSpPr>
            <p:nvPr/>
          </p:nvCxnSpPr>
          <p:spPr bwMode="auto">
            <a:xfrm>
              <a:off x="3864195" y="3150961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tailEnd type="triangl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5309688" y="2242925"/>
            <a:ext cx="1062511" cy="699295"/>
            <a:chOff x="5309688" y="2242925"/>
            <a:chExt cx="1062511" cy="699295"/>
          </a:xfrm>
        </p:grpSpPr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5309688" y="2242925"/>
              <a:ext cx="106251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唤醒进程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SimSun" charset="-122"/>
                  <a:sym typeface="微软雅黑" pitchFamily="34" charset="-122"/>
                </a:rPr>
                <a:t>A</a:t>
              </a:r>
              <a:endParaRPr lang="zh-CN" sz="1400" b="1" dirty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endParaRPr>
            </a:p>
          </p:txBody>
        </p:sp>
        <p:cxnSp>
          <p:nvCxnSpPr>
            <p:cNvPr id="27" name="直接箭头连接符 19"/>
            <p:cNvCxnSpPr>
              <a:cxnSpLocks noChangeShapeType="1"/>
            </p:cNvCxnSpPr>
            <p:nvPr/>
          </p:nvCxnSpPr>
          <p:spPr bwMode="auto">
            <a:xfrm flipH="1" flipV="1">
              <a:off x="5768409" y="2571750"/>
              <a:ext cx="9" cy="370470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tailEnd type="triangle" w="med" len="med"/>
            </a:ln>
          </p:spPr>
        </p:cxnSp>
      </p:grp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5526711" y="1505470"/>
            <a:ext cx="1245831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进入就绪状态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cxnSp>
        <p:nvCxnSpPr>
          <p:cNvPr id="29" name="直接箭头连接符 19"/>
          <p:cNvCxnSpPr>
            <a:cxnSpLocks noChangeShapeType="1"/>
          </p:cNvCxnSpPr>
          <p:nvPr/>
        </p:nvCxnSpPr>
        <p:spPr bwMode="auto">
          <a:xfrm>
            <a:off x="5058236" y="1663713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ot"/>
            <a:round/>
            <a:tailEnd type="triangle" w="med" len="med"/>
          </a:ln>
        </p:spPr>
      </p:cxnSp>
      <p:cxnSp>
        <p:nvCxnSpPr>
          <p:cNvPr id="30" name="直接箭头连接符 19"/>
          <p:cNvCxnSpPr>
            <a:cxnSpLocks noChangeShapeType="1"/>
          </p:cNvCxnSpPr>
          <p:nvPr/>
        </p:nvCxnSpPr>
        <p:spPr bwMode="auto">
          <a:xfrm flipH="1" flipV="1">
            <a:off x="5768409" y="1825816"/>
            <a:ext cx="9" cy="37047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42608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953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37258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2329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727" y="3539792"/>
            <a:ext cx="37046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+mn-ea"/>
              </a:rPr>
              <a:t>static list_entry_t </a:t>
            </a:r>
            <a:r>
              <a:rPr lang="zh-CN" altLang="zh-CN" sz="2000" b="1" dirty="0">
                <a:solidFill>
                  <a:srgbClr val="C00000"/>
                </a:solidFill>
                <a:latin typeface="+mn-ea"/>
              </a:rPr>
              <a:t>timer_list;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804505" y="3229604"/>
            <a:ext cx="161772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定时器列表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00388" y="987574"/>
            <a:ext cx="133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00388" y="4045122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00388" y="3440280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00388" y="2822738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00388" y="2209958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00388" y="1592416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60476" y="2494123"/>
            <a:ext cx="1152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1048" y="3284704"/>
            <a:ext cx="270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43230" y="2494123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12651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713068"/>
            <a:ext cx="29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774567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philosopher_using_semaphore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914" y="25465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do_sleep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9951" y="103507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230" y="253698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sys_sleep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55" y="3327567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philosopher_using_condvar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9951" y="163163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timer_init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326" y="2257458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076" y="285855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intr_restore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388" y="34760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626" y="40807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926736" y="2150586"/>
            <a:ext cx="697230" cy="434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1" idx="1"/>
          </p:cNvCxnSpPr>
          <p:nvPr/>
        </p:nvCxnSpPr>
        <p:spPr>
          <a:xfrm>
            <a:off x="2395230" y="2710123"/>
            <a:ext cx="1263026" cy="5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92446" y="2847816"/>
            <a:ext cx="731520" cy="422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3" idx="1"/>
          </p:cNvCxnSpPr>
          <p:nvPr/>
        </p:nvCxnSpPr>
        <p:spPr>
          <a:xfrm flipV="1">
            <a:off x="4820306" y="2417286"/>
            <a:ext cx="579120" cy="1600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4" idx="1"/>
          </p:cNvCxnSpPr>
          <p:nvPr/>
        </p:nvCxnSpPr>
        <p:spPr>
          <a:xfrm>
            <a:off x="4827926" y="2828766"/>
            <a:ext cx="57912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2" idx="1"/>
          </p:cNvCxnSpPr>
          <p:nvPr/>
        </p:nvCxnSpPr>
        <p:spPr>
          <a:xfrm rot="5400000" flipH="1" flipV="1">
            <a:off x="4770776" y="1857216"/>
            <a:ext cx="662940" cy="579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5" idx="1"/>
          </p:cNvCxnSpPr>
          <p:nvPr/>
        </p:nvCxnSpPr>
        <p:spPr>
          <a:xfrm rot="16200000" flipH="1">
            <a:off x="4759346" y="3004026"/>
            <a:ext cx="701040" cy="548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414541" y="1259046"/>
            <a:ext cx="962025" cy="1209675"/>
          </a:xfrm>
          <a:custGeom>
            <a:avLst/>
            <a:gdLst>
              <a:gd name="connsiteX0" fmla="*/ 0 w 962025"/>
              <a:gd name="connsiteY0" fmla="*/ 1209675 h 1209675"/>
              <a:gd name="connsiteX1" fmla="*/ 285750 w 962025"/>
              <a:gd name="connsiteY1" fmla="*/ 304800 h 1209675"/>
              <a:gd name="connsiteX2" fmla="*/ 962025 w 962025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209675">
                <a:moveTo>
                  <a:pt x="0" y="1209675"/>
                </a:moveTo>
                <a:cubicBezTo>
                  <a:pt x="62706" y="858043"/>
                  <a:pt x="125413" y="506412"/>
                  <a:pt x="285750" y="304800"/>
                </a:cubicBezTo>
                <a:cubicBezTo>
                  <a:pt x="446087" y="103188"/>
                  <a:pt x="892175" y="57150"/>
                  <a:pt x="96202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95491" y="2964021"/>
            <a:ext cx="962025" cy="1362075"/>
          </a:xfrm>
          <a:custGeom>
            <a:avLst/>
            <a:gdLst>
              <a:gd name="connsiteX0" fmla="*/ 0 w 962025"/>
              <a:gd name="connsiteY0" fmla="*/ 0 h 1362075"/>
              <a:gd name="connsiteX1" fmla="*/ 419100 w 962025"/>
              <a:gd name="connsiteY1" fmla="*/ 952500 h 1362075"/>
              <a:gd name="connsiteX2" fmla="*/ 962025 w 962025"/>
              <a:gd name="connsiteY2" fmla="*/ 1362075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362075">
                <a:moveTo>
                  <a:pt x="0" y="0"/>
                </a:moveTo>
                <a:cubicBezTo>
                  <a:pt x="129381" y="362744"/>
                  <a:pt x="258763" y="725488"/>
                  <a:pt x="419100" y="952500"/>
                </a:cubicBezTo>
                <a:cubicBezTo>
                  <a:pt x="579438" y="1179513"/>
                  <a:pt x="887413" y="1298575"/>
                  <a:pt x="962025" y="13620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0"/>
          <p:cNvSpPr>
            <a:spLocks noChangeArrowheads="1"/>
          </p:cNvSpPr>
          <p:nvPr/>
        </p:nvSpPr>
        <p:spPr bwMode="auto">
          <a:xfrm>
            <a:off x="851770" y="1210481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miter lim="8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imSun" charset="-122"/>
              </a:rPr>
              <a:t>进程</a:t>
            </a:r>
            <a:r>
              <a:rPr lang="zh-CN" altLang="zh-CN" sz="1400" b="1">
                <a:solidFill>
                  <a:srgbClr val="11576A"/>
                </a:solidFill>
                <a:latin typeface="微软雅黑" pitchFamily="34" charset="-122"/>
                <a:sym typeface="SimSun" charset="-122"/>
              </a:rPr>
              <a:t>/</a:t>
            </a:r>
            <a:r>
              <a:rPr 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imSun" charset="-122"/>
              </a:rPr>
              <a:t>线程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52694" y="3068444"/>
            <a:ext cx="22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52694" y="2204202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52694" y="1357304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44378" y="2220911"/>
            <a:ext cx="1440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5536" y="22209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59152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9141" y="2273299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run_timer_list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26377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trap_dispatch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4157" y="139651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632" y="2251702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282" y="3104257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sched_class_proc_tick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818534" y="2436911"/>
            <a:ext cx="612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3896951" y="2438400"/>
            <a:ext cx="638175" cy="139700"/>
          </a:xfrm>
          <a:custGeom>
            <a:avLst/>
            <a:gdLst>
              <a:gd name="connsiteX0" fmla="*/ 0 w 638175"/>
              <a:gd name="connsiteY0" fmla="*/ 0 h 139700"/>
              <a:gd name="connsiteX1" fmla="*/ 295275 w 638175"/>
              <a:gd name="connsiteY1" fmla="*/ 133350 h 139700"/>
              <a:gd name="connsiteX2" fmla="*/ 638175 w 638175"/>
              <a:gd name="connsiteY2" fmla="*/ 381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39700">
                <a:moveTo>
                  <a:pt x="0" y="0"/>
                </a:moveTo>
                <a:cubicBezTo>
                  <a:pt x="94456" y="63500"/>
                  <a:pt x="188913" y="127000"/>
                  <a:pt x="295275" y="133350"/>
                </a:cubicBezTo>
                <a:cubicBezTo>
                  <a:pt x="401637" y="139700"/>
                  <a:pt x="587375" y="53975"/>
                  <a:pt x="638175" y="381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01676" y="1590675"/>
            <a:ext cx="942975" cy="609600"/>
          </a:xfrm>
          <a:custGeom>
            <a:avLst/>
            <a:gdLst>
              <a:gd name="connsiteX0" fmla="*/ 0 w 942975"/>
              <a:gd name="connsiteY0" fmla="*/ 609600 h 609600"/>
              <a:gd name="connsiteX1" fmla="*/ 361950 w 942975"/>
              <a:gd name="connsiteY1" fmla="*/ 238125 h 609600"/>
              <a:gd name="connsiteX2" fmla="*/ 942975 w 942975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75" h="609600">
                <a:moveTo>
                  <a:pt x="0" y="609600"/>
                </a:moveTo>
                <a:cubicBezTo>
                  <a:pt x="102394" y="474662"/>
                  <a:pt x="204788" y="339725"/>
                  <a:pt x="361950" y="238125"/>
                </a:cubicBezTo>
                <a:cubicBezTo>
                  <a:pt x="519113" y="136525"/>
                  <a:pt x="731044" y="68262"/>
                  <a:pt x="94297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544526" y="2686050"/>
            <a:ext cx="1000125" cy="733425"/>
          </a:xfrm>
          <a:custGeom>
            <a:avLst/>
            <a:gdLst>
              <a:gd name="connsiteX0" fmla="*/ 0 w 1000125"/>
              <a:gd name="connsiteY0" fmla="*/ 0 h 733425"/>
              <a:gd name="connsiteX1" fmla="*/ 409575 w 1000125"/>
              <a:gd name="connsiteY1" fmla="*/ 542925 h 733425"/>
              <a:gd name="connsiteX2" fmla="*/ 1000125 w 1000125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733425">
                <a:moveTo>
                  <a:pt x="0" y="0"/>
                </a:moveTo>
                <a:cubicBezTo>
                  <a:pt x="121444" y="210344"/>
                  <a:pt x="242888" y="420688"/>
                  <a:pt x="409575" y="542925"/>
                </a:cubicBezTo>
                <a:cubicBezTo>
                  <a:pt x="576262" y="665162"/>
                  <a:pt x="904875" y="704850"/>
                  <a:pt x="1000125" y="73342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635879" y="1419225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beve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imSun" charset="-122"/>
              </a:rPr>
              <a:t>时钟中断</a:t>
            </a:r>
          </a:p>
        </p:txBody>
      </p:sp>
      <p:sp>
        <p:nvSpPr>
          <p:cNvPr id="26" name="箭头 651"/>
          <p:cNvSpPr>
            <a:spLocks noChangeShapeType="1"/>
          </p:cNvSpPr>
          <p:nvPr/>
        </p:nvSpPr>
        <p:spPr bwMode="auto">
          <a:xfrm>
            <a:off x="1069266" y="1779588"/>
            <a:ext cx="0" cy="4318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 smtClean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7274058" y="1491630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CLI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7274058" y="2405442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STI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8780" y="10607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6230" y="2053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 smtClean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969385" y="1486285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CLI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969385" y="240009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STI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4107" y="10553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557" y="20481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291" y="1459432"/>
            <a:ext cx="4032448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local_intr_save(intr_flag); </a:t>
            </a:r>
            <a:endParaRPr lang="en-US" altLang="zh-CN" sz="1600" b="1" dirty="0" err="1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zh-CN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临界区代码 } local_intr_restore(</a:t>
            </a:r>
            <a:r>
              <a:rPr lang="zh-CN" altLang="zh-CN" sz="1600" b="1" dirty="0" err="1" smtClean="0">
                <a:latin typeface="Courier New" pitchFamily="49" charset="0"/>
                <a:cs typeface="Courier New" pitchFamily="49" charset="0"/>
              </a:rPr>
              <a:t>intr_flag); </a:t>
            </a:r>
            <a:endParaRPr lang="en-US" altLang="zh-CN" sz="1600" b="1" dirty="0" err="1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err="1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3737652" y="984655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700" y="1428742"/>
            <a:ext cx="3740176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proc_struct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uint32_t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wakeup_flags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wait_link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877862" y="10594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等待项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4732" y="3549627"/>
            <a:ext cx="3740144" cy="86177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wait_head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25" name="矩形 24"/>
          <p:cNvSpPr/>
          <p:nvPr/>
        </p:nvSpPr>
        <p:spPr>
          <a:xfrm>
            <a:off x="882624" y="32146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等待队列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441212" y="804866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等待操作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728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15728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2306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312306" y="276384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5816" y="1652070"/>
            <a:ext cx="15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2671" y="170366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2689" y="1203598"/>
            <a:ext cx="82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952689" y="124646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7355" y="1246460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6527355" y="12893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94931" y="1827488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6394931" y="187035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list_empty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48333" y="2398992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48333" y="244185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list_add_before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7311" y="1843168"/>
            <a:ext cx="147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657311" y="188603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wait_queue_add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507854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355071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2194" y="2720977"/>
            <a:ext cx="6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472194" y="27638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178090" y="2551212"/>
            <a:ext cx="294104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2123728" y="2917729"/>
            <a:ext cx="348466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44082" y="3143250"/>
            <a:ext cx="450058" cy="608137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39" idx="3"/>
            <a:endCxn id="11" idx="1"/>
          </p:cNvCxnSpPr>
          <p:nvPr/>
        </p:nvCxnSpPr>
        <p:spPr>
          <a:xfrm>
            <a:off x="3084862" y="2917729"/>
            <a:ext cx="234118" cy="83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0"/>
            <a:endCxn id="12" idx="2"/>
          </p:cNvCxnSpPr>
          <p:nvPr/>
        </p:nvCxnSpPr>
        <p:spPr>
          <a:xfrm flipH="1" flipV="1">
            <a:off x="3671816" y="2084070"/>
            <a:ext cx="490" cy="63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3"/>
            <a:endCxn id="15" idx="1"/>
          </p:cNvCxnSpPr>
          <p:nvPr/>
        </p:nvCxnSpPr>
        <p:spPr>
          <a:xfrm flipV="1">
            <a:off x="4427816" y="1400350"/>
            <a:ext cx="524873" cy="467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3"/>
            <a:endCxn id="26" idx="1"/>
          </p:cNvCxnSpPr>
          <p:nvPr/>
        </p:nvCxnSpPr>
        <p:spPr>
          <a:xfrm>
            <a:off x="4427816" y="1868070"/>
            <a:ext cx="229495" cy="1718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5" idx="3"/>
            <a:endCxn id="17" idx="1"/>
          </p:cNvCxnSpPr>
          <p:nvPr/>
        </p:nvCxnSpPr>
        <p:spPr>
          <a:xfrm flipV="1">
            <a:off x="5775350" y="1394100"/>
            <a:ext cx="7349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20" idx="1"/>
          </p:cNvCxnSpPr>
          <p:nvPr/>
        </p:nvCxnSpPr>
        <p:spPr>
          <a:xfrm flipV="1">
            <a:off x="6135601" y="2024240"/>
            <a:ext cx="2593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2" idx="1"/>
          </p:cNvCxnSpPr>
          <p:nvPr/>
        </p:nvCxnSpPr>
        <p:spPr>
          <a:xfrm>
            <a:off x="5752091" y="2275168"/>
            <a:ext cx="396242" cy="3205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412614" y="801643"/>
            <a:ext cx="4049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tx2">
                    <a:lumMod val="75000"/>
                  </a:schemeClr>
                </a:solidFill>
              </a:rPr>
              <a:t>让进程进入等待队列</a:t>
            </a:r>
            <a:r>
              <a:rPr lang="zh-CN" altLang="zh-CN" b="1" dirty="0">
                <a:solidFill>
                  <a:schemeClr val="tx2">
                    <a:lumMod val="75000"/>
                  </a:schemeClr>
                </a:solidFill>
              </a:rPr>
              <a:t>--wait_current_set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763524" y="813636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唤醒操作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98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9598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27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7627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6248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692930" y="278606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1772870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0018" y="182335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2432" y="1347614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422432" y="139047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</a:t>
            </a:r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64810" y="1987184"/>
            <a:ext cx="129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464810" y="2030047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25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2925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672" y="3579862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266672" y="362272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26136" y="2720977"/>
            <a:ext cx="4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741376" y="27638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26525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188427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27647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18521" y="3143251"/>
            <a:ext cx="462779" cy="637986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206199" y="2917729"/>
            <a:ext cx="360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3"/>
            <a:endCxn id="12" idx="2"/>
          </p:cNvCxnSpPr>
          <p:nvPr/>
        </p:nvCxnSpPr>
        <p:spPr>
          <a:xfrm flipV="1">
            <a:off x="4286248" y="2204870"/>
            <a:ext cx="195672" cy="732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3"/>
          </p:cNvCxnSpPr>
          <p:nvPr/>
        </p:nvCxnSpPr>
        <p:spPr>
          <a:xfrm flipV="1">
            <a:off x="5111920" y="1704804"/>
            <a:ext cx="285752" cy="284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3"/>
          </p:cNvCxnSpPr>
          <p:nvPr/>
        </p:nvCxnSpPr>
        <p:spPr>
          <a:xfrm>
            <a:off x="5111920" y="1988870"/>
            <a:ext cx="357190" cy="3588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706057" y="826301"/>
            <a:ext cx="2768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2000" b="1" dirty="0">
                <a:solidFill>
                  <a:schemeClr val="tx2">
                    <a:lumMod val="75000"/>
                  </a:schemeClr>
                </a:solidFill>
              </a:rPr>
              <a:t>唤醒进程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</a:rPr>
              <a:t>--wakeup_wait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69876" y="10637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信号量原理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3092" y="1540570"/>
            <a:ext cx="2376264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class Semaphore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1173971"/>
            <a:ext cx="421986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Add this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thread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 to q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block(t);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3056766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Remove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95248" y="1226887"/>
            <a:ext cx="2397032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class Semaphore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604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信号量原理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2000" y="1195891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classSemaphore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99742"/>
            <a:ext cx="5904656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value;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zh-CN" altLang="zh-CN" sz="1600" b="1" dirty="0" smtClean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//信号量的当前值 </a:t>
            </a:r>
            <a:endParaRPr lang="en-US" altLang="zh-CN" sz="1600" b="1" dirty="0" smtClean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wait_queue_t wait_queue; </a:t>
            </a:r>
            <a:r>
              <a:rPr lang="zh-CN" altLang="zh-CN" sz="1600" b="1" dirty="0" smtClean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//信号量对应的等待队列 </a:t>
            </a:r>
            <a:endParaRPr lang="en-US" altLang="zh-CN" sz="1600" b="1" dirty="0" smtClean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semaphore_t;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总体介绍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thread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 to q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//wakeup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//else return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68180" y="3582764"/>
            <a:ext cx="4032448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1" name="矩形 44"/>
          <p:cNvSpPr>
            <a:spLocks noChangeArrowheads="1"/>
          </p:cNvSpPr>
          <p:nvPr/>
        </p:nvSpPr>
        <p:spPr bwMode="auto">
          <a:xfrm>
            <a:off x="600047" y="3222287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thread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 to q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//wakeup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//else return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8850" y="3327400"/>
            <a:ext cx="4117340" cy="1638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if (sem-&gt;value &gt; 0) {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sem-&gt;value --;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local_intr_restore(intr_flag);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return 0;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2189" y="3363838"/>
            <a:ext cx="4617923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wait_t __wait, *wait = &amp;__wait;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wait_current_set(&amp;(sem-&gt;wait_queue),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wait, wait_state);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local_intr_restore(intr_flag);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schedule();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this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thread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 to q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//wakeup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//else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3363838"/>
            <a:ext cx="511256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80" dirty="0" smtClean="0">
                <a:latin typeface="Courier New" pitchFamily="49" charset="0"/>
                <a:cs typeface="Courier New" pitchFamily="49" charset="0"/>
              </a:rPr>
              <a:t>local_intr_save(intr_flag);</a:t>
            </a:r>
            <a:endParaRPr lang="en-US" altLang="zh-CN" sz="1600" b="1" spc="-8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80" dirty="0" smtClean="0">
                <a:latin typeface="Courier New" pitchFamily="49" charset="0"/>
                <a:cs typeface="Courier New" pitchFamily="49" charset="0"/>
              </a:rPr>
              <a:t>wait_current_del(&amp;(sem-&gt;wait_queue), wait); </a:t>
            </a:r>
            <a:endParaRPr lang="en-US" altLang="zh-CN" sz="1600" b="1" spc="-8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80" dirty="0" smtClean="0">
                <a:latin typeface="Courier New" pitchFamily="49" charset="0"/>
                <a:cs typeface="Courier New" pitchFamily="49" charset="0"/>
              </a:rPr>
              <a:t>local_intr_restore(intr_flag); </a:t>
            </a:r>
            <a:endParaRPr lang="en-US" altLang="zh-CN" sz="1600" b="1" spc="-8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80" dirty="0" smtClean="0">
                <a:latin typeface="Courier New" pitchFamily="49" charset="0"/>
                <a:cs typeface="Courier New" pitchFamily="49" charset="0"/>
              </a:rPr>
              <a:t>if (wait-&gt;wakeup_flags != wait_state) </a:t>
            </a:r>
            <a:endParaRPr lang="en-US" altLang="zh-CN" sz="1600" b="1" spc="-8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8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8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80" dirty="0" smtClean="0">
                <a:latin typeface="Courier New" pitchFamily="49" charset="0"/>
                <a:cs typeface="Courier New" pitchFamily="49" charset="0"/>
              </a:rPr>
              <a:t>{ return wait-&gt;wakeup_flags; } </a:t>
            </a:r>
            <a:endParaRPr lang="en-US" altLang="zh-CN" sz="1600" b="1" spc="-8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80" dirty="0" smtClean="0">
                <a:latin typeface="Courier New" pitchFamily="49" charset="0"/>
                <a:cs typeface="Courier New" pitchFamily="49" charset="0"/>
              </a:rPr>
              <a:t>return 0;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  if 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Add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this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thread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t to q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//wakeup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//else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62385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Remove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8179" y="3484006"/>
            <a:ext cx="4222949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600047" y="3123529"/>
            <a:ext cx="161772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Remove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r>
              <a:rPr lang="zh-CN" altLang="en-US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else {}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147814"/>
            <a:ext cx="6192688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wait_t *wait;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 ((wait = wait_queue_first(&amp;(sem-&gt;wait_queue)))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 == NULL)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sem-&gt;value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3231435"/>
            <a:ext cx="4464496" cy="49244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wakeup_wait(&amp;(sem-&gt;wait_queue),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wait, wait_state, 1);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3132" y="2641445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933132" y="26843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2106" y="2473168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3126" y="253825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280" y="2466817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378" y="25173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42932" y="33955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242932" y="343837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wait_in_queue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59910" y="4035081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59910" y="40779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240" y="1544475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818240" y="158733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106" y="2087403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86106" y="213026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2212" y="3181197"/>
            <a:ext cx="9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937450" y="322565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3722326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323528" y="376518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322106" y="2303403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941132" y="2669920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</p:cNvCxnSpPr>
          <p:nvPr/>
        </p:nvCxnSpPr>
        <p:spPr>
          <a:xfrm flipV="1">
            <a:off x="1914212" y="2669920"/>
            <a:ext cx="884020" cy="7272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2019006" y="1761966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80956" y="2895441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238174" y="2202020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256272" y="225250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38174" y="2794479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256272" y="284496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506410" y="2681131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238174" y="987574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6272" y="103805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38174" y="1580033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256272" y="163051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86280" y="2395379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86280" y="2682817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606392" y="2955723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617030" y="1845673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4474576" y="1187291"/>
            <a:ext cx="736600" cy="1257300"/>
          </a:xfrm>
          <a:custGeom>
            <a:avLst/>
            <a:gdLst>
              <a:gd name="connsiteX0" fmla="*/ 0 w 736600"/>
              <a:gd name="connsiteY0" fmla="*/ 1257300 h 1257300"/>
              <a:gd name="connsiteX1" fmla="*/ 228600 w 736600"/>
              <a:gd name="connsiteY1" fmla="*/ 622300 h 1257300"/>
              <a:gd name="connsiteX2" fmla="*/ 736600 w 73660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257300">
                <a:moveTo>
                  <a:pt x="0" y="1257300"/>
                </a:moveTo>
                <a:cubicBezTo>
                  <a:pt x="52916" y="1044575"/>
                  <a:pt x="105833" y="831850"/>
                  <a:pt x="228600" y="622300"/>
                </a:cubicBezTo>
                <a:cubicBezTo>
                  <a:pt x="351367" y="412750"/>
                  <a:pt x="543983" y="206375"/>
                  <a:pt x="7366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4461876" y="2914491"/>
            <a:ext cx="787400" cy="1346200"/>
          </a:xfrm>
          <a:custGeom>
            <a:avLst/>
            <a:gdLst>
              <a:gd name="connsiteX0" fmla="*/ 0 w 787400"/>
              <a:gd name="connsiteY0" fmla="*/ 0 h 1346200"/>
              <a:gd name="connsiteX1" fmla="*/ 215900 w 787400"/>
              <a:gd name="connsiteY1" fmla="*/ 850900 h 1346200"/>
              <a:gd name="connsiteX2" fmla="*/ 787400 w 7874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346200">
                <a:moveTo>
                  <a:pt x="0" y="0"/>
                </a:moveTo>
                <a:cubicBezTo>
                  <a:pt x="42333" y="313266"/>
                  <a:pt x="84667" y="626533"/>
                  <a:pt x="215900" y="850900"/>
                </a:cubicBezTo>
                <a:cubicBezTo>
                  <a:pt x="347133" y="1075267"/>
                  <a:pt x="567266" y="1210733"/>
                  <a:pt x="787400" y="13462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99792" y="83702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调用信号量</a:t>
            </a:r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82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0882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11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8911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8090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470" y="27860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272" y="2714626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9970" y="276510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0924" y="3643320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170924" y="368618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422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67422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4340" y="3429006"/>
            <a:ext cx="111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79578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970135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4012998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17809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79711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  <a:endCxn id="10" idx="1"/>
          </p:cNvCxnSpPr>
          <p:nvPr/>
        </p:nvCxnSpPr>
        <p:spPr>
          <a:xfrm flipV="1">
            <a:off x="1800340" y="2936977"/>
            <a:ext cx="847750" cy="70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87499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18931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36940" y="3143250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66166" y="2449829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184264" y="250031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wait_queue_first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66166" y="3042288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184264" y="309277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390232" y="2928940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166166" y="1827842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184264" y="1878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14272" y="2643188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14272" y="2930626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534384" y="3203532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545022" y="2093482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810018" y="96995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调用信号量</a:t>
            </a:r>
            <a:r>
              <a:rPr lang="en-US" altLang="zh-CN" b="1" dirty="0" smtClean="0">
                <a:solidFill>
                  <a:srgbClr val="C00000"/>
                </a:solidFill>
              </a:rPr>
              <a:t>V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/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/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/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/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/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</a:t>
            </a:r>
            <a:r>
              <a:rPr lang="zh-CN" altLang="en-US" sz="1800" dirty="0" smtClean="0">
                <a:solidFill>
                  <a:srgbClr val="FF0000"/>
                </a:solidFill>
              </a:rPr>
              <a:t>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/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/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/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1920" y="1736717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289" y="1017576"/>
            <a:ext cx="5411815" cy="3233759"/>
            <a:chOff x="784198" y="1590669"/>
            <a:chExt cx="5411815" cy="3233759"/>
          </a:xfrm>
        </p:grpSpPr>
        <p:grpSp>
          <p:nvGrpSpPr>
            <p:cNvPr id="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sem_signal(monitor.mutex);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mutex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next_count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monitor.next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sem_signal(monitor.mutex); } </a:t>
            </a: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928662" y="3895734"/>
            <a:ext cx="3500462" cy="468000"/>
          </a:xfrm>
          <a:prstGeom prst="rec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条件变量的定义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6001" y="11822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76002" y="311738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720417" y="1190138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00100" y="1357304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0100" y="2731334"/>
            <a:ext cx="3147015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condvar{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sem;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count;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 　monitor_t *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condvar_t;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92638" y="1591040"/>
            <a:ext cx="3024867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monitor_t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43306" y="3000378"/>
            <a:ext cx="1080120" cy="64807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SimSun" charset="-122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5684" y="12076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184" y="3054474"/>
            <a:ext cx="3672000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cv.count++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sem_signal(monitor.mutex)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648" y="11855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7648" y="3090322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 cv.count &gt; 0)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3917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01828" y="2562857"/>
            <a:ext cx="80342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51737" y="2255127"/>
            <a:ext cx="7922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>
            <a:stCxn id="54" idx="3"/>
            <a:endCxn id="2" idx="0"/>
          </p:cNvCxnSpPr>
          <p:nvPr/>
        </p:nvCxnSpPr>
        <p:spPr>
          <a:xfrm>
            <a:off x="4739411" y="2363592"/>
            <a:ext cx="464130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67574" y="2184844"/>
            <a:ext cx="472145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866694" y="2119342"/>
            <a:ext cx="960445" cy="4500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557104" y="1923678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Thread_A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434649" y="2547256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/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/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83568" y="1851670"/>
            <a:ext cx="4443524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Thread_B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561113" y="2475248"/>
            <a:ext cx="126509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</a:t>
            </a:r>
            <a:r>
              <a:rPr lang="zh-CN" altLang="zh-CN" b="1" dirty="0" smtClean="0"/>
              <a:t>_</a:t>
            </a:r>
            <a:r>
              <a:rPr lang="en-US" altLang="zh-CN" b="1" dirty="0" smtClean="0"/>
              <a:t>signal</a:t>
            </a:r>
            <a:endParaRPr lang="zh-CN" altLang="zh-CN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wakeup(t);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wakeup(t);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571736" y="3500444"/>
            <a:ext cx="1928826" cy="71438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2"/>
          <p:cNvCxnSpPr>
            <a:cxnSpLocks noChangeShapeType="1"/>
          </p:cNvCxnSpPr>
          <p:nvPr/>
        </p:nvCxnSpPr>
        <p:spPr bwMode="auto">
          <a:xfrm>
            <a:off x="1763688" y="3003798"/>
            <a:ext cx="2376487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 flipV="1">
            <a:off x="1816316" y="2650132"/>
            <a:ext cx="5184576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748054" y="2737720"/>
            <a:ext cx="742950" cy="698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4313928" y="2959246"/>
            <a:ext cx="889740" cy="1622425"/>
            <a:chOff x="45835" y="0"/>
            <a:chExt cx="1174220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181976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163979" y="91728"/>
              <a:ext cx="1056076" cy="7928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初始化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信号量，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管程，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条件变量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3407923" y="2956796"/>
            <a:ext cx="892542" cy="1627187"/>
            <a:chOff x="0" y="0"/>
            <a:chExt cx="1177029" cy="1552586"/>
          </a:xfrm>
        </p:grpSpPr>
        <p:grpSp>
          <p:nvGrpSpPr>
            <p:cNvPr id="4" name="组合 24"/>
            <p:cNvGrpSpPr/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23608" y="781322"/>
                <a:ext cx="1" cy="576000"/>
              </a:xfrm>
              <a:prstGeom prst="straightConnector1">
                <a:avLst/>
              </a:prstGeom>
              <a:noFill/>
              <a:ln w="38100">
                <a:solidFill>
                  <a:srgbClr val="FDD000"/>
                </a:solidFill>
                <a:rou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87927" y="481017"/>
              <a:ext cx="1089102" cy="411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</a:t>
              </a:r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</a:p>
            <a:p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….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29"/>
          <p:cNvGrpSpPr/>
          <p:nvPr/>
        </p:nvGrpSpPr>
        <p:grpSpPr bwMode="auto">
          <a:xfrm>
            <a:off x="2511641" y="2961558"/>
            <a:ext cx="871548" cy="1622425"/>
            <a:chOff x="0" y="0"/>
            <a:chExt cx="1150502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36131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81463" y="353235"/>
              <a:ext cx="1069039" cy="6248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5341958" y="2828939"/>
            <a:ext cx="982626" cy="1418497"/>
            <a:chOff x="6668781" y="1214428"/>
            <a:chExt cx="982626" cy="1418497"/>
          </a:xfrm>
        </p:grpSpPr>
        <p:sp>
          <p:nvSpPr>
            <p:cNvPr id="5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0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1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2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3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73"/>
          <p:cNvGrpSpPr/>
          <p:nvPr/>
        </p:nvGrpSpPr>
        <p:grpSpPr>
          <a:xfrm>
            <a:off x="5509424" y="3088036"/>
            <a:ext cx="982626" cy="1418497"/>
            <a:chOff x="6668781" y="1214428"/>
            <a:chExt cx="982626" cy="1418497"/>
          </a:xfrm>
        </p:grpSpPr>
        <p:sp>
          <p:nvSpPr>
            <p:cNvPr id="7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6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7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8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9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0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" name="组合 80"/>
          <p:cNvGrpSpPr/>
          <p:nvPr/>
        </p:nvGrpSpPr>
        <p:grpSpPr>
          <a:xfrm>
            <a:off x="5661824" y="3344019"/>
            <a:ext cx="982626" cy="1418497"/>
            <a:chOff x="6668781" y="1214428"/>
            <a:chExt cx="982626" cy="1418497"/>
          </a:xfrm>
        </p:grpSpPr>
        <p:sp>
          <p:nvSpPr>
            <p:cNvPr id="82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3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89612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4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5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6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7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SimSun" charset="-122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SimSun" charset="-122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SimSun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sem_signal(monitor.mutex); </a:t>
            </a:r>
            <a:r>
              <a:rPr lang="zh-CN" altLang="en-US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？？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91610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67944" y="127560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Thread_B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s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em_signal(monitor.mutex); } 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2714612" y="2357436"/>
            <a:ext cx="2286016" cy="100013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 633"/>
          <p:cNvSpPr>
            <a:spLocks noChangeShapeType="1"/>
          </p:cNvSpPr>
          <p:nvPr/>
        </p:nvSpPr>
        <p:spPr bwMode="auto">
          <a:xfrm flipV="1">
            <a:off x="7021513" y="1203325"/>
            <a:ext cx="287337" cy="936625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22604" y="803215"/>
            <a:ext cx="1372492" cy="40011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cond_signal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Add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this thread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 to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release(lock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schedule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require(lock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44100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71868" y="3500444"/>
            <a:ext cx="1000132" cy="21431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wakeup(t);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74298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Thread_A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wait_cv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)….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s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3786196"/>
            <a:ext cx="928694" cy="64294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3378354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Thread_A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wait_cv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)….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s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4299942"/>
            <a:ext cx="971528" cy="12919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987428" y="938724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Thread_B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… 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signal_cv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sem_signal(monitor.mutex); }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9559" y="1905730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0272" y="119430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5286" y="287771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050926" y="840935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 cv.count &gt; 0)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067944" y="274447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Thread_B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….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signal_cv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283692" y="915566"/>
            <a:ext cx="1672684" cy="741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16675" y="2646055"/>
            <a:ext cx="603" cy="12045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396413" y="3650426"/>
            <a:ext cx="1631971" cy="144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939985" y="915566"/>
            <a:ext cx="16391" cy="267425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Thread_A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_in_monitor （…）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sem.wait(monitor.mutex);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wait_cv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)….</a:t>
            </a: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//------------------------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sem_signal(monitor.next)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spc="-9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s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84355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if(monitor.next_count &gt; 0)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sem_signal(monitor.mutex);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sem_wait(cv.sem);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38746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949755" y="946932"/>
            <a:ext cx="34536" cy="26963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810255" y="986780"/>
            <a:ext cx="2143877" cy="79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7875" y="2659440"/>
            <a:ext cx="1588" cy="120845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73869" y="2016522"/>
            <a:ext cx="754115" cy="23837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7761" y="34328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247" y="1803467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24745" y="2287485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95073" y="80211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41275" y="201818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9900" y="30025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10911" y="3466325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12909" y="82105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50226" y="1307413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33243" y="154912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0396" y="1694121"/>
            <a:ext cx="1807590" cy="50915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80336" y="3795886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213169" y="3759544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5838" y="368322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1327" y="396212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8641" y="421561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92233" y="1803467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89053" y="363436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14725" y="4418594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81648" y="468346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364504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管程和条件</a:t>
            </a:r>
            <a:r>
              <a:rPr lang="zh-CN" altLang="en-US" dirty="0"/>
              <a:t>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661775"/>
            <a:ext cx="5256584" cy="2062103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 dp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enum {THINKING, HUNGRY, EATING} state[5];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self[5]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initialization code()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for (int i = 0; i &lt; 5; i++)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state[i] = THINKING;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979712" y="1099324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itchFamily="49" charset="0"/>
                <a:cs typeface="Courier New" pitchFamily="49" charset="0"/>
              </a:rPr>
              <a:t>管程定义和初始化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563638"/>
            <a:ext cx="5184576" cy="186512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err="1" smtClean="0">
                <a:latin typeface="Courier New" pitchFamily="49" charset="0"/>
                <a:cs typeface="Courier New" pitchFamily="49" charset="0"/>
              </a:rPr>
              <a:t>philosopher_using_condvar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zh-CN" sz="1600" b="1" spc="-90" dirty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thinking*/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b="1" spc="-90" dirty="0" err="1">
                <a:latin typeface="Courier New" pitchFamily="49" charset="0"/>
                <a:cs typeface="Courier New" pitchFamily="49" charset="0"/>
              </a:rPr>
              <a:t>hungary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/*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pikup</a:t>
            </a:r>
            <a:r>
              <a:rPr lang="en-US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two forks using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eating */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/* </a:t>
            </a:r>
            <a:r>
              <a:rPr lang="en-US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putdown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two forks using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600" b="1" spc="-9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105958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itchFamily="49" charset="0"/>
                <a:cs typeface="Courier New" pitchFamily="49" charset="0"/>
              </a:rPr>
              <a:t>哲学家线程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1045" y="987574"/>
            <a:ext cx="6816458" cy="383489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monitor dp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void pickup(int i)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state[i] = HUNGRY;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test(i);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 (state[i] != EATING)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self[i].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wait_cv()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void putdown(int i)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state[i] = THINKING;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test((i + 4) % 5);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test((i + 1) % 5);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void test(int i)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if ((state[(i + 4) % 5] != EATING)&amp;&amp;(state[i] ==HUNGRY)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&amp;&amp; (state[(i + 1) % 5] != EATING)) {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state[i] = EATING; self[i].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signal_cv()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CN" sz="1600" b="1" spc="-90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defTabSz="-63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spc="-9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zh-CN" sz="1600" b="1" spc="-9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635896" y="1203598"/>
            <a:ext cx="288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itchFamily="49" charset="0"/>
                <a:cs typeface="Courier New" pitchFamily="49" charset="0"/>
              </a:rPr>
              <a:t>哲学家线程调用的管程操作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36174" y="102138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091" y="1021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50149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388184" y="1358620"/>
            <a:ext cx="4329142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理解操作系统的同步互斥的设计实现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217008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/>
          <p:nvPr/>
        </p:nvSpPr>
        <p:spPr>
          <a:xfrm>
            <a:off x="1388184" y="2074132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理解信号量的设计实现</a:t>
            </a:r>
            <a:endParaRPr lang="zh-CN" altLang="en-US" dirty="0"/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84349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/>
          <p:nvPr/>
        </p:nvSpPr>
        <p:spPr>
          <a:xfrm>
            <a:off x="1388184" y="1713314"/>
            <a:ext cx="584131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理解底层支撑技术：禁用中断、定时器、等待队列</a:t>
            </a:r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537230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/>
          <p:nvPr/>
        </p:nvSpPr>
        <p:spPr>
          <a:xfrm>
            <a:off x="1388184" y="2423382"/>
            <a:ext cx="41016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理解管程和条件变量的设计实现</a:t>
            </a:r>
            <a:endParaRPr lang="zh-CN" altLang="en-US" dirty="0"/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159" y="2871337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/>
          <p:nvPr/>
        </p:nvSpPr>
        <p:spPr>
          <a:xfrm>
            <a:off x="1386722" y="2757489"/>
            <a:ext cx="397056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理解哲学家就餐问题的设计实现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28767" y="1013047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684" y="101304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493155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380777" y="1350279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理解内核级信号量的</a:t>
            </a:r>
            <a:r>
              <a:rPr lang="zh-CN" altLang="en-US" dirty="0" smtClean="0"/>
              <a:t>实现</a:t>
            </a:r>
            <a:endParaRPr lang="zh-CN" altLang="en-US" dirty="0">
              <a:sym typeface="SimSun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116316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/>
          <p:nvPr/>
        </p:nvSpPr>
        <p:spPr>
          <a:xfrm>
            <a:off x="1371487" y="1986140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 smtClean="0"/>
          </a:p>
          <a:p>
            <a:pPr>
              <a:spcBef>
                <a:spcPct val="20000"/>
              </a:spcBef>
            </a:pPr>
            <a:endParaRPr lang="zh-CN" altLang="en-US" i="1" dirty="0">
              <a:sym typeface="SimSun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80687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/>
          <p:nvPr/>
        </p:nvSpPr>
        <p:spPr>
          <a:xfrm>
            <a:off x="1380777" y="1663998"/>
            <a:ext cx="485978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理解基于</a:t>
            </a:r>
            <a:r>
              <a:rPr lang="zh-CN" altLang="en-US" dirty="0"/>
              <a:t>内核级信号量的哲学家就餐</a:t>
            </a:r>
            <a:r>
              <a:rPr lang="zh-CN" altLang="en-US" dirty="0" smtClean="0"/>
              <a:t>问题</a:t>
            </a:r>
            <a:endParaRPr lang="zh-CN" altLang="en-US" dirty="0">
              <a:sym typeface="SimSun" charset="-122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404348"/>
            <a:ext cx="151066" cy="148997"/>
          </a:xfrm>
          <a:prstGeom prst="rect">
            <a:avLst/>
          </a:prstGeom>
          <a:effectLst/>
        </p:spPr>
      </p:pic>
      <p:sp>
        <p:nvSpPr>
          <p:cNvPr id="15" name="内容占位符 2"/>
          <p:cNvSpPr txBox="1"/>
          <p:nvPr/>
        </p:nvSpPr>
        <p:spPr>
          <a:xfrm>
            <a:off x="1371487" y="2274172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 smtClean="0"/>
          </a:p>
          <a:p>
            <a:pPr>
              <a:spcBef>
                <a:spcPct val="20000"/>
              </a:spcBef>
            </a:pPr>
            <a:endParaRPr lang="zh-CN" altLang="en-US" i="1" dirty="0">
              <a:sym typeface="SimSun" charset="-122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1371487" y="1986140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ym typeface="SimSun" charset="-122"/>
              </a:rPr>
              <a:t>完成内核级条件变量</a:t>
            </a:r>
            <a:endParaRPr lang="zh-CN" altLang="en-US" dirty="0">
              <a:sym typeface="SimSun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371487" y="2282824"/>
            <a:ext cx="6440873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ym typeface="SimSun" charset="-122"/>
              </a:rPr>
              <a:t>完成基于</a:t>
            </a:r>
            <a:r>
              <a:rPr lang="zh-CN" altLang="en-US" dirty="0">
                <a:sym typeface="SimSun" charset="-122"/>
              </a:rPr>
              <a:t>内核级条件</a:t>
            </a:r>
            <a:r>
              <a:rPr lang="zh-CN" altLang="en-US" dirty="0" smtClean="0">
                <a:sym typeface="SimSun" charset="-122"/>
              </a:rPr>
              <a:t>变量和管程机制的</a:t>
            </a:r>
            <a:r>
              <a:rPr lang="zh-CN" altLang="en-US" dirty="0">
                <a:sym typeface="SimSun" charset="-122"/>
              </a:rPr>
              <a:t>哲学家就餐问题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</a:t>
            </a:r>
            <a:r>
              <a:rPr lang="en-US" altLang="zh-CN" dirty="0" smtClean="0">
                <a:sym typeface="微软雅黑" pitchFamily="34" charset="-122"/>
              </a:rPr>
              <a:t>6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/>
          <p:nvPr/>
        </p:nvSpPr>
        <p:spPr>
          <a:xfrm>
            <a:off x="1547664" y="2458584"/>
            <a:ext cx="165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处理器调度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>
            <a:off x="3750988" y="1187085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/>
          <p:nvPr/>
        </p:nvSpPr>
        <p:spPr>
          <a:xfrm>
            <a:off x="3625387" y="1810020"/>
            <a:ext cx="167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进程随时会被打断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4733</Words>
  <Application>Kingsoft Office WPP</Application>
  <PresentationFormat>全屏显示(16:9)</PresentationFormat>
  <Paragraphs>1211</Paragraphs>
  <Slides>70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1210</cp:revision>
  <dcterms:created xsi:type="dcterms:W3CDTF">2018-05-10T15:44:42Z</dcterms:created>
  <dcterms:modified xsi:type="dcterms:W3CDTF">2019-08-22T17:24:25Z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