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540" r:id="rId2"/>
    <p:sldId id="306" r:id="rId3"/>
    <p:sldId id="443" r:id="rId4"/>
    <p:sldId id="536" r:id="rId5"/>
    <p:sldId id="445" r:id="rId6"/>
    <p:sldId id="446" r:id="rId7"/>
    <p:sldId id="531" r:id="rId8"/>
    <p:sldId id="537" r:id="rId9"/>
    <p:sldId id="538" r:id="rId10"/>
    <p:sldId id="447" r:id="rId11"/>
    <p:sldId id="539" r:id="rId12"/>
    <p:sldId id="451" r:id="rId13"/>
    <p:sldId id="454" r:id="rId14"/>
    <p:sldId id="533" r:id="rId15"/>
    <p:sldId id="534" r:id="rId16"/>
    <p:sldId id="535" r:id="rId17"/>
    <p:sldId id="453"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 id="607" r:id="rId68"/>
    <p:sldId id="608" r:id="rId69"/>
    <p:sldId id="609" r:id="rId70"/>
    <p:sldId id="610" r:id="rId71"/>
    <p:sldId id="611" r:id="rId72"/>
    <p:sldId id="612" r:id="rId73"/>
    <p:sldId id="613" r:id="rId74"/>
    <p:sldId id="614" r:id="rId75"/>
    <p:sldId id="615" r:id="rId76"/>
    <p:sldId id="616" r:id="rId77"/>
    <p:sldId id="617" r:id="rId78"/>
    <p:sldId id="618" r:id="rId79"/>
    <p:sldId id="530" r:id="rId8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11576A"/>
    <a:srgbClr val="CC66FF"/>
    <a:srgbClr val="330033"/>
    <a:srgbClr val="FFF9B1"/>
    <a:srgbClr val="FDD000"/>
    <a:srgbClr val="FFCC66"/>
    <a:srgbClr val="FF9900"/>
    <a:srgbClr val="CCFFFF"/>
    <a:srgbClr val="33FFFF"/>
    <a:srgbClr val="CC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41" autoAdjust="0"/>
    <p:restoredTop sz="94353" autoAdjust="0"/>
  </p:normalViewPr>
  <p:slideViewPr>
    <p:cSldViewPr>
      <p:cViewPr varScale="1">
        <p:scale>
          <a:sx n="109" d="100"/>
          <a:sy n="109" d="100"/>
        </p:scale>
        <p:origin x="-610" y="-77"/>
      </p:cViewPr>
      <p:guideLst>
        <p:guide orient="horz" pos="1620"/>
        <p:guide orient="horz" pos="2164"/>
        <p:guide pos="2880"/>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2019/8/23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2019/8/23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死锁概念</a:t>
            </a:r>
            <a:endParaRPr lang="zh-CN" altLang="en-US" dirty="0">
              <a:solidFill>
                <a:srgbClr val="C00000"/>
              </a:solidFill>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
        <p:nvSpPr>
          <p:cNvPr id="29" name="TextBox 19"/>
          <p:cNvSpPr txBox="1"/>
          <p:nvPr/>
        </p:nvSpPr>
        <p:spPr>
          <a:xfrm>
            <a:off x="2571736" y="4143386"/>
            <a:ext cx="4500594" cy="78483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80604020202020204" charset="0"/>
                <a:ea typeface="宋体" charset="-122"/>
                <a:cs typeface="+mn-cs"/>
              </a:defRPr>
            </a:lvl1pPr>
            <a:lvl2pPr marL="457200" algn="l" rtl="0" fontAlgn="base">
              <a:spcBef>
                <a:spcPct val="0"/>
              </a:spcBef>
              <a:spcAft>
                <a:spcPct val="0"/>
              </a:spcAft>
              <a:defRPr kern="1200">
                <a:solidFill>
                  <a:schemeClr val="tx1"/>
                </a:solidFill>
                <a:latin typeface="Arial" panose="02080604020202020204" charset="0"/>
                <a:ea typeface="宋体" charset="-122"/>
                <a:cs typeface="+mn-cs"/>
              </a:defRPr>
            </a:lvl2pPr>
            <a:lvl3pPr marL="914400" algn="l" rtl="0" fontAlgn="base">
              <a:spcBef>
                <a:spcPct val="0"/>
              </a:spcBef>
              <a:spcAft>
                <a:spcPct val="0"/>
              </a:spcAft>
              <a:defRPr kern="1200">
                <a:solidFill>
                  <a:schemeClr val="tx1"/>
                </a:solidFill>
                <a:latin typeface="Arial" panose="02080604020202020204" charset="0"/>
                <a:ea typeface="宋体" charset="-122"/>
                <a:cs typeface="+mn-cs"/>
              </a:defRPr>
            </a:lvl3pPr>
            <a:lvl4pPr marL="1371600" algn="l" rtl="0" fontAlgn="base">
              <a:spcBef>
                <a:spcPct val="0"/>
              </a:spcBef>
              <a:spcAft>
                <a:spcPct val="0"/>
              </a:spcAft>
              <a:defRPr kern="1200">
                <a:solidFill>
                  <a:schemeClr val="tx1"/>
                </a:solidFill>
                <a:latin typeface="Arial" panose="02080604020202020204" charset="0"/>
                <a:ea typeface="宋体" charset="-122"/>
                <a:cs typeface="+mn-cs"/>
              </a:defRPr>
            </a:lvl4pPr>
            <a:lvl5pPr marL="1828800" algn="l" rtl="0" fontAlgn="base">
              <a:spcBef>
                <a:spcPct val="0"/>
              </a:spcBef>
              <a:spcAft>
                <a:spcPct val="0"/>
              </a:spcAft>
              <a:defRPr kern="1200">
                <a:solidFill>
                  <a:schemeClr val="tx1"/>
                </a:solidFill>
                <a:latin typeface="Arial" panose="02080604020202020204" charset="0"/>
                <a:ea typeface="宋体" charset="-122"/>
                <a:cs typeface="+mn-cs"/>
              </a:defRPr>
            </a:lvl5pPr>
            <a:lvl6pPr marL="2286000" algn="l" defTabSz="914400" rtl="0" eaLnBrk="1" latinLnBrk="0" hangingPunct="1">
              <a:defRPr kern="1200">
                <a:solidFill>
                  <a:schemeClr val="tx1"/>
                </a:solidFill>
                <a:latin typeface="Arial" panose="02080604020202020204" charset="0"/>
                <a:ea typeface="宋体" charset="-122"/>
                <a:cs typeface="+mn-cs"/>
              </a:defRPr>
            </a:lvl6pPr>
            <a:lvl7pPr marL="2743200" algn="l" defTabSz="914400" rtl="0" eaLnBrk="1" latinLnBrk="0" hangingPunct="1">
              <a:defRPr kern="1200">
                <a:solidFill>
                  <a:schemeClr val="tx1"/>
                </a:solidFill>
                <a:latin typeface="Arial" panose="02080604020202020204" charset="0"/>
                <a:ea typeface="宋体" charset="-122"/>
                <a:cs typeface="+mn-cs"/>
              </a:defRPr>
            </a:lvl7pPr>
            <a:lvl8pPr marL="3200400" algn="l" defTabSz="914400" rtl="0" eaLnBrk="1" latinLnBrk="0" hangingPunct="1">
              <a:defRPr kern="1200">
                <a:solidFill>
                  <a:schemeClr val="tx1"/>
                </a:solidFill>
                <a:latin typeface="Arial" panose="02080604020202020204" charset="0"/>
                <a:ea typeface="宋体" charset="-122"/>
                <a:cs typeface="+mn-cs"/>
              </a:defRPr>
            </a:lvl8pPr>
            <a:lvl9pPr marL="3657600" algn="l" defTabSz="914400" rtl="0" eaLnBrk="1" latinLnBrk="0" hangingPunct="1">
              <a:defRPr kern="1200">
                <a:solidFill>
                  <a:schemeClr val="tx1"/>
                </a:solidFill>
                <a:latin typeface="Arial" panose="02080604020202020204" charset="0"/>
                <a:ea typeface="宋体" charset="-122"/>
                <a:cs typeface="+mn-cs"/>
              </a:defRPr>
            </a:lvl9pPr>
          </a:lstStyle>
          <a:p>
            <a:pPr algn="ctr"/>
            <a:r>
              <a:rPr lang="en-US" altLang="zh-CN" sz="2250" b="1" dirty="0" smtClean="0">
                <a:solidFill>
                  <a:srgbClr val="11576A"/>
                </a:solidFill>
                <a:latin typeface="微软雅黑" pitchFamily="34" charset="-122"/>
                <a:ea typeface="微软雅黑" pitchFamily="34" charset="-122"/>
              </a:rPr>
              <a:t>Lec20 </a:t>
            </a:r>
            <a:r>
              <a:rPr lang="zh-CN" altLang="en-US" sz="2250" b="1" smtClean="0">
                <a:solidFill>
                  <a:srgbClr val="11576A"/>
                </a:solidFill>
                <a:latin typeface="微软雅黑" pitchFamily="34" charset="-122"/>
                <a:ea typeface="微软雅黑" pitchFamily="34" charset="-122"/>
              </a:rPr>
              <a:t>死锁和进程通信</a:t>
            </a:r>
            <a:endParaRPr lang="en-US" altLang="zh-CN" sz="2250" b="1" smtClean="0">
              <a:solidFill>
                <a:srgbClr val="11576A"/>
              </a:solidFill>
              <a:latin typeface="微软雅黑" pitchFamily="34" charset="-122"/>
              <a:ea typeface="微软雅黑" pitchFamily="34" charset="-122"/>
            </a:endParaRPr>
          </a:p>
          <a:p>
            <a:pPr algn="ctr"/>
            <a:r>
              <a:rPr lang="zh-CN" altLang="en-US" sz="2250" b="1" dirty="0" smtClean="0">
                <a:solidFill>
                  <a:srgbClr val="11576A"/>
                </a:solidFill>
                <a:latin typeface="微软雅黑" pitchFamily="34" charset="-122"/>
                <a:ea typeface="微软雅黑" pitchFamily="34" charset="-122"/>
              </a:rPr>
              <a:t>清华大学</a:t>
            </a:r>
            <a:r>
              <a:rPr lang="zh-CN" altLang="en-US" sz="2250" b="1" dirty="0" smtClean="0">
                <a:solidFill>
                  <a:srgbClr val="11576A"/>
                </a:solidFill>
                <a:latin typeface="微软雅黑" pitchFamily="34" charset="-122"/>
                <a:ea typeface="微软雅黑" pitchFamily="34" charset="-122"/>
              </a:rPr>
              <a:t>计算机系</a:t>
            </a:r>
            <a:endParaRPr lang="zh-CN" altLang="en-US" sz="2250" b="1" dirty="0">
              <a:solidFill>
                <a:srgbClr val="11576A"/>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412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资源分配图</a:t>
            </a:r>
            <a:endParaRPr lang="en-US" altLang="zh-CN" dirty="0"/>
          </a:p>
        </p:txBody>
      </p:sp>
      <p:sp>
        <p:nvSpPr>
          <p:cNvPr id="26" name="内容占位符 2"/>
          <p:cNvSpPr txBox="1"/>
          <p:nvPr/>
        </p:nvSpPr>
        <p:spPr>
          <a:xfrm>
            <a:off x="200751" y="744157"/>
            <a:ext cx="5357850"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gn="ctr">
              <a:spcBef>
                <a:spcPct val="50000"/>
              </a:spcBef>
            </a:pPr>
            <a:r>
              <a:rPr lang="zh-CN" altLang="en-US" dirty="0" smtClean="0">
                <a:solidFill>
                  <a:srgbClr val="C00000"/>
                </a:solidFill>
              </a:rPr>
              <a:t>描述资源和进程间的分配和占用关系的有向图</a:t>
            </a:r>
            <a:endParaRPr lang="en-US" altLang="zh-CN" dirty="0">
              <a:solidFill>
                <a:srgbClr val="C00000"/>
              </a:solidFill>
            </a:endParaRPr>
          </a:p>
        </p:txBody>
      </p:sp>
      <p:grpSp>
        <p:nvGrpSpPr>
          <p:cNvPr id="6" name="组合 5"/>
          <p:cNvGrpSpPr/>
          <p:nvPr/>
        </p:nvGrpSpPr>
        <p:grpSpPr>
          <a:xfrm>
            <a:off x="260983" y="1122352"/>
            <a:ext cx="3584231" cy="998545"/>
            <a:chOff x="260983" y="1122352"/>
            <a:chExt cx="3584231" cy="998545"/>
          </a:xfrm>
        </p:grpSpPr>
        <p:sp>
          <p:nvSpPr>
            <p:cNvPr id="9" name="内容占位符 2"/>
            <p:cNvSpPr txBox="1"/>
            <p:nvPr/>
          </p:nvSpPr>
          <p:spPr>
            <a:xfrm>
              <a:off x="559066" y="1122352"/>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两类顶点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260983" y="112235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678512" y="1558918"/>
              <a:ext cx="151066" cy="148997"/>
            </a:xfrm>
            <a:prstGeom prst="rect">
              <a:avLst/>
            </a:prstGeom>
            <a:effectLst/>
          </p:spPr>
        </p:pic>
        <p:sp>
          <p:nvSpPr>
            <p:cNvPr id="17" name="内容占位符 2"/>
            <p:cNvSpPr txBox="1"/>
            <p:nvPr/>
          </p:nvSpPr>
          <p:spPr>
            <a:xfrm>
              <a:off x="811075" y="1454142"/>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系统中的所有进程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内容占位符 2"/>
            <p:cNvSpPr txBox="1"/>
            <p:nvPr/>
          </p:nvSpPr>
          <p:spPr>
            <a:xfrm>
              <a:off x="1046027" y="1765299"/>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 = {P</a:t>
              </a:r>
              <a:r>
                <a:rPr lang="en-US" altLang="zh-CN" baseline="-25000" dirty="0" smtClean="0"/>
                <a:t>1</a:t>
              </a:r>
              <a:r>
                <a:rPr lang="en-US" altLang="zh-CN" dirty="0" smtClean="0"/>
                <a:t>, P</a:t>
              </a:r>
              <a:r>
                <a:rPr lang="en-US" altLang="zh-CN" baseline="-25000" dirty="0" smtClean="0"/>
                <a:t>2</a:t>
              </a:r>
              <a:r>
                <a:rPr lang="en-US" altLang="zh-CN" dirty="0" smtClean="0"/>
                <a:t>, …, </a:t>
              </a:r>
              <a:r>
                <a:rPr lang="en-US" altLang="zh-CN" dirty="0" err="1" smtClean="0"/>
                <a:t>P</a:t>
              </a:r>
              <a:r>
                <a:rPr lang="en-US" altLang="zh-CN" baseline="-25000" dirty="0" err="1" smtClean="0"/>
                <a:t>n</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678512" y="2082798"/>
            <a:ext cx="3166702" cy="666755"/>
            <a:chOff x="678512" y="2082798"/>
            <a:chExt cx="3166702" cy="666755"/>
          </a:xfrm>
        </p:grpSpPr>
        <p:pic>
          <p:nvPicPr>
            <p:cNvPr id="35" name="图片 34" descr="小点1.png"/>
            <p:cNvPicPr>
              <a:picLocks noChangeAspect="1"/>
            </p:cNvPicPr>
            <p:nvPr/>
          </p:nvPicPr>
          <p:blipFill>
            <a:blip r:embed="rId2" cstate="print"/>
            <a:stretch>
              <a:fillRect/>
            </a:stretch>
          </p:blipFill>
          <p:spPr>
            <a:xfrm>
              <a:off x="678512" y="2187574"/>
              <a:ext cx="151066" cy="148997"/>
            </a:xfrm>
            <a:prstGeom prst="rect">
              <a:avLst/>
            </a:prstGeom>
            <a:effectLst/>
          </p:spPr>
        </p:pic>
        <p:sp>
          <p:nvSpPr>
            <p:cNvPr id="36" name="内容占位符 2"/>
            <p:cNvSpPr txBox="1"/>
            <p:nvPr/>
          </p:nvSpPr>
          <p:spPr>
            <a:xfrm>
              <a:off x="811075" y="2082798"/>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系统中的所有资源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p:nvPr/>
          </p:nvSpPr>
          <p:spPr>
            <a:xfrm>
              <a:off x="1046027" y="2393955"/>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 = {R</a:t>
              </a:r>
              <a:r>
                <a:rPr lang="en-US" altLang="zh-CN" baseline="-25000" dirty="0" smtClean="0"/>
                <a:t>1</a:t>
              </a:r>
              <a:r>
                <a:rPr lang="en-US" altLang="zh-CN" dirty="0" smtClean="0"/>
                <a:t>, R</a:t>
              </a:r>
              <a:r>
                <a:rPr lang="en-US" altLang="zh-CN" baseline="-25000" dirty="0" smtClean="0"/>
                <a:t>2</a:t>
              </a:r>
              <a:r>
                <a:rPr lang="en-US" altLang="zh-CN" dirty="0" smtClean="0"/>
                <a:t>, …, P</a:t>
              </a:r>
              <a:r>
                <a:rPr lang="en-US" altLang="zh-CN" baseline="-25000" dirty="0" smtClean="0"/>
                <a:t>m</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5945417" y="1558918"/>
            <a:ext cx="1409185" cy="519131"/>
            <a:chOff x="5945417" y="1558918"/>
            <a:chExt cx="1409185" cy="519131"/>
          </a:xfrm>
        </p:grpSpPr>
        <p:sp>
          <p:nvSpPr>
            <p:cNvPr id="69" name="内容占位符 2"/>
            <p:cNvSpPr txBox="1"/>
            <p:nvPr/>
          </p:nvSpPr>
          <p:spPr>
            <a:xfrm>
              <a:off x="6497346" y="1649421"/>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sz="1400" dirty="0" smtClean="0"/>
                <a:t>进程</a:t>
              </a:r>
              <a:endParaRPr lang="zh-CN" altLang="en-US" sz="1400" dirty="0"/>
            </a:p>
          </p:txBody>
        </p:sp>
        <p:sp>
          <p:nvSpPr>
            <p:cNvPr id="73" name="Oval 4"/>
            <p:cNvSpPr>
              <a:spLocks noChangeArrowheads="1"/>
            </p:cNvSpPr>
            <p:nvPr/>
          </p:nvSpPr>
          <p:spPr bwMode="auto">
            <a:xfrm>
              <a:off x="5945417" y="155891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eaLnBrk="1" hangingPunct="1">
                <a:buFont typeface="Monotype Sorts" charset="0"/>
                <a:buNone/>
              </a:pPr>
              <a:endParaRPr lang="zh-CN" altLang="en-US"/>
            </a:p>
          </p:txBody>
        </p:sp>
      </p:grpSp>
      <p:grpSp>
        <p:nvGrpSpPr>
          <p:cNvPr id="5" name="组合 4"/>
          <p:cNvGrpSpPr/>
          <p:nvPr/>
        </p:nvGrpSpPr>
        <p:grpSpPr>
          <a:xfrm>
            <a:off x="5161192" y="3867646"/>
            <a:ext cx="3265918" cy="821770"/>
            <a:chOff x="5161192" y="3867646"/>
            <a:chExt cx="3265918" cy="821770"/>
          </a:xfrm>
        </p:grpSpPr>
        <p:grpSp>
          <p:nvGrpSpPr>
            <p:cNvPr id="68" name="组 62"/>
            <p:cNvGrpSpPr/>
            <p:nvPr/>
          </p:nvGrpSpPr>
          <p:grpSpPr>
            <a:xfrm>
              <a:off x="5987188" y="3939654"/>
              <a:ext cx="438150" cy="419100"/>
              <a:chOff x="1808218" y="1873238"/>
              <a:chExt cx="438150" cy="419100"/>
            </a:xfrm>
          </p:grpSpPr>
          <p:sp>
            <p:nvSpPr>
              <p:cNvPr id="96"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97" name="组 64"/>
              <p:cNvGrpSpPr/>
              <p:nvPr/>
            </p:nvGrpSpPr>
            <p:grpSpPr>
              <a:xfrm>
                <a:off x="1907704" y="1959694"/>
                <a:ext cx="252016" cy="252016"/>
                <a:chOff x="683568" y="1707654"/>
                <a:chExt cx="252016" cy="252016"/>
              </a:xfrm>
            </p:grpSpPr>
            <p:sp>
              <p:nvSpPr>
                <p:cNvPr id="98" name="椭圆 97"/>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椭圆 99"/>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椭圆 100"/>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72" name="内容占位符 2"/>
            <p:cNvSpPr txBox="1"/>
            <p:nvPr/>
          </p:nvSpPr>
          <p:spPr>
            <a:xfrm>
              <a:off x="6498284" y="401810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400" dirty="0" smtClean="0"/>
                <a:t>P</a:t>
              </a:r>
              <a:r>
                <a:rPr lang="en-US" altLang="zh-CN" sz="1400" baseline="-25000" dirty="0" smtClean="0"/>
                <a:t>i</a:t>
              </a:r>
              <a:r>
                <a:rPr lang="zh-CN" altLang="en-US" sz="1400" dirty="0" smtClean="0"/>
                <a:t>已占用</a:t>
              </a:r>
              <a:r>
                <a:rPr lang="en-US" altLang="zh-CN" sz="1400" dirty="0" err="1" smtClean="0"/>
                <a:t>R</a:t>
              </a:r>
              <a:r>
                <a:rPr lang="en-US" altLang="zh-CN" sz="1400" baseline="-25000" dirty="0" err="1" smtClean="0"/>
                <a:t>j</a:t>
              </a:r>
              <a:r>
                <a:rPr lang="zh-CN" altLang="en-US" sz="1400" dirty="0" smtClean="0"/>
                <a:t>的一个实例</a:t>
              </a:r>
              <a:endParaRPr kumimoji="0" lang="zh-CN" altLang="en-US" sz="1400" b="1" i="0" u="none" strike="noStrike" kern="1200" cap="none" spc="0" normalizeH="0" baseline="0" noProof="0" dirty="0">
                <a:ln>
                  <a:noFill/>
                </a:ln>
                <a:solidFill>
                  <a:srgbClr val="11576A"/>
                </a:solidFill>
                <a:effectLst/>
                <a:uLnTx/>
                <a:uFillTx/>
              </a:endParaRPr>
            </a:p>
          </p:txBody>
        </p:sp>
        <p:grpSp>
          <p:nvGrpSpPr>
            <p:cNvPr id="75" name="组合 53"/>
            <p:cNvGrpSpPr/>
            <p:nvPr/>
          </p:nvGrpSpPr>
          <p:grpSpPr>
            <a:xfrm>
              <a:off x="5161192" y="3867646"/>
              <a:ext cx="1237606" cy="821770"/>
              <a:chOff x="4610100" y="3495682"/>
              <a:chExt cx="1237606" cy="821770"/>
            </a:xfrm>
          </p:grpSpPr>
          <p:sp>
            <p:nvSpPr>
              <p:cNvPr id="90" name="Oval 22"/>
              <p:cNvSpPr>
                <a:spLocks noChangeArrowheads="1"/>
              </p:cNvSpPr>
              <p:nvPr/>
            </p:nvSpPr>
            <p:spPr bwMode="auto">
              <a:xfrm>
                <a:off x="4610100" y="349568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r>
                  <a:rPr lang="en-US" altLang="zh-CN" b="1" dirty="0">
                    <a:solidFill>
                      <a:srgbClr val="11576A"/>
                    </a:solidFill>
                    <a:latin typeface="+mn-ea"/>
                  </a:rPr>
                  <a:t>P</a:t>
                </a:r>
                <a:r>
                  <a:rPr lang="en-US" altLang="zh-CN" b="1" baseline="-25000" dirty="0">
                    <a:solidFill>
                      <a:srgbClr val="11576A"/>
                    </a:solidFill>
                    <a:latin typeface="+mn-ea"/>
                  </a:rPr>
                  <a:t>i</a:t>
                </a:r>
              </a:p>
            </p:txBody>
          </p:sp>
          <p:sp>
            <p:nvSpPr>
              <p:cNvPr id="91" name="Text Box 30"/>
              <p:cNvSpPr txBox="1">
                <a:spLocks noChangeArrowheads="1"/>
              </p:cNvSpPr>
              <p:nvPr/>
            </p:nvSpPr>
            <p:spPr bwMode="auto">
              <a:xfrm>
                <a:off x="5454650" y="3948120"/>
                <a:ext cx="39305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sp>
            <p:nvSpPr>
              <p:cNvPr id="92" name="Line 29"/>
              <p:cNvSpPr>
                <a:spLocks noChangeShapeType="1"/>
              </p:cNvSpPr>
              <p:nvPr/>
            </p:nvSpPr>
            <p:spPr bwMode="auto">
              <a:xfrm flipH="1">
                <a:off x="5076825" y="3705232"/>
                <a:ext cx="476250" cy="104775"/>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tailEnd type="triangle" w="med" len="med"/>
              </a:ln>
            </p:spPr>
            <p:txBody>
              <a:bodyPr wrap="none" anchor="ctr"/>
              <a:lstStyle/>
              <a:p>
                <a:endParaRPr lang="zh-CN" altLang="en-US"/>
              </a:p>
            </p:txBody>
          </p:sp>
        </p:grpSp>
      </p:grpSp>
      <p:grpSp>
        <p:nvGrpSpPr>
          <p:cNvPr id="3" name="组合 2"/>
          <p:cNvGrpSpPr/>
          <p:nvPr/>
        </p:nvGrpSpPr>
        <p:grpSpPr>
          <a:xfrm>
            <a:off x="5959710" y="2305038"/>
            <a:ext cx="2680776" cy="474631"/>
            <a:chOff x="5959710" y="2305038"/>
            <a:chExt cx="2680776" cy="474631"/>
          </a:xfrm>
        </p:grpSpPr>
        <p:sp>
          <p:nvSpPr>
            <p:cNvPr id="70" name="内容占位符 2"/>
            <p:cNvSpPr txBox="1"/>
            <p:nvPr/>
          </p:nvSpPr>
          <p:spPr>
            <a:xfrm>
              <a:off x="6497346" y="2351041"/>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400" dirty="0" smtClean="0"/>
                <a:t>有</a:t>
              </a:r>
              <a:r>
                <a:rPr lang="en-US" altLang="zh-CN" sz="1400" dirty="0" smtClean="0"/>
                <a:t>4</a:t>
              </a:r>
              <a:r>
                <a:rPr lang="zh-CN" altLang="en-US" sz="1400" dirty="0" smtClean="0"/>
                <a:t>个实例的资源</a:t>
              </a:r>
              <a:endParaRPr lang="zh-CN" altLang="en-US" sz="1400" dirty="0"/>
            </a:p>
          </p:txBody>
        </p:sp>
        <p:grpSp>
          <p:nvGrpSpPr>
            <p:cNvPr id="76" name="组 9"/>
            <p:cNvGrpSpPr/>
            <p:nvPr/>
          </p:nvGrpSpPr>
          <p:grpSpPr>
            <a:xfrm>
              <a:off x="5959710" y="2305038"/>
              <a:ext cx="438150" cy="419100"/>
              <a:chOff x="1808218" y="1873238"/>
              <a:chExt cx="438150" cy="419100"/>
            </a:xfrm>
          </p:grpSpPr>
          <p:sp>
            <p:nvSpPr>
              <p:cNvPr id="84"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85" name="组 6"/>
              <p:cNvGrpSpPr/>
              <p:nvPr/>
            </p:nvGrpSpPr>
            <p:grpSpPr>
              <a:xfrm>
                <a:off x="1907704" y="1959694"/>
                <a:ext cx="252016" cy="252016"/>
                <a:chOff x="683568" y="1707654"/>
                <a:chExt cx="252016" cy="252016"/>
              </a:xfrm>
            </p:grpSpPr>
            <p:sp>
              <p:nvSpPr>
                <p:cNvPr id="86" name="椭圆 85"/>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椭圆 86"/>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椭圆 87"/>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椭圆 88"/>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4" name="组合 3"/>
          <p:cNvGrpSpPr/>
          <p:nvPr/>
        </p:nvGrpSpPr>
        <p:grpSpPr>
          <a:xfrm>
            <a:off x="5123092" y="2940050"/>
            <a:ext cx="3304018" cy="850344"/>
            <a:chOff x="5123092" y="2940050"/>
            <a:chExt cx="3304018" cy="850344"/>
          </a:xfrm>
        </p:grpSpPr>
        <p:sp>
          <p:nvSpPr>
            <p:cNvPr id="71" name="内容占位符 2"/>
            <p:cNvSpPr txBox="1"/>
            <p:nvPr/>
          </p:nvSpPr>
          <p:spPr>
            <a:xfrm>
              <a:off x="6498284" y="308765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en-US" altLang="zh-CN"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P</a:t>
              </a:r>
              <a:r>
                <a:rPr kumimoji="0" lang="en-US" altLang="zh-CN" sz="1400" b="1" i="0" u="none" strike="noStrike" kern="1200" cap="none" spc="0" normalizeH="0" baseline="-25000" noProof="0" dirty="0" smtClean="0">
                  <a:ln>
                    <a:noFill/>
                  </a:ln>
                  <a:solidFill>
                    <a:srgbClr val="11576A"/>
                  </a:solidFill>
                  <a:effectLst/>
                  <a:uLnTx/>
                  <a:uFillTx/>
                  <a:latin typeface="微软雅黑" pitchFamily="34" charset="-122"/>
                  <a:ea typeface="微软雅黑" pitchFamily="34" charset="-122"/>
                  <a:cs typeface="+mn-cs"/>
                </a:rPr>
                <a:t>i</a:t>
              </a:r>
              <a:r>
                <a:rPr kumimoji="0" lang="zh-CN" altLang="en-US"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请求</a:t>
              </a:r>
              <a:r>
                <a:rPr kumimoji="0" lang="en-US" altLang="zh-CN" sz="14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R</a:t>
              </a:r>
              <a:r>
                <a:rPr kumimoji="0" lang="en-US" altLang="zh-CN" sz="1400" b="1" i="0" u="none" strike="noStrike" kern="1200" cap="none" spc="0" normalizeH="0" baseline="-25000" noProof="0" dirty="0" err="1" smtClean="0">
                  <a:ln>
                    <a:noFill/>
                  </a:ln>
                  <a:solidFill>
                    <a:srgbClr val="11576A"/>
                  </a:solidFill>
                  <a:effectLst/>
                  <a:uLnTx/>
                  <a:uFillTx/>
                  <a:latin typeface="微软雅黑" pitchFamily="34" charset="-122"/>
                  <a:ea typeface="微软雅黑" pitchFamily="34" charset="-122"/>
                  <a:cs typeface="+mn-cs"/>
                </a:rPr>
                <a:t>j</a:t>
              </a:r>
              <a:r>
                <a:rPr kumimoji="0" lang="zh-CN" altLang="en-US"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实例</a:t>
              </a:r>
              <a:endPar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74" name="组合 54"/>
            <p:cNvGrpSpPr/>
            <p:nvPr/>
          </p:nvGrpSpPr>
          <p:grpSpPr>
            <a:xfrm>
              <a:off x="5123092" y="2940050"/>
              <a:ext cx="1285231" cy="850344"/>
              <a:chOff x="4572000" y="2508250"/>
              <a:chExt cx="1285231" cy="850344"/>
            </a:xfrm>
          </p:grpSpPr>
          <p:sp>
            <p:nvSpPr>
              <p:cNvPr id="93" name="Oval 12"/>
              <p:cNvSpPr>
                <a:spLocks noChangeArrowheads="1"/>
              </p:cNvSpPr>
              <p:nvPr/>
            </p:nvSpPr>
            <p:spPr bwMode="auto">
              <a:xfrm>
                <a:off x="4572000" y="250825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i</a:t>
                </a:r>
                <a:endParaRPr lang="en-US" altLang="zh-CN" b="1" dirty="0">
                  <a:solidFill>
                    <a:srgbClr val="11576A"/>
                  </a:solidFill>
                  <a:latin typeface="+mn-ea"/>
                </a:endParaRPr>
              </a:p>
            </p:txBody>
          </p:sp>
          <p:sp>
            <p:nvSpPr>
              <p:cNvPr id="94" name="Line 19"/>
              <p:cNvSpPr>
                <a:spLocks noChangeShapeType="1"/>
              </p:cNvSpPr>
              <p:nvPr/>
            </p:nvSpPr>
            <p:spPr bwMode="auto">
              <a:xfrm>
                <a:off x="5076825" y="2774950"/>
                <a:ext cx="304800" cy="0"/>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tailEnd type="triangle" w="med" len="med"/>
              </a:ln>
            </p:spPr>
            <p:txBody>
              <a:bodyPr wrap="none" anchor="ctr"/>
              <a:lstStyle/>
              <a:p>
                <a:endParaRPr lang="zh-CN" altLang="en-US"/>
              </a:p>
            </p:txBody>
          </p:sp>
          <p:sp>
            <p:nvSpPr>
              <p:cNvPr id="95" name="Text Box 20"/>
              <p:cNvSpPr txBox="1">
                <a:spLocks noChangeArrowheads="1"/>
              </p:cNvSpPr>
              <p:nvPr/>
            </p:nvSpPr>
            <p:spPr bwMode="auto">
              <a:xfrm>
                <a:off x="5464175" y="2989262"/>
                <a:ext cx="39305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grpSp>
        <p:grpSp>
          <p:nvGrpSpPr>
            <p:cNvPr id="77" name="组 55"/>
            <p:cNvGrpSpPr/>
            <p:nvPr/>
          </p:nvGrpSpPr>
          <p:grpSpPr>
            <a:xfrm>
              <a:off x="5987188" y="3003550"/>
              <a:ext cx="438150" cy="419100"/>
              <a:chOff x="1808218" y="1873238"/>
              <a:chExt cx="438150" cy="419100"/>
            </a:xfrm>
          </p:grpSpPr>
          <p:sp>
            <p:nvSpPr>
              <p:cNvPr id="78"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79" name="组 57"/>
              <p:cNvGrpSpPr/>
              <p:nvPr/>
            </p:nvGrpSpPr>
            <p:grpSpPr>
              <a:xfrm>
                <a:off x="1907704" y="1959694"/>
                <a:ext cx="252016" cy="252016"/>
                <a:chOff x="683568" y="1707654"/>
                <a:chExt cx="252016" cy="252016"/>
              </a:xfrm>
            </p:grpSpPr>
            <p:sp>
              <p:nvSpPr>
                <p:cNvPr id="80" name="椭圆 79"/>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椭圆 80"/>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椭圆 81"/>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椭圆 82"/>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18" name="组合 17"/>
          <p:cNvGrpSpPr/>
          <p:nvPr/>
        </p:nvGrpSpPr>
        <p:grpSpPr>
          <a:xfrm>
            <a:off x="260983" y="2680497"/>
            <a:ext cx="4870115" cy="1013623"/>
            <a:chOff x="260983" y="2680497"/>
            <a:chExt cx="4870115" cy="1013623"/>
          </a:xfrm>
        </p:grpSpPr>
        <p:grpSp>
          <p:nvGrpSpPr>
            <p:cNvPr id="10" name="组合 9"/>
            <p:cNvGrpSpPr/>
            <p:nvPr/>
          </p:nvGrpSpPr>
          <p:grpSpPr>
            <a:xfrm>
              <a:off x="260983" y="2680497"/>
              <a:ext cx="4870115" cy="1013623"/>
              <a:chOff x="260983" y="2680497"/>
              <a:chExt cx="4870115" cy="1013623"/>
            </a:xfrm>
          </p:grpSpPr>
          <p:pic>
            <p:nvPicPr>
              <p:cNvPr id="29" name="图片 28" descr="小点1.png"/>
              <p:cNvPicPr>
                <a:picLocks noChangeAspect="1"/>
              </p:cNvPicPr>
              <p:nvPr/>
            </p:nvPicPr>
            <p:blipFill>
              <a:blip r:embed="rId2" cstate="print"/>
              <a:stretch>
                <a:fillRect/>
              </a:stretch>
            </p:blipFill>
            <p:spPr>
              <a:xfrm>
                <a:off x="678512" y="3101984"/>
                <a:ext cx="151066" cy="148997"/>
              </a:xfrm>
              <a:prstGeom prst="rect">
                <a:avLst/>
              </a:prstGeom>
              <a:effectLst/>
            </p:spPr>
          </p:pic>
          <p:sp>
            <p:nvSpPr>
              <p:cNvPr id="30" name="内容占位符 2"/>
              <p:cNvSpPr txBox="1"/>
              <p:nvPr/>
            </p:nvSpPr>
            <p:spPr>
              <a:xfrm>
                <a:off x="811075" y="3008240"/>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资源请求边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8" name="内容占位符 2"/>
              <p:cNvSpPr txBox="1"/>
              <p:nvPr/>
            </p:nvSpPr>
            <p:spPr>
              <a:xfrm>
                <a:off x="1058728" y="3306768"/>
                <a:ext cx="4072370"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dirty="0" smtClean="0"/>
                  <a:t>进程</a:t>
                </a:r>
                <a:r>
                  <a:rPr lang="en-US" altLang="zh-CN" sz="2000" dirty="0" smtClean="0"/>
                  <a:t>P</a:t>
                </a:r>
                <a:r>
                  <a:rPr lang="en-US" altLang="zh-CN" sz="2000" baseline="-25000" dirty="0" smtClean="0"/>
                  <a:t>i</a:t>
                </a:r>
                <a:r>
                  <a:rPr lang="zh-CN" altLang="en-US" sz="2000" dirty="0" smtClean="0"/>
                  <a:t>请求资源</a:t>
                </a:r>
                <a:r>
                  <a:rPr lang="en-US" altLang="zh-CN" sz="2000" dirty="0" err="1" smtClean="0"/>
                  <a:t>R</a:t>
                </a:r>
                <a:r>
                  <a:rPr lang="en-US" altLang="zh-CN" sz="2000" baseline="-25000" dirty="0" err="1" smtClean="0"/>
                  <a:t>j</a:t>
                </a:r>
                <a:r>
                  <a:rPr lang="zh-CN" altLang="en-US" sz="2000" dirty="0" smtClean="0"/>
                  <a:t>：</a:t>
                </a:r>
                <a:r>
                  <a:rPr lang="en-US" altLang="zh-CN" sz="2000" dirty="0" smtClean="0"/>
                  <a:t>P</a:t>
                </a:r>
                <a:r>
                  <a:rPr lang="en-US" altLang="zh-CN" sz="2000" baseline="-25000" dirty="0" smtClean="0"/>
                  <a:t>i</a:t>
                </a:r>
                <a:r>
                  <a:rPr lang="en-US" altLang="zh-CN" sz="2000" spc="-150" dirty="0" smtClean="0"/>
                  <a:t>      </a:t>
                </a:r>
                <a:r>
                  <a:rPr lang="en-US" altLang="zh-CN" sz="2000" dirty="0" err="1" smtClean="0">
                    <a:sym typeface="Symbol" charset="0"/>
                  </a:rPr>
                  <a:t>R</a:t>
                </a:r>
                <a:r>
                  <a:rPr lang="en-US" altLang="zh-CN" sz="2000" baseline="-25000" dirty="0" err="1" smtClean="0">
                    <a:sym typeface="Symbol" charset="0"/>
                  </a:rPr>
                  <a:t>j</a:t>
                </a:r>
                <a:endParaRPr lang="en-US" altLang="zh-CN" sz="2000" baseline="-25000" dirty="0" smtClean="0">
                  <a:sym typeface="Symbol" charset="0"/>
                </a:endParaRPr>
              </a:p>
            </p:txBody>
          </p:sp>
          <p:sp>
            <p:nvSpPr>
              <p:cNvPr id="20" name="内容占位符 2"/>
              <p:cNvSpPr txBox="1"/>
              <p:nvPr/>
            </p:nvSpPr>
            <p:spPr>
              <a:xfrm>
                <a:off x="559066" y="2680497"/>
                <a:ext cx="17145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两类有向边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260983" y="268049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5" name="直接箭头连接符 14"/>
            <p:cNvCxnSpPr/>
            <p:nvPr/>
          </p:nvCxnSpPr>
          <p:spPr>
            <a:xfrm>
              <a:off x="3635896" y="3533089"/>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78512" y="3667312"/>
            <a:ext cx="4381148" cy="706442"/>
            <a:chOff x="678512" y="3667312"/>
            <a:chExt cx="4381148" cy="706442"/>
          </a:xfrm>
        </p:grpSpPr>
        <p:grpSp>
          <p:nvGrpSpPr>
            <p:cNvPr id="11" name="组合 10"/>
            <p:cNvGrpSpPr/>
            <p:nvPr/>
          </p:nvGrpSpPr>
          <p:grpSpPr>
            <a:xfrm>
              <a:off x="678512" y="3667312"/>
              <a:ext cx="4381148" cy="706442"/>
              <a:chOff x="678512" y="3589344"/>
              <a:chExt cx="4381148" cy="706442"/>
            </a:xfrm>
          </p:grpSpPr>
          <p:pic>
            <p:nvPicPr>
              <p:cNvPr id="31" name="图片 30" descr="小点1.png"/>
              <p:cNvPicPr>
                <a:picLocks noChangeAspect="1"/>
              </p:cNvPicPr>
              <p:nvPr/>
            </p:nvPicPr>
            <p:blipFill>
              <a:blip r:embed="rId2" cstate="print"/>
              <a:stretch>
                <a:fillRect/>
              </a:stretch>
            </p:blipFill>
            <p:spPr>
              <a:xfrm>
                <a:off x="678512" y="3681420"/>
                <a:ext cx="151066" cy="148997"/>
              </a:xfrm>
              <a:prstGeom prst="rect">
                <a:avLst/>
              </a:prstGeom>
              <a:effectLst/>
            </p:spPr>
          </p:pic>
          <p:sp>
            <p:nvSpPr>
              <p:cNvPr id="32" name="内容占位符 2"/>
              <p:cNvSpPr txBox="1"/>
              <p:nvPr/>
            </p:nvSpPr>
            <p:spPr>
              <a:xfrm>
                <a:off x="811076" y="3589344"/>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资源分配边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058728" y="3908434"/>
                <a:ext cx="4000932"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Symbol" charset="0"/>
                  </a:rPr>
                  <a:t>资源</a:t>
                </a:r>
                <a:r>
                  <a:rPr lang="en-US" altLang="zh-CN" dirty="0" err="1" smtClean="0">
                    <a:sym typeface="Symbol" charset="0"/>
                  </a:rPr>
                  <a:t>R</a:t>
                </a:r>
                <a:r>
                  <a:rPr lang="en-US" altLang="zh-CN" baseline="-25000" dirty="0" err="1" smtClean="0">
                    <a:sym typeface="Symbol" charset="0"/>
                  </a:rPr>
                  <a:t>j</a:t>
                </a:r>
                <a:r>
                  <a:rPr lang="zh-CN" altLang="en-US" dirty="0" smtClean="0">
                    <a:sym typeface="Symbol" charset="0"/>
                  </a:rPr>
                  <a:t>已分配给进程</a:t>
                </a:r>
                <a:r>
                  <a:rPr lang="en-US" altLang="zh-CN" dirty="0" smtClean="0">
                    <a:sym typeface="Symbol" charset="0"/>
                  </a:rPr>
                  <a:t>P</a:t>
                </a:r>
                <a:r>
                  <a:rPr lang="en-US" altLang="zh-CN" baseline="-25000" dirty="0" smtClean="0">
                    <a:sym typeface="Symbol" charset="0"/>
                  </a:rPr>
                  <a:t>i</a:t>
                </a:r>
                <a:r>
                  <a:rPr lang="zh-CN" altLang="en-US" dirty="0" smtClean="0">
                    <a:sym typeface="Symbol" charset="0"/>
                  </a:rPr>
                  <a:t>：</a:t>
                </a:r>
                <a:r>
                  <a:rPr lang="en-US" altLang="zh-CN" dirty="0" err="1" smtClean="0"/>
                  <a:t>R</a:t>
                </a:r>
                <a:r>
                  <a:rPr lang="en-US" altLang="zh-CN" baseline="-25000" dirty="0" err="1" smtClean="0"/>
                  <a:t>j</a:t>
                </a:r>
                <a:r>
                  <a:rPr lang="zh-CN" altLang="en-US" dirty="0" smtClean="0"/>
                  <a:t>     </a:t>
                </a:r>
                <a:r>
                  <a:rPr lang="en-US" altLang="zh-CN" dirty="0" smtClean="0"/>
                  <a:t>P</a:t>
                </a:r>
                <a:r>
                  <a:rPr lang="en-US" altLang="zh-CN" baseline="-25000" dirty="0" smtClean="0"/>
                  <a:t>i</a:t>
                </a:r>
                <a:endParaRPr lang="zh-CN" altLang="en-US" baseline="-25000" dirty="0"/>
              </a:p>
            </p:txBody>
          </p:sp>
        </p:grpSp>
        <p:cxnSp>
          <p:nvCxnSpPr>
            <p:cNvPr id="65" name="直接箭头连接符 64"/>
            <p:cNvCxnSpPr/>
            <p:nvPr/>
          </p:nvCxnSpPr>
          <p:spPr>
            <a:xfrm>
              <a:off x="4170710" y="4170126"/>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资源分配图</a:t>
            </a:r>
            <a:r>
              <a:rPr lang="zh-CN" altLang="en-US" dirty="0" smtClean="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878580"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2067308"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28461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521522" y="714362"/>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1521522" y="386977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63" name="Text Box 20"/>
          <p:cNvSpPr txBox="1">
            <a:spLocks noChangeArrowheads="1"/>
          </p:cNvSpPr>
          <p:nvPr/>
        </p:nvSpPr>
        <p:spPr bwMode="auto">
          <a:xfrm>
            <a:off x="2735968" y="7265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3</a:t>
            </a:r>
            <a:endParaRPr lang="en-US" altLang="zh-CN" sz="1800" b="1" baseline="-25000" dirty="0">
              <a:solidFill>
                <a:srgbClr val="11576A"/>
              </a:solidFill>
              <a:latin typeface="+mn-ea"/>
              <a:ea typeface="+mn-ea"/>
              <a:cs typeface="+mn-cs"/>
            </a:endParaRPr>
          </a:p>
        </p:txBody>
      </p:sp>
      <p:sp>
        <p:nvSpPr>
          <p:cNvPr id="64" name="Text Box 20"/>
          <p:cNvSpPr txBox="1">
            <a:spLocks noChangeArrowheads="1"/>
          </p:cNvSpPr>
          <p:nvPr/>
        </p:nvSpPr>
        <p:spPr bwMode="auto">
          <a:xfrm>
            <a:off x="2729593" y="42984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4</a:t>
            </a:r>
            <a:endParaRPr lang="en-US" altLang="zh-CN" sz="1800" b="1" baseline="-25000" dirty="0">
              <a:solidFill>
                <a:srgbClr val="11576A"/>
              </a:solidFill>
              <a:latin typeface="+mn-ea"/>
              <a:ea typeface="+mn-ea"/>
              <a:cs typeface="+mn-cs"/>
            </a:endParaRPr>
          </a:p>
        </p:txBody>
      </p:sp>
      <p:grpSp>
        <p:nvGrpSpPr>
          <p:cNvPr id="2" name="组合 66"/>
          <p:cNvGrpSpPr/>
          <p:nvPr/>
        </p:nvGrpSpPr>
        <p:grpSpPr>
          <a:xfrm>
            <a:off x="1378646" y="1083694"/>
            <a:ext cx="714380" cy="500066"/>
            <a:chOff x="3571868" y="1142990"/>
            <a:chExt cx="714380" cy="500066"/>
          </a:xfrm>
        </p:grpSpPr>
        <p:sp>
          <p:nvSpPr>
            <p:cNvPr id="65" name="矩形 64"/>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椭圆 65"/>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67"/>
          <p:cNvGrpSpPr/>
          <p:nvPr/>
        </p:nvGrpSpPr>
        <p:grpSpPr>
          <a:xfrm>
            <a:off x="2593092" y="1083694"/>
            <a:ext cx="714380" cy="500066"/>
            <a:chOff x="3571868" y="1142990"/>
            <a:chExt cx="714380" cy="500066"/>
          </a:xfrm>
        </p:grpSpPr>
        <p:sp>
          <p:nvSpPr>
            <p:cNvPr id="69" name="矩形 68"/>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椭圆 69"/>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1" name="矩形 70"/>
          <p:cNvSpPr/>
          <p:nvPr/>
        </p:nvSpPr>
        <p:spPr>
          <a:xfrm>
            <a:off x="1378646"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1664398"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1664398"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p:cNvSpPr/>
          <p:nvPr/>
        </p:nvSpPr>
        <p:spPr>
          <a:xfrm>
            <a:off x="2593092"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椭圆 74"/>
          <p:cNvSpPr>
            <a:spLocks noChangeAspect="1"/>
          </p:cNvSpPr>
          <p:nvPr/>
        </p:nvSpPr>
        <p:spPr>
          <a:xfrm>
            <a:off x="2886464"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椭圆 75"/>
          <p:cNvSpPr>
            <a:spLocks noChangeAspect="1"/>
          </p:cNvSpPr>
          <p:nvPr/>
        </p:nvSpPr>
        <p:spPr>
          <a:xfrm>
            <a:off x="2886464"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椭圆 76"/>
          <p:cNvSpPr>
            <a:spLocks noChangeAspect="1"/>
          </p:cNvSpPr>
          <p:nvPr/>
        </p:nvSpPr>
        <p:spPr>
          <a:xfrm>
            <a:off x="2886464"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箭头连接符 78"/>
          <p:cNvCxnSpPr/>
          <p:nvPr/>
        </p:nvCxnSpPr>
        <p:spPr>
          <a:xfrm rot="5400000" flipH="1" flipV="1">
            <a:off x="1077770"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2290296"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16200000" flipH="1">
            <a:off x="1623702"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6200000" flipH="1">
            <a:off x="2851658"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59" idx="3"/>
          </p:cNvCxnSpPr>
          <p:nvPr/>
        </p:nvCxnSpPr>
        <p:spPr>
          <a:xfrm rot="5400000" flipH="1" flipV="1">
            <a:off x="1601764"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58" idx="4"/>
          </p:cNvCxnSpPr>
          <p:nvPr/>
        </p:nvCxnSpPr>
        <p:spPr>
          <a:xfrm rot="16200000" flipV="1">
            <a:off x="910103"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9" name="内容占位符 2"/>
          <p:cNvSpPr txBox="1"/>
          <p:nvPr/>
        </p:nvSpPr>
        <p:spPr>
          <a:xfrm>
            <a:off x="3937896" y="426875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存在死锁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30" name="直接箭头连接符 29"/>
          <p:cNvCxnSpPr/>
          <p:nvPr/>
        </p:nvCxnSpPr>
        <p:spPr>
          <a:xfrm flipH="1">
            <a:off x="2095884" y="2532761"/>
            <a:ext cx="1303871" cy="72405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内容占位符 2"/>
          <p:cNvSpPr txBox="1"/>
          <p:nvPr/>
        </p:nvSpPr>
        <p:spPr>
          <a:xfrm>
            <a:off x="3937896" y="4268756"/>
            <a:ext cx="1620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不存在死锁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10" presetClass="exit" presetSubtype="0" fill="hold" grpId="1" nodeType="with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资源分配图</a:t>
            </a:r>
            <a:r>
              <a:rPr lang="zh-CN" altLang="en-US" dirty="0" smtClean="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788272" y="242200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3788668" y="91556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785904" y="221359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979272" y="105254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1979272" y="309408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71" name="矩形 70"/>
          <p:cNvSpPr/>
          <p:nvPr/>
        </p:nvSpPr>
        <p:spPr>
          <a:xfrm>
            <a:off x="1836396" y="349357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122148" y="367133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122148" y="392220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内容占位符 2"/>
          <p:cNvSpPr txBox="1"/>
          <p:nvPr/>
        </p:nvSpPr>
        <p:spPr>
          <a:xfrm>
            <a:off x="4287965" y="4363033"/>
            <a:ext cx="31868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有循环等待，但没有锁死</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0" name="Oval 12"/>
          <p:cNvSpPr>
            <a:spLocks noChangeArrowheads="1"/>
          </p:cNvSpPr>
          <p:nvPr/>
        </p:nvSpPr>
        <p:spPr bwMode="auto">
          <a:xfrm>
            <a:off x="3785904" y="414128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1836396" y="142344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122148" y="16012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122148" y="185207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2264668" y="1184439"/>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259176" y="1906076"/>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212938" y="1791194"/>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1219640" y="2868096"/>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2793285" y="2398027"/>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267143" y="3997764"/>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843558"/>
            <a:ext cx="5155867" cy="701456"/>
            <a:chOff x="844893" y="843558"/>
            <a:chExt cx="5155867" cy="701456"/>
          </a:xfrm>
        </p:grpSpPr>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14" name="图片 13" descr="小点1.png"/>
            <p:cNvPicPr>
              <a:picLocks noChangeAspect="1"/>
            </p:cNvPicPr>
            <p:nvPr/>
          </p:nvPicPr>
          <p:blipFill>
            <a:blip r:embed="rId2" cstate="print"/>
            <a:stretch>
              <a:fillRect/>
            </a:stretch>
          </p:blipFill>
          <p:spPr>
            <a:xfrm>
              <a:off x="1262422" y="1280124"/>
              <a:ext cx="151066" cy="148997"/>
            </a:xfrm>
            <a:prstGeom prst="rect">
              <a:avLst/>
            </a:prstGeom>
            <a:effectLst/>
          </p:spPr>
        </p:pic>
        <p:sp>
          <p:nvSpPr>
            <p:cNvPr id="17" name="内容占位符 2"/>
            <p:cNvSpPr txBox="1"/>
            <p:nvPr/>
          </p:nvSpPr>
          <p:spPr>
            <a:xfrm>
              <a:off x="1394985" y="118941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任何时刻只能有一个进程使用一个资源实例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5146670" cy="1010389"/>
            <a:chOff x="844893" y="1201203"/>
            <a:chExt cx="5146670" cy="1010389"/>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内容占位符 2"/>
            <p:cNvSpPr txBox="1"/>
            <p:nvPr/>
          </p:nvSpPr>
          <p:spPr>
            <a:xfrm>
              <a:off x="1385788" y="1574097"/>
              <a:ext cx="4605775" cy="63749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进程保持至少一个资源，并正在等待获取其他进程持有的资源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2" cstate="print"/>
            <a:stretch>
              <a:fillRect/>
            </a:stretch>
          </p:blipFill>
          <p:spPr>
            <a:xfrm>
              <a:off x="1262422" y="164253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5155867" cy="690109"/>
            <a:chOff x="844893" y="1573518"/>
            <a:chExt cx="5155867" cy="690109"/>
          </a:xfrm>
        </p:grpSpPr>
        <p:sp>
          <p:nvSpPr>
            <p:cNvPr id="14" name="内容占位符 2"/>
            <p:cNvSpPr txBox="1"/>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非抢占</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394985" y="1918692"/>
              <a:ext cx="4605775" cy="34493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资源只能在进程使用后自愿释放</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8" name="图片 17" descr="小点1.png"/>
            <p:cNvPicPr>
              <a:picLocks noChangeAspect="1"/>
            </p:cNvPicPr>
            <p:nvPr/>
          </p:nvPicPr>
          <p:blipFill>
            <a:blip r:embed="rId2" cstate="print"/>
            <a:stretch>
              <a:fillRect/>
            </a:stretch>
          </p:blipFill>
          <p:spPr>
            <a:xfrm>
              <a:off x="1262422" y="198945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1512529" cy="400110"/>
            <a:chOff x="844893" y="1573518"/>
            <a:chExt cx="1512529" cy="400110"/>
          </a:xfrm>
        </p:grpSpPr>
        <p:sp>
          <p:nvSpPr>
            <p:cNvPr id="14" name="内容占位符 2"/>
            <p:cNvSpPr txBox="1"/>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非抢占</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58958"/>
            <a:ext cx="5155867" cy="1416744"/>
            <a:chOff x="844893" y="1958958"/>
            <a:chExt cx="5155867" cy="1416744"/>
          </a:xfrm>
        </p:grpSpPr>
        <p:sp>
          <p:nvSpPr>
            <p:cNvPr id="15" name="内容占位符 2"/>
            <p:cNvSpPr txBox="1"/>
            <p:nvPr/>
          </p:nvSpPr>
          <p:spPr>
            <a:xfrm>
              <a:off x="1142976" y="195895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循环等待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37"/>
            <p:cNvSpPr txBox="1"/>
            <p:nvPr/>
          </p:nvSpPr>
          <p:spPr>
            <a:xfrm>
              <a:off x="844893" y="19589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p:nvPr/>
          </p:nvSpPr>
          <p:spPr>
            <a:xfrm>
              <a:off x="1394985" y="2304132"/>
              <a:ext cx="4605775" cy="10715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存在等待进程集合</a:t>
              </a:r>
              <a:r>
                <a:rPr lang="en-US" altLang="zh-CN" sz="1800" dirty="0" smtClean="0"/>
                <a:t>{P</a:t>
              </a:r>
              <a:r>
                <a:rPr lang="en-US" altLang="zh-CN" sz="1800" baseline="-25000" dirty="0" smtClean="0"/>
                <a:t>0</a:t>
              </a:r>
              <a:r>
                <a:rPr lang="zh-CN" altLang="en-US" sz="1800" dirty="0" smtClean="0"/>
                <a:t>，</a:t>
              </a:r>
              <a:r>
                <a:rPr lang="en-US" altLang="zh-CN" sz="1800" dirty="0" smtClean="0"/>
                <a:t>P</a:t>
              </a:r>
              <a:r>
                <a:rPr lang="en-US" altLang="zh-CN" sz="1800" baseline="-25000" dirty="0" smtClean="0"/>
                <a:t>1</a:t>
              </a:r>
              <a:r>
                <a:rPr lang="zh-CN" altLang="en-US" sz="1800" dirty="0" smtClean="0"/>
                <a:t>，</a:t>
              </a:r>
              <a:r>
                <a:rPr lang="en-US" altLang="zh-CN" sz="1800" dirty="0" smtClean="0"/>
                <a:t>...</a:t>
              </a:r>
              <a:r>
                <a:rPr lang="zh-CN" altLang="en-US" sz="1800" dirty="0" smtClean="0"/>
                <a:t>，</a:t>
              </a:r>
              <a:r>
                <a:rPr lang="en-US" altLang="zh-CN" sz="1800" dirty="0" smtClean="0"/>
                <a:t>P</a:t>
              </a:r>
              <a:r>
                <a:rPr lang="en-US" altLang="zh-CN" sz="1800" baseline="-25000" dirty="0" smtClean="0"/>
                <a:t>N</a:t>
              </a:r>
              <a:r>
                <a:rPr lang="en-US" altLang="zh-CN" sz="1800" dirty="0" smtClean="0"/>
                <a:t>} </a:t>
              </a:r>
              <a:r>
                <a:rPr lang="zh-CN" altLang="en-US" sz="1800" dirty="0" smtClean="0"/>
                <a:t>，</a:t>
              </a:r>
              <a:endParaRPr lang="en-US" altLang="zh-CN" sz="1800" dirty="0" smtClean="0"/>
            </a:p>
            <a:p>
              <a:pPr marL="0" lvl="1" indent="0"/>
              <a:r>
                <a:rPr lang="en-US" altLang="zh-CN" sz="1800" dirty="0" smtClean="0"/>
                <a:t>P</a:t>
              </a:r>
              <a:r>
                <a:rPr lang="en-US" altLang="zh-CN" sz="1800" baseline="-25000" dirty="0" smtClean="0"/>
                <a:t>0</a:t>
              </a:r>
              <a:r>
                <a:rPr lang="zh-CN" altLang="en-US" sz="1800" dirty="0" smtClean="0"/>
                <a:t>正在等待</a:t>
              </a:r>
              <a:r>
                <a:rPr lang="en-US" altLang="zh-CN" sz="1800" dirty="0" smtClean="0"/>
                <a:t>P</a:t>
              </a:r>
              <a:r>
                <a:rPr lang="en-US" altLang="zh-CN" sz="1800" baseline="-25000" dirty="0" smtClean="0"/>
                <a:t>1</a:t>
              </a:r>
              <a:r>
                <a:rPr lang="zh-CN" altLang="en-US" sz="1800" dirty="0" smtClean="0"/>
                <a:t>所占用的资源，</a:t>
              </a:r>
              <a:endParaRPr lang="en-US" altLang="zh-CN" sz="1800" dirty="0" smtClean="0"/>
            </a:p>
            <a:p>
              <a:pPr marL="0" lvl="1" indent="0"/>
              <a:r>
                <a:rPr lang="en-US" altLang="zh-CN" sz="1800" dirty="0" smtClean="0"/>
                <a:t>P</a:t>
              </a:r>
              <a:r>
                <a:rPr lang="en-US" altLang="zh-CN" sz="1800" baseline="-25000" dirty="0" smtClean="0"/>
                <a:t>1</a:t>
              </a:r>
              <a:r>
                <a:rPr lang="zh-CN" altLang="en-US" sz="1800" dirty="0" smtClean="0"/>
                <a:t> 正在等待</a:t>
              </a:r>
              <a:r>
                <a:rPr lang="en-US" altLang="zh-CN" sz="1800" dirty="0" smtClean="0"/>
                <a:t>P</a:t>
              </a:r>
              <a:r>
                <a:rPr lang="en-US" altLang="zh-CN" sz="1800" baseline="-25000" dirty="0" smtClean="0"/>
                <a:t>2</a:t>
              </a:r>
              <a:r>
                <a:rPr lang="zh-CN" altLang="en-US" sz="1800" dirty="0" smtClean="0"/>
                <a:t>占用的资源，</a:t>
              </a:r>
              <a:r>
                <a:rPr lang="en-US" altLang="zh-CN" sz="1800" dirty="0" smtClean="0"/>
                <a:t>...</a:t>
              </a:r>
              <a:r>
                <a:rPr lang="zh-CN" altLang="en-US" sz="1800" dirty="0" smtClean="0"/>
                <a:t>，</a:t>
              </a:r>
              <a:endParaRPr lang="en-US" altLang="zh-CN" sz="1800" dirty="0" smtClean="0"/>
            </a:p>
            <a:p>
              <a:pPr marL="0" lvl="1" indent="0"/>
              <a:r>
                <a:rPr lang="en-US" altLang="zh-CN" sz="1800" dirty="0" smtClean="0"/>
                <a:t>P</a:t>
              </a:r>
              <a:r>
                <a:rPr lang="en-US" altLang="zh-CN" sz="1800" baseline="-25000" dirty="0" smtClean="0"/>
                <a:t>N-1</a:t>
              </a:r>
              <a:r>
                <a:rPr lang="zh-CN" altLang="en-US" sz="1800" dirty="0" smtClean="0"/>
                <a:t>在等待</a:t>
              </a:r>
              <a:r>
                <a:rPr lang="en-US" altLang="zh-CN" sz="1800" dirty="0" smtClean="0"/>
                <a:t>P</a:t>
              </a:r>
              <a:r>
                <a:rPr lang="en-US" altLang="zh-CN" sz="1800" baseline="-25000" dirty="0" smtClean="0"/>
                <a:t>N</a:t>
              </a:r>
              <a:r>
                <a:rPr lang="zh-CN" altLang="en-US" sz="1800" dirty="0" smtClean="0"/>
                <a:t>所占用资源，</a:t>
              </a:r>
              <a:endParaRPr lang="en-US" altLang="zh-CN" sz="1800" dirty="0" smtClean="0"/>
            </a:p>
            <a:p>
              <a:pPr marL="0" lvl="1" indent="0"/>
              <a:r>
                <a:rPr lang="en-US" altLang="zh-CN" sz="1800" dirty="0" smtClean="0"/>
                <a:t>P</a:t>
              </a:r>
              <a:r>
                <a:rPr lang="en-US" altLang="zh-CN" sz="1800" baseline="-25000" dirty="0" smtClean="0"/>
                <a:t>N</a:t>
              </a:r>
              <a:r>
                <a:rPr lang="zh-CN" altLang="en-US" sz="1800" dirty="0" smtClean="0"/>
                <a:t>正在等待</a:t>
              </a:r>
              <a:r>
                <a:rPr lang="en-US" altLang="zh-CN" sz="1800" dirty="0" smtClean="0"/>
                <a:t>P</a:t>
              </a:r>
              <a:r>
                <a:rPr lang="en-US" altLang="zh-CN" sz="1800" baseline="-25000" dirty="0" smtClean="0"/>
                <a:t>0</a:t>
              </a:r>
              <a:r>
                <a:rPr lang="zh-CN" altLang="en-US" sz="1800" dirty="0" smtClean="0"/>
                <a:t>所占用的资源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262422" y="238759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
          <p:cNvSpPr txBox="1"/>
          <p:nvPr/>
        </p:nvSpPr>
        <p:spPr>
          <a:xfrm>
            <a:off x="1597004" y="4378338"/>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2" name="组合 21"/>
          <p:cNvGrpSpPr/>
          <p:nvPr/>
        </p:nvGrpSpPr>
        <p:grpSpPr>
          <a:xfrm>
            <a:off x="3714744" y="1000114"/>
            <a:ext cx="3071834" cy="3269837"/>
            <a:chOff x="1571604" y="993870"/>
            <a:chExt cx="3495696" cy="3721020"/>
          </a:xfrm>
        </p:grpSpPr>
        <p:sp>
          <p:nvSpPr>
            <p:cNvPr id="58" name="Oval 12"/>
            <p:cNvSpPr>
              <a:spLocks noChangeArrowheads="1"/>
            </p:cNvSpPr>
            <p:nvPr/>
          </p:nvSpPr>
          <p:spPr bwMode="auto">
            <a:xfrm>
              <a:off x="1571604" y="250031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4572000" y="99387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4569236" y="229189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2762604" y="1130848"/>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2762604" y="3172390"/>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71" name="矩形 70"/>
            <p:cNvSpPr/>
            <p:nvPr/>
          </p:nvSpPr>
          <p:spPr>
            <a:xfrm>
              <a:off x="2619728" y="357188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905480" y="374963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905480" y="400051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Oval 12"/>
            <p:cNvSpPr>
              <a:spLocks noChangeArrowheads="1"/>
            </p:cNvSpPr>
            <p:nvPr/>
          </p:nvSpPr>
          <p:spPr bwMode="auto">
            <a:xfrm>
              <a:off x="4569236" y="421959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2619728" y="150175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905480" y="1679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905480" y="193038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3048000" y="1262743"/>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042508" y="1984380"/>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996270" y="1869498"/>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2002972" y="2946400"/>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3576617" y="2476331"/>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050475" y="4076068"/>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785786" y="976638"/>
            <a:ext cx="2428892" cy="3309624"/>
            <a:chOff x="2119662" y="714362"/>
            <a:chExt cx="2901332" cy="3953374"/>
          </a:xfrm>
        </p:grpSpPr>
        <p:sp>
          <p:nvSpPr>
            <p:cNvPr id="23" name="Oval 12"/>
            <p:cNvSpPr>
              <a:spLocks noChangeArrowheads="1"/>
            </p:cNvSpPr>
            <p:nvPr/>
          </p:nvSpPr>
          <p:spPr bwMode="auto">
            <a:xfrm>
              <a:off x="211966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24" name="Oval 12"/>
            <p:cNvSpPr>
              <a:spLocks noChangeArrowheads="1"/>
            </p:cNvSpPr>
            <p:nvPr/>
          </p:nvSpPr>
          <p:spPr bwMode="auto">
            <a:xfrm>
              <a:off x="3308390"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25" name="Oval 12"/>
            <p:cNvSpPr>
              <a:spLocks noChangeArrowheads="1"/>
            </p:cNvSpPr>
            <p:nvPr/>
          </p:nvSpPr>
          <p:spPr bwMode="auto">
            <a:xfrm>
              <a:off x="4525694"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26" name="Text Box 20"/>
            <p:cNvSpPr txBox="1">
              <a:spLocks noChangeArrowheads="1"/>
            </p:cNvSpPr>
            <p:nvPr/>
          </p:nvSpPr>
          <p:spPr bwMode="auto">
            <a:xfrm>
              <a:off x="2762604" y="714362"/>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27" name="Text Box 20"/>
            <p:cNvSpPr txBox="1">
              <a:spLocks noChangeArrowheads="1"/>
            </p:cNvSpPr>
            <p:nvPr/>
          </p:nvSpPr>
          <p:spPr bwMode="auto">
            <a:xfrm>
              <a:off x="2762604" y="386977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28" name="Text Box 20"/>
            <p:cNvSpPr txBox="1">
              <a:spLocks noChangeArrowheads="1"/>
            </p:cNvSpPr>
            <p:nvPr/>
          </p:nvSpPr>
          <p:spPr bwMode="auto">
            <a:xfrm>
              <a:off x="3977050" y="7265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3</a:t>
              </a:r>
              <a:endParaRPr lang="en-US" altLang="zh-CN" sz="1800" b="1" baseline="-25000" dirty="0">
                <a:solidFill>
                  <a:srgbClr val="11576A"/>
                </a:solidFill>
                <a:latin typeface="+mn-ea"/>
                <a:ea typeface="+mn-ea"/>
                <a:cs typeface="+mn-cs"/>
              </a:endParaRPr>
            </a:p>
          </p:txBody>
        </p:sp>
        <p:sp>
          <p:nvSpPr>
            <p:cNvPr id="31" name="Text Box 20"/>
            <p:cNvSpPr txBox="1">
              <a:spLocks noChangeArrowheads="1"/>
            </p:cNvSpPr>
            <p:nvPr/>
          </p:nvSpPr>
          <p:spPr bwMode="auto">
            <a:xfrm>
              <a:off x="3970675" y="42984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4</a:t>
              </a:r>
              <a:endParaRPr lang="en-US" altLang="zh-CN" sz="1800" b="1" baseline="-25000" dirty="0">
                <a:solidFill>
                  <a:srgbClr val="11576A"/>
                </a:solidFill>
                <a:latin typeface="+mn-ea"/>
                <a:ea typeface="+mn-ea"/>
                <a:cs typeface="+mn-cs"/>
              </a:endParaRPr>
            </a:p>
          </p:txBody>
        </p:sp>
        <p:grpSp>
          <p:nvGrpSpPr>
            <p:cNvPr id="35" name="组合 66"/>
            <p:cNvGrpSpPr/>
            <p:nvPr/>
          </p:nvGrpSpPr>
          <p:grpSpPr>
            <a:xfrm>
              <a:off x="2619728" y="1083694"/>
              <a:ext cx="714380" cy="500066"/>
              <a:chOff x="3571868" y="1142990"/>
              <a:chExt cx="714380" cy="500066"/>
            </a:xfrm>
          </p:grpSpPr>
          <p:sp>
            <p:nvSpPr>
              <p:cNvPr id="37" name="矩形 36"/>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椭圆 38"/>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1" name="组合 67"/>
            <p:cNvGrpSpPr/>
            <p:nvPr/>
          </p:nvGrpSpPr>
          <p:grpSpPr>
            <a:xfrm>
              <a:off x="3834174" y="1083694"/>
              <a:ext cx="714380" cy="500066"/>
              <a:chOff x="3571868" y="1142990"/>
              <a:chExt cx="714380" cy="500066"/>
            </a:xfrm>
          </p:grpSpPr>
          <p:sp>
            <p:nvSpPr>
              <p:cNvPr id="43" name="矩形 42"/>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矩形 46"/>
            <p:cNvSpPr/>
            <p:nvPr/>
          </p:nvSpPr>
          <p:spPr>
            <a:xfrm>
              <a:off x="2619728"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椭圆 47"/>
            <p:cNvSpPr>
              <a:spLocks noChangeAspect="1"/>
            </p:cNvSpPr>
            <p:nvPr/>
          </p:nvSpPr>
          <p:spPr>
            <a:xfrm>
              <a:off x="2905480"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椭圆 48"/>
            <p:cNvSpPr>
              <a:spLocks noChangeAspect="1"/>
            </p:cNvSpPr>
            <p:nvPr/>
          </p:nvSpPr>
          <p:spPr>
            <a:xfrm>
              <a:off x="2905480"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矩形 49"/>
            <p:cNvSpPr/>
            <p:nvPr/>
          </p:nvSpPr>
          <p:spPr>
            <a:xfrm>
              <a:off x="3834174"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a:spLocks noChangeAspect="1"/>
            </p:cNvSpPr>
            <p:nvPr/>
          </p:nvSpPr>
          <p:spPr>
            <a:xfrm>
              <a:off x="4127546"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椭圆 51"/>
            <p:cNvSpPr>
              <a:spLocks noChangeAspect="1"/>
            </p:cNvSpPr>
            <p:nvPr/>
          </p:nvSpPr>
          <p:spPr>
            <a:xfrm>
              <a:off x="4127546"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a:spLocks noChangeAspect="1"/>
            </p:cNvSpPr>
            <p:nvPr/>
          </p:nvSpPr>
          <p:spPr>
            <a:xfrm>
              <a:off x="4127546"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4" name="直接箭头连接符 53"/>
            <p:cNvCxnSpPr/>
            <p:nvPr/>
          </p:nvCxnSpPr>
          <p:spPr>
            <a:xfrm rot="5400000" flipH="1" flipV="1">
              <a:off x="2318852"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flipH="1" flipV="1">
              <a:off x="3531378"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H="1">
              <a:off x="2864784"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6200000" flipH="1">
              <a:off x="4092740"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24" idx="3"/>
            </p:cNvCxnSpPr>
            <p:nvPr/>
          </p:nvCxnSpPr>
          <p:spPr>
            <a:xfrm rot="5400000" flipH="1" flipV="1">
              <a:off x="2842846"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3" idx="4"/>
            </p:cNvCxnSpPr>
            <p:nvPr/>
          </p:nvCxnSpPr>
          <p:spPr>
            <a:xfrm rot="16200000" flipV="1">
              <a:off x="2151185"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3302588" y="2548671"/>
              <a:ext cx="1361265" cy="74207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内容占位符 2"/>
          <p:cNvSpPr txBox="1"/>
          <p:nvPr/>
        </p:nvSpPr>
        <p:spPr>
          <a:xfrm>
            <a:off x="4500562" y="437833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没有</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7" name="矩形 66"/>
          <p:cNvSpPr/>
          <p:nvPr/>
        </p:nvSpPr>
        <p:spPr>
          <a:xfrm>
            <a:off x="642910" y="857238"/>
            <a:ext cx="2714644"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p:nvPr/>
        </p:nvSpPr>
        <p:spPr>
          <a:xfrm>
            <a:off x="3571868" y="857238"/>
            <a:ext cx="3357586"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latin typeface="+mn-ea"/>
                <a:ea typeface="+mn-ea"/>
              </a:rPr>
              <a:t>死锁处</a:t>
            </a:r>
            <a:r>
              <a:rPr lang="zh-CN" altLang="en-US" dirty="0">
                <a:latin typeface="+mn-ea"/>
                <a:ea typeface="+mn-ea"/>
              </a:rPr>
              <a:t>理方法</a:t>
            </a:r>
            <a:endParaRPr kumimoji="0" lang="zh-CN" altLang="en-US" sz="3000" b="1" i="0" u="none" strike="noStrike" kern="1200" cap="none" spc="0" normalizeH="0" baseline="0" noProof="0" dirty="0">
              <a:ln>
                <a:noFill/>
              </a:ln>
              <a:solidFill>
                <a:srgbClr val="11576A"/>
              </a:solidFill>
              <a:effectLst/>
              <a:uLnTx/>
              <a:uFillTx/>
              <a:latin typeface="+mn-ea"/>
              <a:ea typeface="+mn-ea"/>
              <a:cs typeface="+mj-cs"/>
            </a:endParaRPr>
          </a:p>
        </p:txBody>
      </p:sp>
      <p:grpSp>
        <p:nvGrpSpPr>
          <p:cNvPr id="2" name="组合 1"/>
          <p:cNvGrpSpPr/>
          <p:nvPr/>
        </p:nvGrpSpPr>
        <p:grpSpPr>
          <a:xfrm>
            <a:off x="844893" y="1000114"/>
            <a:ext cx="4655801" cy="674688"/>
            <a:chOff x="844893" y="1000114"/>
            <a:chExt cx="4655801" cy="674688"/>
          </a:xfrm>
        </p:grpSpPr>
        <p:sp>
          <p:nvSpPr>
            <p:cNvPr id="9" name="内容占位符 2"/>
            <p:cNvSpPr txBox="1"/>
            <p:nvPr/>
          </p:nvSpPr>
          <p:spPr>
            <a:xfrm>
              <a:off x="1142976" y="1000114"/>
              <a:ext cx="43577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死锁预防</a:t>
              </a:r>
              <a:r>
                <a:rPr lang="en-US" altLang="zh-CN" dirty="0" smtClean="0">
                  <a:solidFill>
                    <a:srgbClr val="C00000"/>
                  </a:solidFill>
                </a:rPr>
                <a:t>(</a:t>
              </a:r>
              <a:r>
                <a:rPr lang="zh-CN" altLang="en-US" dirty="0" smtClean="0">
                  <a:solidFill>
                    <a:srgbClr val="C00000"/>
                  </a:solidFill>
                </a:rPr>
                <a:t>Deadlock Prevention</a:t>
              </a:r>
              <a:r>
                <a:rPr lang="en-US" altLang="zh-CN" dirty="0" smtClean="0">
                  <a:solidFill>
                    <a:srgbClr val="C00000"/>
                  </a:solidFill>
                </a:rPr>
                <a:t>)</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确保系统永远不会进入死锁状态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635118"/>
            <a:ext cx="7831563" cy="671518"/>
            <a:chOff x="844893" y="1635118"/>
            <a:chExt cx="7831563" cy="671518"/>
          </a:xfrm>
        </p:grpSpPr>
        <p:sp>
          <p:nvSpPr>
            <p:cNvPr id="18" name="内容占位符 2"/>
            <p:cNvSpPr txBox="1"/>
            <p:nvPr/>
          </p:nvSpPr>
          <p:spPr>
            <a:xfrm>
              <a:off x="1142976" y="1635118"/>
              <a:ext cx="428628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死锁避免</a:t>
              </a:r>
              <a:r>
                <a:rPr lang="en-US" altLang="zh-CN" dirty="0" smtClean="0">
                  <a:solidFill>
                    <a:srgbClr val="C00000"/>
                  </a:solidFill>
                </a:rPr>
                <a:t>(</a:t>
              </a:r>
              <a:r>
                <a:rPr lang="zh-CN" altLang="en-US" dirty="0" smtClean="0">
                  <a:solidFill>
                    <a:srgbClr val="C00000"/>
                  </a:solidFill>
                </a:rPr>
                <a:t>Deadlock Avoidanc</a:t>
              </a:r>
              <a:r>
                <a:rPr lang="en-US" altLang="zh-CN" dirty="0" smtClean="0">
                  <a:solidFill>
                    <a:srgbClr val="C00000"/>
                  </a:solidFill>
                </a:rPr>
                <a:t>e)</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351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54893"/>
              <a:ext cx="728147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latin typeface="+mn-ea"/>
                  <a:ea typeface="+mn-ea"/>
                </a:rPr>
                <a:t>在使用前进</a:t>
              </a:r>
              <a:r>
                <a:rPr lang="zh-CN" altLang="en-US" dirty="0">
                  <a:latin typeface="+mn-ea"/>
                  <a:ea typeface="+mn-ea"/>
                </a:rPr>
                <a:t>行判断，只允许不会出现死锁</a:t>
              </a:r>
              <a:r>
                <a:rPr lang="zh-CN" altLang="en-US" dirty="0" smtClean="0">
                  <a:latin typeface="+mn-ea"/>
                  <a:ea typeface="+mn-ea"/>
                </a:rPr>
                <a:t>的进程请求资源</a:t>
              </a:r>
              <a:endParaRPr lang="en-US" altLang="zh-CN" dirty="0">
                <a:latin typeface="+mn-ea"/>
                <a:ea typeface="+mn-ea"/>
              </a:endParaRPr>
            </a:p>
          </p:txBody>
        </p:sp>
        <p:pic>
          <p:nvPicPr>
            <p:cNvPr id="27" name="图片 26" descr="小点1.png"/>
            <p:cNvPicPr>
              <a:picLocks noChangeAspect="1"/>
            </p:cNvPicPr>
            <p:nvPr/>
          </p:nvPicPr>
          <p:blipFill>
            <a:blip r:embed="rId2" cstate="print"/>
            <a:stretch>
              <a:fillRect/>
            </a:stretch>
          </p:blipFill>
          <p:spPr>
            <a:xfrm>
              <a:off x="1262422" y="2051050"/>
              <a:ext cx="151066" cy="148997"/>
            </a:xfrm>
            <a:prstGeom prst="rect">
              <a:avLst/>
            </a:prstGeom>
            <a:effectLst/>
          </p:spPr>
        </p:pic>
      </p:grpSp>
      <p:grpSp>
        <p:nvGrpSpPr>
          <p:cNvPr id="4" name="组合 3"/>
          <p:cNvGrpSpPr/>
          <p:nvPr/>
        </p:nvGrpSpPr>
        <p:grpSpPr>
          <a:xfrm>
            <a:off x="844893" y="2268536"/>
            <a:ext cx="6584627" cy="688980"/>
            <a:chOff x="844893" y="2268536"/>
            <a:chExt cx="6584627" cy="688980"/>
          </a:xfrm>
        </p:grpSpPr>
        <p:sp>
          <p:nvSpPr>
            <p:cNvPr id="33" name="内容占位符 2"/>
            <p:cNvSpPr txBox="1"/>
            <p:nvPr/>
          </p:nvSpPr>
          <p:spPr>
            <a:xfrm>
              <a:off x="1142976" y="2268536"/>
              <a:ext cx="62865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死锁检测和恢复</a:t>
              </a:r>
              <a:r>
                <a:rPr lang="en-US" altLang="zh-CN" dirty="0" smtClean="0">
                  <a:solidFill>
                    <a:srgbClr val="C00000"/>
                  </a:solidFill>
                </a:rPr>
                <a:t>(</a:t>
              </a:r>
              <a:r>
                <a:rPr lang="zh-CN" altLang="en-US" dirty="0" smtClean="0">
                  <a:solidFill>
                    <a:srgbClr val="C00000"/>
                  </a:solidFill>
                </a:rPr>
                <a:t>Deadlock Detection</a:t>
              </a:r>
              <a:r>
                <a:rPr lang="en-US" altLang="zh-CN" dirty="0" smtClean="0">
                  <a:solidFill>
                    <a:srgbClr val="C00000"/>
                  </a:solidFill>
                </a:rPr>
                <a:t> &amp; Recovery)</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26853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5" name="内容占位符 2"/>
            <p:cNvSpPr txBox="1"/>
            <p:nvPr/>
          </p:nvSpPr>
          <p:spPr>
            <a:xfrm>
              <a:off x="1394985" y="2600326"/>
              <a:ext cx="576930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在检测到运行系统进入死锁状态后，进行恢复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2" cstate="print"/>
            <a:stretch>
              <a:fillRect/>
            </a:stretch>
          </p:blipFill>
          <p:spPr>
            <a:xfrm>
              <a:off x="1262422" y="2683783"/>
              <a:ext cx="151066" cy="148997"/>
            </a:xfrm>
            <a:prstGeom prst="rect">
              <a:avLst/>
            </a:prstGeom>
            <a:effectLst/>
          </p:spPr>
        </p:pic>
      </p:grpSp>
      <p:grpSp>
        <p:nvGrpSpPr>
          <p:cNvPr id="5" name="组合 4"/>
          <p:cNvGrpSpPr/>
          <p:nvPr/>
        </p:nvGrpSpPr>
        <p:grpSpPr>
          <a:xfrm>
            <a:off x="844893" y="2886077"/>
            <a:ext cx="5599315" cy="1024848"/>
            <a:chOff x="844893" y="2886077"/>
            <a:chExt cx="5599315" cy="1024848"/>
          </a:xfrm>
        </p:grpSpPr>
        <p:sp>
          <p:nvSpPr>
            <p:cNvPr id="37" name="内容占位符 2"/>
            <p:cNvSpPr txBox="1"/>
            <p:nvPr/>
          </p:nvSpPr>
          <p:spPr>
            <a:xfrm>
              <a:off x="1142976" y="2886077"/>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由应用进程处理死锁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88607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9" name="内容占位符 2"/>
            <p:cNvSpPr txBox="1"/>
            <p:nvPr/>
          </p:nvSpPr>
          <p:spPr>
            <a:xfrm>
              <a:off x="1394985" y="3218551"/>
              <a:ext cx="3105007"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通常操作系统忽略死锁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0" name="图片 39" descr="小点1.png"/>
            <p:cNvPicPr>
              <a:picLocks noChangeAspect="1"/>
            </p:cNvPicPr>
            <p:nvPr/>
          </p:nvPicPr>
          <p:blipFill>
            <a:blip r:embed="rId2" cstate="print"/>
            <a:stretch>
              <a:fillRect/>
            </a:stretch>
          </p:blipFill>
          <p:spPr>
            <a:xfrm>
              <a:off x="1262422" y="3302009"/>
              <a:ext cx="151066" cy="148997"/>
            </a:xfrm>
            <a:prstGeom prst="rect">
              <a:avLst/>
            </a:prstGeom>
            <a:effectLst/>
          </p:spPr>
        </p:pic>
        <p:sp>
          <p:nvSpPr>
            <p:cNvPr id="20" name="内容占位符 2"/>
            <p:cNvSpPr txBox="1"/>
            <p:nvPr/>
          </p:nvSpPr>
          <p:spPr>
            <a:xfrm>
              <a:off x="1838433" y="3529019"/>
              <a:ext cx="4605775"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大多数操作系统（</a:t>
              </a:r>
              <a:r>
                <a:rPr lang="zh-CN" altLang="en-US" dirty="0"/>
                <a:t>包括</a:t>
              </a:r>
              <a:r>
                <a:rPr lang="en-US" altLang="zh-CN" dirty="0"/>
                <a:t>UNIX</a:t>
              </a:r>
              <a:r>
                <a:rPr lang="zh-CN" altLang="en-US" dirty="0"/>
                <a:t>）</a:t>
              </a:r>
              <a:r>
                <a:rPr lang="zh-CN" altLang="en-US" dirty="0" smtClean="0"/>
                <a:t>的做法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705870" y="361247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死锁问题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211008"/>
            <a:ext cx="5870247" cy="928694"/>
            <a:chOff x="844893" y="1000114"/>
            <a:chExt cx="5870247" cy="928694"/>
          </a:xfrm>
        </p:grpSpPr>
        <p:sp>
          <p:nvSpPr>
            <p:cNvPr id="9" name="内容占位符 2"/>
            <p:cNvSpPr txBox="1"/>
            <p:nvPr/>
          </p:nvSpPr>
          <p:spPr>
            <a:xfrm>
              <a:off x="1142976" y="1000114"/>
              <a:ext cx="5572164" cy="92869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由于竞争资源或者通信关系，两个或更多线程在执行中出现，永远相互等待只能由其他进程引发的事件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6679435" cy="674688"/>
            <a:chOff x="844893" y="1607559"/>
            <a:chExt cx="6679435" cy="674688"/>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2031425"/>
              <a:ext cx="151066" cy="148997"/>
            </a:xfrm>
            <a:prstGeom prst="rect">
              <a:avLst/>
            </a:prstGeom>
            <a:effectLst/>
          </p:spPr>
        </p:pic>
        <p:sp>
          <p:nvSpPr>
            <p:cNvPr id="17" name="内容占位符 2"/>
            <p:cNvSpPr txBox="1"/>
            <p:nvPr/>
          </p:nvSpPr>
          <p:spPr>
            <a:xfrm>
              <a:off x="1394985" y="1926649"/>
              <a:ext cx="61293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把互斥的共享资源封装成可同时访问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5870247" cy="671518"/>
            <a:chOff x="844893" y="2242563"/>
            <a:chExt cx="5870247" cy="671518"/>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持有并等待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394985" y="2562338"/>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进程请求资源时，要求它不持有任何其他资源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2" cstate="print"/>
            <a:stretch>
              <a:fillRect/>
            </a:stretch>
          </p:blipFill>
          <p:spPr>
            <a:xfrm>
              <a:off x="1262422" y="2658495"/>
              <a:ext cx="151066" cy="148997"/>
            </a:xfrm>
            <a:prstGeom prst="rect">
              <a:avLst/>
            </a:prstGeom>
            <a:effectLst/>
          </p:spPr>
        </p:pic>
      </p:grpSp>
      <p:grpSp>
        <p:nvGrpSpPr>
          <p:cNvPr id="4" name="组合 3"/>
          <p:cNvGrpSpPr/>
          <p:nvPr/>
        </p:nvGrpSpPr>
        <p:grpSpPr>
          <a:xfrm>
            <a:off x="1262422" y="2598167"/>
            <a:ext cx="5452718" cy="351743"/>
            <a:chOff x="1262422" y="2598167"/>
            <a:chExt cx="5452718" cy="351743"/>
          </a:xfrm>
        </p:grpSpPr>
        <p:sp>
          <p:nvSpPr>
            <p:cNvPr id="18" name="内容占位符 2"/>
            <p:cNvSpPr txBox="1"/>
            <p:nvPr/>
          </p:nvSpPr>
          <p:spPr>
            <a:xfrm>
              <a:off x="1394985" y="259816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仅允许进程在开始执行时，一次请求所有需要的资源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9" name="图片 18" descr="小点1.png"/>
            <p:cNvPicPr>
              <a:picLocks noChangeAspect="1"/>
            </p:cNvPicPr>
            <p:nvPr/>
          </p:nvPicPr>
          <p:blipFill>
            <a:blip r:embed="rId2" cstate="print"/>
            <a:stretch>
              <a:fillRect/>
            </a:stretch>
          </p:blipFill>
          <p:spPr>
            <a:xfrm>
              <a:off x="1262422" y="2694324"/>
              <a:ext cx="151066" cy="148997"/>
            </a:xfrm>
            <a:prstGeom prst="rect">
              <a:avLst/>
            </a:prstGeom>
            <a:effectLst/>
          </p:spPr>
        </p:pic>
      </p:grpSp>
      <p:grpSp>
        <p:nvGrpSpPr>
          <p:cNvPr id="5" name="组合 4"/>
          <p:cNvGrpSpPr/>
          <p:nvPr/>
        </p:nvGrpSpPr>
        <p:grpSpPr>
          <a:xfrm>
            <a:off x="1262422" y="3164004"/>
            <a:ext cx="2023694" cy="351743"/>
            <a:chOff x="1262422" y="3164004"/>
            <a:chExt cx="2023694" cy="351743"/>
          </a:xfrm>
        </p:grpSpPr>
        <p:sp>
          <p:nvSpPr>
            <p:cNvPr id="20" name="内容占位符 2"/>
            <p:cNvSpPr txBox="1"/>
            <p:nvPr/>
          </p:nvSpPr>
          <p:spPr>
            <a:xfrm>
              <a:off x="1394985" y="3164004"/>
              <a:ext cx="189113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资源利用率低</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262422" y="32601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1798281" cy="400110"/>
            <a:chOff x="844893" y="2242563"/>
            <a:chExt cx="1798281" cy="400110"/>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a:t>
              </a:r>
              <a:r>
                <a:rPr lang="zh-CN" altLang="en-US" dirty="0" smtClean="0"/>
                <a:t>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5311283" cy="928694"/>
            <a:chOff x="844893" y="2341349"/>
            <a:chExt cx="5311283" cy="928694"/>
          </a:xfrm>
        </p:grpSpPr>
        <p:sp>
          <p:nvSpPr>
            <p:cNvPr id="22" name="内容占位符 2"/>
            <p:cNvSpPr txBox="1"/>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非抢占</a:t>
              </a:r>
              <a:endParaRPr lang="en-US" altLang="zh-CN" dirty="0" smtClean="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4" name="图片 23" descr="小点1.png"/>
            <p:cNvPicPr>
              <a:picLocks noChangeAspect="1"/>
            </p:cNvPicPr>
            <p:nvPr/>
          </p:nvPicPr>
          <p:blipFill>
            <a:blip r:embed="rId2" cstate="print"/>
            <a:stretch>
              <a:fillRect/>
            </a:stretch>
          </p:blipFill>
          <p:spPr>
            <a:xfrm>
              <a:off x="1262422" y="2765215"/>
              <a:ext cx="151066" cy="148997"/>
            </a:xfrm>
            <a:prstGeom prst="rect">
              <a:avLst/>
            </a:prstGeom>
            <a:effectLst/>
          </p:spPr>
        </p:pic>
        <p:sp>
          <p:nvSpPr>
            <p:cNvPr id="25" name="内容占位符 2"/>
            <p:cNvSpPr txBox="1"/>
            <p:nvPr/>
          </p:nvSpPr>
          <p:spPr>
            <a:xfrm>
              <a:off x="1394985" y="2660439"/>
              <a:ext cx="4761191"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如进程请求不能立即分配的资源，则释放已占有资源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3239683"/>
            <a:ext cx="5109778" cy="351743"/>
            <a:chOff x="1262422" y="3239683"/>
            <a:chExt cx="5109778" cy="351743"/>
          </a:xfrm>
        </p:grpSpPr>
        <p:sp>
          <p:nvSpPr>
            <p:cNvPr id="26" name="内容占位符 2"/>
            <p:cNvSpPr txBox="1"/>
            <p:nvPr/>
          </p:nvSpPr>
          <p:spPr>
            <a:xfrm>
              <a:off x="1394985" y="3239683"/>
              <a:ext cx="497721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只在能够同时获得所有需要资源时，才执行分配操作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333584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1798281" cy="400110"/>
            <a:chOff x="844893" y="2242563"/>
            <a:chExt cx="1798281" cy="400110"/>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a:t>
              </a:r>
              <a:r>
                <a:rPr lang="zh-CN" altLang="en-US" dirty="0" smtClean="0"/>
                <a:t>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1298215" cy="400110"/>
            <a:chOff x="844893" y="2341349"/>
            <a:chExt cx="1298215" cy="400110"/>
          </a:xfrm>
        </p:grpSpPr>
        <p:sp>
          <p:nvSpPr>
            <p:cNvPr id="22" name="内容占位符 2"/>
            <p:cNvSpPr txBox="1"/>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非抢占</a:t>
              </a:r>
              <a:endParaRPr lang="en-US" altLang="zh-CN" dirty="0" smtClean="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717949"/>
            <a:ext cx="5870247" cy="905108"/>
            <a:chOff x="844893" y="2717949"/>
            <a:chExt cx="5870247" cy="905108"/>
          </a:xfrm>
        </p:grpSpPr>
        <p:sp>
          <p:nvSpPr>
            <p:cNvPr id="18" name="内容占位符 2"/>
            <p:cNvSpPr txBox="1"/>
            <p:nvPr/>
          </p:nvSpPr>
          <p:spPr>
            <a:xfrm>
              <a:off x="1142976" y="2717949"/>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循环等待</a:t>
              </a:r>
              <a:endParaRPr lang="en-US" altLang="zh-CN" dirty="0" smtClean="0"/>
            </a:p>
          </p:txBody>
        </p:sp>
        <p:sp>
          <p:nvSpPr>
            <p:cNvPr id="19" name="TextBox 15"/>
            <p:cNvSpPr txBox="1"/>
            <p:nvPr/>
          </p:nvSpPr>
          <p:spPr>
            <a:xfrm>
              <a:off x="844893" y="27179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0" name="图片 19" descr="小点1.png"/>
            <p:cNvPicPr>
              <a:picLocks noChangeAspect="1"/>
            </p:cNvPicPr>
            <p:nvPr/>
          </p:nvPicPr>
          <p:blipFill>
            <a:blip r:embed="rId2" cstate="print"/>
            <a:stretch>
              <a:fillRect/>
            </a:stretch>
          </p:blipFill>
          <p:spPr>
            <a:xfrm>
              <a:off x="1262422" y="3156329"/>
              <a:ext cx="151066" cy="148997"/>
            </a:xfrm>
            <a:prstGeom prst="rect">
              <a:avLst/>
            </a:prstGeom>
            <a:effectLst/>
          </p:spPr>
        </p:pic>
        <p:sp>
          <p:nvSpPr>
            <p:cNvPr id="21" name="内容占位符 2"/>
            <p:cNvSpPr txBox="1"/>
            <p:nvPr/>
          </p:nvSpPr>
          <p:spPr>
            <a:xfrm>
              <a:off x="1394985" y="3051553"/>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对资源排序，要求进程按顺序请求资源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死锁避免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利用额外的先验信息</a:t>
              </a:r>
              <a:r>
                <a:rPr lang="zh-CN" altLang="en-US" dirty="0"/>
                <a:t>，在分配资源时判断是否会出现死锁</a:t>
              </a:r>
              <a:r>
                <a:rPr lang="zh-CN" altLang="en-US" dirty="0" smtClean="0"/>
                <a:t>，只在不会死锁时分配资源</a:t>
              </a:r>
              <a:endParaRPr lang="zh-CN" altLang="en-US" dirty="0"/>
            </a:p>
            <a:p>
              <a:pPr marL="0" indent="0"/>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720506"/>
            <a:ext cx="4238272" cy="351748"/>
            <a:chOff x="1262422" y="1648498"/>
            <a:chExt cx="4238272" cy="351748"/>
          </a:xfrm>
        </p:grpSpPr>
        <p:pic>
          <p:nvPicPr>
            <p:cNvPr id="14" name="图片 13" descr="小点1.png"/>
            <p:cNvPicPr>
              <a:picLocks noChangeAspect="1"/>
            </p:cNvPicPr>
            <p:nvPr/>
          </p:nvPicPr>
          <p:blipFill>
            <a:blip r:embed="rId2" cstate="print"/>
            <a:stretch>
              <a:fillRect/>
            </a:stretch>
          </p:blipFill>
          <p:spPr>
            <a:xfrm>
              <a:off x="1262422" y="1753274"/>
              <a:ext cx="151066" cy="148997"/>
            </a:xfrm>
            <a:prstGeom prst="rect">
              <a:avLst/>
            </a:prstGeom>
            <a:effectLst/>
          </p:spPr>
        </p:pic>
        <p:sp>
          <p:nvSpPr>
            <p:cNvPr id="17" name="内容占位符 2"/>
            <p:cNvSpPr txBox="1"/>
            <p:nvPr/>
          </p:nvSpPr>
          <p:spPr>
            <a:xfrm>
              <a:off x="1394985" y="1648498"/>
              <a:ext cx="4105709"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要求进程声明需要资源的</a:t>
              </a:r>
              <a:r>
                <a:rPr lang="zh-CN" altLang="en-US" dirty="0" smtClean="0">
                  <a:solidFill>
                    <a:srgbClr val="C00000"/>
                  </a:solidFill>
                </a:rPr>
                <a:t>最大数目</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085436"/>
            <a:ext cx="5452718" cy="558322"/>
            <a:chOff x="1262422" y="1966908"/>
            <a:chExt cx="5452718" cy="558322"/>
          </a:xfrm>
        </p:grpSpPr>
        <p:sp>
          <p:nvSpPr>
            <p:cNvPr id="26" name="内容占位符 2"/>
            <p:cNvSpPr txBox="1"/>
            <p:nvPr/>
          </p:nvSpPr>
          <p:spPr>
            <a:xfrm>
              <a:off x="1394985" y="1966908"/>
              <a:ext cx="5320155" cy="5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限定</a:t>
              </a:r>
              <a:r>
                <a:rPr lang="zh-CN" altLang="en-US" dirty="0" smtClean="0">
                  <a:solidFill>
                    <a:srgbClr val="C00000"/>
                  </a:solidFill>
                </a:rPr>
                <a:t>提供</a:t>
              </a:r>
              <a:r>
                <a:rPr lang="zh-CN" altLang="en-US" dirty="0" smtClean="0"/>
                <a:t>与</a:t>
              </a:r>
              <a:r>
                <a:rPr lang="zh-CN" altLang="en-US" dirty="0" smtClean="0">
                  <a:solidFill>
                    <a:srgbClr val="C00000"/>
                  </a:solidFill>
                </a:rPr>
                <a:t>分配</a:t>
              </a:r>
              <a:r>
                <a:rPr lang="zh-CN" altLang="en-US" dirty="0" smtClean="0"/>
                <a:t>的资源数量</a:t>
              </a:r>
              <a:r>
                <a:rPr lang="zh-CN" altLang="en-US" dirty="0"/>
                <a:t>，确保满足进</a:t>
              </a:r>
              <a:r>
                <a:rPr lang="zh-CN" altLang="en-US" dirty="0" smtClean="0"/>
                <a:t>程的</a:t>
              </a:r>
              <a:r>
                <a:rPr lang="zh-CN" altLang="en-US" dirty="0" smtClean="0">
                  <a:solidFill>
                    <a:srgbClr val="C00000"/>
                  </a:solidFill>
                </a:rPr>
                <a:t>最大</a:t>
              </a:r>
              <a:r>
                <a:rPr lang="zh-CN" altLang="en-US" dirty="0" smtClean="0"/>
                <a:t>需求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063065"/>
              <a:ext cx="151066" cy="148997"/>
            </a:xfrm>
            <a:prstGeom prst="rect">
              <a:avLst/>
            </a:prstGeom>
            <a:effectLst/>
          </p:spPr>
        </p:pic>
      </p:grpSp>
      <p:grpSp>
        <p:nvGrpSpPr>
          <p:cNvPr id="5" name="组合 4"/>
          <p:cNvGrpSpPr/>
          <p:nvPr/>
        </p:nvGrpSpPr>
        <p:grpSpPr>
          <a:xfrm>
            <a:off x="1262422" y="2720326"/>
            <a:ext cx="5452718" cy="571504"/>
            <a:chOff x="1262422" y="2546350"/>
            <a:chExt cx="5452718" cy="571504"/>
          </a:xfrm>
        </p:grpSpPr>
        <p:pic>
          <p:nvPicPr>
            <p:cNvPr id="20" name="图片 19" descr="小点1.png"/>
            <p:cNvPicPr>
              <a:picLocks noChangeAspect="1"/>
            </p:cNvPicPr>
            <p:nvPr/>
          </p:nvPicPr>
          <p:blipFill>
            <a:blip r:embed="rId2" cstate="print"/>
            <a:stretch>
              <a:fillRect/>
            </a:stretch>
          </p:blipFill>
          <p:spPr>
            <a:xfrm>
              <a:off x="1262422" y="2651126"/>
              <a:ext cx="151066" cy="148997"/>
            </a:xfrm>
            <a:prstGeom prst="rect">
              <a:avLst/>
            </a:prstGeom>
            <a:effectLst/>
          </p:spPr>
        </p:pic>
        <p:sp>
          <p:nvSpPr>
            <p:cNvPr id="21" name="内容占位符 2"/>
            <p:cNvSpPr txBox="1"/>
            <p:nvPr/>
          </p:nvSpPr>
          <p:spPr>
            <a:xfrm>
              <a:off x="1394985" y="2546350"/>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olidFill>
                    <a:srgbClr val="C00000"/>
                  </a:solidFill>
                </a:rPr>
                <a:t>动态检查</a:t>
              </a:r>
              <a:r>
                <a:rPr lang="zh-CN" altLang="en-US" dirty="0" smtClean="0"/>
                <a:t>的资源分配状态，确保不会出现环形等待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系统资源分配的安全状态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当进程请求资源时，系统判断分配后是否处于安全状态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30356"/>
            <a:ext cx="4798677" cy="683538"/>
            <a:chOff x="844893" y="1630356"/>
            <a:chExt cx="4798677" cy="683538"/>
          </a:xfrm>
        </p:grpSpPr>
        <p:pic>
          <p:nvPicPr>
            <p:cNvPr id="14" name="图片 13" descr="小点1.png"/>
            <p:cNvPicPr>
              <a:picLocks noChangeAspect="1"/>
            </p:cNvPicPr>
            <p:nvPr/>
          </p:nvPicPr>
          <p:blipFill>
            <a:blip r:embed="rId2" cstate="print"/>
            <a:stretch>
              <a:fillRect/>
            </a:stretch>
          </p:blipFill>
          <p:spPr>
            <a:xfrm>
              <a:off x="1262422" y="2066922"/>
              <a:ext cx="151066" cy="148997"/>
            </a:xfrm>
            <a:prstGeom prst="rect">
              <a:avLst/>
            </a:prstGeom>
            <a:effectLst/>
          </p:spPr>
        </p:pic>
        <p:sp>
          <p:nvSpPr>
            <p:cNvPr id="17" name="内容占位符 2"/>
            <p:cNvSpPr txBox="1"/>
            <p:nvPr/>
          </p:nvSpPr>
          <p:spPr>
            <a:xfrm>
              <a:off x="1394985" y="1962146"/>
              <a:ext cx="4248585"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针对所有已占用进程，存在安全序列</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p:nvPr/>
          </p:nvSpPr>
          <p:spPr>
            <a:xfrm>
              <a:off x="1142976" y="1630356"/>
              <a:ext cx="2357454"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系统处于安全状态</a:t>
              </a:r>
              <a:endParaRPr lang="en-US" altLang="zh-CN" dirty="0" smtClean="0"/>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260598"/>
            <a:ext cx="6391403" cy="954094"/>
            <a:chOff x="844893" y="2260598"/>
            <a:chExt cx="6391403" cy="954094"/>
          </a:xfrm>
        </p:grpSpPr>
        <p:pic>
          <p:nvPicPr>
            <p:cNvPr id="18" name="图片 17" descr="小点1.png"/>
            <p:cNvPicPr>
              <a:picLocks noChangeAspect="1"/>
            </p:cNvPicPr>
            <p:nvPr/>
          </p:nvPicPr>
          <p:blipFill>
            <a:blip r:embed="rId2" cstate="print"/>
            <a:stretch>
              <a:fillRect/>
            </a:stretch>
          </p:blipFill>
          <p:spPr>
            <a:xfrm>
              <a:off x="1262422" y="2697164"/>
              <a:ext cx="151066" cy="148997"/>
            </a:xfrm>
            <a:prstGeom prst="rect">
              <a:avLst/>
            </a:prstGeom>
            <a:effectLst/>
          </p:spPr>
        </p:pic>
        <p:sp>
          <p:nvSpPr>
            <p:cNvPr id="19" name="内容占位符 2"/>
            <p:cNvSpPr txBox="1"/>
            <p:nvPr/>
          </p:nvSpPr>
          <p:spPr>
            <a:xfrm>
              <a:off x="1394985" y="2592388"/>
              <a:ext cx="5841311"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a:t>
              </a:r>
              <a:r>
                <a:rPr lang="en-US" altLang="zh-CN" baseline="-25000" dirty="0" smtClean="0"/>
                <a:t>i</a:t>
              </a:r>
              <a:r>
                <a:rPr lang="zh-CN" altLang="en-US" dirty="0" smtClean="0"/>
                <a:t>要求的资源≤当前可用资源</a:t>
              </a:r>
              <a:r>
                <a:rPr lang="en-US" altLang="zh-CN" dirty="0"/>
                <a:t>+</a:t>
              </a:r>
              <a:r>
                <a:rPr lang="zh-CN" altLang="en-US" dirty="0" smtClean="0"/>
                <a:t>所有</a:t>
              </a:r>
              <a:r>
                <a:rPr lang="en-US" altLang="zh-CN" dirty="0" err="1" smtClean="0"/>
                <a:t>P</a:t>
              </a:r>
              <a:r>
                <a:rPr lang="en-US" altLang="zh-CN" baseline="-25000" dirty="0" err="1" smtClean="0"/>
                <a:t>j</a:t>
              </a:r>
              <a:r>
                <a:rPr lang="zh-CN" altLang="en-US" dirty="0" smtClean="0"/>
                <a:t> 持有资源</a:t>
              </a:r>
              <a:endParaRPr lang="en-US" altLang="zh-CN" dirty="0" smtClean="0"/>
            </a:p>
            <a:p>
              <a:pPr marL="0" lvl="1" indent="0">
                <a:lnSpc>
                  <a:spcPct val="90000"/>
                </a:lnSpc>
              </a:pPr>
              <a:r>
                <a:rPr lang="zh-CN" altLang="en-US" dirty="0" smtClean="0"/>
                <a:t>其中</a:t>
              </a:r>
              <a:r>
                <a:rPr lang="en-US" altLang="zh-CN" dirty="0" smtClean="0"/>
                <a:t>j&lt;</a:t>
              </a:r>
              <a:r>
                <a:rPr lang="en-US" altLang="zh-CN" dirty="0" err="1" smtClean="0"/>
                <a:t>i</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142976" y="2260598"/>
              <a:ext cx="4214842"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序列</a:t>
              </a:r>
              <a:r>
                <a:rPr lang="en-US" altLang="zh-CN" dirty="0" smtClean="0"/>
                <a:t>&lt;P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a:t>
              </a:r>
              <a:r>
                <a:rPr lang="en-US" altLang="zh-CN" dirty="0" smtClean="0"/>
                <a:t>...</a:t>
              </a:r>
              <a:r>
                <a:rPr lang="zh-CN" altLang="en-US" dirty="0" smtClean="0"/>
                <a:t>，</a:t>
              </a:r>
              <a:r>
                <a:rPr lang="en-US" altLang="zh-CN" dirty="0" smtClean="0"/>
                <a:t>P</a:t>
              </a:r>
              <a:r>
                <a:rPr lang="en-US" altLang="zh-CN" baseline="-25000" dirty="0" smtClean="0"/>
                <a:t>N</a:t>
              </a:r>
              <a:r>
                <a:rPr lang="en-US" altLang="zh-CN" dirty="0" smtClean="0"/>
                <a:t>&gt;</a:t>
              </a:r>
              <a:r>
                <a:rPr lang="zh-CN" altLang="en-US" dirty="0" smtClean="0"/>
                <a:t>是安全的</a:t>
              </a:r>
              <a:endParaRPr lang="en-US" altLang="zh-CN" dirty="0" smtClean="0"/>
            </a:p>
          </p:txBody>
        </p:sp>
        <p:sp>
          <p:nvSpPr>
            <p:cNvPr id="23" name="TextBox 22"/>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143254"/>
            <a:ext cx="5524156" cy="622304"/>
            <a:chOff x="1262422" y="3143254"/>
            <a:chExt cx="5524156" cy="622304"/>
          </a:xfrm>
        </p:grpSpPr>
        <p:pic>
          <p:nvPicPr>
            <p:cNvPr id="24" name="图片 23" descr="小点1.png"/>
            <p:cNvPicPr>
              <a:picLocks noChangeAspect="1"/>
            </p:cNvPicPr>
            <p:nvPr/>
          </p:nvPicPr>
          <p:blipFill>
            <a:blip r:embed="rId2" cstate="print"/>
            <a:stretch>
              <a:fillRect/>
            </a:stretch>
          </p:blipFill>
          <p:spPr>
            <a:xfrm>
              <a:off x="1262422" y="3248030"/>
              <a:ext cx="151066" cy="148997"/>
            </a:xfrm>
            <a:prstGeom prst="rect">
              <a:avLst/>
            </a:prstGeom>
            <a:effectLst/>
          </p:spPr>
        </p:pic>
        <p:sp>
          <p:nvSpPr>
            <p:cNvPr id="25" name="内容占位符 2"/>
            <p:cNvSpPr txBox="1"/>
            <p:nvPr/>
          </p:nvSpPr>
          <p:spPr>
            <a:xfrm>
              <a:off x="1394985" y="3143254"/>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a:t>
              </a:r>
              <a:r>
                <a:rPr lang="en-US" altLang="zh-CN" dirty="0" smtClean="0"/>
                <a:t>P</a:t>
              </a:r>
              <a:r>
                <a:rPr lang="en-US" altLang="zh-CN" baseline="-25000" dirty="0" smtClean="0"/>
                <a:t>i</a:t>
              </a:r>
              <a:r>
                <a:rPr lang="zh-CN" altLang="en-US" dirty="0" smtClean="0"/>
                <a:t>的资源请求不能立即分配，则</a:t>
              </a:r>
              <a:r>
                <a:rPr lang="en-US" altLang="zh-CN" dirty="0" smtClean="0"/>
                <a:t>P</a:t>
              </a:r>
              <a:r>
                <a:rPr lang="en-US" altLang="zh-CN" baseline="-25000" dirty="0" smtClean="0"/>
                <a:t>i</a:t>
              </a:r>
              <a:r>
                <a:rPr lang="zh-CN" altLang="en-US" dirty="0" smtClean="0"/>
                <a:t>等待所有</a:t>
              </a:r>
              <a:r>
                <a:rPr lang="en-US" altLang="zh-CN" dirty="0" err="1" smtClean="0"/>
                <a:t>P</a:t>
              </a:r>
              <a:r>
                <a:rPr lang="en-US" altLang="zh-CN" baseline="-25000" dirty="0" err="1" smtClean="0"/>
                <a:t>j</a:t>
              </a:r>
              <a:r>
                <a:rPr lang="zh-CN" altLang="en-US" dirty="0" smtClean="0"/>
                <a:t>（</a:t>
              </a:r>
              <a:r>
                <a:rPr lang="en-US" altLang="zh-CN" dirty="0" smtClean="0"/>
                <a:t>j&lt;</a:t>
              </a:r>
              <a:r>
                <a:rPr lang="en-US" altLang="zh-CN" dirty="0" err="1" smtClean="0"/>
                <a:t>i</a:t>
              </a:r>
              <a:r>
                <a:rPr lang="zh-CN" altLang="en-US" dirty="0" smtClean="0"/>
                <a:t>）完成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714758"/>
            <a:ext cx="5524156" cy="622304"/>
            <a:chOff x="1262422" y="3714758"/>
            <a:chExt cx="5524156" cy="622304"/>
          </a:xfrm>
        </p:grpSpPr>
        <p:pic>
          <p:nvPicPr>
            <p:cNvPr id="28" name="图片 27" descr="小点1.png"/>
            <p:cNvPicPr>
              <a:picLocks noChangeAspect="1"/>
            </p:cNvPicPr>
            <p:nvPr/>
          </p:nvPicPr>
          <p:blipFill>
            <a:blip r:embed="rId2" cstate="print"/>
            <a:stretch>
              <a:fillRect/>
            </a:stretch>
          </p:blipFill>
          <p:spPr>
            <a:xfrm>
              <a:off x="1262422" y="3819534"/>
              <a:ext cx="151066" cy="148997"/>
            </a:xfrm>
            <a:prstGeom prst="rect">
              <a:avLst/>
            </a:prstGeom>
            <a:effectLst/>
          </p:spPr>
        </p:pic>
        <p:sp>
          <p:nvSpPr>
            <p:cNvPr id="29" name="内容占位符 2"/>
            <p:cNvSpPr txBox="1"/>
            <p:nvPr/>
          </p:nvSpPr>
          <p:spPr>
            <a:xfrm>
              <a:off x="1394985" y="3714758"/>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a:t>
              </a:r>
              <a:r>
                <a:rPr lang="en-US" altLang="zh-CN" baseline="-25000" dirty="0" smtClean="0"/>
                <a:t>i</a:t>
              </a:r>
              <a:r>
                <a:rPr lang="zh-CN" altLang="en-US" dirty="0" smtClean="0"/>
                <a:t>完成后，</a:t>
              </a:r>
              <a:r>
                <a:rPr lang="en-US" altLang="zh-CN" dirty="0" smtClean="0"/>
                <a:t>P</a:t>
              </a:r>
              <a:r>
                <a:rPr lang="en-US" altLang="zh-CN" baseline="-25000" dirty="0" smtClean="0"/>
                <a:t>i</a:t>
              </a:r>
              <a:r>
                <a:rPr lang="en-US" altLang="zh-CN" dirty="0" smtClean="0"/>
                <a:t> </a:t>
              </a:r>
              <a:r>
                <a:rPr lang="en-US" altLang="zh-CN" baseline="-25000" dirty="0" smtClean="0"/>
                <a:t>+1</a:t>
              </a:r>
              <a:r>
                <a:rPr lang="zh-CN" altLang="en-US" dirty="0" smtClean="0"/>
                <a:t>可得到所需资源，执行并释放所分配的资源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4286262"/>
            <a:ext cx="5524156" cy="622304"/>
            <a:chOff x="1262422" y="4286262"/>
            <a:chExt cx="5524156" cy="622304"/>
          </a:xfrm>
        </p:grpSpPr>
        <p:pic>
          <p:nvPicPr>
            <p:cNvPr id="30" name="图片 29" descr="小点1.png"/>
            <p:cNvPicPr>
              <a:picLocks noChangeAspect="1"/>
            </p:cNvPicPr>
            <p:nvPr/>
          </p:nvPicPr>
          <p:blipFill>
            <a:blip r:embed="rId2" cstate="print"/>
            <a:stretch>
              <a:fillRect/>
            </a:stretch>
          </p:blipFill>
          <p:spPr>
            <a:xfrm>
              <a:off x="1262422" y="4391038"/>
              <a:ext cx="151066" cy="148997"/>
            </a:xfrm>
            <a:prstGeom prst="rect">
              <a:avLst/>
            </a:prstGeom>
            <a:effectLst/>
          </p:spPr>
        </p:pic>
        <p:sp>
          <p:nvSpPr>
            <p:cNvPr id="31" name="内容占位符 2"/>
            <p:cNvSpPr txBox="1"/>
            <p:nvPr/>
          </p:nvSpPr>
          <p:spPr>
            <a:xfrm>
              <a:off x="1394985" y="4286262"/>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最终整个序列的所有</a:t>
              </a:r>
              <a:r>
                <a:rPr lang="en-US" altLang="zh-CN" dirty="0" smtClean="0"/>
                <a:t>P</a:t>
              </a:r>
              <a:r>
                <a:rPr lang="en-US" altLang="zh-CN" baseline="-25000" dirty="0" smtClean="0"/>
                <a:t>i</a:t>
              </a:r>
              <a:r>
                <a:rPr lang="zh-CN" altLang="en-US" dirty="0" smtClean="0"/>
                <a:t>都能获得所需资源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安全状态与死锁的关系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683568" y="3788616"/>
            <a:ext cx="4735219" cy="642942"/>
            <a:chOff x="683568" y="3788616"/>
            <a:chExt cx="4735219" cy="642942"/>
          </a:xfrm>
        </p:grpSpPr>
        <p:sp>
          <p:nvSpPr>
            <p:cNvPr id="9" name="内容占位符 2"/>
            <p:cNvSpPr txBox="1"/>
            <p:nvPr/>
          </p:nvSpPr>
          <p:spPr>
            <a:xfrm>
              <a:off x="981651" y="3788616"/>
              <a:ext cx="443713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系统处于安全状态，一定没有死锁</a:t>
              </a:r>
              <a:endParaRPr lang="en-US" altLang="zh-CN" dirty="0" smtClean="0"/>
            </a:p>
          </p:txBody>
        </p:sp>
        <p:sp>
          <p:nvSpPr>
            <p:cNvPr id="12" name="TextBox 11"/>
            <p:cNvSpPr txBox="1"/>
            <p:nvPr/>
          </p:nvSpPr>
          <p:spPr>
            <a:xfrm>
              <a:off x="683568" y="37886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83568" y="4136526"/>
            <a:ext cx="5602059" cy="774888"/>
            <a:chOff x="683568" y="4136526"/>
            <a:chExt cx="5602059" cy="774888"/>
          </a:xfrm>
        </p:grpSpPr>
        <p:pic>
          <p:nvPicPr>
            <p:cNvPr id="14" name="图片 13" descr="小点1.png"/>
            <p:cNvPicPr>
              <a:picLocks noChangeAspect="1"/>
            </p:cNvPicPr>
            <p:nvPr/>
          </p:nvPicPr>
          <p:blipFill>
            <a:blip r:embed="rId2" cstate="print"/>
            <a:stretch>
              <a:fillRect/>
            </a:stretch>
          </p:blipFill>
          <p:spPr>
            <a:xfrm>
              <a:off x="1101097" y="4595023"/>
              <a:ext cx="151066" cy="148997"/>
            </a:xfrm>
            <a:prstGeom prst="rect">
              <a:avLst/>
            </a:prstGeom>
            <a:effectLst/>
          </p:spPr>
        </p:pic>
        <p:sp>
          <p:nvSpPr>
            <p:cNvPr id="17" name="内容占位符 2"/>
            <p:cNvSpPr txBox="1"/>
            <p:nvPr/>
          </p:nvSpPr>
          <p:spPr>
            <a:xfrm>
              <a:off x="1236404" y="4503772"/>
              <a:ext cx="5049223" cy="4076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Symbol" charset="0"/>
                </a:rPr>
                <a:t>避免死锁就是确保系统不会进入不安全状态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p:nvPr/>
          </p:nvSpPr>
          <p:spPr>
            <a:xfrm>
              <a:off x="981651" y="4136526"/>
              <a:ext cx="508520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sym typeface="Symbol" charset="0"/>
                </a:rPr>
                <a:t>系统处于不安全状态，可能出现死锁</a:t>
              </a:r>
              <a:endParaRPr lang="en-US" altLang="zh-CN" dirty="0" smtClean="0"/>
            </a:p>
          </p:txBody>
        </p:sp>
        <p:sp>
          <p:nvSpPr>
            <p:cNvPr id="13" name="TextBox 12"/>
            <p:cNvSpPr txBox="1"/>
            <p:nvPr/>
          </p:nvSpPr>
          <p:spPr>
            <a:xfrm>
              <a:off x="683568" y="41365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0" name="组合 39"/>
          <p:cNvGrpSpPr/>
          <p:nvPr/>
        </p:nvGrpSpPr>
        <p:grpSpPr>
          <a:xfrm>
            <a:off x="1043608" y="794920"/>
            <a:ext cx="2890800" cy="2928958"/>
            <a:chOff x="3837778" y="1071552"/>
            <a:chExt cx="2890800" cy="2928958"/>
          </a:xfrm>
        </p:grpSpPr>
        <p:sp>
          <p:nvSpPr>
            <p:cNvPr id="26" name="矩形 25"/>
            <p:cNvSpPr/>
            <p:nvPr/>
          </p:nvSpPr>
          <p:spPr>
            <a:xfrm>
              <a:off x="3838570" y="1071552"/>
              <a:ext cx="2880000" cy="292895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3839903" y="1964526"/>
              <a:ext cx="2880000" cy="678661"/>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37778" y="1071552"/>
              <a:ext cx="2890800" cy="1568450"/>
              <a:chOff x="3844920" y="1071552"/>
              <a:chExt cx="2880000" cy="1568450"/>
            </a:xfrm>
          </p:grpSpPr>
          <p:sp>
            <p:nvSpPr>
              <p:cNvPr id="35" name="任意多边形 34"/>
              <p:cNvSpPr/>
              <p:nvPr/>
            </p:nvSpPr>
            <p:spPr>
              <a:xfrm>
                <a:off x="3844920" y="1071552"/>
                <a:ext cx="2880000" cy="1568450"/>
              </a:xfrm>
              <a:custGeom>
                <a:avLst/>
                <a:gdLst>
                  <a:gd name="connsiteX0" fmla="*/ 12700 w 2863850"/>
                  <a:gd name="connsiteY0" fmla="*/ 0 h 1568450"/>
                  <a:gd name="connsiteX1" fmla="*/ 2863850 w 2863850"/>
                  <a:gd name="connsiteY1" fmla="*/ 6350 h 1568450"/>
                  <a:gd name="connsiteX2" fmla="*/ 2851150 w 2863850"/>
                  <a:gd name="connsiteY2" fmla="*/ 895350 h 1568450"/>
                  <a:gd name="connsiteX3" fmla="*/ 0 w 2863850"/>
                  <a:gd name="connsiteY3" fmla="*/ 1568450 h 1568450"/>
                  <a:gd name="connsiteX4" fmla="*/ 12700 w 28638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850" h="1568450">
                    <a:moveTo>
                      <a:pt x="12700" y="0"/>
                    </a:moveTo>
                    <a:lnTo>
                      <a:pt x="2863850" y="6350"/>
                    </a:lnTo>
                    <a:lnTo>
                      <a:pt x="2851150" y="895350"/>
                    </a:lnTo>
                    <a:lnTo>
                      <a:pt x="0" y="1568450"/>
                    </a:lnTo>
                    <a:lnTo>
                      <a:pt x="12700" y="0"/>
                    </a:lnTo>
                    <a:close/>
                  </a:path>
                </a:pathLst>
              </a:cu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4071934" y="1357304"/>
                <a:ext cx="1285884" cy="642942"/>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7" name="TextBox 36"/>
            <p:cNvSpPr txBox="1"/>
            <p:nvPr/>
          </p:nvSpPr>
          <p:spPr>
            <a:xfrm>
              <a:off x="4387519" y="150018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死锁</a:t>
              </a:r>
              <a:endParaRPr lang="zh-CN" altLang="en-US" b="1" dirty="0">
                <a:solidFill>
                  <a:srgbClr val="11576A"/>
                </a:solidFill>
                <a:latin typeface="+mj-ea"/>
                <a:ea typeface="+mj-ea"/>
              </a:endParaRPr>
            </a:p>
          </p:txBody>
        </p:sp>
        <p:sp>
          <p:nvSpPr>
            <p:cNvPr id="38" name="TextBox 37"/>
            <p:cNvSpPr txBox="1"/>
            <p:nvPr/>
          </p:nvSpPr>
          <p:spPr>
            <a:xfrm>
              <a:off x="5753064" y="1214428"/>
              <a:ext cx="889987" cy="369332"/>
            </a:xfrm>
            <a:prstGeom prst="rect">
              <a:avLst/>
            </a:prstGeom>
            <a:noFill/>
          </p:spPr>
          <p:txBody>
            <a:bodyPr wrap="none" rtlCol="0">
              <a:spAutoFit/>
            </a:bodyPr>
            <a:lstStyle/>
            <a:p>
              <a:r>
                <a:rPr lang="zh-CN" altLang="en-US" b="1" dirty="0" smtClean="0">
                  <a:solidFill>
                    <a:srgbClr val="11576A"/>
                  </a:solidFill>
                  <a:latin typeface="+mj-ea"/>
                  <a:ea typeface="+mj-ea"/>
                </a:rPr>
                <a:t>不安全</a:t>
              </a:r>
              <a:endParaRPr lang="zh-CN" altLang="en-US" b="1" dirty="0">
                <a:solidFill>
                  <a:srgbClr val="11576A"/>
                </a:solidFill>
                <a:latin typeface="+mj-ea"/>
                <a:ea typeface="+mj-ea"/>
              </a:endParaRPr>
            </a:p>
          </p:txBody>
        </p:sp>
        <p:sp>
          <p:nvSpPr>
            <p:cNvPr id="39" name="TextBox 38"/>
            <p:cNvSpPr txBox="1"/>
            <p:nvPr/>
          </p:nvSpPr>
          <p:spPr>
            <a:xfrm>
              <a:off x="6046460" y="2285998"/>
              <a:ext cx="659155" cy="369332"/>
            </a:xfrm>
            <a:prstGeom prst="rect">
              <a:avLst/>
            </a:prstGeom>
            <a:noFill/>
          </p:spPr>
          <p:txBody>
            <a:bodyPr wrap="none" rtlCol="0">
              <a:spAutoFit/>
            </a:bodyPr>
            <a:lstStyle/>
            <a:p>
              <a:r>
                <a:rPr lang="zh-CN" altLang="en-US" b="1" dirty="0" smtClean="0">
                  <a:solidFill>
                    <a:srgbClr val="11576A"/>
                  </a:solidFill>
                  <a:latin typeface="+mj-ea"/>
                  <a:ea typeface="+mj-ea"/>
                </a:rPr>
                <a:t>安全</a:t>
              </a:r>
              <a:endParaRPr lang="zh-CN" altLang="en-US" b="1" dirty="0">
                <a:solidFill>
                  <a:srgbClr val="11576A"/>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银行家算法（</a:t>
            </a:r>
            <a:r>
              <a:rPr lang="en-US" altLang="zh-CN" dirty="0" smtClean="0">
                <a:sym typeface="Arial" panose="02080604020202020204" charset="0"/>
              </a:rPr>
              <a:t>Banker's Algorithm</a:t>
            </a:r>
            <a:r>
              <a:rPr lang="zh-CN" altLang="en-US"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6155999" cy="642942"/>
            <a:chOff x="844893" y="1000114"/>
            <a:chExt cx="6155999" cy="642942"/>
          </a:xfrm>
        </p:grpSpPr>
        <p:sp>
          <p:nvSpPr>
            <p:cNvPr id="9" name="内容占位符 2"/>
            <p:cNvSpPr txBox="1"/>
            <p:nvPr/>
          </p:nvSpPr>
          <p:spPr>
            <a:xfrm>
              <a:off x="1142976" y="1000114"/>
              <a:ext cx="585791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银行家算法是一个避免死锁产生的算法。以银行借贷分配策略为基础，判断并保证系统处于安全状态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591138"/>
            <a:ext cx="5738470" cy="647704"/>
            <a:chOff x="1262422" y="1591138"/>
            <a:chExt cx="5738470" cy="647704"/>
          </a:xfrm>
        </p:grpSpPr>
        <p:pic>
          <p:nvPicPr>
            <p:cNvPr id="14" name="图片 13" descr="小点1.png"/>
            <p:cNvPicPr>
              <a:picLocks noChangeAspect="1"/>
            </p:cNvPicPr>
            <p:nvPr/>
          </p:nvPicPr>
          <p:blipFill>
            <a:blip r:embed="rId2" cstate="print"/>
            <a:stretch>
              <a:fillRect/>
            </a:stretch>
          </p:blipFill>
          <p:spPr>
            <a:xfrm>
              <a:off x="1262422" y="1695914"/>
              <a:ext cx="151066" cy="148997"/>
            </a:xfrm>
            <a:prstGeom prst="rect">
              <a:avLst/>
            </a:prstGeom>
            <a:effectLst/>
          </p:spPr>
        </p:pic>
        <p:sp>
          <p:nvSpPr>
            <p:cNvPr id="17" name="内容占位符 2"/>
            <p:cNvSpPr txBox="1"/>
            <p:nvPr/>
          </p:nvSpPr>
          <p:spPr>
            <a:xfrm>
              <a:off x="1394985" y="1591138"/>
              <a:ext cx="5605907" cy="6477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客户在第一次申请贷款时，声明所需最大资金量，在满足所有贷款要求并完成项目时，及时归还</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14560"/>
            <a:ext cx="5667032" cy="622304"/>
            <a:chOff x="1262422" y="2214560"/>
            <a:chExt cx="5667032" cy="622304"/>
          </a:xfrm>
        </p:grpSpPr>
        <p:pic>
          <p:nvPicPr>
            <p:cNvPr id="18" name="图片 17" descr="小点1.png"/>
            <p:cNvPicPr>
              <a:picLocks noChangeAspect="1"/>
            </p:cNvPicPr>
            <p:nvPr/>
          </p:nvPicPr>
          <p:blipFill>
            <a:blip r:embed="rId2" cstate="print"/>
            <a:stretch>
              <a:fillRect/>
            </a:stretch>
          </p:blipFill>
          <p:spPr>
            <a:xfrm>
              <a:off x="1262422" y="2319336"/>
              <a:ext cx="151066" cy="148997"/>
            </a:xfrm>
            <a:prstGeom prst="rect">
              <a:avLst/>
            </a:prstGeom>
            <a:effectLst/>
          </p:spPr>
        </p:pic>
        <p:sp>
          <p:nvSpPr>
            <p:cNvPr id="19" name="内容占位符 2"/>
            <p:cNvSpPr txBox="1"/>
            <p:nvPr/>
          </p:nvSpPr>
          <p:spPr>
            <a:xfrm>
              <a:off x="1394985" y="2214560"/>
              <a:ext cx="5534469"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在客户贷款数量不超过银行拥有的最大值时，银行家尽量满足客户需要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62422" y="2862104"/>
            <a:ext cx="3957650" cy="1293822"/>
            <a:chOff x="1262422" y="2862104"/>
            <a:chExt cx="3957650" cy="1293822"/>
          </a:xfrm>
        </p:grpSpPr>
        <p:grpSp>
          <p:nvGrpSpPr>
            <p:cNvPr id="6" name="组合 5"/>
            <p:cNvGrpSpPr/>
            <p:nvPr/>
          </p:nvGrpSpPr>
          <p:grpSpPr>
            <a:xfrm>
              <a:off x="1262422" y="2862104"/>
              <a:ext cx="3957650" cy="1293822"/>
              <a:chOff x="1262422" y="2765426"/>
              <a:chExt cx="3957650" cy="1293822"/>
            </a:xfrm>
          </p:grpSpPr>
          <p:pic>
            <p:nvPicPr>
              <p:cNvPr id="24" name="图片 23" descr="小点1.png"/>
              <p:cNvPicPr>
                <a:picLocks noChangeAspect="1"/>
              </p:cNvPicPr>
              <p:nvPr/>
            </p:nvPicPr>
            <p:blipFill>
              <a:blip r:embed="rId2" cstate="print"/>
              <a:stretch>
                <a:fillRect/>
              </a:stretch>
            </p:blipFill>
            <p:spPr>
              <a:xfrm>
                <a:off x="1262422" y="2870202"/>
                <a:ext cx="151066" cy="148997"/>
              </a:xfrm>
              <a:prstGeom prst="rect">
                <a:avLst/>
              </a:prstGeom>
              <a:effectLst/>
            </p:spPr>
          </p:pic>
          <p:sp>
            <p:nvSpPr>
              <p:cNvPr id="25" name="内容占位符 2"/>
              <p:cNvSpPr txBox="1"/>
              <p:nvPr/>
            </p:nvSpPr>
            <p:spPr>
              <a:xfrm>
                <a:off x="1394985" y="2765426"/>
                <a:ext cx="89099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类比</a:t>
                </a:r>
                <a:endParaRPr lang="zh-CN" altLang="en-US" dirty="0"/>
              </a:p>
            </p:txBody>
          </p:sp>
          <p:pic>
            <p:nvPicPr>
              <p:cNvPr id="28" name="图片 27" descr="小点1.png"/>
              <p:cNvPicPr>
                <a:picLocks noChangeAspect="1"/>
              </p:cNvPicPr>
              <p:nvPr/>
            </p:nvPicPr>
            <p:blipFill>
              <a:blip r:embed="rId2" cstate="print"/>
              <a:stretch>
                <a:fillRect/>
              </a:stretch>
            </p:blipFill>
            <p:spPr>
              <a:xfrm>
                <a:off x="1510074" y="3184530"/>
                <a:ext cx="151066" cy="148997"/>
              </a:xfrm>
              <a:prstGeom prst="rect">
                <a:avLst/>
              </a:prstGeom>
              <a:effectLst/>
            </p:spPr>
          </p:pic>
          <p:sp>
            <p:nvSpPr>
              <p:cNvPr id="29" name="内容占位符 2"/>
              <p:cNvSpPr txBox="1"/>
              <p:nvPr/>
            </p:nvSpPr>
            <p:spPr>
              <a:xfrm>
                <a:off x="1642637" y="3079754"/>
                <a:ext cx="292936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银行家　　　操作系统</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1510074" y="3500444"/>
                <a:ext cx="151066" cy="148997"/>
              </a:xfrm>
              <a:prstGeom prst="rect">
                <a:avLst/>
              </a:prstGeom>
              <a:effectLst/>
            </p:spPr>
          </p:pic>
          <p:sp>
            <p:nvSpPr>
              <p:cNvPr id="21" name="内容占位符 2"/>
              <p:cNvSpPr txBox="1"/>
              <p:nvPr/>
            </p:nvSpPr>
            <p:spPr>
              <a:xfrm>
                <a:off x="1642637" y="3395668"/>
                <a:ext cx="260551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资金　　　　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510074" y="3806834"/>
                <a:ext cx="151066" cy="148997"/>
              </a:xfrm>
              <a:prstGeom prst="rect">
                <a:avLst/>
              </a:prstGeom>
              <a:effectLst/>
            </p:spPr>
          </p:pic>
          <p:sp>
            <p:nvSpPr>
              <p:cNvPr id="27" name="内容占位符 2"/>
              <p:cNvSpPr txBox="1"/>
              <p:nvPr/>
            </p:nvSpPr>
            <p:spPr>
              <a:xfrm>
                <a:off x="1642637" y="3702058"/>
                <a:ext cx="357743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客户　　　　申请资源的线程</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cxnSp>
          <p:nvCxnSpPr>
            <p:cNvPr id="10" name="直接箭头连接符 9"/>
            <p:cNvCxnSpPr/>
            <p:nvPr/>
          </p:nvCxnSpPr>
          <p:spPr>
            <a:xfrm>
              <a:off x="2627784" y="336383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627784" y="365895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7784" y="3946990"/>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银行家算法：数据结构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43577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sym typeface="Arial" panose="02080604020202020204" charset="0"/>
              </a:rPr>
              <a:t>n</a:t>
            </a:r>
            <a:r>
              <a:rPr lang="en-US" altLang="zh-CN" dirty="0" smtClean="0">
                <a:sym typeface="Arial" panose="02080604020202020204" charset="0"/>
              </a:rPr>
              <a:t> </a:t>
            </a:r>
            <a:r>
              <a:rPr lang="en-US" altLang="zh-CN" dirty="0" smtClean="0"/>
              <a:t>= </a:t>
            </a:r>
            <a:r>
              <a:rPr lang="zh-CN" altLang="en-US" dirty="0" smtClean="0"/>
              <a:t>线程数量</a:t>
            </a:r>
            <a:r>
              <a:rPr lang="en-US" altLang="zh-CN" dirty="0" smtClean="0"/>
              <a:t>, </a:t>
            </a:r>
            <a:r>
              <a:rPr lang="en-US" altLang="zh-CN" dirty="0" smtClean="0">
                <a:solidFill>
                  <a:srgbClr val="C00000"/>
                </a:solidFill>
                <a:sym typeface="Arial" panose="02080604020202020204" charset="0"/>
              </a:rPr>
              <a:t>m</a:t>
            </a:r>
            <a:r>
              <a:rPr lang="en-US" altLang="zh-CN" dirty="0" smtClean="0">
                <a:sym typeface="Arial" panose="02080604020202020204" charset="0"/>
              </a:rPr>
              <a:t> </a:t>
            </a:r>
            <a:r>
              <a:rPr lang="en-US" altLang="zh-CN" dirty="0" smtClean="0"/>
              <a:t>= </a:t>
            </a:r>
            <a:r>
              <a:rPr lang="zh-CN" altLang="en-US" dirty="0" smtClean="0"/>
              <a:t>资源类型数量</a:t>
            </a:r>
            <a:endParaRPr lang="en-US" altLang="zh-CN" dirty="0" smtClean="0"/>
          </a:p>
        </p:txBody>
      </p:sp>
      <p:grpSp>
        <p:nvGrpSpPr>
          <p:cNvPr id="2" name="组合 1"/>
          <p:cNvGrpSpPr/>
          <p:nvPr/>
        </p:nvGrpSpPr>
        <p:grpSpPr>
          <a:xfrm>
            <a:off x="844893" y="1331904"/>
            <a:ext cx="6679435" cy="808046"/>
            <a:chOff x="844893" y="1331904"/>
            <a:chExt cx="6679435" cy="808046"/>
          </a:xfrm>
        </p:grpSpPr>
        <p:sp>
          <p:nvSpPr>
            <p:cNvPr id="22" name="内容占位符 2"/>
            <p:cNvSpPr txBox="1"/>
            <p:nvPr/>
          </p:nvSpPr>
          <p:spPr>
            <a:xfrm>
              <a:off x="1142976" y="1331904"/>
              <a:ext cx="6381352" cy="8080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Max</a:t>
              </a:r>
              <a:r>
                <a:rPr lang="zh-CN" altLang="en-US" dirty="0" smtClean="0">
                  <a:solidFill>
                    <a:srgbClr val="C00000"/>
                  </a:solidFill>
                </a:rPr>
                <a:t>（总需求量）</a:t>
              </a:r>
              <a:r>
                <a:rPr lang="en-US" altLang="zh-CN" dirty="0" smtClean="0"/>
                <a:t>: </a:t>
              </a:r>
              <a:r>
                <a:rPr lang="en-US" altLang="zh-CN" dirty="0" err="1" smtClean="0"/>
                <a:t>n×m</a:t>
              </a:r>
              <a:r>
                <a:rPr lang="zh-CN" altLang="en-US" dirty="0" smtClean="0"/>
                <a:t>矩阵</a:t>
              </a:r>
              <a:endParaRPr lang="en-US" altLang="zh-CN" dirty="0" smtClean="0"/>
            </a:p>
            <a:p>
              <a:pPr marL="0" indent="0"/>
              <a:r>
                <a:rPr lang="zh-CN" altLang="en-US" dirty="0" smtClean="0"/>
                <a:t>线程</a:t>
              </a:r>
              <a:r>
                <a:rPr lang="en-US" altLang="zh-CN" dirty="0" smtClean="0"/>
                <a:t>T</a:t>
              </a:r>
              <a:r>
                <a:rPr lang="en-US" altLang="zh-CN" baseline="-25000" dirty="0" smtClean="0"/>
                <a:t>i</a:t>
              </a:r>
              <a:r>
                <a:rPr lang="zh-CN" altLang="en-US" dirty="0" smtClean="0"/>
                <a:t>最多请求类型</a:t>
              </a:r>
              <a:r>
                <a:rPr lang="en-US" altLang="zh-CN" dirty="0" err="1" smtClean="0"/>
                <a:t>R</a:t>
              </a:r>
              <a:r>
                <a:rPr lang="en-US" altLang="zh-CN" baseline="-25000" dirty="0" err="1" smtClean="0"/>
                <a:t>j</a:t>
              </a:r>
              <a:r>
                <a:rPr lang="zh-CN" altLang="en-US" dirty="0" smtClean="0"/>
                <a:t>的资源</a:t>
              </a:r>
              <a:r>
                <a:rPr lang="zh-CN" altLang="zh-CN" dirty="0"/>
                <a:t> </a:t>
              </a:r>
              <a:r>
                <a:rPr lang="en-US" altLang="zh-CN" dirty="0" smtClean="0"/>
                <a:t>Max[</a:t>
              </a:r>
              <a:r>
                <a:rPr lang="en-US" altLang="zh-CN" dirty="0" err="1" smtClean="0"/>
                <a:t>i,j</a:t>
              </a:r>
              <a:r>
                <a:rPr lang="en-US" altLang="zh-CN" dirty="0" smtClean="0"/>
                <a:t>]</a:t>
              </a:r>
              <a:r>
                <a:rPr lang="zh-CN" altLang="en-US" dirty="0" smtClean="0"/>
                <a:t> 个实例</a:t>
              </a:r>
              <a:endParaRPr lang="en-US" altLang="zh-CN" dirty="0" smtClean="0"/>
            </a:p>
          </p:txBody>
        </p:sp>
        <p:sp>
          <p:nvSpPr>
            <p:cNvPr id="23" name="TextBox 22"/>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94810"/>
            <a:ext cx="6155999" cy="648378"/>
            <a:chOff x="844893" y="1994810"/>
            <a:chExt cx="6155999" cy="648378"/>
          </a:xfrm>
        </p:grpSpPr>
        <p:sp>
          <p:nvSpPr>
            <p:cNvPr id="13" name="内容占位符 2"/>
            <p:cNvSpPr txBox="1"/>
            <p:nvPr/>
          </p:nvSpPr>
          <p:spPr>
            <a:xfrm>
              <a:off x="1142976" y="1994810"/>
              <a:ext cx="5857916" cy="648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Available</a:t>
              </a:r>
              <a:r>
                <a:rPr lang="zh-CN" altLang="en-US" dirty="0" smtClean="0">
                  <a:solidFill>
                    <a:srgbClr val="C00000"/>
                  </a:solidFill>
                </a:rPr>
                <a:t>（剩余空闲量）</a:t>
              </a:r>
              <a:r>
                <a:rPr lang="zh-CN" altLang="en-US" dirty="0" smtClean="0"/>
                <a:t>：长度为</a:t>
              </a:r>
              <a:r>
                <a:rPr lang="en-US" altLang="zh-CN" dirty="0" smtClean="0"/>
                <a:t>m</a:t>
              </a:r>
              <a:r>
                <a:rPr lang="zh-CN" altLang="en-US" dirty="0" smtClean="0"/>
                <a:t>的向量</a:t>
              </a:r>
              <a:endParaRPr lang="en-US" altLang="zh-CN" dirty="0" smtClean="0"/>
            </a:p>
            <a:p>
              <a:pPr marL="0" indent="0"/>
              <a:r>
                <a:rPr lang="zh-CN" altLang="en-US" dirty="0" smtClean="0"/>
                <a:t>当前有</a:t>
              </a:r>
              <a:r>
                <a:rPr lang="zh-CN" altLang="zh-CN" dirty="0"/>
                <a:t> </a:t>
              </a:r>
              <a:r>
                <a:rPr lang="en-US" altLang="zh-CN" dirty="0" smtClean="0"/>
                <a:t>Available[j]</a:t>
              </a:r>
              <a:r>
                <a:rPr lang="zh-CN" altLang="en-US" dirty="0" smtClean="0"/>
                <a:t> 个类型</a:t>
              </a:r>
              <a:r>
                <a:rPr lang="en-US" altLang="zh-CN" dirty="0" err="1" smtClean="0"/>
                <a:t>R</a:t>
              </a:r>
              <a:r>
                <a:rPr lang="en-US" altLang="zh-CN" baseline="-25000" dirty="0" err="1" smtClean="0"/>
                <a:t>j</a:t>
              </a:r>
              <a:r>
                <a:rPr lang="zh-CN" altLang="en-US" dirty="0" smtClean="0"/>
                <a:t>的资源实例可用</a:t>
              </a:r>
              <a:endParaRPr lang="en-US" altLang="zh-CN" dirty="0" smtClean="0"/>
            </a:p>
          </p:txBody>
        </p:sp>
        <p:sp>
          <p:nvSpPr>
            <p:cNvPr id="14" name="TextBox 13"/>
            <p:cNvSpPr txBox="1"/>
            <p:nvPr/>
          </p:nvSpPr>
          <p:spPr>
            <a:xfrm>
              <a:off x="844893" y="19948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642056"/>
            <a:ext cx="6298875" cy="715512"/>
            <a:chOff x="844893" y="2642056"/>
            <a:chExt cx="6298875" cy="715512"/>
          </a:xfrm>
        </p:grpSpPr>
        <p:sp>
          <p:nvSpPr>
            <p:cNvPr id="15" name="内容占位符 2"/>
            <p:cNvSpPr txBox="1"/>
            <p:nvPr/>
          </p:nvSpPr>
          <p:spPr>
            <a:xfrm>
              <a:off x="1142976" y="2642056"/>
              <a:ext cx="6000792" cy="715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Allocation</a:t>
              </a:r>
              <a:r>
                <a:rPr lang="zh-CN" altLang="en-US" dirty="0" smtClean="0">
                  <a:solidFill>
                    <a:srgbClr val="C00000"/>
                  </a:solidFill>
                </a:rPr>
                <a:t>（已分配量）</a:t>
              </a:r>
              <a:r>
                <a:rPr lang="en-US" altLang="zh-CN" dirty="0" smtClean="0"/>
                <a:t>：</a:t>
              </a:r>
              <a:r>
                <a:rPr lang="en-US" altLang="zh-CN" dirty="0" err="1" smtClean="0"/>
                <a:t>n×m</a:t>
              </a:r>
              <a:r>
                <a:rPr lang="zh-CN" altLang="en-US" dirty="0" smtClean="0"/>
                <a:t>矩阵</a:t>
              </a:r>
              <a:endParaRPr lang="en-US" altLang="zh-CN" dirty="0" smtClean="0"/>
            </a:p>
            <a:p>
              <a:pPr marL="0" indent="0"/>
              <a:r>
                <a:rPr lang="zh-CN" altLang="en-US" dirty="0" smtClean="0"/>
                <a:t>线程</a:t>
              </a:r>
              <a:r>
                <a:rPr lang="en-US" altLang="zh-CN" dirty="0" smtClean="0"/>
                <a:t>T</a:t>
              </a:r>
              <a:r>
                <a:rPr lang="en-US" altLang="zh-CN" baseline="-25000" dirty="0" smtClean="0"/>
                <a:t>i</a:t>
              </a:r>
              <a:r>
                <a:rPr lang="zh-CN" altLang="en-US" baseline="-25000" dirty="0" smtClean="0"/>
                <a:t> </a:t>
              </a:r>
              <a:r>
                <a:rPr lang="zh-CN" altLang="en-US" dirty="0" smtClean="0"/>
                <a:t>当前分配了 </a:t>
              </a:r>
              <a:r>
                <a:rPr lang="en-US" altLang="zh-CN" dirty="0"/>
                <a:t>Allocation</a:t>
              </a:r>
              <a:r>
                <a:rPr lang="en-US" altLang="zh-CN" dirty="0" smtClean="0"/>
                <a:t>[</a:t>
              </a:r>
              <a:r>
                <a:rPr lang="en-US" altLang="zh-CN" dirty="0" err="1"/>
                <a:t>i</a:t>
              </a:r>
              <a:r>
                <a:rPr lang="en-US" altLang="zh-CN" dirty="0" smtClean="0"/>
                <a:t>, j]</a:t>
              </a:r>
              <a:r>
                <a:rPr lang="zh-CN" altLang="en-US" dirty="0" smtClean="0"/>
                <a:t> 个</a:t>
              </a:r>
              <a:r>
                <a:rPr lang="en-US" altLang="zh-CN" dirty="0" err="1" smtClean="0"/>
                <a:t>R</a:t>
              </a:r>
              <a:r>
                <a:rPr lang="en-US" altLang="zh-CN" baseline="-25000" dirty="0" err="1" smtClean="0"/>
                <a:t>j</a:t>
              </a:r>
              <a:r>
                <a:rPr lang="zh-CN" altLang="en-US" dirty="0" smtClean="0"/>
                <a:t>的实例</a:t>
              </a:r>
              <a:endParaRPr lang="en-US" altLang="zh-CN" dirty="0" smtClean="0"/>
            </a:p>
          </p:txBody>
        </p:sp>
        <p:sp>
          <p:nvSpPr>
            <p:cNvPr id="16" name="TextBox 15"/>
            <p:cNvSpPr txBox="1"/>
            <p:nvPr/>
          </p:nvSpPr>
          <p:spPr>
            <a:xfrm>
              <a:off x="844893" y="2642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300644"/>
            <a:ext cx="6155999" cy="699866"/>
            <a:chOff x="844893" y="3300644"/>
            <a:chExt cx="6155999" cy="699866"/>
          </a:xfrm>
        </p:grpSpPr>
        <p:sp>
          <p:nvSpPr>
            <p:cNvPr id="17" name="内容占位符 2"/>
            <p:cNvSpPr txBox="1"/>
            <p:nvPr/>
          </p:nvSpPr>
          <p:spPr>
            <a:xfrm>
              <a:off x="1142976" y="3300644"/>
              <a:ext cx="585791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Need</a:t>
              </a:r>
              <a:r>
                <a:rPr lang="zh-CN" altLang="en-US" dirty="0" smtClean="0">
                  <a:solidFill>
                    <a:srgbClr val="C00000"/>
                  </a:solidFill>
                </a:rPr>
                <a:t>（未来需要量）</a:t>
              </a:r>
              <a:r>
                <a:rPr lang="lv-LV" altLang="zh-CN" dirty="0" smtClean="0"/>
                <a:t>：n×m矩阵</a:t>
              </a:r>
            </a:p>
            <a:p>
              <a:pPr marL="0" indent="0"/>
              <a:r>
                <a:rPr lang="zh-CN" altLang="en-US" dirty="0" smtClean="0"/>
                <a:t>线程</a:t>
              </a:r>
              <a:r>
                <a:rPr lang="en-US" altLang="zh-CN" dirty="0" smtClean="0"/>
                <a:t>T</a:t>
              </a:r>
              <a:r>
                <a:rPr lang="en-US" altLang="zh-CN" baseline="-25000" dirty="0" smtClean="0"/>
                <a:t>i</a:t>
              </a:r>
              <a:r>
                <a:rPr lang="zh-CN" altLang="en-US" baseline="-25000" dirty="0" smtClean="0"/>
                <a:t> </a:t>
              </a:r>
              <a:r>
                <a:rPr lang="zh-CN" altLang="en-US" dirty="0" smtClean="0"/>
                <a:t>未来</a:t>
              </a:r>
              <a:r>
                <a:rPr lang="lv-LV" altLang="zh-CN" dirty="0" smtClean="0"/>
                <a:t>需要</a:t>
              </a:r>
              <a:r>
                <a:rPr lang="zh-CN" altLang="en-US" dirty="0" smtClean="0"/>
                <a:t> </a:t>
              </a:r>
              <a:r>
                <a:rPr lang="en-US" altLang="zh-CN" dirty="0"/>
                <a:t>Need</a:t>
              </a:r>
              <a:r>
                <a:rPr lang="lv-LV" altLang="zh-CN" dirty="0"/>
                <a:t>[</a:t>
              </a:r>
              <a:r>
                <a:rPr lang="en-US" altLang="zh-CN" dirty="0" err="1" smtClean="0"/>
                <a:t>i</a:t>
              </a:r>
              <a:r>
                <a:rPr lang="lv-LV" altLang="zh-CN" dirty="0" smtClean="0"/>
                <a:t>, </a:t>
              </a:r>
              <a:r>
                <a:rPr lang="en-US" altLang="zh-CN" dirty="0" smtClean="0"/>
                <a:t>j</a:t>
              </a:r>
              <a:r>
                <a:rPr lang="lv-LV" altLang="zh-CN" dirty="0" smtClean="0"/>
                <a:t>] </a:t>
              </a:r>
              <a:r>
                <a:rPr lang="zh-CN" altLang="en-US" dirty="0" smtClean="0"/>
                <a:t>个</a:t>
              </a:r>
              <a:r>
                <a:rPr lang="en-US" altLang="zh-CN" dirty="0" err="1" smtClean="0"/>
                <a:t>R</a:t>
              </a:r>
              <a:r>
                <a:rPr lang="en-US" altLang="zh-CN" baseline="-25000" dirty="0" err="1" smtClean="0"/>
                <a:t>j</a:t>
              </a:r>
              <a:r>
                <a:rPr lang="zh-CN" altLang="en-US" dirty="0"/>
                <a:t>资源实例</a:t>
              </a:r>
              <a:endParaRPr lang="en-US" altLang="zh-CN" dirty="0" smtClean="0"/>
            </a:p>
          </p:txBody>
        </p:sp>
        <p:sp>
          <p:nvSpPr>
            <p:cNvPr id="18" name="TextBox 17"/>
            <p:cNvSpPr txBox="1"/>
            <p:nvPr/>
          </p:nvSpPr>
          <p:spPr>
            <a:xfrm>
              <a:off x="844893" y="33006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9" name="内容占位符 2"/>
          <p:cNvSpPr txBox="1"/>
          <p:nvPr/>
        </p:nvSpPr>
        <p:spPr>
          <a:xfrm>
            <a:off x="1142976" y="4143386"/>
            <a:ext cx="5857916" cy="5000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sym typeface="Arial" panose="02080604020202020204" charset="0"/>
              </a:rPr>
              <a:t>Need[</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 = Max[</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 –</a:t>
            </a:r>
            <a:r>
              <a:rPr lang="zh-CN" altLang="en-US" dirty="0" smtClean="0">
                <a:solidFill>
                  <a:srgbClr val="C00000"/>
                </a:solidFill>
                <a:sym typeface="Arial" panose="02080604020202020204" charset="0"/>
              </a:rPr>
              <a:t> </a:t>
            </a:r>
            <a:r>
              <a:rPr lang="en-US" altLang="zh-CN" dirty="0" smtClean="0">
                <a:solidFill>
                  <a:srgbClr val="C00000"/>
                </a:solidFill>
                <a:sym typeface="Arial" panose="02080604020202020204" charset="0"/>
              </a:rPr>
              <a:t>Allocation[</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a:t>
            </a:r>
            <a:endParaRPr lang="en-US" altLang="zh-CN" dirty="0" smtClean="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桥梁只能单向通行</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4"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ln>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ln>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ln>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ln>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ln>
            </p:spPr>
            <p:txBody>
              <a:bodyPr wrap="none" anchor="ctr"/>
              <a:lstStyle/>
              <a:p>
                <a:endParaRPr lang="zh-CN" altLang="en-US"/>
              </a:p>
            </p:txBody>
          </p:sp>
        </p:grpSp>
        <p:grpSp>
          <p:nvGrpSpPr>
            <p:cNvPr id="23" name="Group 11"/>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ln>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ln>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ln>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ln>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ln>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ln>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ln>
          </p:spPr>
          <p:txBody>
            <a:bodyPr wrap="none" anchor="ctr"/>
            <a:lstStyle/>
            <a:p>
              <a:endParaRPr lang="zh-CN" altLang="en-US"/>
            </a:p>
          </p:txBody>
        </p:sp>
      </p:grpSp>
      <p:grpSp>
        <p:nvGrpSpPr>
          <p:cNvPr id="33" name="Group 22"/>
          <p:cNvGrpSpPr/>
          <p:nvPr/>
        </p:nvGrpSpPr>
        <p:grpSpPr bwMode="auto">
          <a:xfrm>
            <a:off x="-540568" y="1062026"/>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3" name="Rectangle 23"/>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4" name="Rectangle 24"/>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34" name="Group 25"/>
          <p:cNvGrpSpPr/>
          <p:nvPr/>
        </p:nvGrpSpPr>
        <p:grpSpPr bwMode="auto">
          <a:xfrm flipH="1">
            <a:off x="9252520" y="2118105"/>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1" name="Rectangle 26"/>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2" name="Rectangle 27"/>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36" name="Group 31"/>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21" name="组合 20"/>
          <p:cNvGrpSpPr/>
          <p:nvPr/>
        </p:nvGrpSpPr>
        <p:grpSpPr>
          <a:xfrm>
            <a:off x="1259632" y="3537658"/>
            <a:ext cx="6336704" cy="355598"/>
            <a:chOff x="1259632" y="3537658"/>
            <a:chExt cx="6336704" cy="355598"/>
          </a:xfrm>
        </p:grpSpPr>
        <p:sp>
          <p:nvSpPr>
            <p:cNvPr id="30" name="内容占位符 2"/>
            <p:cNvSpPr txBox="1"/>
            <p:nvPr/>
          </p:nvSpPr>
          <p:spPr>
            <a:xfrm>
              <a:off x="1394985" y="3537658"/>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对向行驶车辆在桥上相遇</a:t>
              </a:r>
              <a:endParaRPr lang="en-US" altLang="zh-CN" dirty="0" smtClean="0"/>
            </a:p>
          </p:txBody>
        </p:sp>
        <p:pic>
          <p:nvPicPr>
            <p:cNvPr id="57" name="图片 56" descr="小点1.png"/>
            <p:cNvPicPr>
              <a:picLocks noChangeAspect="1"/>
            </p:cNvPicPr>
            <p:nvPr/>
          </p:nvPicPr>
          <p:blipFill>
            <a:blip r:embed="rId2" cstate="print"/>
            <a:stretch>
              <a:fillRect/>
            </a:stretch>
          </p:blipFill>
          <p:spPr>
            <a:xfrm>
              <a:off x="1259632" y="3634208"/>
              <a:ext cx="151066" cy="148997"/>
            </a:xfrm>
            <a:prstGeom prst="rect">
              <a:avLst/>
            </a:prstGeom>
            <a:effectLst/>
          </p:spPr>
        </p:pic>
      </p:grpSp>
      <p:grpSp>
        <p:nvGrpSpPr>
          <p:cNvPr id="27" name="组合 26"/>
          <p:cNvGrpSpPr/>
          <p:nvPr/>
        </p:nvGrpSpPr>
        <p:grpSpPr>
          <a:xfrm>
            <a:off x="1262422" y="3865055"/>
            <a:ext cx="6316467" cy="355598"/>
            <a:chOff x="1262422" y="3865055"/>
            <a:chExt cx="6316467" cy="355598"/>
          </a:xfrm>
        </p:grpSpPr>
        <p:pic>
          <p:nvPicPr>
            <p:cNvPr id="29" name="图片 28" descr="小点1.png"/>
            <p:cNvPicPr>
              <a:picLocks noChangeAspect="1"/>
            </p:cNvPicPr>
            <p:nvPr/>
          </p:nvPicPr>
          <p:blipFill>
            <a:blip r:embed="rId2" cstate="print"/>
            <a:stretch>
              <a:fillRect/>
            </a:stretch>
          </p:blipFill>
          <p:spPr>
            <a:xfrm>
              <a:off x="1262422" y="3941881"/>
              <a:ext cx="151066" cy="148997"/>
            </a:xfrm>
            <a:prstGeom prst="rect">
              <a:avLst/>
            </a:prstGeom>
            <a:effectLst/>
          </p:spPr>
        </p:pic>
        <p:sp>
          <p:nvSpPr>
            <p:cNvPr id="58" name="内容占位符 2"/>
            <p:cNvSpPr txBox="1"/>
            <p:nvPr/>
          </p:nvSpPr>
          <p:spPr>
            <a:xfrm>
              <a:off x="1377538" y="3865055"/>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解决方法：一个方向的车辆倒退</a:t>
              </a:r>
              <a:r>
                <a:rPr lang="en-US" altLang="zh-CN" dirty="0" smtClean="0"/>
                <a:t>(</a:t>
              </a:r>
              <a:r>
                <a:rPr lang="zh-CN" altLang="en-US" dirty="0"/>
                <a:t>资源抢占和回退</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2" name="Group 17"/>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5"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8" name="Group 31"/>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1" name="Group 31"/>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2"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3"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0" presetClass="path" presetSubtype="0" accel="50000" decel="50000" fill="hold" nodeType="afterEffect">
                                  <p:stCondLst>
                                    <p:cond delay="0"/>
                                  </p:stCondLst>
                                  <p:childTnLst>
                                    <p:animMotion origin="layout" path="M 0.07917 -0.03272 L 0.3283 -0.03117 L 0.4066 -0.10401 L 0.55903 -0.10525 L 0.63489 -0.03426 L 1.08507 -0.03735 L 1.08073 -0.0358 " pathEditMode="relative" ptsTypes="AAAAAAA">
                                      <p:cBhvr>
                                        <p:cTn id="15" dur="6000" fill="hold"/>
                                        <p:tgtEl>
                                          <p:spTgt spid="24"/>
                                        </p:tgtEl>
                                        <p:attrNameLst>
                                          <p:attrName>ppt_x</p:attrName>
                                          <p:attrName>ppt_y</p:attrName>
                                        </p:attrNameLst>
                                      </p:cBhvr>
                                    </p:animMotion>
                                  </p:childTnLst>
                                </p:cTn>
                              </p:par>
                              <p:par>
                                <p:cTn id="16" presetID="0" presetClass="path" presetSubtype="0" accel="50000" decel="50000" fill="hold" nodeType="withEffect">
                                  <p:stCondLst>
                                    <p:cond delay="2000"/>
                                  </p:stCondLst>
                                  <p:childTnLst>
                                    <p:animMotion origin="layout" path="M -0.15348 0.02469 L -0.44862 0.02315 L -0.51268 0.09167 L -0.66684 0.09475 L -0.73855 0.01451 L -1.08507 0.01451 L -1.08681 0.01728 " pathEditMode="relative" ptsTypes="AAAAAAA">
                                      <p:cBhvr>
                                        <p:cTn id="17" dur="6000" fill="hold"/>
                                        <p:tgtEl>
                                          <p:spTgt spid="3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07916 -0.03272 L 0.32829 -0.03117 L 0.40659 -0.10401 L 0.55902 -0.10525 L 0.63489 -0.03426 L 1.08507 -0.03735 L 1.08073 -0.0358 " pathEditMode="relative" rAng="0" ptsTypes="AAAAAAA">
                                      <p:cBhvr>
                                        <p:cTn id="25" dur="6000" fill="hold"/>
                                        <p:tgtEl>
                                          <p:spTgt spid="62"/>
                                        </p:tgtEl>
                                        <p:attrNameLst>
                                          <p:attrName>ppt_x</p:attrName>
                                          <p:attrName>ppt_y</p:attrName>
                                        </p:attrNameLst>
                                      </p:cBhvr>
                                      <p:rCtr x="50295" y="-3549"/>
                                    </p:animMotion>
                                  </p:childTnLst>
                                </p:cTn>
                              </p:par>
                              <p:par>
                                <p:cTn id="26" presetID="0" presetClass="path" presetSubtype="0" accel="50000" decel="50000" fill="hold" nodeType="withEffect">
                                  <p:stCondLst>
                                    <p:cond delay="1500"/>
                                  </p:stCondLst>
                                  <p:childTnLst>
                                    <p:animMotion origin="layout" path="M 0.07917 -0.03272 L 0.3283 -0.03117 L 0.4066 -0.10401 L 0.55903 -0.10525 L 0.63489 -0.03426 L 1.08507 -0.03735 L 1.08073 -0.0358 " pathEditMode="relative" rAng="0" ptsTypes="AAAAAAA">
                                      <p:cBhvr>
                                        <p:cTn id="27" dur="6000" fill="hold"/>
                                        <p:tgtEl>
                                          <p:spTgt spid="65"/>
                                        </p:tgtEl>
                                        <p:attrNameLst>
                                          <p:attrName>ppt_x</p:attrName>
                                          <p:attrName>ppt_y</p:attrName>
                                        </p:attrNameLst>
                                      </p:cBhvr>
                                      <p:rCtr x="50295" y="-3549"/>
                                    </p:animMotion>
                                  </p:childTnLst>
                                </p:cTn>
                              </p:par>
                              <p:par>
                                <p:cTn id="28" presetID="0" presetClass="path" presetSubtype="0" accel="50000" decel="50000" fill="hold" nodeType="withEffect">
                                  <p:stCondLst>
                                    <p:cond delay="2500"/>
                                  </p:stCondLst>
                                  <p:childTnLst>
                                    <p:animMotion origin="layout" path="M -0.15348 0.02469 L -0.44862 0.02315 L -0.51268 0.09167 L -0.66684 0.09475 L -0.73855 0.01451 L -1.08507 0.01451 L -1.08681 0.01728 " pathEditMode="relative" rAng="0" ptsTypes="AAAAAAA">
                                      <p:cBhvr>
                                        <p:cTn id="29" dur="6000" fill="hold"/>
                                        <p:tgtEl>
                                          <p:spTgt spid="68"/>
                                        </p:tgtEl>
                                        <p:attrNameLst>
                                          <p:attrName>ppt_x</p:attrName>
                                          <p:attrName>ppt_y</p:attrName>
                                        </p:attrNameLst>
                                      </p:cBhvr>
                                      <p:rCtr x="-46667" y="2994"/>
                                    </p:animMotion>
                                  </p:childTnLst>
                                </p:cTn>
                              </p:par>
                              <p:par>
                                <p:cTn id="30" presetID="0" presetClass="path" presetSubtype="0" accel="50000" decel="50000" fill="hold" nodeType="withEffect">
                                  <p:stCondLst>
                                    <p:cond delay="4000"/>
                                  </p:stCondLst>
                                  <p:childTnLst>
                                    <p:animMotion origin="layout" path="M -0.15347 0.0247 L -0.44861 0.02315 L -0.51267 0.09167 L -0.66684 0.09476 L -0.73854 0.01451 L -1.08507 0.01451 L -1.0868 0.01729 " pathEditMode="relative" rAng="0" ptsTypes="AAAAAAA">
                                      <p:cBhvr>
                                        <p:cTn id="31" dur="6000" fill="hold"/>
                                        <p:tgtEl>
                                          <p:spTgt spid="71"/>
                                        </p:tgtEl>
                                        <p:attrNameLst>
                                          <p:attrName>ppt_x</p:attrName>
                                          <p:attrName>ppt_y</p:attrName>
                                        </p:attrNameLst>
                                      </p:cBhvr>
                                      <p:rCtr x="-46667" y="2994"/>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1000"/>
                            </p:stCondLst>
                            <p:childTnLst>
                              <p:par>
                                <p:cTn id="42" presetID="0" presetClass="path" presetSubtype="0" accel="50000" decel="50000" fill="hold" nodeType="afterEffect">
                                  <p:stCondLst>
                                    <p:cond delay="0"/>
                                  </p:stCondLst>
                                  <p:childTnLst>
                                    <p:animMotion origin="layout" path="M 0.08108 0.17006 L 0.33073 0.17006 L 0.4066 0.09877 L 0.4408 0.1 L 0.44167 0.1 " pathEditMode="relative" rAng="0" ptsTypes="AAAAA">
                                      <p:cBhvr>
                                        <p:cTn id="43" dur="2000" fill="hold"/>
                                        <p:tgtEl>
                                          <p:spTgt spid="33"/>
                                        </p:tgtEl>
                                        <p:attrNameLst>
                                          <p:attrName>ppt_x</p:attrName>
                                          <p:attrName>ppt_y</p:attrName>
                                        </p:attrNameLst>
                                      </p:cBhvr>
                                      <p:rCtr x="18021" y="-3580"/>
                                    </p:animMotion>
                                  </p:childTnLst>
                                </p:cTn>
                              </p:par>
                              <p:par>
                                <p:cTn id="44" presetID="0" presetClass="path" presetSubtype="0" accel="50000" decel="50000" fill="hold" nodeType="withEffect">
                                  <p:stCondLst>
                                    <p:cond delay="0"/>
                                  </p:stCondLst>
                                  <p:childTnLst>
                                    <p:animMotion origin="layout" path="M -0.15591 -0.17901 L -0.44757 -0.17778 L -0.51355 -0.10926 L -0.56007 -0.10926 L -0.55938 -0.10772 " pathEditMode="relative" ptsTypes="AAAAA">
                                      <p:cBhvr>
                                        <p:cTn id="45" dur="2000" fill="hold"/>
                                        <p:tgtEl>
                                          <p:spTgt spid="3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p:stCondLst>
                              <p:cond delay="500"/>
                            </p:stCondLst>
                            <p:childTnLst>
                              <p:par>
                                <p:cTn id="52" presetID="0" presetClass="path" presetSubtype="0" accel="50000" decel="50000" fill="hold" nodeType="afterEffect">
                                  <p:stCondLst>
                                    <p:cond delay="0"/>
                                  </p:stCondLst>
                                  <p:childTnLst>
                                    <p:animMotion origin="layout" path="M 0.44166 0.1 L 0.40486 0.09877 L 0.32829 0.17562 L 0.27916 0.17562 L 0.27916 0.17562 " pathEditMode="relative" ptsTypes="AAAAA">
                                      <p:cBhvr>
                                        <p:cTn id="53" dur="2000" fill="hold"/>
                                        <p:tgtEl>
                                          <p:spTgt spid="33"/>
                                        </p:tgtEl>
                                        <p:attrNameLst>
                                          <p:attrName>ppt_x</p:attrName>
                                          <p:attrName>ppt_y</p:attrName>
                                        </p:attrNameLst>
                                      </p:cBhvr>
                                    </p:animMotion>
                                  </p:childTnLst>
                                </p:cTn>
                              </p:par>
                            </p:childTnLst>
                          </p:cTn>
                        </p:par>
                        <p:par>
                          <p:cTn id="54" fill="hold">
                            <p:stCondLst>
                              <p:cond delay="2500"/>
                            </p:stCondLst>
                            <p:childTnLst>
                              <p:par>
                                <p:cTn id="55" presetID="0" presetClass="path" presetSubtype="0" accel="50000" decel="50000" fill="hold" nodeType="afterEffect">
                                  <p:stCondLst>
                                    <p:cond delay="0"/>
                                  </p:stCondLst>
                                  <p:childTnLst>
                                    <p:animMotion origin="layout" path="M -0.55938 -0.10771 L -0.66441 -0.10771 L -0.73785 -0.18919 L -1.07188 -0.19043 L -1.07188 -0.19043 " pathEditMode="relative" ptsTypes="AAAAA">
                                      <p:cBhvr>
                                        <p:cTn id="56" dur="2000" fill="hold"/>
                                        <p:tgtEl>
                                          <p:spTgt spid="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银行家算法：安全状态判断</a:t>
            </a:r>
            <a:endParaRPr lang="en-US" altLang="zh-CN" dirty="0"/>
          </a:p>
        </p:txBody>
      </p:sp>
      <p:grpSp>
        <p:nvGrpSpPr>
          <p:cNvPr id="2" name="组合 1"/>
          <p:cNvGrpSpPr/>
          <p:nvPr/>
        </p:nvGrpSpPr>
        <p:grpSpPr>
          <a:xfrm>
            <a:off x="870606" y="839877"/>
            <a:ext cx="7693984" cy="926049"/>
            <a:chOff x="870606" y="839877"/>
            <a:chExt cx="7693984" cy="926049"/>
          </a:xfrm>
        </p:grpSpPr>
        <p:sp>
          <p:nvSpPr>
            <p:cNvPr id="9" name="内容占位符 2"/>
            <p:cNvSpPr txBox="1"/>
            <p:nvPr/>
          </p:nvSpPr>
          <p:spPr>
            <a:xfrm>
              <a:off x="5991690" y="1165867"/>
              <a:ext cx="25729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latin typeface="微软雅黑" pitchFamily="34" charset="-122"/>
                  <a:ea typeface="微软雅黑" pitchFamily="34" charset="-122"/>
                </a:rPr>
                <a:t>//当前资源剩余空闲量</a:t>
              </a: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4" name="内容占位符 2"/>
            <p:cNvSpPr txBox="1"/>
            <p:nvPr/>
          </p:nvSpPr>
          <p:spPr>
            <a:xfrm>
              <a:off x="6733204" y="1422118"/>
              <a:ext cx="17610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rPr>
                <a:t>//线程</a:t>
              </a:r>
              <a:r>
                <a:rPr lang="en-US" altLang="zh-CN" sz="1600" dirty="0" err="1" smtClean="0"/>
                <a:t>i</a:t>
              </a:r>
              <a:r>
                <a:rPr lang="zh-CN" altLang="en-US" sz="1600" dirty="0" smtClean="0"/>
                <a:t>没结束</a:t>
              </a:r>
              <a:endParaRPr lang="zh-CN" altLang="en-US" sz="1600" b="1" dirty="0" smtClean="0">
                <a:solidFill>
                  <a:srgbClr val="11576A"/>
                </a:solidFill>
              </a:endParaRP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2" name="矩形 11"/>
            <p:cNvSpPr/>
            <p:nvPr/>
          </p:nvSpPr>
          <p:spPr>
            <a:xfrm>
              <a:off x="870606" y="839877"/>
              <a:ext cx="5645610" cy="923330"/>
            </a:xfrm>
            <a:prstGeom prst="rect">
              <a:avLst/>
            </a:prstGeom>
          </p:spPr>
          <p:txBody>
            <a:bodyPr wrap="square">
              <a:spAutoFit/>
            </a:bodyPr>
            <a:lstStyle/>
            <a:p>
              <a:pPr>
                <a:buFont typeface="Monotype Sorts" charset="0"/>
                <a:buNone/>
              </a:pPr>
              <a:r>
                <a:rPr lang="en-US" altLang="zh-CN" b="1" dirty="0" smtClean="0">
                  <a:solidFill>
                    <a:srgbClr val="11576A"/>
                  </a:solidFill>
                  <a:latin typeface="微软雅黑" pitchFamily="34" charset="-122"/>
                  <a:ea typeface="微软雅黑" pitchFamily="34" charset="-122"/>
                </a:rPr>
                <a:t>1.</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C00000"/>
                  </a:solidFill>
                  <a:latin typeface="微软雅黑" pitchFamily="34" charset="-122"/>
                  <a:ea typeface="微软雅黑" pitchFamily="34" charset="-122"/>
                  <a:sym typeface="Arial" panose="02080604020202020204" charset="0"/>
                </a:rPr>
                <a:t>Finish</a:t>
              </a:r>
              <a:r>
                <a:rPr lang="en-US" altLang="zh-CN" b="1" dirty="0" smtClean="0">
                  <a:solidFill>
                    <a:srgbClr val="11576A"/>
                  </a:solidFill>
                  <a:latin typeface="微软雅黑" pitchFamily="34" charset="-122"/>
                  <a:ea typeface="微软雅黑" pitchFamily="34" charset="-122"/>
                  <a:sym typeface="Arial" panose="02080604020202020204" charset="0"/>
                </a:rPr>
                <a:t> </a:t>
              </a:r>
              <a:r>
                <a:rPr lang="zh-CN" altLang="en-US" b="1" dirty="0" smtClean="0">
                  <a:solidFill>
                    <a:srgbClr val="11576A"/>
                  </a:solidFill>
                  <a:latin typeface="微软雅黑" pitchFamily="34" charset="-122"/>
                  <a:ea typeface="微软雅黑" pitchFamily="34" charset="-122"/>
                </a:rPr>
                <a:t>分别是长度为</a:t>
              </a:r>
              <a:r>
                <a:rPr lang="en-US" altLang="zh-CN" b="1" dirty="0" smtClean="0">
                  <a:solidFill>
                    <a:srgbClr val="11576A"/>
                  </a:solidFill>
                  <a:latin typeface="微软雅黑" pitchFamily="34" charset="-122"/>
                  <a:ea typeface="微软雅黑" pitchFamily="34" charset="-122"/>
                </a:rPr>
                <a:t>m</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11576A"/>
                  </a:solidFill>
                  <a:latin typeface="微软雅黑" pitchFamily="34" charset="-122"/>
                  <a:ea typeface="微软雅黑" pitchFamily="34" charset="-122"/>
                </a:rPr>
                <a:t>n</a:t>
              </a:r>
              <a:r>
                <a:rPr lang="zh-CN" altLang="en-US" b="1" dirty="0" smtClean="0">
                  <a:solidFill>
                    <a:srgbClr val="11576A"/>
                  </a:solidFill>
                  <a:latin typeface="微软雅黑" pitchFamily="34" charset="-122"/>
                  <a:ea typeface="微软雅黑" pitchFamily="34" charset="-122"/>
                </a:rPr>
                <a:t>的向量初始化</a:t>
              </a:r>
              <a:r>
                <a:rPr lang="en-US" altLang="zh-CN" b="1" dirty="0" smtClean="0">
                  <a:solidFill>
                    <a:srgbClr val="11576A"/>
                  </a:solidFill>
                  <a:latin typeface="微软雅黑" pitchFamily="34" charset="-122"/>
                  <a:ea typeface="微软雅黑" pitchFamily="34" charset="-122"/>
                </a:rPr>
                <a:t>:</a:t>
              </a: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Available</a:t>
              </a:r>
            </a:p>
            <a:p>
              <a:pPr>
                <a:buFont typeface="Arial" panose="02080604020202020204" charset="0"/>
                <a:buNone/>
              </a:pPr>
              <a:r>
                <a:rPr lang="en-US" altLang="zh-CN" b="1" smtClean="0">
                  <a:solidFill>
                    <a:srgbClr val="11576A"/>
                  </a:solidFill>
                  <a:latin typeface="微软雅黑" pitchFamily="34" charset="-122"/>
                  <a:ea typeface="微软雅黑" pitchFamily="34" charset="-122"/>
                </a:rPr>
                <a:t>   </a:t>
              </a:r>
              <a:r>
                <a:rPr lang="en-US" altLang="zh-CN" b="1"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false for </a:t>
              </a:r>
              <a:r>
                <a:rPr lang="en-US" altLang="zh-CN" b="1" dirty="0" err="1" smtClean="0">
                  <a:solidFill>
                    <a:srgbClr val="11576A"/>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1,2, …, n.</a:t>
              </a:r>
              <a:r>
                <a:rPr lang="zh-CN" altLang="en-US" b="1" dirty="0" smtClean="0">
                  <a:solidFill>
                    <a:srgbClr val="11576A"/>
                  </a:solidFill>
                  <a:latin typeface="微软雅黑" pitchFamily="34" charset="-122"/>
                  <a:ea typeface="微软雅黑" pitchFamily="34" charset="-122"/>
                </a:rPr>
                <a:t> </a:t>
              </a:r>
            </a:p>
          </p:txBody>
        </p:sp>
      </p:grpSp>
      <p:grpSp>
        <p:nvGrpSpPr>
          <p:cNvPr id="3" name="组合 2"/>
          <p:cNvGrpSpPr/>
          <p:nvPr/>
        </p:nvGrpSpPr>
        <p:grpSpPr>
          <a:xfrm>
            <a:off x="870606" y="1745529"/>
            <a:ext cx="7888774" cy="923330"/>
            <a:chOff x="870606" y="1745529"/>
            <a:chExt cx="7888774" cy="923330"/>
          </a:xfrm>
        </p:grpSpPr>
        <p:sp>
          <p:nvSpPr>
            <p:cNvPr id="5" name="内容占位符 2"/>
            <p:cNvSpPr txBox="1"/>
            <p:nvPr/>
          </p:nvSpPr>
          <p:spPr>
            <a:xfrm>
              <a:off x="4616008" y="2053933"/>
              <a:ext cx="4143372"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rPr>
                <a:t>//</a:t>
              </a:r>
              <a:r>
                <a:rPr lang="zh-CN" altLang="en-US" sz="1600" dirty="0" smtClean="0"/>
                <a:t>接下来找出</a:t>
              </a:r>
              <a:r>
                <a:rPr lang="en-US" altLang="zh-CN" sz="1600" dirty="0" smtClean="0"/>
                <a:t>Need</a:t>
              </a:r>
              <a:r>
                <a:rPr lang="zh-CN" altLang="en-US" sz="1600" dirty="0" smtClean="0"/>
                <a:t>比</a:t>
              </a:r>
              <a:r>
                <a:rPr lang="en-US" altLang="zh-CN" sz="1600" dirty="0" smtClean="0"/>
                <a:t>Work</a:t>
              </a:r>
              <a:r>
                <a:rPr lang="zh-CN" altLang="en-US" sz="1600" dirty="0" smtClean="0"/>
                <a:t>小的线程</a:t>
              </a:r>
              <a:r>
                <a:rPr lang="en-US" altLang="zh-CN" sz="1600" dirty="0" err="1" smtClean="0"/>
                <a:t>i</a:t>
              </a:r>
              <a:endParaRPr lang="en-US" altLang="zh-CN" sz="1600" dirty="0" smtClean="0"/>
            </a:p>
            <a:p>
              <a:pPr marL="457200" indent="-457200">
                <a:lnSpc>
                  <a:spcPct val="80000"/>
                </a:lnSpc>
              </a:pPr>
              <a:endParaRPr lang="zh-CN" altLang="en-US" sz="1600" b="1" dirty="0" smtClean="0">
                <a:solidFill>
                  <a:srgbClr val="11576A"/>
                </a:solidFill>
              </a:endParaRP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3" name="矩形 12"/>
            <p:cNvSpPr/>
            <p:nvPr/>
          </p:nvSpPr>
          <p:spPr>
            <a:xfrm>
              <a:off x="870606" y="1745529"/>
              <a:ext cx="3989426" cy="923330"/>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2.</a:t>
              </a:r>
              <a:r>
                <a:rPr lang="zh-CN" altLang="en-US" b="1" dirty="0" smtClean="0">
                  <a:solidFill>
                    <a:srgbClr val="11576A"/>
                  </a:solidFill>
                  <a:latin typeface="微软雅黑" pitchFamily="34" charset="-122"/>
                  <a:ea typeface="微软雅黑" pitchFamily="34" charset="-122"/>
                </a:rPr>
                <a:t>寻找线程</a:t>
              </a:r>
              <a:r>
                <a:rPr lang="en-US" altLang="zh-CN" b="1" dirty="0" smtClean="0">
                  <a:solidFill>
                    <a:srgbClr val="11576A"/>
                  </a:solidFill>
                  <a:latin typeface="微软雅黑" pitchFamily="34" charset="-122"/>
                  <a:ea typeface="微软雅黑" pitchFamily="34" charset="-122"/>
                </a:rPr>
                <a:t>T</a:t>
              </a:r>
              <a:r>
                <a:rPr lang="en-US" altLang="zh-CN" b="1" baseline="-25000" dirty="0"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a:t>
              </a: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(a) 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false</a:t>
              </a: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(b) Need[</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sym typeface="东文宋体" charset="0"/>
                </a:rPr>
                <a:t>≤</a:t>
              </a:r>
              <a:r>
                <a:rPr lang="en-US" altLang="zh-CN" b="1" dirty="0" smtClean="0">
                  <a:solidFill>
                    <a:srgbClr val="11576A"/>
                  </a:solidFill>
                  <a:latin typeface="微软雅黑" pitchFamily="34" charset="-122"/>
                  <a:ea typeface="微软雅黑" pitchFamily="34" charset="-122"/>
                  <a:sym typeface="Symbol" charset="0"/>
                </a:rPr>
                <a:t>Work</a:t>
              </a:r>
            </a:p>
          </p:txBody>
        </p:sp>
      </p:grpSp>
      <p:grpSp>
        <p:nvGrpSpPr>
          <p:cNvPr id="7" name="组合 6"/>
          <p:cNvGrpSpPr/>
          <p:nvPr/>
        </p:nvGrpSpPr>
        <p:grpSpPr>
          <a:xfrm>
            <a:off x="857192" y="3032308"/>
            <a:ext cx="7387216" cy="923330"/>
            <a:chOff x="857192" y="3000378"/>
            <a:chExt cx="7387216" cy="923330"/>
          </a:xfrm>
        </p:grpSpPr>
        <p:sp>
          <p:nvSpPr>
            <p:cNvPr id="6" name="内容占位符 2"/>
            <p:cNvSpPr txBox="1"/>
            <p:nvPr/>
          </p:nvSpPr>
          <p:spPr>
            <a:xfrm>
              <a:off x="4699000" y="3035066"/>
              <a:ext cx="3545408" cy="6082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smtClean="0">
                  <a:solidFill>
                    <a:srgbClr val="11576A"/>
                  </a:solidFill>
                </a:rPr>
                <a:t>//</a:t>
              </a:r>
              <a:r>
                <a:rPr lang="zh-CN" altLang="en-US" sz="1600" dirty="0" smtClean="0"/>
                <a:t>线程</a:t>
              </a:r>
              <a:r>
                <a:rPr lang="en-US" altLang="zh-CN" sz="1600" dirty="0" err="1" smtClean="0"/>
                <a:t>i</a:t>
              </a:r>
              <a:r>
                <a:rPr lang="zh-CN" altLang="en-US" sz="1600" dirty="0" smtClean="0"/>
                <a:t>的资源需求量小于当前剩余空闲资源量</a:t>
              </a:r>
              <a:r>
                <a:rPr lang="en-US" altLang="zh-CN" sz="1600" dirty="0" smtClean="0"/>
                <a:t>, </a:t>
              </a:r>
              <a:r>
                <a:rPr lang="zh-CN" altLang="en-US" sz="1600" dirty="0" smtClean="0"/>
                <a:t>所以配置给它再回收</a:t>
              </a:r>
              <a:endParaRPr lang="en-US" altLang="zh-CN" sz="1600" b="1" dirty="0" smtClean="0">
                <a:solidFill>
                  <a:srgbClr val="11576A"/>
                </a:solidFill>
              </a:endParaRPr>
            </a:p>
            <a:p>
              <a:pPr marL="457200" indent="-457200">
                <a:lnSpc>
                  <a:spcPct val="80000"/>
                </a:lnSpc>
              </a:pPr>
              <a:endParaRPr lang="zh-CN" altLang="en-US" sz="1600" dirty="0"/>
            </a:p>
          </p:txBody>
        </p:sp>
        <p:sp>
          <p:nvSpPr>
            <p:cNvPr id="14" name="矩形 13"/>
            <p:cNvSpPr/>
            <p:nvPr/>
          </p:nvSpPr>
          <p:spPr>
            <a:xfrm>
              <a:off x="857192" y="3000378"/>
              <a:ext cx="3857684" cy="923330"/>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3.Work = Work + Allocation</a:t>
              </a:r>
              <a:r>
                <a:rPr lang="en-US" altLang="zh-CN" b="1" dirty="0">
                  <a:solidFill>
                    <a:srgbClr val="11576A"/>
                  </a:solidFill>
                  <a:latin typeface="微软雅黑" pitchFamily="34" charset="-122"/>
                  <a:ea typeface="微软雅黑" pitchFamily="34" charset="-122"/>
                </a:rPr>
                <a:t>[</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true</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转</a:t>
              </a:r>
              <a:r>
                <a:rPr lang="en-US" altLang="zh-CN" b="1" dirty="0" smtClean="0">
                  <a:solidFill>
                    <a:srgbClr val="11576A"/>
                  </a:solidFill>
                  <a:latin typeface="微软雅黑" pitchFamily="34" charset="-122"/>
                  <a:ea typeface="微软雅黑" pitchFamily="34" charset="-122"/>
                </a:rPr>
                <a:t>2.</a:t>
              </a:r>
              <a:endParaRPr lang="en-US" altLang="zh-CN"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99634" y="3941643"/>
            <a:ext cx="7365876" cy="646331"/>
            <a:chOff x="899634" y="3849481"/>
            <a:chExt cx="7365876" cy="646331"/>
          </a:xfrm>
        </p:grpSpPr>
        <p:sp>
          <p:nvSpPr>
            <p:cNvPr id="10" name="内容占位符 2"/>
            <p:cNvSpPr txBox="1"/>
            <p:nvPr/>
          </p:nvSpPr>
          <p:spPr>
            <a:xfrm>
              <a:off x="5475758" y="3873280"/>
              <a:ext cx="2789752" cy="5558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smtClean="0">
                  <a:solidFill>
                    <a:srgbClr val="11576A"/>
                  </a:solidFill>
                </a:rPr>
                <a:t>//</a:t>
              </a:r>
              <a:r>
                <a:rPr lang="zh-CN" altLang="en-US" sz="1600" dirty="0" smtClean="0"/>
                <a:t>所有线程的</a:t>
              </a:r>
              <a:r>
                <a:rPr lang="en-US" altLang="zh-CN" sz="1600" dirty="0" smtClean="0"/>
                <a:t>Finish</a:t>
              </a:r>
              <a:r>
                <a:rPr lang="zh-CN" altLang="en-US" sz="1600" dirty="0" smtClean="0"/>
                <a:t>为</a:t>
              </a:r>
              <a:r>
                <a:rPr lang="en-US" altLang="zh-CN" sz="1600" dirty="0" smtClean="0"/>
                <a:t>True,</a:t>
              </a:r>
              <a:r>
                <a:rPr lang="zh-CN" altLang="en-US" sz="1600" dirty="0" smtClean="0"/>
                <a:t>表明系统处于安全状态</a:t>
              </a:r>
            </a:p>
            <a:p>
              <a:pPr marL="457200" indent="-457200">
                <a:lnSpc>
                  <a:spcPct val="80000"/>
                </a:lnSpc>
              </a:pPr>
              <a:endParaRPr lang="zh-CN" altLang="en-US" sz="1600" dirty="0"/>
            </a:p>
          </p:txBody>
        </p:sp>
        <p:sp>
          <p:nvSpPr>
            <p:cNvPr id="15" name="矩形 14"/>
            <p:cNvSpPr/>
            <p:nvPr/>
          </p:nvSpPr>
          <p:spPr>
            <a:xfrm>
              <a:off x="899634" y="3849481"/>
              <a:ext cx="4572032" cy="646331"/>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4.</a:t>
              </a:r>
              <a:r>
                <a:rPr lang="zh-CN" altLang="en-US" b="1" dirty="0" smtClean="0">
                  <a:solidFill>
                    <a:srgbClr val="11576A"/>
                  </a:solidFill>
                  <a:latin typeface="微软雅黑" pitchFamily="34" charset="-122"/>
                  <a:ea typeface="微软雅黑" pitchFamily="34" charset="-122"/>
                </a:rPr>
                <a:t>如所有线程</a:t>
              </a:r>
              <a:r>
                <a:rPr lang="en-US" altLang="zh-CN" b="1" dirty="0" smtClean="0">
                  <a:solidFill>
                    <a:srgbClr val="11576A"/>
                  </a:solidFill>
                  <a:latin typeface="微软雅黑" pitchFamily="34" charset="-122"/>
                  <a:ea typeface="微软雅黑" pitchFamily="34" charset="-122"/>
                </a:rPr>
                <a:t>Ti</a:t>
              </a:r>
              <a:r>
                <a:rPr lang="zh-CN" altLang="en-US" b="1" dirty="0" smtClean="0">
                  <a:solidFill>
                    <a:srgbClr val="11576A"/>
                  </a:solidFill>
                  <a:latin typeface="微软雅黑" pitchFamily="34" charset="-122"/>
                  <a:ea typeface="微软雅黑" pitchFamily="34" charset="-122"/>
                </a:rPr>
                <a:t>满足</a:t>
              </a:r>
              <a:r>
                <a:rPr lang="en-US" altLang="zh-CN" b="1" dirty="0" smtClean="0">
                  <a:solidFill>
                    <a:srgbClr val="11576A"/>
                  </a:solidFill>
                  <a:latin typeface="微软雅黑" pitchFamily="34" charset="-122"/>
                  <a:ea typeface="微软雅黑" pitchFamily="34" charset="-122"/>
                </a:rPr>
                <a:t>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true</a:t>
              </a:r>
              <a:r>
                <a:rPr lang="zh-CN" altLang="en-US" b="1" dirty="0" smtClean="0">
                  <a:solidFill>
                    <a:srgbClr val="11576A"/>
                  </a:solidFill>
                  <a:latin typeface="微软雅黑" pitchFamily="34" charset="-122"/>
                  <a:ea typeface="微软雅黑" pitchFamily="34" charset="-122"/>
                </a:rPr>
                <a:t>，</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zh-CN" altLang="zh-CN" b="1" dirty="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  则系统处于安全状态</a:t>
              </a:r>
              <a:endParaRPr lang="en-US" altLang="zh-CN" b="1" dirty="0" smtClean="0">
                <a:solidFill>
                  <a:srgbClr val="11576A"/>
                </a:solidFill>
                <a:latin typeface="微软雅黑" pitchFamily="34" charset="-122"/>
                <a:ea typeface="微软雅黑" pitchFamily="34" charset="-122"/>
              </a:endParaRPr>
            </a:p>
          </p:txBody>
        </p:sp>
      </p:grpSp>
      <p:sp>
        <p:nvSpPr>
          <p:cNvPr id="16" name="矩形 15"/>
          <p:cNvSpPr/>
          <p:nvPr/>
        </p:nvSpPr>
        <p:spPr>
          <a:xfrm>
            <a:off x="1095340" y="2644239"/>
            <a:ext cx="3989426" cy="369332"/>
          </a:xfrm>
          <a:prstGeom prst="rect">
            <a:avLst/>
          </a:prstGeom>
        </p:spPr>
        <p:txBody>
          <a:bodyPr wrap="square">
            <a:spAutoFit/>
          </a:bodyPr>
          <a:lstStyle/>
          <a:p>
            <a:pPr>
              <a:buFont typeface="Arial" panose="02080604020202020204" charset="0"/>
              <a:buNone/>
            </a:pPr>
            <a:r>
              <a:rPr lang="zh-CN" altLang="en-US" b="1" dirty="0" smtClean="0">
                <a:solidFill>
                  <a:srgbClr val="11576A"/>
                </a:solidFill>
                <a:latin typeface="微软雅黑" pitchFamily="34" charset="-122"/>
                <a:ea typeface="微软雅黑" pitchFamily="34" charset="-122"/>
                <a:sym typeface="Symbol" charset="0"/>
              </a:rPr>
              <a:t>没有找到满足条件的</a:t>
            </a:r>
            <a:r>
              <a:rPr lang="en-US" altLang="zh-CN" b="1" dirty="0" smtClean="0">
                <a:solidFill>
                  <a:srgbClr val="11576A"/>
                </a:solidFill>
                <a:latin typeface="微软雅黑" pitchFamily="34" charset="-122"/>
                <a:ea typeface="微软雅黑" pitchFamily="34" charset="-122"/>
                <a:sym typeface="Symbol" charset="0"/>
              </a:rPr>
              <a:t>T</a:t>
            </a:r>
            <a:r>
              <a:rPr lang="en-US" altLang="zh-CN" b="1" baseline="-25000" dirty="0" smtClean="0">
                <a:solidFill>
                  <a:srgbClr val="11576A"/>
                </a:solidFill>
                <a:latin typeface="微软雅黑" pitchFamily="34" charset="-122"/>
                <a:ea typeface="微软雅黑" pitchFamily="34" charset="-122"/>
                <a:sym typeface="Symbol" charset="0"/>
              </a:rPr>
              <a:t>i</a:t>
            </a:r>
            <a:r>
              <a:rPr lang="zh-CN" altLang="en-US" b="1" dirty="0" smtClean="0">
                <a:solidFill>
                  <a:srgbClr val="11576A"/>
                </a:solidFill>
                <a:latin typeface="微软雅黑" pitchFamily="34" charset="-122"/>
                <a:ea typeface="微软雅黑" pitchFamily="34" charset="-122"/>
                <a:sym typeface="Symbol" charset="0"/>
              </a:rPr>
              <a:t>，转</a:t>
            </a:r>
            <a:r>
              <a:rPr lang="en-US" altLang="zh-CN" b="1" dirty="0" smtClean="0">
                <a:solidFill>
                  <a:srgbClr val="11576A"/>
                </a:solidFill>
                <a:latin typeface="微软雅黑" pitchFamily="34" charset="-122"/>
                <a:ea typeface="微软雅黑" pitchFamily="34" charset="-122"/>
                <a:sym typeface="Symbol" charset="0"/>
              </a:rPr>
              <a:t>4</a:t>
            </a:r>
            <a:r>
              <a:rPr lang="zh-CN" altLang="en-US" b="1" dirty="0" smtClean="0">
                <a:solidFill>
                  <a:srgbClr val="11576A"/>
                </a:solidFill>
                <a:latin typeface="微软雅黑" pitchFamily="34" charset="-122"/>
                <a:ea typeface="微软雅黑" pitchFamily="34" charset="-122"/>
                <a:sym typeface="Symbo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a:t>
            </a:r>
            <a:endParaRPr lang="en-US" altLang="zh-CN" dirty="0"/>
          </a:p>
        </p:txBody>
      </p:sp>
      <p:sp>
        <p:nvSpPr>
          <p:cNvPr id="18" name="矩形 17"/>
          <p:cNvSpPr/>
          <p:nvPr/>
        </p:nvSpPr>
        <p:spPr>
          <a:xfrm>
            <a:off x="881037" y="843558"/>
            <a:ext cx="5786478" cy="584775"/>
          </a:xfrm>
          <a:prstGeom prst="rect">
            <a:avLst/>
          </a:prstGeom>
        </p:spPr>
        <p:txBody>
          <a:bodyPr wrap="square">
            <a:spAutoFit/>
          </a:bodyPr>
          <a:lstStyle/>
          <a:p>
            <a:pP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初始化: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线程</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zh-CN" altLang="en-US" sz="1600" b="1" dirty="0" smtClean="0">
                <a:solidFill>
                  <a:srgbClr val="11576A"/>
                </a:solidFill>
                <a:latin typeface="微软雅黑" pitchFamily="34" charset="-122"/>
                <a:ea typeface="微软雅黑" pitchFamily="34" charset="-122"/>
              </a:rPr>
              <a:t>的资源请求向量</a:t>
            </a:r>
            <a:endParaRPr lang="en-US" altLang="zh-CN" sz="1600" b="1" dirty="0" smtClean="0">
              <a:solidFill>
                <a:srgbClr val="11576A"/>
              </a:solidFill>
              <a:latin typeface="微软雅黑" pitchFamily="34" charset="-122"/>
              <a:ea typeface="微软雅黑" pitchFamily="34" charset="-122"/>
            </a:endParaRPr>
          </a:p>
          <a:p>
            <a:pPr>
              <a:buNone/>
            </a:pPr>
            <a:r>
              <a:rPr lang="zh-CN" altLang="en-US" sz="1600" b="1" dirty="0" smtClean="0">
                <a:solidFill>
                  <a:srgbClr val="11576A"/>
                </a:solidFill>
                <a:latin typeface="微软雅黑" pitchFamily="34" charset="-122"/>
                <a:ea typeface="微软雅黑" pitchFamily="34" charset="-122"/>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[j] </a:t>
            </a:r>
            <a:r>
              <a:rPr lang="zh-CN" altLang="en-US" sz="1600" b="1" dirty="0" smtClean="0">
                <a:solidFill>
                  <a:srgbClr val="11576A"/>
                </a:solidFill>
                <a:latin typeface="微软雅黑" pitchFamily="34" charset="-122"/>
                <a:ea typeface="微软雅黑" pitchFamily="34" charset="-122"/>
              </a:rPr>
              <a:t>线程</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zh-CN" altLang="en-US" sz="1600" b="1" dirty="0" smtClean="0">
                <a:solidFill>
                  <a:srgbClr val="11576A"/>
                </a:solidFill>
                <a:latin typeface="微软雅黑" pitchFamily="34" charset="-122"/>
                <a:ea typeface="微软雅黑" pitchFamily="34" charset="-122"/>
              </a:rPr>
              <a:t>请求资源</a:t>
            </a:r>
            <a:r>
              <a:rPr lang="en-US" altLang="zh-CN" sz="1600" b="1" dirty="0" err="1" smtClean="0">
                <a:solidFill>
                  <a:srgbClr val="11576A"/>
                </a:solidFill>
                <a:latin typeface="微软雅黑" pitchFamily="34" charset="-122"/>
                <a:ea typeface="微软雅黑" pitchFamily="34" charset="-122"/>
              </a:rPr>
              <a:t>R</a:t>
            </a:r>
            <a:r>
              <a:rPr lang="en-US" altLang="zh-CN" sz="1600" b="1" baseline="-25000" dirty="0" err="1" smtClean="0">
                <a:solidFill>
                  <a:srgbClr val="11576A"/>
                </a:solidFill>
                <a:latin typeface="微软雅黑" pitchFamily="34" charset="-122"/>
                <a:ea typeface="微软雅黑" pitchFamily="34" charset="-122"/>
              </a:rPr>
              <a:t>j</a:t>
            </a:r>
            <a:r>
              <a:rPr lang="zh-CN" altLang="en-US" sz="1600" b="1" dirty="0" smtClean="0">
                <a:solidFill>
                  <a:srgbClr val="11576A"/>
                </a:solidFill>
                <a:latin typeface="微软雅黑" pitchFamily="34" charset="-122"/>
                <a:ea typeface="微软雅黑" pitchFamily="34" charset="-122"/>
              </a:rPr>
              <a:t>的实例 </a:t>
            </a:r>
            <a:endParaRPr lang="zh-CN" altLang="en-US" sz="1600" dirty="0"/>
          </a:p>
        </p:txBody>
      </p:sp>
      <p:sp>
        <p:nvSpPr>
          <p:cNvPr id="19" name="矩形 18"/>
          <p:cNvSpPr/>
          <p:nvPr/>
        </p:nvSpPr>
        <p:spPr>
          <a:xfrm>
            <a:off x="881037" y="1310103"/>
            <a:ext cx="5786478" cy="830997"/>
          </a:xfrm>
          <a:prstGeom prst="rect">
            <a:avLst/>
          </a:prstGeom>
        </p:spPr>
        <p:txBody>
          <a:bodyPr wrap="square">
            <a:spAutoFit/>
          </a:bodyPr>
          <a:lstStyle/>
          <a:p>
            <a:pPr>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Arial" panose="02080604020202020204" charset="0"/>
              </a:rPr>
              <a:t>循环:</a:t>
            </a:r>
            <a:endParaRPr lang="en-US" altLang="zh-CN" sz="1600" b="1" dirty="0" smtClean="0">
              <a:solidFill>
                <a:srgbClr val="11576A"/>
              </a:solidFill>
              <a:latin typeface="微软雅黑" pitchFamily="34" charset="-122"/>
              <a:ea typeface="微软雅黑" pitchFamily="34" charset="-122"/>
              <a:sym typeface="Arial" panose="02080604020202020204" charset="0"/>
            </a:endParaRPr>
          </a:p>
          <a:p>
            <a:pPr marL="180975" lvl="1" indent="-180975">
              <a:buFont typeface="Arial" panose="02080604020202020204" charset="0"/>
              <a:buNone/>
            </a:pPr>
            <a:r>
              <a:rPr lang="en-US" altLang="zh-CN" sz="1600" b="1" dirty="0" smtClean="0">
                <a:solidFill>
                  <a:srgbClr val="11576A"/>
                </a:solidFill>
                <a:latin typeface="微软雅黑" pitchFamily="34" charset="-122"/>
                <a:ea typeface="微软雅黑" pitchFamily="34" charset="-122"/>
              </a:rPr>
              <a:t>1.</a:t>
            </a:r>
            <a:r>
              <a:rPr lang="zh-CN" altLang="en-US" sz="1600" b="1" dirty="0" smtClean="0">
                <a:solidFill>
                  <a:srgbClr val="11576A"/>
                </a:solidFill>
                <a:latin typeface="微软雅黑" pitchFamily="34" charset="-122"/>
                <a:ea typeface="微软雅黑" pitchFamily="34" charset="-122"/>
              </a:rPr>
              <a:t>如果</a:t>
            </a:r>
            <a:r>
              <a:rPr lang="en-US" altLang="zh-CN" sz="1600" b="1" dirty="0" smtClean="0">
                <a:solidFill>
                  <a:srgbClr val="11576A"/>
                </a:solidFill>
                <a:latin typeface="微软雅黑" pitchFamily="34" charset="-122"/>
                <a:ea typeface="微软雅黑" pitchFamily="34" charset="-122"/>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baseline="-25000" dirty="0" smtClean="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 Need</a:t>
            </a:r>
            <a:r>
              <a:rPr lang="en-US" altLang="zh-CN"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sym typeface="Symbol" charset="0"/>
              </a:rPr>
              <a:t>转到步骤</a:t>
            </a:r>
            <a:r>
              <a:rPr lang="en-US" altLang="zh-CN" sz="1600" b="1" dirty="0" smtClean="0">
                <a:solidFill>
                  <a:srgbClr val="11576A"/>
                </a:solidFill>
                <a:latin typeface="微软雅黑" pitchFamily="34" charset="-122"/>
                <a:ea typeface="微软雅黑" pitchFamily="34" charset="-122"/>
                <a:sym typeface="Symbol" charset="0"/>
              </a:rPr>
              <a:t>2</a:t>
            </a:r>
            <a:r>
              <a:rPr lang="zh-CN" altLang="en-US" sz="1600" b="1" dirty="0" smtClean="0">
                <a:solidFill>
                  <a:srgbClr val="11576A"/>
                </a:solidFill>
                <a:latin typeface="微软雅黑" pitchFamily="34" charset="-122"/>
                <a:ea typeface="微软雅黑" pitchFamily="34" charset="-122"/>
                <a:sym typeface="Symbol" charset="0"/>
              </a:rPr>
              <a:t>。否则</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拒绝资源申请</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因为线程已经超过了其</a:t>
            </a:r>
            <a:r>
              <a:rPr lang="zh-CN" altLang="en-US" sz="1600" b="1" dirty="0" smtClean="0">
                <a:solidFill>
                  <a:srgbClr val="C00000"/>
                </a:solidFill>
                <a:latin typeface="微软雅黑" pitchFamily="34" charset="-122"/>
                <a:ea typeface="微软雅黑" pitchFamily="34" charset="-122"/>
                <a:sym typeface="Symbol" charset="0"/>
              </a:rPr>
              <a:t>最大要求</a:t>
            </a:r>
            <a:endParaRPr lang="zh-CN" altLang="en-US" sz="1600" dirty="0"/>
          </a:p>
        </p:txBody>
      </p:sp>
      <p:sp>
        <p:nvSpPr>
          <p:cNvPr id="26" name="矩形 25"/>
          <p:cNvSpPr/>
          <p:nvPr/>
        </p:nvSpPr>
        <p:spPr>
          <a:xfrm>
            <a:off x="868337" y="2102191"/>
            <a:ext cx="5786478" cy="584775"/>
          </a:xfrm>
          <a:prstGeom prst="rect">
            <a:avLst/>
          </a:prstGeom>
        </p:spPr>
        <p:txBody>
          <a:bodyPr wrap="square">
            <a:spAutoFit/>
          </a:bodyPr>
          <a:lstStyle/>
          <a:p>
            <a:pPr marL="180975" lvl="1" indent="-180975">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Symbol" charset="0"/>
              </a:rPr>
              <a:t>2.</a:t>
            </a:r>
            <a:r>
              <a:rPr lang="zh-CN" altLang="en-US" sz="1600" b="1" dirty="0" smtClean="0">
                <a:solidFill>
                  <a:srgbClr val="11576A"/>
                </a:solidFill>
                <a:latin typeface="微软雅黑" pitchFamily="34" charset="-122"/>
                <a:ea typeface="微软雅黑" pitchFamily="34" charset="-122"/>
                <a:sym typeface="Symbol" charset="0"/>
              </a:rPr>
              <a:t>如果</a:t>
            </a:r>
            <a:r>
              <a:rPr lang="en-US" altLang="zh-CN" sz="1600" b="1" dirty="0" smtClean="0">
                <a:solidFill>
                  <a:srgbClr val="11576A"/>
                </a:solidFill>
                <a:latin typeface="微软雅黑" pitchFamily="34" charset="-122"/>
                <a:ea typeface="微软雅黑" pitchFamily="34" charset="-122"/>
                <a:sym typeface="Symbol" charset="0"/>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zh-CN"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 Available, </a:t>
            </a:r>
            <a:r>
              <a:rPr lang="zh-CN" altLang="en-US" sz="1600" b="1" dirty="0" smtClean="0">
                <a:solidFill>
                  <a:srgbClr val="11576A"/>
                </a:solidFill>
                <a:latin typeface="微软雅黑" pitchFamily="34" charset="-122"/>
                <a:ea typeface="微软雅黑" pitchFamily="34" charset="-122"/>
                <a:sym typeface="Symbol" charset="0"/>
              </a:rPr>
              <a:t>转到步骤</a:t>
            </a:r>
            <a:r>
              <a:rPr lang="en-US" altLang="zh-CN" sz="1600" b="1" dirty="0" smtClean="0">
                <a:solidFill>
                  <a:srgbClr val="11576A"/>
                </a:solidFill>
                <a:latin typeface="微软雅黑" pitchFamily="34" charset="-122"/>
                <a:ea typeface="微软雅黑" pitchFamily="34" charset="-122"/>
                <a:sym typeface="Symbol" charset="0"/>
              </a:rPr>
              <a:t>3</a:t>
            </a:r>
            <a:r>
              <a:rPr lang="zh-CN" altLang="en-US" sz="1600" b="1" dirty="0" smtClean="0">
                <a:solidFill>
                  <a:srgbClr val="11576A"/>
                </a:solidFill>
                <a:latin typeface="微软雅黑" pitchFamily="34" charset="-122"/>
                <a:ea typeface="微软雅黑" pitchFamily="34" charset="-122"/>
                <a:sym typeface="Symbol" charset="0"/>
              </a:rPr>
              <a:t>。否则</a:t>
            </a:r>
            <a:r>
              <a:rPr lang="en-US" altLang="zh-CN" sz="1600" b="1" dirty="0" smtClean="0">
                <a:solidFill>
                  <a:srgbClr val="11576A"/>
                </a:solidFill>
                <a:latin typeface="微软雅黑" pitchFamily="34" charset="-122"/>
                <a:ea typeface="微软雅黑" pitchFamily="34" charset="-122"/>
                <a:sym typeface="Symbol" charset="0"/>
              </a:rPr>
              <a:t>, T</a:t>
            </a:r>
            <a:r>
              <a:rPr lang="en-US" altLang="zh-CN" sz="1600" b="1" baseline="-25000" dirty="0" smtClean="0">
                <a:solidFill>
                  <a:srgbClr val="11576A"/>
                </a:solidFill>
                <a:latin typeface="微软雅黑" pitchFamily="34" charset="-122"/>
                <a:ea typeface="微软雅黑" pitchFamily="34" charset="-122"/>
                <a:sym typeface="Symbol" charset="0"/>
              </a:rPr>
              <a:t>i</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必须</a:t>
            </a:r>
            <a:r>
              <a:rPr lang="zh-CN" altLang="en-US" sz="1600" b="1" dirty="0" smtClean="0">
                <a:solidFill>
                  <a:srgbClr val="C00000"/>
                </a:solidFill>
                <a:latin typeface="微软雅黑" pitchFamily="34" charset="-122"/>
                <a:ea typeface="微软雅黑" pitchFamily="34" charset="-122"/>
                <a:sym typeface="Symbol" charset="0"/>
              </a:rPr>
              <a:t>等待</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因为资源不可用</a:t>
            </a:r>
            <a:endParaRPr lang="zh-CN" altLang="en-US" sz="1600" dirty="0"/>
          </a:p>
        </p:txBody>
      </p:sp>
      <p:sp>
        <p:nvSpPr>
          <p:cNvPr id="27" name="矩形 26"/>
          <p:cNvSpPr/>
          <p:nvPr/>
        </p:nvSpPr>
        <p:spPr>
          <a:xfrm>
            <a:off x="870606" y="2715766"/>
            <a:ext cx="7157778" cy="535531"/>
          </a:xfrm>
          <a:prstGeom prst="rect">
            <a:avLst/>
          </a:prstGeom>
        </p:spPr>
        <p:txBody>
          <a:bodyPr wrap="square">
            <a:spAutoFit/>
          </a:bodyPr>
          <a:lstStyle/>
          <a:p>
            <a:pPr marL="180975" lvl="1" indent="-180975">
              <a:lnSpc>
                <a:spcPct val="90000"/>
              </a:lnSpc>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Symbol" charset="0"/>
              </a:rPr>
              <a:t>3.</a:t>
            </a:r>
            <a:r>
              <a:rPr lang="zh-CN" altLang="en-US" sz="1600" b="1" dirty="0" smtClean="0">
                <a:solidFill>
                  <a:srgbClr val="11576A"/>
                </a:solidFill>
                <a:latin typeface="微软雅黑" pitchFamily="34" charset="-122"/>
                <a:ea typeface="微软雅黑" pitchFamily="34" charset="-122"/>
              </a:rPr>
              <a:t>通过安全状态判断来确定是否分配资源给</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a:t>
            </a:r>
            <a:r>
              <a:rPr lang="zh-CN" altLang="en-US" sz="1600" b="1" dirty="0" smtClean="0">
                <a:solidFill>
                  <a:srgbClr val="11576A"/>
                </a:solidFill>
                <a:latin typeface="微软雅黑" pitchFamily="34" charset="-122"/>
                <a:ea typeface="微软雅黑" pitchFamily="34" charset="-122"/>
                <a:sym typeface="Symbol" charset="0"/>
              </a:rPr>
              <a:t> </a:t>
            </a:r>
            <a:endParaRPr lang="en-US" altLang="zh-CN" sz="1600" b="1" dirty="0" smtClean="0">
              <a:solidFill>
                <a:srgbClr val="11576A"/>
              </a:solidFill>
              <a:latin typeface="微软雅黑" pitchFamily="34" charset="-122"/>
              <a:ea typeface="微软雅黑" pitchFamily="34" charset="-122"/>
              <a:sym typeface="Symbol" charset="0"/>
            </a:endParaRPr>
          </a:p>
          <a:p>
            <a:pPr marL="180975" lvl="1" indent="-180975">
              <a:lnSpc>
                <a:spcPct val="90000"/>
              </a:lnSpc>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Symbol" charset="0"/>
              </a:rPr>
              <a:t>   生成一个需要判断状态是否安全的资源分配环境</a:t>
            </a:r>
            <a:endParaRPr lang="zh-CN" altLang="en-US" sz="1600" dirty="0"/>
          </a:p>
        </p:txBody>
      </p:sp>
      <p:sp>
        <p:nvSpPr>
          <p:cNvPr id="28" name="矩形 27"/>
          <p:cNvSpPr/>
          <p:nvPr/>
        </p:nvSpPr>
        <p:spPr>
          <a:xfrm>
            <a:off x="900766" y="3182099"/>
            <a:ext cx="5975490" cy="313932"/>
          </a:xfrm>
          <a:prstGeom prst="rect">
            <a:avLst/>
          </a:prstGeom>
        </p:spPr>
        <p:txBody>
          <a:bodyPr wrap="square">
            <a:spAutoFit/>
          </a:bodyPr>
          <a:lstStyle/>
          <a:p>
            <a:pPr marL="361950" lvl="3">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Available = Available -</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29" name="矩形 28"/>
          <p:cNvSpPr/>
          <p:nvPr/>
        </p:nvSpPr>
        <p:spPr>
          <a:xfrm>
            <a:off x="870606" y="3974399"/>
            <a:ext cx="5786478" cy="313932"/>
          </a:xfrm>
          <a:prstGeom prst="rect">
            <a:avLst/>
          </a:prstGeom>
        </p:spPr>
        <p:txBody>
          <a:bodyPr wrap="square">
            <a:spAutoFit/>
          </a:bodyPr>
          <a:lstStyle/>
          <a:p>
            <a:pPr lvl="2" indent="-733425">
              <a:lnSpc>
                <a:spcPct val="90000"/>
              </a:lnSpc>
              <a:buFont typeface="Arial" panose="02080604020202020204" charset="0"/>
              <a:buNone/>
            </a:pPr>
            <a:r>
              <a:rPr lang="zh-CN" altLang="en-US" sz="1600" b="1" dirty="0" smtClean="0">
                <a:solidFill>
                  <a:srgbClr val="C00000"/>
                </a:solidFill>
                <a:latin typeface="微软雅黑" pitchFamily="34" charset="-122"/>
                <a:ea typeface="微软雅黑" pitchFamily="34" charset="-122"/>
                <a:sym typeface="Symbol" charset="0"/>
              </a:rPr>
              <a:t>调用安全状态判断</a:t>
            </a:r>
            <a:endParaRPr lang="en-US" altLang="zh-CN" sz="1600" b="1" dirty="0" smtClean="0">
              <a:solidFill>
                <a:srgbClr val="C00000"/>
              </a:solidFill>
              <a:latin typeface="微软雅黑" pitchFamily="34" charset="-122"/>
              <a:ea typeface="微软雅黑" pitchFamily="34" charset="-122"/>
              <a:sym typeface="Symbol" charset="0"/>
            </a:endParaRPr>
          </a:p>
        </p:txBody>
      </p:sp>
      <p:sp>
        <p:nvSpPr>
          <p:cNvPr id="9" name="矩形 8"/>
          <p:cNvSpPr/>
          <p:nvPr/>
        </p:nvSpPr>
        <p:spPr>
          <a:xfrm>
            <a:off x="900766" y="3449503"/>
            <a:ext cx="5975490" cy="313932"/>
          </a:xfrm>
          <a:prstGeom prst="rect">
            <a:avLst/>
          </a:prstGeom>
        </p:spPr>
        <p:txBody>
          <a:bodyPr wrap="square">
            <a:spAutoFit/>
          </a:bodyPr>
          <a:lstStyle/>
          <a:p>
            <a:pPr lvl="3" indent="-1009650">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Allocation[</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Allocation[</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 </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10" name="矩形 9"/>
          <p:cNvSpPr/>
          <p:nvPr/>
        </p:nvSpPr>
        <p:spPr>
          <a:xfrm>
            <a:off x="900766" y="3697305"/>
            <a:ext cx="5975490" cy="313932"/>
          </a:xfrm>
          <a:prstGeom prst="rect">
            <a:avLst/>
          </a:prstGeom>
        </p:spPr>
        <p:txBody>
          <a:bodyPr wrap="square">
            <a:spAutoFit/>
          </a:bodyPr>
          <a:lstStyle/>
          <a:p>
            <a:pPr lvl="3" indent="-1009650">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Need[</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Need[</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11" name="矩形 10"/>
          <p:cNvSpPr/>
          <p:nvPr/>
        </p:nvSpPr>
        <p:spPr>
          <a:xfrm>
            <a:off x="900766" y="4268467"/>
            <a:ext cx="5786478" cy="535531"/>
          </a:xfrm>
          <a:prstGeom prst="rect">
            <a:avLst/>
          </a:prstGeom>
        </p:spPr>
        <p:txBody>
          <a:bodyPr wrap="square">
            <a:spAutoFit/>
          </a:bodyPr>
          <a:lstStyle/>
          <a:p>
            <a:pPr marL="361950" lvl="3">
              <a:lnSpc>
                <a:spcPct val="90000"/>
              </a:lnSpc>
              <a:buClr>
                <a:srgbClr val="CC6600"/>
              </a:buClr>
              <a:buSzPct val="80000"/>
            </a:pPr>
            <a:r>
              <a:rPr lang="zh-CN" altLang="en-US" sz="1600" b="1" dirty="0" smtClean="0">
                <a:solidFill>
                  <a:srgbClr val="11576A"/>
                </a:solidFill>
                <a:latin typeface="微软雅黑" pitchFamily="34" charset="-122"/>
                <a:ea typeface="微软雅黑" pitchFamily="34" charset="-122"/>
                <a:sym typeface="Symbol" charset="0"/>
              </a:rPr>
              <a:t>如果</a:t>
            </a:r>
            <a:r>
              <a:rPr lang="zh-CN" altLang="en-US" sz="1600" b="1" dirty="0">
                <a:solidFill>
                  <a:srgbClr val="11576A"/>
                </a:solidFill>
                <a:latin typeface="微软雅黑" pitchFamily="34" charset="-122"/>
                <a:ea typeface="微软雅黑" pitchFamily="34" charset="-122"/>
                <a:sym typeface="Symbol" charset="0"/>
              </a:rPr>
              <a:t>返回结果是</a:t>
            </a:r>
            <a:r>
              <a:rPr lang="zh-CN" altLang="en-US" sz="1600" b="1" dirty="0" smtClean="0">
                <a:solidFill>
                  <a:srgbClr val="C00000"/>
                </a:solidFill>
                <a:latin typeface="微软雅黑" pitchFamily="34" charset="-122"/>
                <a:ea typeface="微软雅黑" pitchFamily="34" charset="-122"/>
                <a:sym typeface="Symbol" charset="0"/>
              </a:rPr>
              <a:t>安全</a:t>
            </a:r>
            <a:r>
              <a:rPr lang="zh-CN" altLang="en-US" sz="1600" b="1" dirty="0" smtClean="0">
                <a:solidFill>
                  <a:srgbClr val="11576A"/>
                </a:solidFill>
                <a:latin typeface="微软雅黑" pitchFamily="34" charset="-122"/>
                <a:ea typeface="微软雅黑" pitchFamily="34" charset="-122"/>
                <a:sym typeface="Symbol" charset="0"/>
              </a:rPr>
              <a:t>，</a:t>
            </a:r>
            <a:r>
              <a:rPr lang="zh-CN" altLang="en-US" sz="1600" b="1" dirty="0" smtClean="0">
                <a:solidFill>
                  <a:srgbClr val="11576A"/>
                </a:solidFill>
                <a:latin typeface="微软雅黑" pitchFamily="34" charset="-122"/>
                <a:ea typeface="微软雅黑" pitchFamily="34" charset="-122"/>
              </a:rPr>
              <a:t>将资源分配给</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endParaRPr lang="en-US" altLang="zh-CN" sz="1600" b="1" dirty="0" smtClean="0">
              <a:solidFill>
                <a:srgbClr val="11576A"/>
              </a:solidFill>
              <a:latin typeface="微软雅黑" pitchFamily="34" charset="-122"/>
              <a:ea typeface="微软雅黑" pitchFamily="34" charset="-122"/>
            </a:endParaRPr>
          </a:p>
          <a:p>
            <a:pPr lvl="3" indent="-1009650">
              <a:lnSpc>
                <a:spcPct val="90000"/>
              </a:lnSpc>
              <a:buClr>
                <a:srgbClr val="CC6600"/>
              </a:buClr>
              <a:buSzPct val="80000"/>
            </a:pPr>
            <a:r>
              <a:rPr lang="zh-CN" altLang="en-US" sz="1600" b="1" dirty="0" smtClean="0">
                <a:solidFill>
                  <a:srgbClr val="11576A"/>
                </a:solidFill>
                <a:latin typeface="微软雅黑" pitchFamily="34" charset="-122"/>
                <a:ea typeface="微软雅黑" pitchFamily="34" charset="-122"/>
                <a:sym typeface="Symbol" charset="0"/>
              </a:rPr>
              <a:t>如果返回结果是</a:t>
            </a:r>
            <a:r>
              <a:rPr lang="zh-CN" altLang="en-US" sz="1600" b="1" dirty="0" smtClean="0">
                <a:solidFill>
                  <a:srgbClr val="C00000"/>
                </a:solidFill>
                <a:latin typeface="微软雅黑" pitchFamily="34" charset="-122"/>
                <a:ea typeface="微软雅黑" pitchFamily="34" charset="-122"/>
                <a:sym typeface="Symbol" charset="0"/>
              </a:rPr>
              <a:t>不安全</a:t>
            </a:r>
            <a:r>
              <a:rPr lang="zh-CN" altLang="en-US" sz="1600" b="1" dirty="0" smtClean="0">
                <a:solidFill>
                  <a:srgbClr val="11576A"/>
                </a:solidFill>
                <a:latin typeface="微软雅黑" pitchFamily="34" charset="-122"/>
                <a:ea typeface="微软雅黑" pitchFamily="34" charset="-122"/>
                <a:sym typeface="Symbol" charset="0"/>
              </a:rPr>
              <a:t>，系统会拒绝</a:t>
            </a:r>
            <a:r>
              <a:rPr lang="en-US" altLang="zh-CN" sz="1600" b="1" dirty="0" smtClean="0">
                <a:solidFill>
                  <a:srgbClr val="11576A"/>
                </a:solidFill>
                <a:latin typeface="微软雅黑" pitchFamily="34" charset="-122"/>
                <a:ea typeface="微软雅黑" pitchFamily="34" charset="-122"/>
                <a:sym typeface="Symbol" charset="0"/>
              </a:rPr>
              <a:t>T</a:t>
            </a:r>
            <a:r>
              <a:rPr lang="en-US" altLang="zh-CN" sz="1600" b="1" baseline="-25000" dirty="0" smtClean="0">
                <a:solidFill>
                  <a:srgbClr val="11576A"/>
                </a:solidFill>
                <a:latin typeface="微软雅黑" pitchFamily="34" charset="-122"/>
                <a:ea typeface="微软雅黑" pitchFamily="34" charset="-122"/>
                <a:sym typeface="Symbol" charset="0"/>
              </a:rPr>
              <a:t>i</a:t>
            </a:r>
            <a:r>
              <a:rPr lang="zh-CN" altLang="en-US" sz="1600" b="1" dirty="0" smtClean="0">
                <a:solidFill>
                  <a:srgbClr val="11576A"/>
                </a:solidFill>
                <a:latin typeface="微软雅黑" pitchFamily="34" charset="-122"/>
                <a:ea typeface="微软雅黑" pitchFamily="34" charset="-122"/>
                <a:sym typeface="Symbol" charset="0"/>
              </a:rPr>
              <a:t>的资源请求</a:t>
            </a:r>
            <a:endParaRPr lang="en-US" altLang="zh-CN" sz="1600" b="1" dirty="0" smtClean="0">
              <a:solidFill>
                <a:srgbClr val="11576A"/>
              </a:solidFill>
              <a:latin typeface="微软雅黑" pitchFamily="34" charset="-122"/>
              <a:ea typeface="微软雅黑" pitchFamily="34" charset="-122"/>
              <a:sym typeface="Symbo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p:bldP spid="27" grpId="0"/>
      <p:bldP spid="28" grpId="0"/>
      <p:bldP spid="29"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初始状态</a:t>
            </a:r>
            <a:endParaRPr lang="zh-CN" altLang="en-US" dirty="0">
              <a:solidFill>
                <a:srgbClr val="C00000"/>
              </a:solidFill>
            </a:endParaRP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T2</a:t>
            </a:r>
            <a:r>
              <a:rPr lang="zh-CN" altLang="en-US" dirty="0">
                <a:solidFill>
                  <a:srgbClr val="C00000"/>
                </a:solidFill>
              </a:rPr>
              <a:t>完成运行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T1</a:t>
            </a:r>
            <a:r>
              <a:rPr lang="zh-CN" altLang="en-US" dirty="0" smtClean="0">
                <a:solidFill>
                  <a:srgbClr val="C00000"/>
                </a:solidFill>
              </a:rPr>
              <a:t>完成</a:t>
            </a:r>
            <a:r>
              <a:rPr lang="zh-CN" altLang="en-US" dirty="0">
                <a:solidFill>
                  <a:srgbClr val="C00000"/>
                </a:solidFill>
              </a:rPr>
              <a:t>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T3</a:t>
            </a:r>
            <a:r>
              <a:rPr lang="zh-CN" altLang="en-US" dirty="0" smtClean="0">
                <a:solidFill>
                  <a:srgbClr val="C00000"/>
                </a:solidFill>
              </a:rPr>
              <a:t>完成</a:t>
            </a:r>
            <a:r>
              <a:rPr lang="zh-CN" altLang="en-US" dirty="0">
                <a:solidFill>
                  <a:srgbClr val="C00000"/>
                </a:solidFill>
              </a:rPr>
              <a:t>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5724146" y="2300285"/>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r>
              <a:rPr lang="en-US" altLang="zh-CN" dirty="0" smtClean="0"/>
              <a:t>2</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初始状态</a:t>
            </a:r>
            <a:endParaRPr lang="zh-CN" altLang="en-US" dirty="0">
              <a:solidFill>
                <a:srgbClr val="C00000"/>
              </a:solidFill>
            </a:endParaRP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r>
              <a:rPr lang="en-US" altLang="zh-CN" dirty="0" smtClean="0"/>
              <a:t>2</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T1</a:t>
            </a:r>
            <a:r>
              <a:rPr lang="zh-CN" altLang="en-US" dirty="0">
                <a:solidFill>
                  <a:srgbClr val="C00000"/>
                </a:solidFill>
              </a:rPr>
              <a:t>请求</a:t>
            </a:r>
            <a:r>
              <a:rPr lang="en-US" altLang="zh-CN" dirty="0">
                <a:solidFill>
                  <a:srgbClr val="C00000"/>
                </a:solidFill>
              </a:rPr>
              <a:t>R1</a:t>
            </a:r>
            <a:r>
              <a:rPr lang="zh-CN" altLang="en-US" dirty="0">
                <a:solidFill>
                  <a:srgbClr val="C00000"/>
                </a:solidFill>
              </a:rPr>
              <a:t>和</a:t>
            </a:r>
            <a:r>
              <a:rPr lang="en-US" altLang="zh-CN" dirty="0">
                <a:solidFill>
                  <a:srgbClr val="C00000"/>
                </a:solidFill>
              </a:rPr>
              <a:t>R3</a:t>
            </a:r>
            <a:r>
              <a:rPr lang="zh-CN" altLang="en-US" dirty="0">
                <a:solidFill>
                  <a:srgbClr val="C00000"/>
                </a:solidFill>
              </a:rPr>
              <a:t>资源各</a:t>
            </a:r>
            <a:r>
              <a:rPr lang="en-US" altLang="zh-CN" dirty="0">
                <a:solidFill>
                  <a:srgbClr val="C00000"/>
                </a:solidFill>
              </a:rPr>
              <a:t>1</a:t>
            </a:r>
            <a:r>
              <a:rPr lang="zh-CN" altLang="en-US" dirty="0">
                <a:solidFill>
                  <a:srgbClr val="C00000"/>
                </a:solidFill>
              </a:rPr>
              <a:t>个实例</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nvGrpSpPr>
          <p:cNvPr id="114" name="组合 113"/>
          <p:cNvGrpSpPr/>
          <p:nvPr/>
        </p:nvGrpSpPr>
        <p:grpSpPr>
          <a:xfrm>
            <a:off x="3699783" y="1563786"/>
            <a:ext cx="4011302" cy="2485302"/>
            <a:chOff x="3698880" y="1566856"/>
            <a:chExt cx="4011302" cy="2485302"/>
          </a:xfrm>
        </p:grpSpPr>
        <p:sp>
          <p:nvSpPr>
            <p:cNvPr id="124"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25"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6"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7"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8"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39"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grpSp>
      <p:grpSp>
        <p:nvGrpSpPr>
          <p:cNvPr id="2" name="组合 1"/>
          <p:cNvGrpSpPr/>
          <p:nvPr/>
        </p:nvGrpSpPr>
        <p:grpSpPr>
          <a:xfrm>
            <a:off x="3698880" y="1566856"/>
            <a:ext cx="4011302" cy="2485302"/>
            <a:chOff x="3698880" y="1566856"/>
            <a:chExt cx="4011302" cy="2485302"/>
          </a:xfrm>
        </p:grpSpPr>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C00000"/>
                  </a:solidFill>
                  <a:latin typeface="+mn-ea"/>
                </a:rPr>
                <a:t>2</a:t>
              </a:r>
              <a:endParaRPr lang="zh-CN" altLang="en-US" b="1" dirty="0">
                <a:solidFill>
                  <a:srgbClr val="C00000"/>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C00000"/>
                  </a:solidFill>
                  <a:latin typeface="+mn-ea"/>
                </a:rPr>
                <a:t>0</a:t>
              </a:r>
              <a:endParaRPr lang="zh-CN" altLang="en-US" b="1" dirty="0">
                <a:solidFill>
                  <a:srgbClr val="C00000"/>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a:t>
            </a:r>
            <a:r>
              <a:rPr lang="zh-CN" altLang="en-US" dirty="0" smtClean="0"/>
              <a:t>管</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a:t>
            </a:r>
            <a:endParaRPr lang="en-US" altLang="zh-CN" dirty="0"/>
          </a:p>
        </p:txBody>
      </p:sp>
      <p:grpSp>
        <p:nvGrpSpPr>
          <p:cNvPr id="3" name="组合 2"/>
          <p:cNvGrpSpPr/>
          <p:nvPr/>
        </p:nvGrpSpPr>
        <p:grpSpPr>
          <a:xfrm>
            <a:off x="844893" y="1000114"/>
            <a:ext cx="3151043" cy="642942"/>
            <a:chOff x="844893" y="1000114"/>
            <a:chExt cx="3151043" cy="642942"/>
          </a:xfrm>
        </p:grpSpPr>
        <p:sp>
          <p:nvSpPr>
            <p:cNvPr id="9" name="内容占位符 2"/>
            <p:cNvSpPr txBox="1"/>
            <p:nvPr/>
          </p:nvSpPr>
          <p:spPr>
            <a:xfrm>
              <a:off x="1142976" y="1000114"/>
              <a:ext cx="285296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允许系统进入死锁状态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30356"/>
            <a:ext cx="3223051" cy="727080"/>
            <a:chOff x="844893" y="1630356"/>
            <a:chExt cx="3223051" cy="727080"/>
          </a:xfrm>
        </p:grpSpPr>
        <p:sp>
          <p:nvSpPr>
            <p:cNvPr id="11" name="内容占位符 2"/>
            <p:cNvSpPr txBox="1"/>
            <p:nvPr/>
          </p:nvSpPr>
          <p:spPr>
            <a:xfrm>
              <a:off x="1142976" y="1630356"/>
              <a:ext cx="292496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维护系统的资源分配图</a:t>
              </a:r>
              <a:endParaRPr lang="en-US" altLang="zh-CN" dirty="0" smtClean="0"/>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285998"/>
            <a:ext cx="3365925" cy="1000132"/>
            <a:chOff x="844893" y="2285998"/>
            <a:chExt cx="3365925" cy="1000132"/>
          </a:xfrm>
        </p:grpSpPr>
        <p:sp>
          <p:nvSpPr>
            <p:cNvPr id="18" name="内容占位符 2"/>
            <p:cNvSpPr txBox="1"/>
            <p:nvPr/>
          </p:nvSpPr>
          <p:spPr>
            <a:xfrm>
              <a:off x="1142975" y="2285998"/>
              <a:ext cx="3067843"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定期调用死锁检测算法来搜索图中是否存在死锁</a:t>
              </a:r>
              <a:endParaRPr lang="en-US" altLang="zh-CN" dirty="0" smtClean="0"/>
            </a:p>
          </p:txBody>
        </p:sp>
        <p:sp>
          <p:nvSpPr>
            <p:cNvPr id="19" name="TextBox 18"/>
            <p:cNvSpPr txBox="1"/>
            <p:nvPr/>
          </p:nvSpPr>
          <p:spPr>
            <a:xfrm>
              <a:off x="844893" y="22859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221042"/>
            <a:ext cx="3365925" cy="993782"/>
            <a:chOff x="844893" y="3221042"/>
            <a:chExt cx="3365925" cy="993782"/>
          </a:xfrm>
        </p:grpSpPr>
        <p:sp>
          <p:nvSpPr>
            <p:cNvPr id="20" name="内容占位符 2"/>
            <p:cNvSpPr txBox="1"/>
            <p:nvPr/>
          </p:nvSpPr>
          <p:spPr>
            <a:xfrm>
              <a:off x="1142976" y="3221042"/>
              <a:ext cx="3067842" cy="99378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出现死锁时，用死锁恢复机制进行恢复</a:t>
              </a:r>
              <a:endParaRPr lang="en-US" altLang="zh-CN" dirty="0" smtClean="0"/>
            </a:p>
          </p:txBody>
        </p:sp>
        <p:sp>
          <p:nvSpPr>
            <p:cNvPr id="21" name="TextBox 20"/>
            <p:cNvSpPr txBox="1"/>
            <p:nvPr/>
          </p:nvSpPr>
          <p:spPr>
            <a:xfrm>
              <a:off x="844893" y="32210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4527045" y="915566"/>
            <a:ext cx="2565235" cy="3393541"/>
            <a:chOff x="3878973" y="915566"/>
            <a:chExt cx="2565235" cy="3393541"/>
          </a:xfrm>
        </p:grpSpPr>
        <p:grpSp>
          <p:nvGrpSpPr>
            <p:cNvPr id="55" name="组合 54"/>
            <p:cNvGrpSpPr/>
            <p:nvPr/>
          </p:nvGrpSpPr>
          <p:grpSpPr>
            <a:xfrm>
              <a:off x="3891355" y="2666759"/>
              <a:ext cx="439938" cy="432000"/>
              <a:chOff x="8135962" y="3143254"/>
              <a:chExt cx="439938" cy="432000"/>
            </a:xfrm>
          </p:grpSpPr>
          <p:sp>
            <p:nvSpPr>
              <p:cNvPr id="56" name="椭圆 55"/>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56"/>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1</a:t>
                </a:r>
                <a:endParaRPr lang="zh-CN" altLang="en-US" b="1" baseline="-25000" dirty="0">
                  <a:solidFill>
                    <a:schemeClr val="bg1"/>
                  </a:solidFill>
                  <a:latin typeface="+mn-ea"/>
                </a:endParaRPr>
              </a:p>
            </p:txBody>
          </p:sp>
        </p:grpSp>
        <p:grpSp>
          <p:nvGrpSpPr>
            <p:cNvPr id="58" name="组合 57"/>
            <p:cNvGrpSpPr/>
            <p:nvPr/>
          </p:nvGrpSpPr>
          <p:grpSpPr>
            <a:xfrm>
              <a:off x="4760994" y="2666759"/>
              <a:ext cx="439938" cy="432000"/>
              <a:chOff x="8135962" y="3143254"/>
              <a:chExt cx="439938" cy="432000"/>
            </a:xfrm>
          </p:grpSpPr>
          <p:sp>
            <p:nvSpPr>
              <p:cNvPr id="59" name="椭圆 58"/>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2</a:t>
                </a:r>
                <a:endParaRPr lang="zh-CN" altLang="en-US" b="1" baseline="-25000" dirty="0">
                  <a:solidFill>
                    <a:schemeClr val="bg1"/>
                  </a:solidFill>
                  <a:latin typeface="+mn-ea"/>
                </a:endParaRPr>
              </a:p>
            </p:txBody>
          </p:sp>
        </p:grpSp>
        <p:grpSp>
          <p:nvGrpSpPr>
            <p:cNvPr id="61" name="组合 60"/>
            <p:cNvGrpSpPr/>
            <p:nvPr/>
          </p:nvGrpSpPr>
          <p:grpSpPr>
            <a:xfrm>
              <a:off x="5653810" y="2666759"/>
              <a:ext cx="439938" cy="432000"/>
              <a:chOff x="8135962" y="3143254"/>
              <a:chExt cx="439938" cy="432000"/>
            </a:xfrm>
          </p:grpSpPr>
          <p:sp>
            <p:nvSpPr>
              <p:cNvPr id="62" name="椭圆 61"/>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3</a:t>
                </a:r>
                <a:endParaRPr lang="zh-CN" altLang="en-US" b="1" baseline="-25000" dirty="0">
                  <a:solidFill>
                    <a:schemeClr val="bg1"/>
                  </a:solidFill>
                  <a:latin typeface="+mn-ea"/>
                </a:endParaRPr>
              </a:p>
            </p:txBody>
          </p:sp>
        </p:grpSp>
        <p:sp>
          <p:nvSpPr>
            <p:cNvPr id="64" name="矩形 63"/>
            <p:cNvSpPr>
              <a:spLocks noChangeAspect="1"/>
            </p:cNvSpPr>
            <p:nvPr/>
          </p:nvSpPr>
          <p:spPr>
            <a:xfrm>
              <a:off x="388849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a:spLocks noChangeAspect="1"/>
            </p:cNvSpPr>
            <p:nvPr/>
          </p:nvSpPr>
          <p:spPr>
            <a:xfrm>
              <a:off x="4793378"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a:spLocks noChangeAspect="1"/>
            </p:cNvSpPr>
            <p:nvPr/>
          </p:nvSpPr>
          <p:spPr>
            <a:xfrm>
              <a:off x="567444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a:spLocks noChangeAspect="1"/>
            </p:cNvSpPr>
            <p:nvPr/>
          </p:nvSpPr>
          <p:spPr>
            <a:xfrm>
              <a:off x="388849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a:spLocks noChangeAspect="1"/>
            </p:cNvSpPr>
            <p:nvPr/>
          </p:nvSpPr>
          <p:spPr>
            <a:xfrm>
              <a:off x="567444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0" name="组合 69"/>
            <p:cNvGrpSpPr/>
            <p:nvPr/>
          </p:nvGrpSpPr>
          <p:grpSpPr>
            <a:xfrm>
              <a:off x="4760994" y="3567392"/>
              <a:ext cx="439938" cy="432000"/>
              <a:chOff x="8135962" y="3143254"/>
              <a:chExt cx="439938" cy="432000"/>
            </a:xfrm>
          </p:grpSpPr>
          <p:sp>
            <p:nvSpPr>
              <p:cNvPr id="71" name="椭圆 70"/>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4</a:t>
                </a:r>
                <a:endParaRPr lang="zh-CN" altLang="en-US" b="1" baseline="-25000" dirty="0">
                  <a:solidFill>
                    <a:schemeClr val="bg1"/>
                  </a:solidFill>
                  <a:latin typeface="+mn-ea"/>
                </a:endParaRPr>
              </a:p>
            </p:txBody>
          </p:sp>
        </p:grpSp>
        <p:grpSp>
          <p:nvGrpSpPr>
            <p:cNvPr id="73" name="组合 72"/>
            <p:cNvGrpSpPr/>
            <p:nvPr/>
          </p:nvGrpSpPr>
          <p:grpSpPr>
            <a:xfrm>
              <a:off x="4760994" y="915566"/>
              <a:ext cx="439938" cy="432000"/>
              <a:chOff x="8135962" y="3143254"/>
              <a:chExt cx="439938" cy="432000"/>
            </a:xfrm>
          </p:grpSpPr>
          <p:sp>
            <p:nvSpPr>
              <p:cNvPr id="74" name="椭圆 73"/>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5</a:t>
                </a:r>
                <a:endParaRPr lang="zh-CN" altLang="en-US" b="1" baseline="-25000" dirty="0">
                  <a:solidFill>
                    <a:schemeClr val="bg1"/>
                  </a:solidFill>
                  <a:latin typeface="+mn-ea"/>
                </a:endParaRPr>
              </a:p>
            </p:txBody>
          </p:sp>
        </p:grpSp>
        <p:cxnSp>
          <p:nvCxnSpPr>
            <p:cNvPr id="92" name="直接箭头连接符 91"/>
            <p:cNvCxnSpPr/>
            <p:nvPr/>
          </p:nvCxnSpPr>
          <p:spPr>
            <a:xfrm rot="5400000" flipH="1" flipV="1">
              <a:off x="3850588" y="3338891"/>
              <a:ext cx="504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3886588"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flipH="1" flipV="1">
              <a:off x="5636761" y="3338891"/>
              <a:ext cx="504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flipH="1" flipV="1">
              <a:off x="5672761" y="2441263"/>
              <a:ext cx="432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5400000" flipH="1" flipV="1">
              <a:off x="4777405"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flipH="1" flipV="1">
              <a:off x="4777405" y="1584007"/>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69" idx="1"/>
            </p:cNvCxnSpPr>
            <p:nvPr/>
          </p:nvCxnSpPr>
          <p:spPr>
            <a:xfrm rot="10800000" flipV="1">
              <a:off x="5192523"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rot="10800000" flipV="1">
              <a:off x="4287642"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16200000" flipH="1">
              <a:off x="4307600" y="2234788"/>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6200000" flipH="1">
              <a:off x="5136281" y="3082519"/>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rot="5400000" flipH="1" flipV="1">
              <a:off x="5136281" y="2225263"/>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217113" y="1813068"/>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1</a:t>
              </a:r>
              <a:endParaRPr lang="zh-CN" altLang="en-US" b="1" baseline="-25000" dirty="0">
                <a:solidFill>
                  <a:srgbClr val="11576A"/>
                </a:solidFill>
                <a:latin typeface="+mj-ea"/>
                <a:ea typeface="+mj-ea"/>
              </a:endParaRPr>
            </a:p>
          </p:txBody>
        </p:sp>
        <p:sp>
          <p:nvSpPr>
            <p:cNvPr id="108" name="TextBox 107"/>
            <p:cNvSpPr txBox="1"/>
            <p:nvPr/>
          </p:nvSpPr>
          <p:spPr>
            <a:xfrm>
              <a:off x="5126756" y="1813068"/>
              <a:ext cx="441146" cy="369332"/>
            </a:xfrm>
            <a:prstGeom prst="rect">
              <a:avLst/>
            </a:prstGeom>
            <a:noFill/>
          </p:spPr>
          <p:txBody>
            <a:bodyPr wrap="squar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3</a:t>
              </a:r>
              <a:endParaRPr lang="zh-CN" altLang="en-US" b="1" baseline="-25000" dirty="0">
                <a:solidFill>
                  <a:srgbClr val="11576A"/>
                </a:solidFill>
                <a:latin typeface="+mj-ea"/>
                <a:ea typeface="+mj-ea"/>
              </a:endParaRPr>
            </a:p>
          </p:txBody>
        </p:sp>
        <p:sp>
          <p:nvSpPr>
            <p:cNvPr id="109" name="TextBox 108"/>
            <p:cNvSpPr txBox="1"/>
            <p:nvPr/>
          </p:nvSpPr>
          <p:spPr>
            <a:xfrm>
              <a:off x="6003062" y="1813068"/>
              <a:ext cx="441146" cy="369332"/>
            </a:xfrm>
            <a:prstGeom prst="rect">
              <a:avLst/>
            </a:prstGeom>
            <a:noFill/>
          </p:spPr>
          <p:txBody>
            <a:bodyPr wrap="squar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4</a:t>
              </a:r>
              <a:endParaRPr lang="zh-CN" altLang="en-US" b="1" baseline="-25000" dirty="0">
                <a:solidFill>
                  <a:srgbClr val="11576A"/>
                </a:solidFill>
                <a:latin typeface="+mj-ea"/>
                <a:ea typeface="+mj-ea"/>
              </a:endParaRPr>
            </a:p>
          </p:txBody>
        </p:sp>
        <p:sp>
          <p:nvSpPr>
            <p:cNvPr id="110" name="TextBox 109"/>
            <p:cNvSpPr txBox="1"/>
            <p:nvPr/>
          </p:nvSpPr>
          <p:spPr>
            <a:xfrm>
              <a:off x="3878973" y="3939775"/>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2</a:t>
              </a:r>
              <a:endParaRPr lang="zh-CN" altLang="en-US" b="1" baseline="-25000" dirty="0">
                <a:solidFill>
                  <a:srgbClr val="11576A"/>
                </a:solidFill>
                <a:latin typeface="+mj-ea"/>
                <a:ea typeface="+mj-ea"/>
              </a:endParaRPr>
            </a:p>
          </p:txBody>
        </p:sp>
        <p:sp>
          <p:nvSpPr>
            <p:cNvPr id="111" name="TextBox 110"/>
            <p:cNvSpPr txBox="1"/>
            <p:nvPr/>
          </p:nvSpPr>
          <p:spPr>
            <a:xfrm>
              <a:off x="5636347" y="3939775"/>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5</a:t>
              </a:r>
              <a:endParaRPr lang="zh-CN" altLang="en-US" b="1" baseline="-25000" dirty="0">
                <a:solidFill>
                  <a:srgbClr val="11576A"/>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桥梁只能单向通行</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8" name="组合 27"/>
          <p:cNvGrpSpPr/>
          <p:nvPr/>
        </p:nvGrpSpPr>
        <p:grpSpPr>
          <a:xfrm>
            <a:off x="844893" y="3521339"/>
            <a:ext cx="5870247" cy="929900"/>
            <a:chOff x="844893" y="4155926"/>
            <a:chExt cx="5870247" cy="929900"/>
          </a:xfrm>
        </p:grpSpPr>
        <p:grpSp>
          <p:nvGrpSpPr>
            <p:cNvPr id="6" name="组合 5"/>
            <p:cNvGrpSpPr/>
            <p:nvPr/>
          </p:nvGrpSpPr>
          <p:grpSpPr>
            <a:xfrm>
              <a:off x="844893" y="4155926"/>
              <a:ext cx="2155471" cy="428628"/>
              <a:chOff x="844893" y="4155926"/>
              <a:chExt cx="2155471" cy="428628"/>
            </a:xfrm>
          </p:grpSpPr>
          <p:sp>
            <p:nvSpPr>
              <p:cNvPr id="17" name="内容占位符 2"/>
              <p:cNvSpPr txBox="1"/>
              <p:nvPr/>
            </p:nvSpPr>
            <p:spPr>
              <a:xfrm>
                <a:off x="1142976" y="4155926"/>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可能发生饥饿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4514322"/>
              <a:ext cx="5452718" cy="571504"/>
              <a:chOff x="1262422" y="4514322"/>
              <a:chExt cx="5452718" cy="571504"/>
            </a:xfrm>
          </p:grpSpPr>
          <p:pic>
            <p:nvPicPr>
              <p:cNvPr id="19" name="图片 18" descr="小点1.png"/>
              <p:cNvPicPr>
                <a:picLocks noChangeAspect="1"/>
              </p:cNvPicPr>
              <p:nvPr/>
            </p:nvPicPr>
            <p:blipFill>
              <a:blip r:embed="rId2" cstate="print"/>
              <a:stretch>
                <a:fillRect/>
              </a:stretch>
            </p:blipFill>
            <p:spPr>
              <a:xfrm>
                <a:off x="1262422" y="4619098"/>
                <a:ext cx="151066" cy="148997"/>
              </a:xfrm>
              <a:prstGeom prst="rect">
                <a:avLst/>
              </a:prstGeom>
              <a:effectLst/>
            </p:spPr>
          </p:pic>
          <p:sp>
            <p:nvSpPr>
              <p:cNvPr id="20" name="内容占位符 2"/>
              <p:cNvSpPr txBox="1"/>
              <p:nvPr/>
            </p:nvSpPr>
            <p:spPr>
              <a:xfrm>
                <a:off x="1394985" y="4514322"/>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由于一个方向的持续车流，另一个方向的车辆无法通过桥梁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grpSp>
        <p:nvGrpSpPr>
          <p:cNvPr id="24"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ln>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ln>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ln>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ln>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ln>
            </p:spPr>
            <p:txBody>
              <a:bodyPr wrap="none" anchor="ctr"/>
              <a:lstStyle/>
              <a:p>
                <a:endParaRPr lang="zh-CN" altLang="en-US"/>
              </a:p>
            </p:txBody>
          </p:sp>
        </p:grpSp>
        <p:grpSp>
          <p:nvGrpSpPr>
            <p:cNvPr id="23" name="Group 11"/>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ln>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ln>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ln>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ln>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ln>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ln>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ln>
          </p:spPr>
          <p:txBody>
            <a:bodyPr wrap="none" anchor="ctr"/>
            <a:lstStyle/>
            <a:p>
              <a:endParaRPr lang="zh-CN" altLang="en-US"/>
            </a:p>
          </p:txBody>
        </p:sp>
      </p:grpSp>
      <p:grpSp>
        <p:nvGrpSpPr>
          <p:cNvPr id="36" name="Group 31"/>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2" name="Group 17"/>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5"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8" name="Group 31"/>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5" name="Group 31"/>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6"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7"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8" name="Group 31"/>
          <p:cNvGrpSpPr/>
          <p:nvPr/>
        </p:nvGrpSpPr>
        <p:grpSpPr bwMode="auto">
          <a:xfrm flipH="1">
            <a:off x="9242995" y="10752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1" name="Group 31"/>
          <p:cNvGrpSpPr/>
          <p:nvPr/>
        </p:nvGrpSpPr>
        <p:grpSpPr bwMode="auto">
          <a:xfrm flipH="1">
            <a:off x="9242995" y="107424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2"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3"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4" name="Group 31"/>
          <p:cNvGrpSpPr/>
          <p:nvPr/>
        </p:nvGrpSpPr>
        <p:grpSpPr bwMode="auto">
          <a:xfrm flipH="1">
            <a:off x="9252520" y="107682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5"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6"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7" name="Group 31"/>
          <p:cNvGrpSpPr/>
          <p:nvPr/>
        </p:nvGrpSpPr>
        <p:grpSpPr bwMode="auto">
          <a:xfrm flipH="1">
            <a:off x="9252520" y="107270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8"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9"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0" presetClass="path" presetSubtype="0" accel="50000" decel="50000" fill="hold" nodeType="withEffect">
                                  <p:stCondLst>
                                    <p:cond delay="0"/>
                                  </p:stCondLst>
                                  <p:childTnLst>
                                    <p:animMotion origin="layout" path="M -0.15347 0.0247 L -0.44861 0.02315 L -0.51267 0.09167 L -0.66684 0.09476 L -0.73854 0.01451 L -1.08507 0.01451 L -1.0868 0.01729 " pathEditMode="relative" rAng="0" ptsTypes="AAAAAAA">
                                      <p:cBhvr>
                                        <p:cTn id="9" dur="5000" fill="hold"/>
                                        <p:tgtEl>
                                          <p:spTgt spid="75"/>
                                        </p:tgtEl>
                                        <p:attrNameLst>
                                          <p:attrName>ppt_x</p:attrName>
                                          <p:attrName>ppt_y</p:attrName>
                                        </p:attrNameLst>
                                      </p:cBhvr>
                                      <p:rCtr x="-46667" y="2994"/>
                                    </p:animMotion>
                                  </p:childTnLst>
                                </p:cTn>
                              </p:par>
                              <p:par>
                                <p:cTn id="10" presetID="0" presetClass="path" presetSubtype="0" accel="50000" decel="50000" fill="hold" nodeType="withEffect">
                                  <p:stCondLst>
                                    <p:cond delay="0"/>
                                  </p:stCondLst>
                                  <p:childTnLst>
                                    <p:animMotion origin="layout" path="M 0.08594 -0.02253 L 0.32413 -0.02253 " pathEditMode="relative" ptsTypes="AA">
                                      <p:cBhvr>
                                        <p:cTn id="11" dur="3000" fill="hold"/>
                                        <p:tgtEl>
                                          <p:spTgt spid="65"/>
                                        </p:tgtEl>
                                        <p:attrNameLst>
                                          <p:attrName>ppt_x</p:attrName>
                                          <p:attrName>ppt_y</p:attrName>
                                        </p:attrNameLst>
                                      </p:cBhvr>
                                    </p:animMotion>
                                  </p:childTnLst>
                                </p:cTn>
                              </p:par>
                              <p:par>
                                <p:cTn id="12" presetID="0" presetClass="path" presetSubtype="0" accel="50000" decel="50000" fill="hold" nodeType="withEffect">
                                  <p:stCondLst>
                                    <p:cond delay="1000"/>
                                  </p:stCondLst>
                                  <p:childTnLst>
                                    <p:animMotion origin="layout" path="M -0.15347 0.02469 L -0.44861 0.02315 L -0.51267 0.09167 L -0.66684 0.09475 L -0.73854 0.01451 L -1.08507 0.01451 L -1.0868 0.01728 " pathEditMode="relative" rAng="0" ptsTypes="AAAAAAA">
                                      <p:cBhvr>
                                        <p:cTn id="13" dur="5000" fill="hold"/>
                                        <p:tgtEl>
                                          <p:spTgt spid="78"/>
                                        </p:tgtEl>
                                        <p:attrNameLst>
                                          <p:attrName>ppt_x</p:attrName>
                                          <p:attrName>ppt_y</p:attrName>
                                        </p:attrNameLst>
                                      </p:cBhvr>
                                      <p:rCtr x="-46667" y="2994"/>
                                    </p:animMotion>
                                  </p:childTnLst>
                                </p:cTn>
                              </p:par>
                              <p:par>
                                <p:cTn id="14" presetID="0" presetClass="path" presetSubtype="0" accel="50000" decel="50000" fill="hold" nodeType="withEffect">
                                  <p:stCondLst>
                                    <p:cond delay="2000"/>
                                  </p:stCondLst>
                                  <p:childTnLst>
                                    <p:animMotion origin="layout" path="M -0.15347 0.02438 L -0.44895 0.02315 C -0.47031 0.04568 -0.49166 0.06852 -0.51319 0.09136 L -0.66718 0.09475 C -0.69114 0.0679 -0.7151 0.04105 -0.73906 0.01451 L -0.85607 0.01451 " pathEditMode="relative" rAng="0" ptsTypes="AAAAAA">
                                      <p:cBhvr>
                                        <p:cTn id="15" dur="4000" fill="hold"/>
                                        <p:tgtEl>
                                          <p:spTgt spid="81"/>
                                        </p:tgtEl>
                                        <p:attrNameLst>
                                          <p:attrName>ppt_x</p:attrName>
                                          <p:attrName>ppt_y</p:attrName>
                                        </p:attrNameLst>
                                      </p:cBhvr>
                                      <p:rCtr x="-35139" y="3025"/>
                                    </p:animMotion>
                                  </p:childTnLst>
                                </p:cTn>
                              </p:par>
                              <p:par>
                                <p:cTn id="16" presetID="0" presetClass="path" presetSubtype="0" accel="50000" decel="50000" fill="hold" nodeType="withEffect">
                                  <p:stCondLst>
                                    <p:cond delay="3000"/>
                                  </p:stCondLst>
                                  <p:childTnLst>
                                    <p:animMotion origin="layout" path="M -0.15348 0.02376 L -0.44914 0.02284 C -0.47066 0.04414 -0.49219 0.06728 -0.51355 0.09043 C -0.54375 0.09136 -0.57466 0.09074 -0.60487 0.09167 " pathEditMode="relative" rAng="0" ptsTypes="AAAA">
                                      <p:cBhvr>
                                        <p:cTn id="17" dur="3000" fill="hold"/>
                                        <p:tgtEl>
                                          <p:spTgt spid="84"/>
                                        </p:tgtEl>
                                        <p:attrNameLst>
                                          <p:attrName>ppt_x</p:attrName>
                                          <p:attrName>ppt_y</p:attrName>
                                        </p:attrNameLst>
                                      </p:cBhvr>
                                      <p:rCtr x="-22569" y="3333"/>
                                    </p:animMotion>
                                  </p:childTnLst>
                                </p:cTn>
                              </p:par>
                              <p:par>
                                <p:cTn id="18" presetID="0" presetClass="path" presetSubtype="0" accel="50000" decel="50000" fill="hold" nodeType="withEffect">
                                  <p:stCondLst>
                                    <p:cond delay="4000"/>
                                  </p:stCondLst>
                                  <p:childTnLst>
                                    <p:animMotion origin="layout" path="M -0.15521 0.02562 L -0.40782 0.02408 L -0.40938 0.02408 " pathEditMode="relative" ptsTypes="AAA">
                                      <p:cBhvr>
                                        <p:cTn id="19" dur="2000" fill="hold"/>
                                        <p:tgtEl>
                                          <p:spTgt spid="8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死锁检测算法：数据结构</a:t>
            </a:r>
            <a:endParaRPr lang="en-US" altLang="zh-CN" dirty="0"/>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smtClean="0">
                  <a:solidFill>
                    <a:srgbClr val="C00000"/>
                  </a:solidFill>
                </a:rPr>
                <a:t>Available</a:t>
              </a:r>
              <a:r>
                <a:rPr lang="en-US" altLang="zh-CN" dirty="0" smtClean="0"/>
                <a:t>:</a:t>
              </a:r>
              <a:r>
                <a:rPr lang="zh-CN" altLang="en-US" dirty="0" smtClean="0"/>
                <a:t>长度为</a:t>
              </a:r>
              <a:r>
                <a:rPr lang="en-US" altLang="zh-CN" dirty="0" smtClean="0"/>
                <a:t>m</a:t>
              </a:r>
              <a:r>
                <a:rPr lang="zh-CN" altLang="en-US" dirty="0" smtClean="0"/>
                <a:t>的向量</a:t>
              </a:r>
              <a:endParaRPr lang="en-US" altLang="zh-CN" dirty="0" smtClean="0"/>
            </a:p>
            <a:p>
              <a:pPr marL="0" lvl="0" indent="0">
                <a:spcBef>
                  <a:spcPct val="20000"/>
                </a:spcBef>
                <a:defRPr/>
              </a:pPr>
              <a:r>
                <a:rPr lang="zh-CN" altLang="en-US" dirty="0" smtClean="0"/>
                <a:t>每种类型可用资源的数量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85976"/>
            <a:ext cx="5870247" cy="642942"/>
            <a:chOff x="844893" y="1643056"/>
            <a:chExt cx="5870247" cy="642942"/>
          </a:xfrm>
        </p:grpSpPr>
        <p:sp>
          <p:nvSpPr>
            <p:cNvPr id="27" name="内容占位符 2"/>
            <p:cNvSpPr txBox="1"/>
            <p:nvPr/>
          </p:nvSpPr>
          <p:spPr>
            <a:xfrm>
              <a:off x="1142976" y="1643056"/>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smtClean="0">
                  <a:solidFill>
                    <a:srgbClr val="C00000"/>
                  </a:solidFill>
                </a:rPr>
                <a:t>Allocation</a:t>
              </a:r>
              <a:r>
                <a:rPr lang="en-US" altLang="zh-CN" dirty="0" smtClean="0"/>
                <a:t>:</a:t>
              </a:r>
              <a:r>
                <a:rPr lang="zh-CN" altLang="en-US" dirty="0" smtClean="0"/>
                <a:t>一个</a:t>
              </a:r>
              <a:r>
                <a:rPr lang="en-US" altLang="zh-CN" dirty="0" err="1" smtClean="0"/>
                <a:t>n×m</a:t>
              </a:r>
              <a:r>
                <a:rPr lang="zh-CN" altLang="en-US" dirty="0" smtClean="0"/>
                <a:t>矩阵</a:t>
              </a:r>
              <a:endParaRPr lang="en-US" altLang="zh-CN" dirty="0" smtClean="0"/>
            </a:p>
            <a:p>
              <a:pPr marL="0" lvl="0" indent="0">
                <a:spcBef>
                  <a:spcPct val="20000"/>
                </a:spcBef>
                <a:defRPr/>
              </a:pPr>
              <a:r>
                <a:rPr lang="zh-CN" altLang="en-US" dirty="0"/>
                <a:t>当</a:t>
              </a:r>
              <a:r>
                <a:rPr lang="zh-CN" altLang="en-US" dirty="0" smtClean="0"/>
                <a:t>前分配给各个进程每种类型资源的数量</a:t>
              </a:r>
              <a:endParaRPr lang="en-US" altLang="zh-CN" dirty="0" smtClean="0"/>
            </a:p>
            <a:p>
              <a:pPr marL="0" lvl="0" indent="0">
                <a:spcBef>
                  <a:spcPct val="20000"/>
                </a:spcBef>
                <a:defRPr/>
              </a:pPr>
              <a:r>
                <a:rPr lang="zh-CN" altLang="en-US" dirty="0" smtClean="0"/>
                <a:t>进程</a:t>
              </a:r>
              <a:r>
                <a:rPr lang="en-US" altLang="zh-CN" dirty="0" smtClean="0"/>
                <a:t>P</a:t>
              </a:r>
              <a:r>
                <a:rPr lang="en-US" altLang="zh-CN" baseline="-25000" dirty="0" smtClean="0"/>
                <a:t>i</a:t>
              </a:r>
              <a:r>
                <a:rPr lang="en-US" altLang="zh-CN" dirty="0" smtClean="0"/>
                <a:t> </a:t>
              </a:r>
              <a:r>
                <a:rPr lang="zh-CN" altLang="en-US" dirty="0" smtClean="0"/>
                <a:t>拥有资源</a:t>
              </a:r>
              <a:r>
                <a:rPr lang="en-US" altLang="zh-CN" dirty="0" err="1" smtClean="0"/>
                <a:t>R</a:t>
              </a:r>
              <a:r>
                <a:rPr lang="en-US" altLang="zh-CN" baseline="-25000" dirty="0" err="1" smtClean="0"/>
                <a:t>j</a:t>
              </a:r>
              <a:r>
                <a:rPr lang="zh-CN" altLang="en-US" dirty="0" smtClean="0"/>
                <a:t>的</a:t>
              </a:r>
              <a:r>
                <a:rPr lang="en-US" altLang="zh-CN" dirty="0" smtClean="0"/>
                <a:t>Allocation[</a:t>
              </a:r>
              <a:r>
                <a:rPr lang="en-US" altLang="zh-CN" dirty="0" err="1" smtClean="0"/>
                <a:t>i</a:t>
              </a:r>
              <a:r>
                <a:rPr lang="en-US" altLang="zh-CN" dirty="0" smtClean="0"/>
                <a:t>, j</a:t>
              </a:r>
              <a:r>
                <a:rPr lang="en-US" altLang="zh-CN" dirty="0"/>
                <a:t>]</a:t>
              </a:r>
              <a:r>
                <a:rPr lang="zh-CN" altLang="en-US" dirty="0" smtClean="0"/>
                <a:t>个实例</a:t>
              </a:r>
              <a:endParaRPr lang="zh-CN" altLang="en-US" dirty="0"/>
            </a:p>
          </p:txBody>
        </p:sp>
        <p:sp>
          <p:nvSpPr>
            <p:cNvPr id="28" name="TextBox 27"/>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a:t>
            </a:r>
            <a:endParaRPr lang="en-US" altLang="zh-CN" dirty="0"/>
          </a:p>
        </p:txBody>
      </p:sp>
      <p:sp>
        <p:nvSpPr>
          <p:cNvPr id="12" name="矩形 11"/>
          <p:cNvSpPr/>
          <p:nvPr/>
        </p:nvSpPr>
        <p:spPr>
          <a:xfrm>
            <a:off x="642910" y="785800"/>
            <a:ext cx="5987410" cy="323165"/>
          </a:xfrm>
          <a:prstGeom prst="rect">
            <a:avLst/>
          </a:prstGeom>
        </p:spPr>
        <p:txBody>
          <a:bodyPr wrap="square">
            <a:spAutoFit/>
          </a:bodyPr>
          <a:lstStyle/>
          <a:p>
            <a:pPr>
              <a:lnSpc>
                <a:spcPts val="1800"/>
              </a:lnSpc>
              <a:buFont typeface="Monotype Sorts" charset="0"/>
              <a:buNone/>
            </a:pPr>
            <a:r>
              <a:rPr lang="en-US" altLang="zh-CN" b="1" dirty="0" smtClean="0">
                <a:solidFill>
                  <a:srgbClr val="11576A"/>
                </a:solidFill>
                <a:latin typeface="微软雅黑" pitchFamily="34" charset="-122"/>
                <a:ea typeface="微软雅黑" pitchFamily="34" charset="-122"/>
              </a:rPr>
              <a:t>1.</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C00000"/>
                </a:solidFill>
                <a:latin typeface="微软雅黑" pitchFamily="34" charset="-122"/>
                <a:ea typeface="微软雅黑" pitchFamily="34" charset="-122"/>
                <a:sym typeface="Arial" panose="02080604020202020204" charset="0"/>
              </a:rPr>
              <a:t>Finish</a:t>
            </a:r>
            <a:r>
              <a:rPr lang="en-US" altLang="zh-CN" b="1" dirty="0" smtClean="0">
                <a:solidFill>
                  <a:srgbClr val="11576A"/>
                </a:solidFill>
                <a:latin typeface="微软雅黑" pitchFamily="34" charset="-122"/>
                <a:ea typeface="微软雅黑" pitchFamily="34" charset="-122"/>
                <a:sym typeface="Arial" panose="02080604020202020204" charset="0"/>
              </a:rPr>
              <a:t> </a:t>
            </a:r>
            <a:r>
              <a:rPr lang="zh-CN" altLang="en-US" b="1" dirty="0" smtClean="0">
                <a:solidFill>
                  <a:srgbClr val="11576A"/>
                </a:solidFill>
                <a:latin typeface="微软雅黑" pitchFamily="34" charset="-122"/>
                <a:ea typeface="微软雅黑" pitchFamily="34" charset="-122"/>
              </a:rPr>
              <a:t>分别是长度为</a:t>
            </a:r>
            <a:r>
              <a:rPr lang="en-US" altLang="zh-CN" b="1" dirty="0" smtClean="0">
                <a:solidFill>
                  <a:srgbClr val="11576A"/>
                </a:solidFill>
                <a:latin typeface="微软雅黑" pitchFamily="34" charset="-122"/>
                <a:ea typeface="微软雅黑" pitchFamily="34" charset="-122"/>
              </a:rPr>
              <a:t>m</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11576A"/>
                </a:solidFill>
                <a:latin typeface="微软雅黑" pitchFamily="34" charset="-122"/>
                <a:ea typeface="微软雅黑" pitchFamily="34" charset="-122"/>
              </a:rPr>
              <a:t>n</a:t>
            </a:r>
            <a:r>
              <a:rPr lang="zh-CN" altLang="en-US" b="1" dirty="0" smtClean="0">
                <a:solidFill>
                  <a:srgbClr val="11576A"/>
                </a:solidFill>
                <a:latin typeface="微软雅黑" pitchFamily="34" charset="-122"/>
                <a:ea typeface="微软雅黑" pitchFamily="34" charset="-122"/>
              </a:rPr>
              <a:t>的向量初始化</a:t>
            </a:r>
            <a:r>
              <a:rPr lang="en-US" altLang="zh-CN" b="1" dirty="0" smtClean="0">
                <a:solidFill>
                  <a:srgbClr val="11576A"/>
                </a:solidFill>
                <a:latin typeface="微软雅黑" pitchFamily="34" charset="-122"/>
                <a:ea typeface="微软雅黑" pitchFamily="34" charset="-122"/>
              </a:rPr>
              <a:t>:</a:t>
            </a:r>
          </a:p>
        </p:txBody>
      </p:sp>
      <p:grpSp>
        <p:nvGrpSpPr>
          <p:cNvPr id="3" name="组合 2"/>
          <p:cNvGrpSpPr/>
          <p:nvPr/>
        </p:nvGrpSpPr>
        <p:grpSpPr>
          <a:xfrm>
            <a:off x="642910" y="1870340"/>
            <a:ext cx="7872402" cy="1118255"/>
            <a:chOff x="656630" y="1936673"/>
            <a:chExt cx="7872402" cy="1118255"/>
          </a:xfrm>
        </p:grpSpPr>
        <p:sp>
          <p:nvSpPr>
            <p:cNvPr id="5" name="内容占位符 2"/>
            <p:cNvSpPr txBox="1"/>
            <p:nvPr/>
          </p:nvSpPr>
          <p:spPr>
            <a:xfrm>
              <a:off x="4878854" y="2210606"/>
              <a:ext cx="3650178" cy="57038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smtClean="0">
                  <a:solidFill>
                    <a:srgbClr val="11576A"/>
                  </a:solidFill>
                </a:rPr>
                <a:t>//</a:t>
              </a:r>
              <a:r>
                <a:rPr lang="zh-CN" altLang="en-US" sz="1600" dirty="0" smtClean="0"/>
                <a:t>线程没有结束的线程，且此线程将需要的资源量小于当前空闲资源量</a:t>
              </a:r>
            </a:p>
            <a:p>
              <a:pPr marL="457200" indent="-457200">
                <a:lnSpc>
                  <a:spcPts val="1800"/>
                </a:lnSpc>
              </a:pPr>
              <a:endParaRPr lang="en-US" altLang="zh-CN" sz="1600" dirty="0" smtClean="0"/>
            </a:p>
          </p:txBody>
        </p:sp>
        <p:sp>
          <p:nvSpPr>
            <p:cNvPr id="13" name="矩形 12"/>
            <p:cNvSpPr/>
            <p:nvPr/>
          </p:nvSpPr>
          <p:spPr>
            <a:xfrm>
              <a:off x="656630" y="1936673"/>
              <a:ext cx="2928958" cy="1118255"/>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2.</a:t>
              </a:r>
              <a:r>
                <a:rPr lang="zh-CN" altLang="en-US" b="1" dirty="0" smtClean="0">
                  <a:solidFill>
                    <a:srgbClr val="11576A"/>
                  </a:solidFill>
                  <a:latin typeface="微软雅黑" pitchFamily="34" charset="-122"/>
                  <a:ea typeface="微软雅黑" pitchFamily="34" charset="-122"/>
                </a:rPr>
                <a:t>寻找线程</a:t>
              </a:r>
              <a:r>
                <a:rPr lang="en-US" altLang="zh-CN" b="1" dirty="0" smtClean="0">
                  <a:solidFill>
                    <a:srgbClr val="11576A"/>
                  </a:solidFill>
                  <a:latin typeface="微软雅黑" pitchFamily="34" charset="-122"/>
                  <a:ea typeface="微软雅黑" pitchFamily="34" charset="-122"/>
                </a:rPr>
                <a:t>T</a:t>
              </a:r>
              <a:r>
                <a:rPr lang="en-US" altLang="zh-CN" b="1" baseline="-25000" dirty="0" smtClean="0">
                  <a:solidFill>
                    <a:srgbClr val="11576A"/>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rPr>
                <a:t>满足</a:t>
              </a:r>
              <a:r>
                <a:rPr lang="en-US" altLang="zh-CN" b="1" dirty="0" smtClean="0">
                  <a:solidFill>
                    <a:srgbClr val="11576A"/>
                  </a:solidFill>
                  <a:latin typeface="微软雅黑" pitchFamily="34" charset="-122"/>
                  <a:ea typeface="微软雅黑" pitchFamily="34" charset="-122"/>
                </a:rPr>
                <a:t>: </a:t>
              </a: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(a)</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false</a:t>
              </a: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(b)</a:t>
              </a:r>
              <a:r>
                <a:rPr lang="en-US" altLang="zh-CN" b="1" dirty="0" err="1" smtClean="0">
                  <a:solidFill>
                    <a:srgbClr val="C00000"/>
                  </a:solidFill>
                  <a:latin typeface="微软雅黑" pitchFamily="34" charset="-122"/>
                  <a:ea typeface="微软雅黑" pitchFamily="34" charset="-122"/>
                </a:rPr>
                <a:t>Request</a:t>
              </a:r>
              <a:r>
                <a:rPr lang="en-US" altLang="zh-CN" b="1" baseline="-25000" dirty="0" err="1" smtClean="0">
                  <a:solidFill>
                    <a:srgbClr val="C00000"/>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sym typeface="东文宋体" charset="0"/>
                </a:rPr>
                <a:t>≤</a:t>
              </a:r>
              <a:r>
                <a:rPr lang="en-US" altLang="zh-CN" b="1" dirty="0" smtClean="0">
                  <a:solidFill>
                    <a:srgbClr val="11576A"/>
                  </a:solidFill>
                  <a:latin typeface="微软雅黑" pitchFamily="34" charset="-122"/>
                  <a:ea typeface="微软雅黑" pitchFamily="34" charset="-122"/>
                  <a:sym typeface="Symbol" charset="0"/>
                </a:rPr>
                <a:t>Work</a:t>
              </a: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sym typeface="Symbol" charset="0"/>
                </a:rPr>
                <a:t>   </a:t>
              </a:r>
              <a:r>
                <a:rPr lang="zh-CN" altLang="en-US" b="1" dirty="0" smtClean="0">
                  <a:solidFill>
                    <a:srgbClr val="11576A"/>
                  </a:solidFill>
                  <a:latin typeface="微软雅黑" pitchFamily="34" charset="-122"/>
                  <a:ea typeface="微软雅黑" pitchFamily="34" charset="-122"/>
                  <a:sym typeface="Symbol" charset="0"/>
                </a:rPr>
                <a:t>没有找到这样的</a:t>
              </a:r>
              <a:r>
                <a:rPr lang="en-US" altLang="zh-CN" b="1" dirty="0" err="1" smtClean="0">
                  <a:solidFill>
                    <a:srgbClr val="11576A"/>
                  </a:solidFill>
                  <a:latin typeface="微软雅黑" pitchFamily="34" charset="-122"/>
                  <a:ea typeface="微软雅黑" pitchFamily="34" charset="-122"/>
                  <a:sym typeface="Symbol" charset="0"/>
                </a:rPr>
                <a:t>i</a:t>
              </a:r>
              <a:r>
                <a:rPr lang="zh-CN" altLang="en-US" b="1" dirty="0" smtClean="0">
                  <a:solidFill>
                    <a:srgbClr val="11576A"/>
                  </a:solidFill>
                  <a:latin typeface="微软雅黑" pitchFamily="34" charset="-122"/>
                  <a:ea typeface="微软雅黑" pitchFamily="34" charset="-122"/>
                  <a:sym typeface="Symbol" charset="0"/>
                </a:rPr>
                <a:t>，转到</a:t>
              </a:r>
              <a:r>
                <a:rPr lang="en-US" altLang="zh-CN" b="1" dirty="0" smtClean="0">
                  <a:solidFill>
                    <a:srgbClr val="11576A"/>
                  </a:solidFill>
                  <a:latin typeface="微软雅黑" pitchFamily="34" charset="-122"/>
                  <a:ea typeface="微软雅黑" pitchFamily="34" charset="-122"/>
                  <a:sym typeface="Symbol" charset="0"/>
                </a:rPr>
                <a:t>4</a:t>
              </a:r>
              <a:endParaRPr lang="zh-CN" altLang="en-US" b="1" dirty="0" smtClean="0">
                <a:solidFill>
                  <a:srgbClr val="11576A"/>
                </a:solidFill>
                <a:latin typeface="微软雅黑" pitchFamily="34" charset="-122"/>
                <a:ea typeface="微软雅黑" pitchFamily="34" charset="-122"/>
                <a:sym typeface="Symbol" charset="0"/>
              </a:endParaRPr>
            </a:p>
          </p:txBody>
        </p:sp>
      </p:grpSp>
      <p:grpSp>
        <p:nvGrpSpPr>
          <p:cNvPr id="7" name="组合 6"/>
          <p:cNvGrpSpPr/>
          <p:nvPr/>
        </p:nvGrpSpPr>
        <p:grpSpPr>
          <a:xfrm>
            <a:off x="615951" y="3064558"/>
            <a:ext cx="8032981" cy="861774"/>
            <a:chOff x="615951" y="3064558"/>
            <a:chExt cx="8032981" cy="861774"/>
          </a:xfrm>
        </p:grpSpPr>
        <p:sp>
          <p:nvSpPr>
            <p:cNvPr id="6" name="内容占位符 2"/>
            <p:cNvSpPr txBox="1"/>
            <p:nvPr/>
          </p:nvSpPr>
          <p:spPr>
            <a:xfrm>
              <a:off x="5838340" y="3112996"/>
              <a:ext cx="2810592" cy="6227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smtClean="0">
                  <a:solidFill>
                    <a:srgbClr val="11576A"/>
                  </a:solidFill>
                </a:rPr>
                <a:t>//</a:t>
              </a:r>
              <a:r>
                <a:rPr lang="zh-CN" altLang="en-US" sz="1600" dirty="0" smtClean="0"/>
                <a:t>把找到的线程拥有的资源释放回当前空闲资源中</a:t>
              </a:r>
            </a:p>
            <a:p>
              <a:pPr marL="457200" indent="-457200">
                <a:lnSpc>
                  <a:spcPts val="1800"/>
                </a:lnSpc>
              </a:pPr>
              <a:endParaRPr lang="en-US" altLang="zh-CN" sz="1600" b="1" dirty="0" smtClean="0">
                <a:solidFill>
                  <a:srgbClr val="11576A"/>
                </a:solidFill>
              </a:endParaRPr>
            </a:p>
            <a:p>
              <a:pPr marL="457200" indent="-457200">
                <a:lnSpc>
                  <a:spcPts val="1800"/>
                </a:lnSpc>
              </a:pPr>
              <a:endParaRPr lang="zh-CN" altLang="en-US" sz="1600" dirty="0"/>
            </a:p>
          </p:txBody>
        </p:sp>
        <p:sp>
          <p:nvSpPr>
            <p:cNvPr id="14" name="矩形 13"/>
            <p:cNvSpPr/>
            <p:nvPr/>
          </p:nvSpPr>
          <p:spPr>
            <a:xfrm>
              <a:off x="615951" y="3064558"/>
              <a:ext cx="3857684" cy="861774"/>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3.</a:t>
              </a:r>
              <a:r>
                <a:rPr lang="en-US" altLang="zh-CN" b="1" dirty="0" smtClean="0">
                  <a:solidFill>
                    <a:srgbClr val="C00000"/>
                  </a:solidFill>
                  <a:latin typeface="微软雅黑" pitchFamily="34" charset="-122"/>
                  <a:ea typeface="微软雅黑" pitchFamily="34" charset="-122"/>
                </a:rPr>
                <a:t>Work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t>
              </a:r>
              <a:r>
                <a:rPr lang="en-US" altLang="zh-CN" b="1" dirty="0" smtClean="0">
                  <a:solidFill>
                    <a:srgbClr val="C00000"/>
                  </a:solidFill>
                  <a:latin typeface="微软雅黑" pitchFamily="34" charset="-122"/>
                  <a:ea typeface="微软雅黑" pitchFamily="34" charset="-122"/>
                </a:rPr>
                <a:t>Allocation</a:t>
              </a:r>
              <a:r>
                <a:rPr lang="en-US" altLang="zh-CN" b="1" dirty="0">
                  <a:solidFill>
                    <a:srgbClr val="C00000"/>
                  </a:solidFill>
                  <a:latin typeface="微软雅黑" pitchFamily="34" charset="-122"/>
                  <a:ea typeface="微软雅黑" pitchFamily="34" charset="-122"/>
                </a:rPr>
                <a:t>[</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a:t>
              </a:r>
              <a:br>
                <a:rPr lang="en-US" altLang="zh-CN" b="1" dirty="0" smtClean="0">
                  <a:solidFill>
                    <a:srgbClr val="C00000"/>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true</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转到</a:t>
              </a:r>
              <a:r>
                <a:rPr lang="en-US" altLang="zh-CN" b="1" dirty="0" smtClean="0">
                  <a:solidFill>
                    <a:srgbClr val="11576A"/>
                  </a:solidFill>
                  <a:latin typeface="微软雅黑" pitchFamily="34" charset="-122"/>
                  <a:ea typeface="微软雅黑" pitchFamily="34" charset="-122"/>
                </a:rPr>
                <a:t>2</a:t>
              </a:r>
              <a:endParaRPr lang="en-US" altLang="zh-CN"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613788" y="3957542"/>
            <a:ext cx="7958481" cy="480577"/>
            <a:chOff x="613788" y="3957542"/>
            <a:chExt cx="7958481" cy="480577"/>
          </a:xfrm>
        </p:grpSpPr>
        <p:sp>
          <p:nvSpPr>
            <p:cNvPr id="10" name="内容占位符 2"/>
            <p:cNvSpPr txBox="1"/>
            <p:nvPr/>
          </p:nvSpPr>
          <p:spPr>
            <a:xfrm>
              <a:off x="5929071" y="3957542"/>
              <a:ext cx="264319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smtClean="0">
                  <a:solidFill>
                    <a:srgbClr val="11576A"/>
                  </a:solidFill>
                </a:rPr>
                <a:t>//如果有</a:t>
              </a:r>
              <a:r>
                <a:rPr lang="en-US" altLang="zh-CN" sz="1600" dirty="0" smtClean="0"/>
                <a:t>Finish</a:t>
              </a:r>
              <a:r>
                <a:rPr lang="zh-CN" altLang="en-US" sz="1600" dirty="0" smtClean="0"/>
                <a:t>为</a:t>
              </a:r>
              <a:r>
                <a:rPr lang="en-US" altLang="zh-CN" sz="1600" dirty="0" smtClean="0"/>
                <a:t>false,</a:t>
              </a:r>
              <a:r>
                <a:rPr lang="zh-CN" altLang="en-US" sz="1600" dirty="0" smtClean="0"/>
                <a:t>表明系统处于死锁状态</a:t>
              </a:r>
            </a:p>
            <a:p>
              <a:pPr marL="457200" indent="-457200">
                <a:lnSpc>
                  <a:spcPts val="1800"/>
                </a:lnSpc>
              </a:pPr>
              <a:endParaRPr lang="zh-CN" altLang="en-US" sz="1600" dirty="0"/>
            </a:p>
          </p:txBody>
        </p:sp>
        <p:sp>
          <p:nvSpPr>
            <p:cNvPr id="15" name="矩形 14"/>
            <p:cNvSpPr/>
            <p:nvPr/>
          </p:nvSpPr>
          <p:spPr>
            <a:xfrm>
              <a:off x="613788" y="3957542"/>
              <a:ext cx="5124198" cy="330860"/>
            </a:xfrm>
            <a:prstGeom prst="rect">
              <a:avLst/>
            </a:prstGeom>
          </p:spPr>
          <p:txBody>
            <a:bodyPr wrap="square">
              <a:spAutoFit/>
            </a:bodyPr>
            <a:lstStyle/>
            <a:p>
              <a:pPr marL="177800" indent="-177800">
                <a:lnSpc>
                  <a:spcPts val="18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4.</a:t>
              </a:r>
              <a:r>
                <a:rPr lang="zh-CN" altLang="en-US" b="1" dirty="0" smtClean="0">
                  <a:solidFill>
                    <a:srgbClr val="11576A"/>
                  </a:solidFill>
                  <a:latin typeface="微软雅黑" pitchFamily="34" charset="-122"/>
                  <a:ea typeface="微软雅黑" pitchFamily="34" charset="-122"/>
                </a:rPr>
                <a:t>如某个</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sym typeface="Symbol" charset="0"/>
                </a:rPr>
                <a:t>false</a:t>
              </a:r>
              <a:r>
                <a:rPr lang="zh-CN" altLang="en-US" b="1" dirty="0" smtClean="0">
                  <a:solidFill>
                    <a:srgbClr val="11576A"/>
                  </a:solidFill>
                  <a:latin typeface="微软雅黑" pitchFamily="34" charset="-122"/>
                  <a:ea typeface="微软雅黑" pitchFamily="34" charset="-122"/>
                  <a:sym typeface="Symbol" charset="0"/>
                </a:rPr>
                <a:t>，系统处于死锁状态</a:t>
              </a:r>
              <a:endParaRPr lang="en-US" altLang="zh-CN" b="1" dirty="0">
                <a:solidFill>
                  <a:srgbClr val="11576A"/>
                </a:solidFill>
                <a:latin typeface="微软雅黑" pitchFamily="34" charset="-122"/>
                <a:ea typeface="微软雅黑" pitchFamily="34" charset="-122"/>
              </a:endParaRPr>
            </a:p>
          </p:txBody>
        </p:sp>
      </p:grpSp>
      <p:sp>
        <p:nvSpPr>
          <p:cNvPr id="16" name="内容占位符 2"/>
          <p:cNvSpPr txBox="1"/>
          <p:nvPr/>
        </p:nvSpPr>
        <p:spPr>
          <a:xfrm>
            <a:off x="763042" y="4549476"/>
            <a:ext cx="578647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solidFill>
                  <a:srgbClr val="C00000"/>
                </a:solidFill>
                <a:sym typeface="Symbol" charset="0"/>
              </a:rPr>
              <a:t>算法需要O(m x n</a:t>
            </a:r>
            <a:r>
              <a:rPr lang="zh-CN" altLang="en-US" sz="1800" baseline="30000" dirty="0" smtClean="0">
                <a:solidFill>
                  <a:srgbClr val="C00000"/>
                </a:solidFill>
                <a:sym typeface="Symbol" charset="0"/>
              </a:rPr>
              <a:t>2</a:t>
            </a:r>
            <a:r>
              <a:rPr lang="zh-CN" altLang="en-US" sz="1800" dirty="0" smtClean="0">
                <a:solidFill>
                  <a:srgbClr val="C00000"/>
                </a:solidFill>
                <a:sym typeface="Symbol" charset="0"/>
              </a:rPr>
              <a:t>) 操作检测是否系统处于死锁状态</a:t>
            </a:r>
            <a:endParaRPr lang="zh-CN" altLang="en-US" sz="1800" dirty="0">
              <a:solidFill>
                <a:srgbClr val="C00000"/>
              </a:solidFill>
            </a:endParaRPr>
          </a:p>
        </p:txBody>
      </p:sp>
      <p:grpSp>
        <p:nvGrpSpPr>
          <p:cNvPr id="2" name="组合 1"/>
          <p:cNvGrpSpPr/>
          <p:nvPr/>
        </p:nvGrpSpPr>
        <p:grpSpPr>
          <a:xfrm>
            <a:off x="591559" y="1054459"/>
            <a:ext cx="8532385" cy="861774"/>
            <a:chOff x="578163" y="1098101"/>
            <a:chExt cx="8532385" cy="861774"/>
          </a:xfrm>
        </p:grpSpPr>
        <p:sp>
          <p:nvSpPr>
            <p:cNvPr id="9" name="内容占位符 2"/>
            <p:cNvSpPr txBox="1"/>
            <p:nvPr/>
          </p:nvSpPr>
          <p:spPr>
            <a:xfrm>
              <a:off x="6176138" y="1138891"/>
              <a:ext cx="284527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ts val="1800"/>
                </a:lnSpc>
              </a:pP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work</a:t>
              </a:r>
              <a:r>
                <a:rPr lang="zh-CN" altLang="en-US" sz="1600" b="1" dirty="0" smtClean="0">
                  <a:solidFill>
                    <a:srgbClr val="11576A"/>
                  </a:solidFill>
                  <a:latin typeface="微软雅黑" pitchFamily="34" charset="-122"/>
                  <a:ea typeface="微软雅黑" pitchFamily="34" charset="-122"/>
                </a:rPr>
                <a:t>为当空闲资源量</a:t>
              </a:r>
            </a:p>
            <a:p>
              <a:pPr marL="0" lvl="3">
                <a:lnSpc>
                  <a:spcPts val="18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4" name="内容占位符 2"/>
            <p:cNvSpPr txBox="1"/>
            <p:nvPr/>
          </p:nvSpPr>
          <p:spPr>
            <a:xfrm>
              <a:off x="6129202" y="1405593"/>
              <a:ext cx="2981346" cy="3762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smtClean="0">
                  <a:solidFill>
                    <a:srgbClr val="11576A"/>
                  </a:solidFill>
                </a:rPr>
                <a:t>//</a:t>
              </a:r>
              <a:r>
                <a:rPr lang="en-US" altLang="zh-CN" sz="1600" b="1" dirty="0" smtClean="0">
                  <a:solidFill>
                    <a:srgbClr val="11576A"/>
                  </a:solidFill>
                </a:rPr>
                <a:t>finish</a:t>
              </a:r>
              <a:r>
                <a:rPr lang="zh-CN" altLang="en-US" sz="1600" b="1" dirty="0" smtClean="0">
                  <a:solidFill>
                    <a:srgbClr val="11576A"/>
                  </a:solidFill>
                </a:rPr>
                <a:t>为线程是否结</a:t>
              </a:r>
              <a:r>
                <a:rPr lang="zh-CN" altLang="en-US" sz="1600" dirty="0" smtClean="0"/>
                <a:t>束</a:t>
              </a:r>
              <a:endParaRPr lang="zh-CN" altLang="en-US" sz="1600" b="1" dirty="0" smtClean="0">
                <a:solidFill>
                  <a:srgbClr val="11576A"/>
                </a:solidFill>
              </a:endParaRPr>
            </a:p>
            <a:p>
              <a:pPr marL="0" lvl="3">
                <a:lnSpc>
                  <a:spcPts val="18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17" name="矩形 16"/>
            <p:cNvSpPr/>
            <p:nvPr/>
          </p:nvSpPr>
          <p:spPr>
            <a:xfrm>
              <a:off x="578163" y="1098101"/>
              <a:ext cx="5987410" cy="861774"/>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(a)</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Available</a:t>
              </a: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(b)Allocation[</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&gt;</a:t>
              </a:r>
              <a:r>
                <a:rPr lang="en-US" altLang="zh-CN" b="1" dirty="0" smtClean="0">
                  <a:solidFill>
                    <a:srgbClr val="11576A"/>
                  </a:solidFill>
                  <a:latin typeface="微软雅黑" pitchFamily="34" charset="-122"/>
                  <a:ea typeface="微软雅黑" pitchFamily="34" charset="-122"/>
                  <a:sym typeface="Symbol" charset="0"/>
                </a:rPr>
                <a:t> 0</a:t>
              </a:r>
              <a:r>
                <a:rPr lang="zh-CN" altLang="en-US" b="1" dirty="0" smtClean="0">
                  <a:solidFill>
                    <a:srgbClr val="11576A"/>
                  </a:solidFill>
                  <a:latin typeface="微软雅黑" pitchFamily="34" charset="-122"/>
                  <a:ea typeface="微软雅黑" pitchFamily="34" charset="-122"/>
                  <a:sym typeface="Symbol" charset="0"/>
                </a:rPr>
                <a:t> 时</a:t>
              </a:r>
              <a:r>
                <a:rPr lang="en-US" altLang="zh-CN" b="1" dirty="0" smtClean="0">
                  <a:solidFill>
                    <a:srgbClr val="11576A"/>
                  </a:solidFill>
                  <a:latin typeface="微软雅黑" pitchFamily="34" charset="-122"/>
                  <a:ea typeface="微软雅黑" pitchFamily="34" charset="-122"/>
                  <a:sym typeface="Symbol" charset="0"/>
                </a:rPr>
                <a:t>,</a:t>
              </a:r>
              <a:r>
                <a:rPr lang="en-US" altLang="zh-CN" b="1" dirty="0" smtClean="0">
                  <a:solidFill>
                    <a:srgbClr val="C00000"/>
                  </a:solidFill>
                  <a:latin typeface="微软雅黑" pitchFamily="34" charset="-122"/>
                  <a:ea typeface="微软雅黑" pitchFamily="34" charset="-122"/>
                </a:rPr>
                <a:t> 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sym typeface="Symbol" charset="0"/>
                </a:rPr>
                <a:t>false;</a:t>
              </a:r>
            </a:p>
            <a:p>
              <a:pPr>
                <a:lnSpc>
                  <a:spcPts val="2000"/>
                </a:lnSpc>
                <a:buFont typeface="Arial" panose="02080604020202020204" charset="0"/>
                <a:buNone/>
              </a:pPr>
              <a:r>
                <a:rPr lang="zh-CN" altLang="zh-CN" b="1" dirty="0">
                  <a:solidFill>
                    <a:srgbClr val="11576A"/>
                  </a:solidFill>
                  <a:latin typeface="微软雅黑" pitchFamily="34" charset="-122"/>
                  <a:ea typeface="微软雅黑" pitchFamily="34" charset="-122"/>
                  <a:sym typeface="Symbol" charset="0"/>
                </a:rPr>
                <a:t> </a:t>
              </a:r>
              <a:r>
                <a:rPr lang="zh-CN" altLang="en-US" b="1" dirty="0" smtClean="0">
                  <a:solidFill>
                    <a:srgbClr val="11576A"/>
                  </a:solidFill>
                  <a:latin typeface="微软雅黑" pitchFamily="34" charset="-122"/>
                  <a:ea typeface="微软雅黑" pitchFamily="34" charset="-122"/>
                  <a:sym typeface="Symbol" charset="0"/>
                </a:rPr>
                <a:t>       否则，</a:t>
              </a:r>
              <a:r>
                <a:rPr lang="en-US" altLang="zh-CN" b="1" dirty="0" smtClean="0">
                  <a:solidFill>
                    <a:srgbClr val="11576A"/>
                  </a:solidFill>
                  <a:latin typeface="微软雅黑" pitchFamily="34" charset="-122"/>
                  <a:ea typeface="微软雅黑" pitchFamily="34" charset="-122"/>
                  <a:sym typeface="Symbol" charset="0"/>
                </a:rPr>
                <a:t>Finish[</a:t>
              </a:r>
              <a:r>
                <a:rPr lang="en-US" altLang="zh-CN" b="1" dirty="0" err="1" smtClean="0">
                  <a:solidFill>
                    <a:srgbClr val="11576A"/>
                  </a:solidFill>
                  <a:latin typeface="微软雅黑" pitchFamily="34" charset="-122"/>
                  <a:ea typeface="微软雅黑" pitchFamily="34" charset="-122"/>
                  <a:sym typeface="Symbol" charset="0"/>
                </a:rPr>
                <a:t>i</a:t>
              </a:r>
              <a:r>
                <a:rPr lang="en-US" altLang="zh-CN" b="1" dirty="0" smtClean="0">
                  <a:solidFill>
                    <a:srgbClr val="11576A"/>
                  </a:solidFill>
                  <a:latin typeface="微软雅黑" pitchFamily="34" charset="-122"/>
                  <a:ea typeface="微软雅黑" pitchFamily="34" charset="-122"/>
                  <a:sym typeface="Symbol" charset="0"/>
                </a:rPr>
                <a:t>] = true</a:t>
              </a:r>
              <a:endParaRPr lang="zh-CN" altLang="en-US" b="1" dirty="0" smtClean="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13" name="TextBox 46"/>
          <p:cNvSpPr txBox="1"/>
          <p:nvPr/>
        </p:nvSpPr>
        <p:spPr>
          <a:xfrm>
            <a:off x="5160582" y="3887210"/>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4" name="TextBox 50"/>
          <p:cNvSpPr txBox="1"/>
          <p:nvPr/>
        </p:nvSpPr>
        <p:spPr>
          <a:xfrm>
            <a:off x="5732710" y="388721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5" name="TextBox 54"/>
          <p:cNvSpPr txBox="1"/>
          <p:nvPr/>
        </p:nvSpPr>
        <p:spPr>
          <a:xfrm>
            <a:off x="6296594" y="3887210"/>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grpSp>
        <p:nvGrpSpPr>
          <p:cNvPr id="116" name="组合 115"/>
          <p:cNvGrpSpPr/>
          <p:nvPr/>
        </p:nvGrpSpPr>
        <p:grpSpPr>
          <a:xfrm>
            <a:off x="844893" y="4443634"/>
            <a:ext cx="7299007" cy="371722"/>
            <a:chOff x="844893" y="4443634"/>
            <a:chExt cx="7299007" cy="371722"/>
          </a:xfrm>
        </p:grpSpPr>
        <p:sp>
          <p:nvSpPr>
            <p:cNvPr id="117" name="内容占位符 2"/>
            <p:cNvSpPr txBox="1"/>
            <p:nvPr/>
          </p:nvSpPr>
          <p:spPr>
            <a:xfrm>
              <a:off x="1176314" y="4443634"/>
              <a:ext cx="6967586" cy="3717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序列</a:t>
              </a:r>
              <a:r>
                <a:rPr lang="en-US" altLang="zh-CN" sz="1800" dirty="0" smtClean="0"/>
                <a:t>&lt;P</a:t>
              </a:r>
              <a:r>
                <a:rPr lang="en-US" altLang="zh-CN" sz="1800" baseline="-25000" dirty="0" smtClean="0"/>
                <a:t>0</a:t>
              </a:r>
              <a:r>
                <a:rPr lang="en-US" altLang="zh-CN" sz="1800" dirty="0" smtClean="0"/>
                <a:t>, P</a:t>
              </a:r>
              <a:r>
                <a:rPr lang="en-US" altLang="zh-CN" sz="1800" baseline="-25000" dirty="0" smtClean="0"/>
                <a:t>2</a:t>
              </a:r>
              <a:r>
                <a:rPr lang="en-US" altLang="zh-CN" sz="1800" dirty="0" smtClean="0"/>
                <a:t>, P</a:t>
              </a:r>
              <a:r>
                <a:rPr lang="en-US" altLang="zh-CN" sz="1800" baseline="-25000" dirty="0" smtClean="0"/>
                <a:t>1</a:t>
              </a:r>
              <a:r>
                <a:rPr lang="en-US" altLang="zh-CN" sz="1800" dirty="0" smtClean="0"/>
                <a:t>, P</a:t>
              </a:r>
              <a:r>
                <a:rPr lang="en-US" altLang="zh-CN" sz="1800" baseline="-25000" dirty="0" smtClean="0"/>
                <a:t>3</a:t>
              </a:r>
              <a:r>
                <a:rPr lang="en-US" altLang="zh-CN" sz="1800" dirty="0" smtClean="0"/>
                <a:t>, P</a:t>
              </a:r>
              <a:r>
                <a:rPr lang="en-US" altLang="zh-CN" sz="1800" baseline="-25000" dirty="0" smtClean="0"/>
                <a:t>4</a:t>
              </a:r>
              <a:r>
                <a:rPr lang="en-US" altLang="zh-CN" sz="1800" dirty="0" smtClean="0"/>
                <a:t>&gt; </a:t>
              </a:r>
              <a:r>
                <a:rPr lang="zh-CN" altLang="en-US" sz="1800" dirty="0" smtClean="0"/>
                <a:t>对于所有的</a:t>
              </a:r>
              <a:r>
                <a:rPr lang="en-US" altLang="zh-CN" sz="1800" dirty="0" err="1" smtClean="0"/>
                <a:t>i</a:t>
              </a:r>
              <a:r>
                <a:rPr lang="zh-CN" altLang="en-US" sz="1800" dirty="0" smtClean="0"/>
                <a:t>，都可满足</a:t>
              </a:r>
              <a:r>
                <a:rPr lang="en-US" altLang="zh-CN" sz="1800" dirty="0" smtClean="0"/>
                <a:t>Finish[</a:t>
              </a:r>
              <a:r>
                <a:rPr lang="en-US" altLang="zh-CN" sz="1800" dirty="0" err="1" smtClean="0"/>
                <a:t>i</a:t>
              </a:r>
              <a:r>
                <a:rPr lang="en-US" altLang="zh-CN" sz="1800" dirty="0" smtClean="0"/>
                <a:t>] = true</a:t>
              </a:r>
              <a:endParaRPr lang="en-US" altLang="zh-CN" sz="1800" dirty="0"/>
            </a:p>
          </p:txBody>
        </p:sp>
        <p:sp>
          <p:nvSpPr>
            <p:cNvPr id="118" name="TextBox 33"/>
            <p:cNvSpPr txBox="1"/>
            <p:nvPr/>
          </p:nvSpPr>
          <p:spPr>
            <a:xfrm>
              <a:off x="844893" y="444365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r>
              <a:rPr lang="en-US" altLang="zh-CN" sz="1800" dirty="0" smtClean="0"/>
              <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内容占位符 2"/>
          <p:cNvSpPr txBox="1"/>
          <p:nvPr/>
        </p:nvSpPr>
        <p:spPr>
          <a:xfrm>
            <a:off x="870606" y="4443634"/>
            <a:ext cx="696758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1428750" algn="l"/>
                <a:tab pos="2338070" algn="ctr"/>
                <a:tab pos="3594100" algn="ctr"/>
                <a:tab pos="4921250" algn="ctr"/>
              </a:tabLst>
            </a:pPr>
            <a:r>
              <a:rPr lang="zh-CN" altLang="en-US" sz="1600" dirty="0" smtClean="0"/>
              <a:t>可以通过回收进程</a:t>
            </a:r>
            <a:r>
              <a:rPr lang="en-US" altLang="zh-CN" sz="1600" dirty="0" smtClean="0"/>
              <a:t>P</a:t>
            </a:r>
            <a:r>
              <a:rPr lang="en-US" altLang="zh-CN" sz="1600" baseline="-25000" dirty="0" smtClean="0"/>
              <a:t>0</a:t>
            </a:r>
            <a:r>
              <a:rPr lang="zh-CN" altLang="en-US" sz="1600" dirty="0" smtClean="0"/>
              <a:t>占用的资源，但资源不足以无法完成其他进程请求</a:t>
            </a:r>
            <a:endParaRPr lang="en-US" altLang="zh-CN" sz="1600" dirty="0" smtClean="0"/>
          </a:p>
          <a:p>
            <a:pPr defTabSz="-635">
              <a:tabLst>
                <a:tab pos="1428750" algn="l"/>
                <a:tab pos="2338070" algn="ctr"/>
                <a:tab pos="3594100" algn="ctr"/>
                <a:tab pos="4921250" algn="ctr"/>
              </a:tabLst>
            </a:pPr>
            <a:r>
              <a:rPr lang="zh-CN" altLang="en-US" sz="1600" dirty="0" smtClean="0"/>
              <a:t>死锁存在</a:t>
            </a:r>
            <a:r>
              <a:rPr lang="en-US" altLang="zh-CN" sz="1600" dirty="0" smtClean="0"/>
              <a:t>, </a:t>
            </a:r>
            <a:r>
              <a:rPr lang="zh-CN" altLang="en-US" sz="1600" dirty="0" smtClean="0"/>
              <a:t>包括进程</a:t>
            </a:r>
            <a:r>
              <a:rPr lang="en-US" altLang="zh-CN" sz="1600" dirty="0" smtClean="0"/>
              <a:t>P</a:t>
            </a:r>
            <a:r>
              <a:rPr lang="en-US" altLang="zh-CN" sz="1600" baseline="-25000" dirty="0" smtClean="0"/>
              <a:t>1</a:t>
            </a:r>
            <a:r>
              <a:rPr lang="en-US" altLang="zh-CN" sz="1600" dirty="0" smtClean="0"/>
              <a:t>, P</a:t>
            </a:r>
            <a:r>
              <a:rPr lang="en-US" altLang="zh-CN" sz="1600" baseline="-25000" dirty="0" smtClean="0"/>
              <a:t>2</a:t>
            </a:r>
            <a:r>
              <a:rPr lang="en-US" altLang="zh-CN" sz="1600" dirty="0" smtClean="0"/>
              <a:t>, P</a:t>
            </a:r>
            <a:r>
              <a:rPr lang="en-US" altLang="zh-CN" sz="1600" baseline="-25000" dirty="0" smtClean="0"/>
              <a:t>3</a:t>
            </a:r>
            <a:r>
              <a:rPr lang="en-US" altLang="zh-CN" sz="1600" dirty="0" smtClean="0"/>
              <a:t>, P</a:t>
            </a:r>
            <a:r>
              <a:rPr lang="en-US" altLang="zh-CN" sz="1600" baseline="-25000" dirty="0" smtClean="0"/>
              <a:t>4</a:t>
            </a:r>
            <a:endParaRPr lang="en-US" altLang="zh-CN" sz="1600" baseline="-25000" dirty="0"/>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死锁检测算法的使用</a:t>
            </a:r>
            <a:endParaRPr lang="en-US" altLang="zh-CN" dirty="0"/>
          </a:p>
        </p:txBody>
      </p:sp>
      <p:grpSp>
        <p:nvGrpSpPr>
          <p:cNvPr id="3" name="组合 2"/>
          <p:cNvGrpSpPr/>
          <p:nvPr/>
        </p:nvGrpSpPr>
        <p:grpSpPr>
          <a:xfrm>
            <a:off x="844893" y="1949446"/>
            <a:ext cx="4727239" cy="671518"/>
            <a:chOff x="844893" y="1949446"/>
            <a:chExt cx="4727239" cy="671518"/>
          </a:xfrm>
        </p:grpSpPr>
        <p:sp>
          <p:nvSpPr>
            <p:cNvPr id="18" name="内容占位符 2"/>
            <p:cNvSpPr txBox="1"/>
            <p:nvPr/>
          </p:nvSpPr>
          <p:spPr>
            <a:xfrm>
              <a:off x="1142976" y="194944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资源图可能有多个循环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9494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2269221"/>
              <a:ext cx="417714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难于分辨“造成”死锁的关键进程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365378"/>
              <a:ext cx="151066" cy="148997"/>
            </a:xfrm>
            <a:prstGeom prst="rect">
              <a:avLst/>
            </a:prstGeom>
            <a:effectLst/>
          </p:spPr>
        </p:pic>
      </p:grpSp>
      <p:grpSp>
        <p:nvGrpSpPr>
          <p:cNvPr id="2" name="组合 1"/>
          <p:cNvGrpSpPr/>
          <p:nvPr/>
        </p:nvGrpSpPr>
        <p:grpSpPr>
          <a:xfrm>
            <a:off x="844893" y="1000114"/>
            <a:ext cx="5084429" cy="998540"/>
            <a:chOff x="844893" y="1000114"/>
            <a:chExt cx="5084429" cy="998540"/>
          </a:xfrm>
        </p:grpSpPr>
        <p:sp>
          <p:nvSpPr>
            <p:cNvPr id="9" name="内容占位符 2"/>
            <p:cNvSpPr txBox="1"/>
            <p:nvPr/>
          </p:nvSpPr>
          <p:spPr>
            <a:xfrm>
              <a:off x="1142976" y="1000114"/>
              <a:ext cx="47863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死锁检测的时间和周期选择依据</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死锁多久可能会发生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6" name="内容占位符 2"/>
            <p:cNvSpPr txBox="1"/>
            <p:nvPr/>
          </p:nvSpPr>
          <p:spPr>
            <a:xfrm>
              <a:off x="1394985" y="1643056"/>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多少进程需要被回滚</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smtClean="0"/>
              <a:t>进程访问资源的流程</a:t>
            </a:r>
            <a:endParaRPr lang="zh-CN" altLang="en-US" dirty="0"/>
          </a:p>
        </p:txBody>
      </p:sp>
      <p:grpSp>
        <p:nvGrpSpPr>
          <p:cNvPr id="4" name="组合 3"/>
          <p:cNvGrpSpPr/>
          <p:nvPr/>
        </p:nvGrpSpPr>
        <p:grpSpPr>
          <a:xfrm>
            <a:off x="1262422" y="2378894"/>
            <a:ext cx="2113634" cy="696912"/>
            <a:chOff x="1262422" y="2378894"/>
            <a:chExt cx="2113634" cy="696912"/>
          </a:xfrm>
        </p:grpSpPr>
        <p:pic>
          <p:nvPicPr>
            <p:cNvPr id="29" name="图片 28" descr="小点1.png"/>
            <p:cNvPicPr>
              <a:picLocks noChangeAspect="1"/>
            </p:cNvPicPr>
            <p:nvPr/>
          </p:nvPicPr>
          <p:blipFill>
            <a:blip r:embed="rId2" cstate="print"/>
            <a:stretch>
              <a:fillRect/>
            </a:stretch>
          </p:blipFill>
          <p:spPr>
            <a:xfrm>
              <a:off x="1262422" y="2483670"/>
              <a:ext cx="151066" cy="148997"/>
            </a:xfrm>
            <a:prstGeom prst="rect">
              <a:avLst/>
            </a:prstGeom>
            <a:effectLst/>
          </p:spPr>
        </p:pic>
        <p:sp>
          <p:nvSpPr>
            <p:cNvPr id="30" name="内容占位符 2"/>
            <p:cNvSpPr txBox="1"/>
            <p:nvPr/>
          </p:nvSpPr>
          <p:spPr>
            <a:xfrm>
              <a:off x="1394985" y="2378894"/>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请求</a:t>
              </a:r>
              <a:r>
                <a:rPr lang="en-US" altLang="zh-CN" dirty="0" smtClean="0"/>
                <a:t>/</a:t>
              </a:r>
              <a:r>
                <a:rPr lang="zh-CN" altLang="en-US" dirty="0" smtClean="0"/>
                <a:t>获取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8" name="内容占位符 2"/>
            <p:cNvSpPr txBox="1"/>
            <p:nvPr/>
          </p:nvSpPr>
          <p:spPr>
            <a:xfrm>
              <a:off x="1413488" y="2688454"/>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申请空闲资源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00114"/>
            <a:ext cx="5155867" cy="1060514"/>
            <a:chOff x="844893" y="1000114"/>
            <a:chExt cx="5155867" cy="1060514"/>
          </a:xfrm>
        </p:grpSpPr>
        <p:sp>
          <p:nvSpPr>
            <p:cNvPr id="9" name="内容占位符 2"/>
            <p:cNvSpPr txBox="1"/>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资源类型</a:t>
              </a:r>
              <a:r>
                <a:rPr lang="en-US" altLang="zh-CN" dirty="0" smtClean="0"/>
                <a:t>R</a:t>
              </a:r>
              <a:r>
                <a:rPr lang="en-US" altLang="zh-CN" baseline="-25000" dirty="0" smtClean="0"/>
                <a:t>1</a:t>
              </a:r>
              <a:r>
                <a:rPr lang="en-US" altLang="zh-CN" dirty="0" smtClean="0"/>
                <a:t>, R</a:t>
              </a:r>
              <a:r>
                <a:rPr lang="en-US" altLang="zh-CN" baseline="-25000" dirty="0" smtClean="0"/>
                <a:t>2</a:t>
              </a:r>
              <a:r>
                <a:rPr lang="en-US" altLang="zh-CN" dirty="0" smtClean="0"/>
                <a:t>, . . .,</a:t>
              </a:r>
              <a:r>
                <a:rPr lang="en-US" altLang="zh-CN" dirty="0" err="1" smtClean="0"/>
                <a:t>R</a:t>
              </a:r>
              <a:r>
                <a:rPr lang="en-US" altLang="zh-CN" baseline="-25000" dirty="0" err="1" smtClean="0"/>
                <a:t>m</a:t>
              </a:r>
              <a:endParaRPr kumimoji="0" lang="zh-CN" altLang="en-US" b="1" i="0" u="none" strike="noStrike" kern="1200" cap="none" spc="0" normalizeH="0" baseline="-25000" noProof="0" dirty="0">
                <a:ln>
                  <a:noFill/>
                </a:ln>
                <a:solidFill>
                  <a:srgbClr val="11576A"/>
                </a:solidFill>
                <a:effectLst/>
                <a:uLnTx/>
                <a:uFillTx/>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36680"/>
              <a:ext cx="151066" cy="148997"/>
            </a:xfrm>
            <a:prstGeom prst="rect">
              <a:avLst/>
            </a:prstGeom>
            <a:effectLst/>
          </p:spPr>
        </p:pic>
        <p:sp>
          <p:nvSpPr>
            <p:cNvPr id="17" name="内容占位符 2"/>
            <p:cNvSpPr txBox="1"/>
            <p:nvPr/>
          </p:nvSpPr>
          <p:spPr>
            <a:xfrm>
              <a:off x="1394985" y="135300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CPU</a:t>
              </a:r>
              <a:r>
                <a:rPr lang="zh-CN" altLang="en-US" dirty="0" smtClean="0"/>
                <a:t>执行时间、内存空间、</a:t>
              </a:r>
              <a:r>
                <a:rPr lang="en-US" altLang="zh-CN" dirty="0" smtClean="0"/>
                <a:t>I/O</a:t>
              </a:r>
              <a:r>
                <a:rPr lang="zh-CN" altLang="en-US" dirty="0" smtClean="0"/>
                <a:t>设备等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内容占位符 2"/>
            <p:cNvSpPr txBox="1"/>
            <p:nvPr/>
          </p:nvSpPr>
          <p:spPr>
            <a:xfrm>
              <a:off x="1142976" y="1660518"/>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每类资源</a:t>
              </a:r>
              <a:r>
                <a:rPr lang="en-US" altLang="zh-CN" dirty="0" err="1" smtClean="0"/>
                <a:t>R</a:t>
              </a:r>
              <a:r>
                <a:rPr lang="en-US" altLang="zh-CN" baseline="-25000" dirty="0" err="1" smtClean="0"/>
                <a:t>i</a:t>
              </a:r>
              <a:r>
                <a:rPr lang="zh-CN" altLang="en-US" dirty="0" smtClean="0"/>
                <a:t>有</a:t>
              </a:r>
              <a:r>
                <a:rPr lang="en-US" altLang="zh-CN" dirty="0" err="1" smtClean="0"/>
                <a:t>W</a:t>
              </a:r>
              <a:r>
                <a:rPr lang="en-US" altLang="zh-CN" baseline="-25000" dirty="0" err="1" smtClean="0"/>
                <a:t>i</a:t>
              </a:r>
              <a:r>
                <a:rPr lang="zh-CN" altLang="en-US" dirty="0" smtClean="0"/>
                <a:t>个实例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0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86755"/>
            <a:ext cx="2869851" cy="400110"/>
            <a:chOff x="844893" y="1986755"/>
            <a:chExt cx="2869851" cy="400110"/>
          </a:xfrm>
        </p:grpSpPr>
        <p:sp>
          <p:nvSpPr>
            <p:cNvPr id="20" name="内容占位符 2"/>
            <p:cNvSpPr txBox="1"/>
            <p:nvPr/>
          </p:nvSpPr>
          <p:spPr>
            <a:xfrm>
              <a:off x="1142976" y="1986755"/>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进程访问资源的流程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98675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075806"/>
            <a:ext cx="2113634" cy="706442"/>
            <a:chOff x="1262422" y="3075806"/>
            <a:chExt cx="2113634" cy="706442"/>
          </a:xfrm>
        </p:grpSpPr>
        <p:pic>
          <p:nvPicPr>
            <p:cNvPr id="31" name="图片 30" descr="小点1.png"/>
            <p:cNvPicPr>
              <a:picLocks noChangeAspect="1"/>
            </p:cNvPicPr>
            <p:nvPr/>
          </p:nvPicPr>
          <p:blipFill>
            <a:blip r:embed="rId2" cstate="print"/>
            <a:stretch>
              <a:fillRect/>
            </a:stretch>
          </p:blipFill>
          <p:spPr>
            <a:xfrm>
              <a:off x="1262422" y="3167882"/>
              <a:ext cx="151066" cy="148997"/>
            </a:xfrm>
            <a:prstGeom prst="rect">
              <a:avLst/>
            </a:prstGeom>
            <a:effectLst/>
          </p:spPr>
        </p:pic>
        <p:sp>
          <p:nvSpPr>
            <p:cNvPr id="32" name="内容占位符 2"/>
            <p:cNvSpPr txBox="1"/>
            <p:nvPr/>
          </p:nvSpPr>
          <p:spPr>
            <a:xfrm>
              <a:off x="1394986" y="3075806"/>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使用</a:t>
              </a:r>
              <a:r>
                <a:rPr lang="en-US" altLang="zh-CN" dirty="0" smtClean="0"/>
                <a:t>/</a:t>
              </a:r>
              <a:r>
                <a:rPr lang="zh-CN" altLang="en-US" dirty="0" smtClean="0"/>
                <a:t>占用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413488" y="3394896"/>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进程占用</a:t>
              </a: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778056"/>
            <a:ext cx="3460094" cy="706442"/>
            <a:chOff x="1262422" y="3778056"/>
            <a:chExt cx="3460094" cy="706442"/>
          </a:xfrm>
        </p:grpSpPr>
        <p:pic>
          <p:nvPicPr>
            <p:cNvPr id="23" name="图片 22" descr="小点1.png"/>
            <p:cNvPicPr>
              <a:picLocks noChangeAspect="1"/>
            </p:cNvPicPr>
            <p:nvPr/>
          </p:nvPicPr>
          <p:blipFill>
            <a:blip r:embed="rId2" cstate="print"/>
            <a:stretch>
              <a:fillRect/>
            </a:stretch>
          </p:blipFill>
          <p:spPr>
            <a:xfrm>
              <a:off x="1262422" y="3870132"/>
              <a:ext cx="151066" cy="148997"/>
            </a:xfrm>
            <a:prstGeom prst="rect">
              <a:avLst/>
            </a:prstGeom>
            <a:effectLst/>
          </p:spPr>
        </p:pic>
        <p:sp>
          <p:nvSpPr>
            <p:cNvPr id="24" name="内容占位符 2"/>
            <p:cNvSpPr txBox="1"/>
            <p:nvPr/>
          </p:nvSpPr>
          <p:spPr>
            <a:xfrm>
              <a:off x="1394986" y="3778056"/>
              <a:ext cx="819560"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释放</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内容占位符 2"/>
            <p:cNvSpPr txBox="1"/>
            <p:nvPr/>
          </p:nvSpPr>
          <p:spPr>
            <a:xfrm>
              <a:off x="1402625" y="4097146"/>
              <a:ext cx="3319891"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资源状态由占用变成空闲</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死锁恢复</a:t>
            </a:r>
            <a:r>
              <a:rPr lang="en-US" altLang="zh-CN" dirty="0" smtClean="0"/>
              <a:t>:  </a:t>
            </a:r>
            <a:r>
              <a:rPr lang="zh-CN" altLang="en-US" dirty="0" smtClean="0"/>
              <a:t>进程终止</a:t>
            </a:r>
            <a:endParaRPr lang="en-US" altLang="zh-CN" dirty="0"/>
          </a:p>
        </p:txBody>
      </p:sp>
      <p:grpSp>
        <p:nvGrpSpPr>
          <p:cNvPr id="3" name="组合 2"/>
          <p:cNvGrpSpPr/>
          <p:nvPr/>
        </p:nvGrpSpPr>
        <p:grpSpPr>
          <a:xfrm>
            <a:off x="844893" y="1000114"/>
            <a:ext cx="2941289" cy="400110"/>
            <a:chOff x="844893" y="1000114"/>
            <a:chExt cx="2941289" cy="400110"/>
          </a:xfrm>
        </p:grpSpPr>
        <p:sp>
          <p:nvSpPr>
            <p:cNvPr id="9" name="内容占位符 2"/>
            <p:cNvSpPr txBox="1"/>
            <p:nvPr/>
          </p:nvSpPr>
          <p:spPr>
            <a:xfrm>
              <a:off x="1142976" y="1000114"/>
              <a:ext cx="264320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终止所有的死锁进程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2292352"/>
            <a:ext cx="5238404" cy="355598"/>
            <a:chOff x="1262422" y="2292352"/>
            <a:chExt cx="5238404" cy="355598"/>
          </a:xfrm>
        </p:grpSpPr>
        <p:pic>
          <p:nvPicPr>
            <p:cNvPr id="14" name="图片 13" descr="小点1.png"/>
            <p:cNvPicPr>
              <a:picLocks noChangeAspect="1"/>
            </p:cNvPicPr>
            <p:nvPr/>
          </p:nvPicPr>
          <p:blipFill>
            <a:blip r:embed="rId2" cstate="print"/>
            <a:stretch>
              <a:fillRect/>
            </a:stretch>
          </p:blipFill>
          <p:spPr>
            <a:xfrm>
              <a:off x="1262422" y="2397128"/>
              <a:ext cx="151066" cy="148997"/>
            </a:xfrm>
            <a:prstGeom prst="rect">
              <a:avLst/>
            </a:prstGeom>
            <a:effectLst/>
          </p:spPr>
        </p:pic>
        <p:sp>
          <p:nvSpPr>
            <p:cNvPr id="17" name="内容占位符 2"/>
            <p:cNvSpPr txBox="1"/>
            <p:nvPr/>
          </p:nvSpPr>
          <p:spPr>
            <a:xfrm>
              <a:off x="1394985" y="2292352"/>
              <a:ext cx="510584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进程已运行时间以及还需运行时间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1668456"/>
            <a:ext cx="3227041" cy="671518"/>
            <a:chOff x="844893" y="1668456"/>
            <a:chExt cx="3227041" cy="671518"/>
          </a:xfrm>
        </p:grpSpPr>
        <p:sp>
          <p:nvSpPr>
            <p:cNvPr id="18" name="内容占位符 2"/>
            <p:cNvSpPr txBox="1"/>
            <p:nvPr/>
          </p:nvSpPr>
          <p:spPr>
            <a:xfrm>
              <a:off x="1142976" y="166845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终止进程的顺序应该是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84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88231"/>
              <a:ext cx="17482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进程的优先级</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084388"/>
              <a:ext cx="151066" cy="148997"/>
            </a:xfrm>
            <a:prstGeom prst="rect">
              <a:avLst/>
            </a:prstGeom>
            <a:effectLst/>
          </p:spPr>
        </p:pic>
      </p:grpSp>
      <p:grpSp>
        <p:nvGrpSpPr>
          <p:cNvPr id="4" name="组合 3"/>
          <p:cNvGrpSpPr/>
          <p:nvPr/>
        </p:nvGrpSpPr>
        <p:grpSpPr>
          <a:xfrm>
            <a:off x="844893" y="1331904"/>
            <a:ext cx="5227305" cy="400110"/>
            <a:chOff x="844893" y="1331904"/>
            <a:chExt cx="5227305" cy="400110"/>
          </a:xfrm>
        </p:grpSpPr>
        <p:sp>
          <p:nvSpPr>
            <p:cNvPr id="13" name="内容占位符 2"/>
            <p:cNvSpPr txBox="1"/>
            <p:nvPr/>
          </p:nvSpPr>
          <p:spPr>
            <a:xfrm>
              <a:off x="1142976" y="1331904"/>
              <a:ext cx="49292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一次只终止一个进程直到死锁消除</a:t>
              </a:r>
              <a:endParaRPr lang="en-US" altLang="zh-CN" dirty="0" smtClean="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3235330"/>
            <a:ext cx="2809512" cy="355598"/>
            <a:chOff x="1262422" y="3235330"/>
            <a:chExt cx="2809512" cy="355598"/>
          </a:xfrm>
        </p:grpSpPr>
        <p:pic>
          <p:nvPicPr>
            <p:cNvPr id="21" name="图片 20" descr="小点1.png"/>
            <p:cNvPicPr>
              <a:picLocks noChangeAspect="1"/>
            </p:cNvPicPr>
            <p:nvPr/>
          </p:nvPicPr>
          <p:blipFill>
            <a:blip r:embed="rId2" cstate="print"/>
            <a:stretch>
              <a:fillRect/>
            </a:stretch>
          </p:blipFill>
          <p:spPr>
            <a:xfrm>
              <a:off x="1262422" y="3340106"/>
              <a:ext cx="151066" cy="148997"/>
            </a:xfrm>
            <a:prstGeom prst="rect">
              <a:avLst/>
            </a:prstGeom>
            <a:effectLst/>
          </p:spPr>
        </p:pic>
        <p:sp>
          <p:nvSpPr>
            <p:cNvPr id="22" name="内容占位符 2"/>
            <p:cNvSpPr txBox="1"/>
            <p:nvPr/>
          </p:nvSpPr>
          <p:spPr>
            <a:xfrm>
              <a:off x="1394985" y="3235330"/>
              <a:ext cx="267694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终止进程数目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2616204"/>
            <a:ext cx="3741626" cy="666748"/>
            <a:chOff x="1262422" y="2616204"/>
            <a:chExt cx="3741626" cy="666748"/>
          </a:xfrm>
        </p:grpSpPr>
        <p:pic>
          <p:nvPicPr>
            <p:cNvPr id="15" name="图片 14" descr="小点1.png"/>
            <p:cNvPicPr>
              <a:picLocks noChangeAspect="1"/>
            </p:cNvPicPr>
            <p:nvPr/>
          </p:nvPicPr>
          <p:blipFill>
            <a:blip r:embed="rId2" cstate="print"/>
            <a:stretch>
              <a:fillRect/>
            </a:stretch>
          </p:blipFill>
          <p:spPr>
            <a:xfrm>
              <a:off x="1262422" y="2720980"/>
              <a:ext cx="151066" cy="148997"/>
            </a:xfrm>
            <a:prstGeom prst="rect">
              <a:avLst/>
            </a:prstGeom>
            <a:effectLst/>
          </p:spPr>
        </p:pic>
        <p:sp>
          <p:nvSpPr>
            <p:cNvPr id="16" name="内容占位符 2"/>
            <p:cNvSpPr txBox="1"/>
            <p:nvPr/>
          </p:nvSpPr>
          <p:spPr>
            <a:xfrm>
              <a:off x="1394985" y="2616204"/>
              <a:ext cx="360906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进程已占用资源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内容占位符 2"/>
            <p:cNvSpPr txBox="1"/>
            <p:nvPr/>
          </p:nvSpPr>
          <p:spPr>
            <a:xfrm>
              <a:off x="1394985" y="2931209"/>
              <a:ext cx="267694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a:t>
              </a:r>
              <a:r>
                <a:rPr lang="zh-CN" altLang="en-US" dirty="0" smtClean="0"/>
                <a:t>完成需要的资源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3027366"/>
              <a:ext cx="151066" cy="148997"/>
            </a:xfrm>
            <a:prstGeom prst="rect">
              <a:avLst/>
            </a:prstGeom>
            <a:effectLst/>
          </p:spPr>
        </p:pic>
      </p:grpSp>
      <p:grpSp>
        <p:nvGrpSpPr>
          <p:cNvPr id="10" name="组合 9"/>
          <p:cNvGrpSpPr/>
          <p:nvPr/>
        </p:nvGrpSpPr>
        <p:grpSpPr>
          <a:xfrm>
            <a:off x="1262422" y="3559182"/>
            <a:ext cx="2952388" cy="355598"/>
            <a:chOff x="1262422" y="3559182"/>
            <a:chExt cx="2952388" cy="355598"/>
          </a:xfrm>
        </p:grpSpPr>
        <p:pic>
          <p:nvPicPr>
            <p:cNvPr id="25" name="图片 24" descr="小点1.png"/>
            <p:cNvPicPr>
              <a:picLocks noChangeAspect="1"/>
            </p:cNvPicPr>
            <p:nvPr/>
          </p:nvPicPr>
          <p:blipFill>
            <a:blip r:embed="rId2" cstate="print"/>
            <a:stretch>
              <a:fillRect/>
            </a:stretch>
          </p:blipFill>
          <p:spPr>
            <a:xfrm>
              <a:off x="1262422" y="3663958"/>
              <a:ext cx="151066" cy="148997"/>
            </a:xfrm>
            <a:prstGeom prst="rect">
              <a:avLst/>
            </a:prstGeom>
            <a:effectLst/>
          </p:spPr>
        </p:pic>
        <p:sp>
          <p:nvSpPr>
            <p:cNvPr id="28" name="内容占位符 2"/>
            <p:cNvSpPr txBox="1"/>
            <p:nvPr/>
          </p:nvSpPr>
          <p:spPr>
            <a:xfrm>
              <a:off x="1394985" y="3559182"/>
              <a:ext cx="281982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进程是交互还是批处理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死锁恢复：资源抢占</a:t>
            </a:r>
            <a:endParaRPr lang="en-US" altLang="zh-CN" dirty="0"/>
          </a:p>
        </p:txBody>
      </p:sp>
      <p:grpSp>
        <p:nvGrpSpPr>
          <p:cNvPr id="2" name="组合 1"/>
          <p:cNvGrpSpPr/>
          <p:nvPr/>
        </p:nvGrpSpPr>
        <p:grpSpPr>
          <a:xfrm>
            <a:off x="844893" y="1000114"/>
            <a:ext cx="2441223" cy="674688"/>
            <a:chOff x="844893" y="1000114"/>
            <a:chExt cx="2441223" cy="674688"/>
          </a:xfrm>
        </p:grpSpPr>
        <p:sp>
          <p:nvSpPr>
            <p:cNvPr id="9" name="内容占位符 2"/>
            <p:cNvSpPr txBox="1"/>
            <p:nvPr/>
          </p:nvSpPr>
          <p:spPr>
            <a:xfrm>
              <a:off x="1142976" y="1000114"/>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选择被抢占进程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最小成本目标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643056"/>
            <a:ext cx="5727371" cy="671518"/>
            <a:chOff x="844893" y="1643056"/>
            <a:chExt cx="5727371" cy="671518"/>
          </a:xfrm>
        </p:grpSpPr>
        <p:sp>
          <p:nvSpPr>
            <p:cNvPr id="18" name="内容占位符 2"/>
            <p:cNvSpPr txBox="1"/>
            <p:nvPr/>
          </p:nvSpPr>
          <p:spPr>
            <a:xfrm>
              <a:off x="1142976" y="1643056"/>
              <a:ext cx="13573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进程回退</a:t>
              </a:r>
              <a:endParaRPr lang="zh-CN" altLang="en-US" dirty="0"/>
            </a:p>
          </p:txBody>
        </p:sp>
        <p:sp>
          <p:nvSpPr>
            <p:cNvPr id="19" name="TextBox 18"/>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62831"/>
              <a:ext cx="517727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返回到一些安全状态</a:t>
              </a:r>
              <a:r>
                <a:rPr lang="en-US" altLang="zh-CN" dirty="0" smtClean="0"/>
                <a:t>, </a:t>
              </a:r>
              <a:r>
                <a:rPr lang="zh-CN" altLang="en-US" dirty="0" smtClean="0"/>
                <a:t>重启进程到安全状态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2058988"/>
              <a:ext cx="151066" cy="148997"/>
            </a:xfrm>
            <a:prstGeom prst="rect">
              <a:avLst/>
            </a:prstGeom>
            <a:effectLst/>
          </p:spPr>
        </p:pic>
      </p:grpSp>
      <p:grpSp>
        <p:nvGrpSpPr>
          <p:cNvPr id="4" name="组合 3"/>
          <p:cNvGrpSpPr/>
          <p:nvPr/>
        </p:nvGrpSpPr>
        <p:grpSpPr>
          <a:xfrm>
            <a:off x="844893" y="2271366"/>
            <a:ext cx="4655801" cy="671518"/>
            <a:chOff x="844893" y="2271366"/>
            <a:chExt cx="4655801" cy="671518"/>
          </a:xfrm>
        </p:grpSpPr>
        <p:sp>
          <p:nvSpPr>
            <p:cNvPr id="13" name="内容占位符 2"/>
            <p:cNvSpPr txBox="1"/>
            <p:nvPr/>
          </p:nvSpPr>
          <p:spPr>
            <a:xfrm>
              <a:off x="1142976" y="2271366"/>
              <a:ext cx="17859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可能出现饥饿</a:t>
              </a:r>
              <a:endParaRPr lang="zh-CN" altLang="en-US" dirty="0"/>
            </a:p>
          </p:txBody>
        </p:sp>
        <p:sp>
          <p:nvSpPr>
            <p:cNvPr id="20" name="TextBox 19"/>
            <p:cNvSpPr txBox="1"/>
            <p:nvPr/>
          </p:nvSpPr>
          <p:spPr>
            <a:xfrm>
              <a:off x="844893" y="22713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394985" y="2591141"/>
              <a:ext cx="410570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同一进程可能一直被选作被抢占者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26872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进程通信</a:t>
            </a:r>
            <a:r>
              <a:rPr lang="zh-CN" altLang="en-US" sz="2400" dirty="0" smtClean="0"/>
              <a:t>（</a:t>
            </a:r>
            <a:r>
              <a:rPr lang="en-US" altLang="zh-CN" sz="2400" dirty="0" smtClean="0"/>
              <a:t>IPC, Inter-Process Communication</a:t>
            </a:r>
            <a:r>
              <a:rPr lang="zh-CN" altLang="en-US" sz="2400" dirty="0" smtClean="0"/>
              <a:t>）</a:t>
            </a:r>
            <a:endParaRPr lang="en-US" altLang="zh-CN" sz="2800" dirty="0"/>
          </a:p>
        </p:txBody>
      </p:sp>
      <p:grpSp>
        <p:nvGrpSpPr>
          <p:cNvPr id="2" name="组合 1"/>
          <p:cNvGrpSpPr/>
          <p:nvPr/>
        </p:nvGrpSpPr>
        <p:grpSpPr>
          <a:xfrm>
            <a:off x="844893" y="1000114"/>
            <a:ext cx="4941553" cy="400110"/>
            <a:chOff x="844893" y="1000114"/>
            <a:chExt cx="4941553" cy="400110"/>
          </a:xfrm>
        </p:grpSpPr>
        <p:sp>
          <p:nvSpPr>
            <p:cNvPr id="9" name="内容占位符 2"/>
            <p:cNvSpPr txBox="1"/>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进程通信是进程进行通信和同步的机制</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接收操作：</a:t>
              </a:r>
              <a:r>
                <a:rPr lang="en-US" altLang="zh-CN" dirty="0" smtClean="0"/>
                <a:t>receive(message)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发送操作：</a:t>
              </a:r>
              <a:r>
                <a:rPr lang="en-US" altLang="zh-CN" dirty="0" smtClean="0"/>
                <a:t>send(message)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dirty="0" smtClean="0"/>
                <a:t>IPC</a:t>
              </a:r>
              <a:r>
                <a:rPr lang="zh-CN" altLang="en-US" dirty="0" smtClean="0"/>
                <a:t>提供</a:t>
              </a:r>
              <a:r>
                <a:rPr lang="en-US" altLang="zh-CN" dirty="0" smtClean="0"/>
                <a:t>2</a:t>
              </a:r>
              <a:r>
                <a:rPr lang="zh-CN" altLang="en-US" dirty="0" smtClean="0"/>
                <a:t>个基本操作</a:t>
              </a:r>
              <a:endParaRPr lang="en-US" altLang="zh-CN" dirty="0" smtClean="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29155"/>
            <a:ext cx="4227173" cy="1028023"/>
            <a:chOff x="844893" y="2429155"/>
            <a:chExt cx="4227173" cy="1028023"/>
          </a:xfrm>
        </p:grpSpPr>
        <p:sp>
          <p:nvSpPr>
            <p:cNvPr id="30" name="内容占位符 2"/>
            <p:cNvSpPr txBox="1"/>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在通信进程间建立通信链路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进程通信流程</a:t>
              </a:r>
              <a:endParaRPr lang="en-US" altLang="zh-CN" dirty="0"/>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通过</a:t>
              </a:r>
              <a:r>
                <a:rPr lang="en-US" altLang="zh-CN" dirty="0" smtClean="0"/>
                <a:t> send/receive</a:t>
              </a:r>
              <a:r>
                <a:rPr lang="zh-CN" altLang="en-US" dirty="0" smtClean="0"/>
                <a:t>交换消息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844893" y="3469878"/>
            <a:ext cx="4798677" cy="1028023"/>
            <a:chOff x="844893" y="3469878"/>
            <a:chExt cx="4798677" cy="1028023"/>
          </a:xfrm>
        </p:grpSpPr>
        <p:sp>
          <p:nvSpPr>
            <p:cNvPr id="36" name="内容占位符 2"/>
            <p:cNvSpPr txBox="1"/>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物理</a:t>
              </a:r>
              <a:r>
                <a:rPr lang="en-US" altLang="zh-CN" dirty="0" smtClean="0"/>
                <a:t> (</a:t>
              </a:r>
              <a:r>
                <a:rPr lang="zh-CN" altLang="en-US" dirty="0" smtClean="0"/>
                <a:t>如，共享内存，硬件总线）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进程链路特征</a:t>
              </a:r>
              <a:endParaRPr lang="en-US" altLang="zh-CN" dirty="0"/>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0" name="内容占位符 2"/>
            <p:cNvSpPr txBox="1"/>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逻辑</a:t>
              </a:r>
              <a:r>
                <a:rPr lang="en-US" altLang="zh-CN" dirty="0" smtClean="0"/>
                <a:t> (</a:t>
              </a:r>
              <a:r>
                <a:rPr lang="zh-CN" altLang="en-US" dirty="0" smtClean="0"/>
                <a:t>如，逻辑属性）</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间接通信</a:t>
              </a:r>
              <a:endParaRPr lang="zh-CN" altLang="en-US" b="1" dirty="0">
                <a:solidFill>
                  <a:srgbClr val="11576A"/>
                </a:solidFill>
                <a:latin typeface="+mj-ea"/>
                <a:ea typeface="+mj-ea"/>
              </a:endParaRPr>
            </a:p>
          </p:txBody>
        </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80" name="TextBox 79"/>
            <p:cNvSpPr txBox="1"/>
            <p:nvPr/>
          </p:nvSpPr>
          <p:spPr>
            <a:xfrm>
              <a:off x="4604988" y="1921461"/>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直接通信</a:t>
              </a:r>
              <a:endParaRPr lang="zh-CN" altLang="en-US" b="1" dirty="0">
                <a:solidFill>
                  <a:srgbClr val="11576A"/>
                </a:solidFill>
                <a:latin typeface="+mj-ea"/>
                <a:ea typeface="+mj-ea"/>
              </a:endParaRP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间接通信</a:t>
              </a:r>
              <a:endParaRPr lang="zh-CN" altLang="en-US" b="1" dirty="0">
                <a:solidFill>
                  <a:srgbClr val="11576A"/>
                </a:solidFill>
                <a:latin typeface="+mj-ea"/>
                <a:ea typeface="+mj-ea"/>
              </a:endParaRPr>
            </a:p>
          </p:txBody>
        </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80" name="TextBox 79"/>
            <p:cNvSpPr txBox="1"/>
            <p:nvPr/>
          </p:nvSpPr>
          <p:spPr>
            <a:xfrm>
              <a:off x="4604988" y="2080369"/>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82" name="TextBox 81"/>
            <p:cNvSpPr txBox="1"/>
            <p:nvPr/>
          </p:nvSpPr>
          <p:spPr>
            <a:xfrm>
              <a:off x="4542332" y="1736081"/>
              <a:ext cx="915635" cy="307777"/>
            </a:xfrm>
            <a:prstGeom prst="rect">
              <a:avLst/>
            </a:prstGeom>
            <a:noFill/>
          </p:spPr>
          <p:txBody>
            <a:bodyPr wrap="none" rtlCol="0">
              <a:spAutoFit/>
            </a:bodyPr>
            <a:lstStyle/>
            <a:p>
              <a:r>
                <a:rPr lang="zh-CN" altLang="en-US" sz="1400" b="1" dirty="0" smtClean="0">
                  <a:solidFill>
                    <a:srgbClr val="11576A"/>
                  </a:solidFill>
                  <a:latin typeface="+mj-ea"/>
                  <a:ea typeface="+mj-ea"/>
                </a:rPr>
                <a:t>共享信道 </a:t>
              </a:r>
              <a:endParaRPr lang="zh-CN" altLang="en-US" sz="1400" b="1" dirty="0">
                <a:solidFill>
                  <a:srgbClr val="11576A"/>
                </a:solidFill>
                <a:latin typeface="+mj-ea"/>
                <a:ea typeface="+mj-ea"/>
              </a:endParaRP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直接通信</a:t>
              </a:r>
              <a:endParaRPr lang="zh-CN" altLang="en-US" b="1" dirty="0">
                <a:solidFill>
                  <a:srgbClr val="11576A"/>
                </a:solidFill>
                <a:latin typeface="+mj-ea"/>
                <a:ea typeface="+mj-ea"/>
              </a:endParaRPr>
            </a:p>
          </p:txBody>
        </p:sp>
      </p:grpSp>
      <p:grpSp>
        <p:nvGrpSpPr>
          <p:cNvPr id="12" name="组合 11"/>
          <p:cNvGrpSpPr/>
          <p:nvPr/>
        </p:nvGrpSpPr>
        <p:grpSpPr>
          <a:xfrm>
            <a:off x="6038568" y="1904135"/>
            <a:ext cx="642862" cy="432000"/>
            <a:chOff x="6038568" y="1875783"/>
            <a:chExt cx="642862"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11" name="组合 10"/>
          <p:cNvGrpSpPr/>
          <p:nvPr/>
        </p:nvGrpSpPr>
        <p:grpSpPr>
          <a:xfrm>
            <a:off x="6038568" y="1425504"/>
            <a:ext cx="639466" cy="432000"/>
            <a:chOff x="6038568" y="1397152"/>
            <a:chExt cx="639466"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直接通信</a:t>
            </a:r>
            <a:endParaRPr lang="en-US" altLang="zh-CN" dirty="0"/>
          </a:p>
        </p:txBody>
      </p:sp>
      <p:grpSp>
        <p:nvGrpSpPr>
          <p:cNvPr id="3" name="组合 2"/>
          <p:cNvGrpSpPr/>
          <p:nvPr/>
        </p:nvGrpSpPr>
        <p:grpSpPr>
          <a:xfrm>
            <a:off x="844893" y="1000114"/>
            <a:ext cx="5870247" cy="998540"/>
            <a:chOff x="844893" y="1000114"/>
            <a:chExt cx="5870247" cy="998540"/>
          </a:xfrm>
        </p:grpSpPr>
        <p:sp>
          <p:nvSpPr>
            <p:cNvPr id="9" name="内容占位符 2"/>
            <p:cNvSpPr txBox="1"/>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进程必须正确的命名对方</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receive(Q, message) – </a:t>
              </a:r>
              <a:r>
                <a:rPr lang="zh-CN" altLang="en-US" dirty="0" smtClean="0"/>
                <a:t>从进程</a:t>
              </a:r>
              <a:r>
                <a:rPr lang="en-US" altLang="zh-CN" dirty="0" smtClean="0"/>
                <a:t> Q</a:t>
              </a:r>
              <a:r>
                <a:rPr lang="zh-CN" altLang="en-US" dirty="0" smtClean="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send (P, message) – </a:t>
              </a:r>
              <a:r>
                <a:rPr lang="zh-CN" altLang="en-US" dirty="0" smtClean="0"/>
                <a:t>发送信息到进程</a:t>
              </a:r>
              <a:r>
                <a:rPr lang="en-US" altLang="zh-CN" dirty="0" smtClean="0"/>
                <a:t>P</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2298698"/>
            <a:ext cx="2095132" cy="351743"/>
            <a:chOff x="1262422" y="2298698"/>
            <a:chExt cx="2095132" cy="351743"/>
          </a:xfrm>
        </p:grpSpPr>
        <p:sp>
          <p:nvSpPr>
            <p:cNvPr id="30" name="内容占位符 2"/>
            <p:cNvSpPr txBox="1"/>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自动建立链路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844893" y="1928808"/>
            <a:ext cx="2298347" cy="400110"/>
            <a:chOff x="844893" y="1928808"/>
            <a:chExt cx="2298347" cy="400110"/>
          </a:xfrm>
        </p:grpSpPr>
        <p:sp>
          <p:nvSpPr>
            <p:cNvPr id="32" name="内容占位符 2"/>
            <p:cNvSpPr txBox="1"/>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通信链路的属性</a:t>
              </a:r>
              <a:endParaRPr lang="en-US" altLang="zh-CN" dirty="0"/>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62422" y="2605088"/>
            <a:ext cx="4023958" cy="658133"/>
            <a:chOff x="1262422" y="2605088"/>
            <a:chExt cx="4023958" cy="658133"/>
          </a:xfrm>
        </p:grpSpPr>
        <p:sp>
          <p:nvSpPr>
            <p:cNvPr id="34" name="内容占位符 2"/>
            <p:cNvSpPr txBox="1"/>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一条链路恰好对应一对通信进程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每对进程之间只有一个链接存在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3217868"/>
            <a:ext cx="4381148" cy="351743"/>
            <a:chOff x="1262422" y="3217868"/>
            <a:chExt cx="4381148" cy="351743"/>
          </a:xfrm>
        </p:grpSpPr>
        <p:sp>
          <p:nvSpPr>
            <p:cNvPr id="40" name="内容占位符 2"/>
            <p:cNvSpPr txBox="1"/>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链接可以是单向的，但通常为双向的</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间接通信</a:t>
            </a:r>
            <a:endParaRPr lang="en-US" altLang="zh-CN" dirty="0"/>
          </a:p>
        </p:txBody>
      </p:sp>
      <p:grpSp>
        <p:nvGrpSpPr>
          <p:cNvPr id="3" name="组合 2"/>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通过操作系统维护的消息队列实现进程间的消息接收和发送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1961241"/>
            <a:ext cx="5452718" cy="355598"/>
            <a:chOff x="1262422" y="1961241"/>
            <a:chExt cx="5452718" cy="355598"/>
          </a:xfrm>
        </p:grpSpPr>
        <p:pic>
          <p:nvPicPr>
            <p:cNvPr id="14" name="图片 13" descr="小点1.png"/>
            <p:cNvPicPr>
              <a:picLocks noChangeAspect="1"/>
            </p:cNvPicPr>
            <p:nvPr/>
          </p:nvPicPr>
          <p:blipFill>
            <a:blip r:embed="rId2" cstate="print"/>
            <a:stretch>
              <a:fillRect/>
            </a:stretch>
          </p:blipFill>
          <p:spPr>
            <a:xfrm>
              <a:off x="1262422" y="2066017"/>
              <a:ext cx="151066" cy="148997"/>
            </a:xfrm>
            <a:prstGeom prst="rect">
              <a:avLst/>
            </a:prstGeom>
            <a:effectLst/>
          </p:spPr>
        </p:pic>
        <p:sp>
          <p:nvSpPr>
            <p:cNvPr id="17" name="内容占位符 2"/>
            <p:cNvSpPr txBox="1"/>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只有共享了相同消息队列的进程，才能够通信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1650089"/>
            <a:ext cx="4381148" cy="351743"/>
            <a:chOff x="1262422" y="1650089"/>
            <a:chExt cx="4381148" cy="351743"/>
          </a:xfrm>
        </p:grpSpPr>
        <p:sp>
          <p:nvSpPr>
            <p:cNvPr id="26" name="内容占位符 2"/>
            <p:cNvSpPr txBox="1"/>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每个消息队列都有一个唯一的标识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2616883"/>
            <a:ext cx="5524156" cy="351743"/>
            <a:chOff x="1262422" y="2616883"/>
            <a:chExt cx="5524156" cy="351743"/>
          </a:xfrm>
        </p:grpSpPr>
        <p:sp>
          <p:nvSpPr>
            <p:cNvPr id="30" name="内容占位符 2"/>
            <p:cNvSpPr txBox="1"/>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只有共享了相同消息队列的进程，才建立连接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713040"/>
              <a:ext cx="151066" cy="148997"/>
            </a:xfrm>
            <a:prstGeom prst="rect">
              <a:avLst/>
            </a:prstGeom>
            <a:effectLst/>
          </p:spPr>
        </p:pic>
      </p:grpSp>
      <p:grpSp>
        <p:nvGrpSpPr>
          <p:cNvPr id="6" name="组合 5"/>
          <p:cNvGrpSpPr/>
          <p:nvPr/>
        </p:nvGrpSpPr>
        <p:grpSpPr>
          <a:xfrm>
            <a:off x="844893" y="2246993"/>
            <a:ext cx="2298347" cy="400110"/>
            <a:chOff x="844893" y="2246993"/>
            <a:chExt cx="2298347" cy="400110"/>
          </a:xfrm>
        </p:grpSpPr>
        <p:sp>
          <p:nvSpPr>
            <p:cNvPr id="32" name="内容占位符 2"/>
            <p:cNvSpPr txBox="1"/>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通信链路的属性</a:t>
              </a:r>
              <a:endParaRPr lang="en-US" altLang="zh-CN" dirty="0"/>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923273"/>
            <a:ext cx="3023826" cy="351743"/>
            <a:chOff x="1262422" y="2923273"/>
            <a:chExt cx="3023826" cy="351743"/>
          </a:xfrm>
        </p:grpSpPr>
        <p:sp>
          <p:nvSpPr>
            <p:cNvPr id="34" name="内容占位符 2"/>
            <p:cNvSpPr txBox="1"/>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连接可以是单向或双向</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2"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3229663"/>
            <a:ext cx="4023958" cy="658133"/>
            <a:chOff x="1262422" y="3229663"/>
            <a:chExt cx="4023958" cy="658133"/>
          </a:xfrm>
        </p:grpSpPr>
        <p:sp>
          <p:nvSpPr>
            <p:cNvPr id="36" name="内容占位符 2"/>
            <p:cNvSpPr txBox="1"/>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消息队列可以与多个进程相关联</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325820"/>
              <a:ext cx="151066" cy="148997"/>
            </a:xfrm>
            <a:prstGeom prst="rect">
              <a:avLst/>
            </a:prstGeom>
            <a:effectLst/>
          </p:spPr>
        </p:pic>
        <p:sp>
          <p:nvSpPr>
            <p:cNvPr id="40" name="内容占位符 2"/>
            <p:cNvSpPr txBox="1"/>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每对进程可以共享多个消息队列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363221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间接通信</a:t>
            </a:r>
            <a:endParaRPr lang="en-US" altLang="zh-CN" dirty="0"/>
          </a:p>
        </p:txBody>
      </p:sp>
      <p:grpSp>
        <p:nvGrpSpPr>
          <p:cNvPr id="2" name="组合 1"/>
          <p:cNvGrpSpPr/>
          <p:nvPr/>
        </p:nvGrpSpPr>
        <p:grpSpPr>
          <a:xfrm>
            <a:off x="844893" y="1000114"/>
            <a:ext cx="4155735" cy="1305837"/>
            <a:chOff x="844893" y="1000114"/>
            <a:chExt cx="4155735" cy="1305837"/>
          </a:xfrm>
        </p:grpSpPr>
        <p:sp>
          <p:nvSpPr>
            <p:cNvPr id="9" name="内容占位符 2"/>
            <p:cNvSpPr txBox="1"/>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通信流程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通过消息队列发送和接收消息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创建一个新的消息队列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sp>
          <p:nvSpPr>
            <p:cNvPr id="30" name="内容占位符 2"/>
            <p:cNvSpPr txBox="1"/>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销毁消息队列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050365"/>
              <a:ext cx="151066" cy="148997"/>
            </a:xfrm>
            <a:prstGeom prst="rect">
              <a:avLst/>
            </a:prstGeom>
            <a:effectLst/>
          </p:spPr>
        </p:pic>
      </p:grpSp>
      <p:grpSp>
        <p:nvGrpSpPr>
          <p:cNvPr id="3" name="组合 2"/>
          <p:cNvGrpSpPr/>
          <p:nvPr/>
        </p:nvGrpSpPr>
        <p:grpSpPr>
          <a:xfrm>
            <a:off x="844893" y="2234293"/>
            <a:ext cx="5870247" cy="1013737"/>
            <a:chOff x="844893" y="2234293"/>
            <a:chExt cx="5870247" cy="1013737"/>
          </a:xfrm>
        </p:grpSpPr>
        <p:sp>
          <p:nvSpPr>
            <p:cNvPr id="32" name="内容占位符 2"/>
            <p:cNvSpPr txBox="1"/>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基本通信操作</a:t>
              </a:r>
              <a:endParaRPr lang="en-US" altLang="zh-CN" dirty="0"/>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send(A, message) – </a:t>
              </a:r>
              <a:r>
                <a:rPr lang="zh-CN" altLang="en-US" dirty="0" smtClean="0"/>
                <a:t>发送消息到队列</a:t>
              </a:r>
              <a:r>
                <a:rPr lang="en-US" altLang="zh-CN" dirty="0" smtClean="0"/>
                <a:t>A</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receive(A, message) – </a:t>
              </a:r>
              <a:r>
                <a:rPr lang="zh-CN" altLang="en-US" dirty="0" smtClean="0"/>
                <a:t>从队列</a:t>
              </a:r>
              <a:r>
                <a:rPr lang="en-US" altLang="zh-CN" dirty="0" smtClean="0"/>
                <a:t> A</a:t>
              </a:r>
              <a:r>
                <a:rPr lang="zh-CN" altLang="en-US" dirty="0" smtClean="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a:p>
              <a:pPr marL="0" lvl="1" indent="0">
                <a:lnSpc>
                  <a:spcPct val="90000"/>
                </a:lnSpc>
              </a:pPr>
              <a:r>
                <a:rPr lang="zh-CN" altLang="en-US" dirty="0" smtClean="0"/>
                <a:t>发送者在发送消息后进入等待，直到接收者成功收到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262422" y="1937379"/>
            <a:ext cx="5667032" cy="641350"/>
            <a:chOff x="1262422" y="1963978"/>
            <a:chExt cx="5667032" cy="641350"/>
          </a:xfrm>
        </p:grpSpPr>
        <p:pic>
          <p:nvPicPr>
            <p:cNvPr id="29" name="图片 28" descr="小点1.png"/>
            <p:cNvPicPr>
              <a:picLocks noChangeAspect="1"/>
            </p:cNvPicPr>
            <p:nvPr/>
          </p:nvPicPr>
          <p:blipFill>
            <a:blip r:embed="rId2" cstate="print"/>
            <a:stretch>
              <a:fillRect/>
            </a:stretch>
          </p:blipFill>
          <p:spPr>
            <a:xfrm>
              <a:off x="1262422" y="2306636"/>
              <a:ext cx="151066" cy="148997"/>
            </a:xfrm>
            <a:prstGeom prst="rect">
              <a:avLst/>
            </a:prstGeom>
            <a:effectLst/>
          </p:spPr>
        </p:pic>
        <p:sp>
          <p:nvSpPr>
            <p:cNvPr id="30" name="内容占位符 2"/>
            <p:cNvSpPr txBox="1"/>
            <p:nvPr/>
          </p:nvSpPr>
          <p:spPr>
            <a:xfrm>
              <a:off x="1394985" y="2249730"/>
              <a:ext cx="446289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软件：文件、数据库和信号量等数据结构</a:t>
              </a:r>
              <a:endParaRPr kumimoji="0" lang="zh-CN" altLang="en-US" sz="1600" b="1" i="0" u="none" strike="noStrike" kern="1200" cap="none" spc="0" normalizeH="0" baseline="0" noProof="0" dirty="0">
                <a:ln>
                  <a:noFill/>
                </a:ln>
                <a:solidFill>
                  <a:srgbClr val="11576A"/>
                </a:solidFill>
                <a:effectLst/>
                <a:uLnTx/>
                <a:uFillTx/>
              </a:endParaRPr>
            </a:p>
          </p:txBody>
        </p:sp>
        <p:pic>
          <p:nvPicPr>
            <p:cNvPr id="14" name="图片 13" descr="小点1.png"/>
            <p:cNvPicPr>
              <a:picLocks noChangeAspect="1"/>
            </p:cNvPicPr>
            <p:nvPr/>
          </p:nvPicPr>
          <p:blipFill>
            <a:blip r:embed="rId2" cstate="print"/>
            <a:stretch>
              <a:fillRect/>
            </a:stretch>
          </p:blipFill>
          <p:spPr>
            <a:xfrm>
              <a:off x="1262422" y="2033584"/>
              <a:ext cx="151066" cy="148997"/>
            </a:xfrm>
            <a:prstGeom prst="rect">
              <a:avLst/>
            </a:prstGeom>
            <a:effectLst/>
          </p:spPr>
        </p:pic>
        <p:sp>
          <p:nvSpPr>
            <p:cNvPr id="17" name="内容占位符 2"/>
            <p:cNvSpPr txBox="1"/>
            <p:nvPr/>
          </p:nvSpPr>
          <p:spPr>
            <a:xfrm>
              <a:off x="1394985" y="1963978"/>
              <a:ext cx="5534469" cy="2984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硬件：处理器、</a:t>
              </a:r>
              <a:r>
                <a:rPr lang="en-US" altLang="zh-CN" sz="1600" dirty="0" smtClean="0"/>
                <a:t>I / O</a:t>
              </a:r>
              <a:r>
                <a:rPr lang="zh-CN" altLang="en-US" sz="1600" dirty="0" smtClean="0"/>
                <a:t>通道、主和副存储器、设备等</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a:p>
              <a:pPr marL="0" lvl="1" indent="0">
                <a:lnSpc>
                  <a:spcPct val="90000"/>
                </a:lnSpc>
              </a:pPr>
              <a:r>
                <a:rPr lang="zh-CN" altLang="en-US" dirty="0" smtClean="0"/>
                <a:t>接收者在请求接收消息后进入等待，直到成功收到一个消息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非阻塞发送</a:t>
              </a:r>
              <a:endParaRPr lang="en-US" altLang="zh-CN" dirty="0" smtClean="0"/>
            </a:p>
            <a:p>
              <a:pPr marL="0" lvl="1" indent="0">
                <a:lnSpc>
                  <a:spcPct val="90000"/>
                </a:lnSpc>
              </a:pPr>
              <a:r>
                <a:rPr lang="zh-CN" altLang="en-US" dirty="0" smtClean="0"/>
                <a:t>发送者在消息发送后，可立即进行其他操作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非阻塞发送</a:t>
              </a:r>
              <a:endParaRPr lang="en-US" altLang="zh-CN" dirty="0" smtClean="0"/>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2981177"/>
            <a:ext cx="5397810" cy="873216"/>
            <a:chOff x="1262422" y="3714758"/>
            <a:chExt cx="5397810" cy="873216"/>
          </a:xfrm>
        </p:grpSpPr>
        <p:sp>
          <p:nvSpPr>
            <p:cNvPr id="25" name="内容占位符 2"/>
            <p:cNvSpPr txBox="1"/>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非阻塞接收</a:t>
              </a:r>
              <a:endParaRPr lang="en-US" altLang="zh-CN" dirty="0" smtClean="0"/>
            </a:p>
            <a:p>
              <a:pPr marL="0" lvl="1" indent="0">
                <a:lnSpc>
                  <a:spcPct val="90000"/>
                </a:lnSpc>
              </a:pPr>
              <a:r>
                <a:rPr lang="zh-CN" altLang="en-US" dirty="0" smtClean="0"/>
                <a:t>没有消息发送时，接收者在请求接收消息后，接收不到任何消息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latin typeface="+mn-ea"/>
                <a:ea typeface="+mn-ea"/>
              </a:rPr>
              <a:t>通信链路缓冲</a:t>
            </a:r>
            <a:endParaRPr lang="en-US" altLang="zh-CN" dirty="0">
              <a:latin typeface="+mn-ea"/>
              <a:ea typeface="+mn-ea"/>
            </a:endParaRPr>
          </a:p>
        </p:txBody>
      </p:sp>
      <p:grpSp>
        <p:nvGrpSpPr>
          <p:cNvPr id="2" name="组合 1"/>
          <p:cNvGrpSpPr/>
          <p:nvPr/>
        </p:nvGrpSpPr>
        <p:grpSpPr>
          <a:xfrm>
            <a:off x="844893" y="1000114"/>
            <a:ext cx="5584495" cy="400110"/>
            <a:chOff x="844893" y="1000114"/>
            <a:chExt cx="5584495" cy="400110"/>
          </a:xfrm>
        </p:grpSpPr>
        <p:sp>
          <p:nvSpPr>
            <p:cNvPr id="9" name="内容占位符 2"/>
            <p:cNvSpPr txBox="1"/>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进程发送的消息在链路上可能有</a:t>
              </a:r>
              <a:r>
                <a:rPr lang="en-US" altLang="zh-CN" dirty="0" smtClean="0"/>
                <a:t>3</a:t>
              </a:r>
              <a:r>
                <a:rPr lang="zh-CN" altLang="en-US" dirty="0" smtClean="0"/>
                <a:t>种缓冲方式</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19204"/>
            <a:ext cx="3023826" cy="681043"/>
            <a:chOff x="1262422" y="1319204"/>
            <a:chExt cx="3023826" cy="681043"/>
          </a:xfrm>
        </p:grpSpPr>
        <p:sp>
          <p:nvSpPr>
            <p:cNvPr id="17" name="内容占位符 2"/>
            <p:cNvSpPr txBox="1"/>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发送方必须等待接收方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0 </a:t>
              </a:r>
              <a:r>
                <a:rPr lang="zh-CN" altLang="en-US" dirty="0" smtClean="0"/>
                <a:t>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1958970"/>
            <a:ext cx="5024090" cy="681043"/>
            <a:chOff x="1262422" y="1958970"/>
            <a:chExt cx="5024090" cy="681043"/>
          </a:xfrm>
        </p:grpSpPr>
        <p:sp>
          <p:nvSpPr>
            <p:cNvPr id="23" name="内容占位符 2"/>
            <p:cNvSpPr txBox="1"/>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通信链路缓冲队列满时，发送方必须等待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有限容量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2"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2589211"/>
            <a:ext cx="2523760" cy="681043"/>
            <a:chOff x="1262422" y="2589211"/>
            <a:chExt cx="2523760" cy="681043"/>
          </a:xfrm>
        </p:grpSpPr>
        <p:sp>
          <p:nvSpPr>
            <p:cNvPr id="28" name="内容占位符 2"/>
            <p:cNvSpPr txBox="1"/>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发送方不需要等待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内容占位符 2"/>
            <p:cNvSpPr txBox="1"/>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无限容量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2" cstate="print"/>
            <a:stretch>
              <a:fillRect/>
            </a:stretch>
          </p:blipFill>
          <p:spPr>
            <a:xfrm>
              <a:off x="1262422" y="268536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a:t>
            </a:r>
            <a:r>
              <a:rPr lang="en-US" altLang="zh-CN" dirty="0" smtClean="0"/>
              <a:t>Signal</a:t>
            </a:r>
            <a:r>
              <a:rPr lang="zh-CN" altLang="en-US" dirty="0" smtClean="0"/>
              <a:t>）</a:t>
            </a:r>
            <a:endParaRPr lang="en-US" altLang="zh-CN" dirty="0"/>
          </a:p>
        </p:txBody>
      </p:sp>
      <p:grpSp>
        <p:nvGrpSpPr>
          <p:cNvPr id="2" name="组合 1"/>
          <p:cNvGrpSpPr/>
          <p:nvPr/>
        </p:nvGrpSpPr>
        <p:grpSpPr>
          <a:xfrm>
            <a:off x="844893" y="1000114"/>
            <a:ext cx="4735219" cy="642942"/>
            <a:chOff x="844893" y="1000114"/>
            <a:chExt cx="4735219" cy="642942"/>
          </a:xfrm>
        </p:grpSpPr>
        <p:sp>
          <p:nvSpPr>
            <p:cNvPr id="9" name="内容占位符 2"/>
            <p:cNvSpPr txBox="1"/>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信号</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进程间的软件中断通知和处理机制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1649931"/>
            <a:ext cx="6765962" cy="571504"/>
            <a:chOff x="1262422" y="1649931"/>
            <a:chExt cx="6765962" cy="571504"/>
          </a:xfrm>
        </p:grpSpPr>
        <p:sp>
          <p:nvSpPr>
            <p:cNvPr id="31" name="内容占位符 2"/>
            <p:cNvSpPr txBox="1"/>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a:t>
              </a:r>
              <a:r>
                <a:rPr lang="en-US" altLang="zh-CN" dirty="0" smtClean="0"/>
                <a:t>SIGKILL, SIGSTOP, SIGCONT</a:t>
              </a:r>
              <a:r>
                <a:rPr lang="zh-CN" altLang="en-US" dirty="0" smtClean="0"/>
                <a:t>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2" cstate="print"/>
            <a:stretch>
              <a:fillRect/>
            </a:stretch>
          </p:blipFill>
          <p:spPr>
            <a:xfrm>
              <a:off x="1262422" y="1739213"/>
              <a:ext cx="151066" cy="148997"/>
            </a:xfrm>
            <a:prstGeom prst="rect">
              <a:avLst/>
            </a:prstGeom>
            <a:effectLst/>
          </p:spPr>
        </p:pic>
      </p:grpSp>
      <p:grpSp>
        <p:nvGrpSpPr>
          <p:cNvPr id="5" name="组合 4"/>
          <p:cNvGrpSpPr/>
          <p:nvPr/>
        </p:nvGrpSpPr>
        <p:grpSpPr>
          <a:xfrm>
            <a:off x="844893" y="206769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信号的接收处理</a:t>
                </a:r>
                <a:endParaRPr lang="en-US" altLang="zh-CN" dirty="0" smtClean="0"/>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0" name="内容占位符 2"/>
            <p:cNvSpPr txBox="1"/>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捕获</a:t>
              </a:r>
              <a:r>
                <a:rPr lang="en-US" altLang="zh-CN" dirty="0" smtClean="0"/>
                <a:t>(catch)</a:t>
              </a:r>
              <a:r>
                <a:rPr lang="zh-CN" altLang="en-US" dirty="0" smtClean="0"/>
                <a:t>：执行进程指定的信号处理函数被调用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2685236"/>
            <a:ext cx="5738470" cy="684218"/>
            <a:chOff x="1262422" y="2685236"/>
            <a:chExt cx="5738470" cy="684218"/>
          </a:xfrm>
        </p:grpSpPr>
        <p:sp>
          <p:nvSpPr>
            <p:cNvPr id="42" name="内容占位符 2"/>
            <p:cNvSpPr txBox="1"/>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忽略</a:t>
              </a:r>
              <a:r>
                <a:rPr lang="en-US" altLang="zh-CN" dirty="0" smtClean="0"/>
                <a:t>(Ignore)</a:t>
              </a:r>
              <a:r>
                <a:rPr lang="zh-CN" altLang="en-US" dirty="0" smtClean="0"/>
                <a:t>：执行操作系统指定的缺省处理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3" name="图片 42" descr="小点1.png"/>
            <p:cNvPicPr>
              <a:picLocks noChangeAspect="1"/>
            </p:cNvPicPr>
            <p:nvPr/>
          </p:nvPicPr>
          <p:blipFill>
            <a:blip r:embed="rId2" cstate="print"/>
            <a:stretch>
              <a:fillRect/>
            </a:stretch>
          </p:blipFill>
          <p:spPr>
            <a:xfrm>
              <a:off x="1262422" y="2781393"/>
              <a:ext cx="151066" cy="148997"/>
            </a:xfrm>
            <a:prstGeom prst="rect">
              <a:avLst/>
            </a:prstGeom>
            <a:effectLst/>
          </p:spPr>
        </p:pic>
        <p:sp>
          <p:nvSpPr>
            <p:cNvPr id="44" name="内容占位符 2"/>
            <p:cNvSpPr txBox="1"/>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例如：进程终止、进程挂起等</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5" name="图片 44" descr="小点1.png"/>
            <p:cNvPicPr>
              <a:picLocks noChangeAspect="1"/>
            </p:cNvPicPr>
            <p:nvPr/>
          </p:nvPicPr>
          <p:blipFill>
            <a:blip r:embed="rId2"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3277378"/>
            <a:ext cx="5166966" cy="696918"/>
            <a:chOff x="1262422" y="3277378"/>
            <a:chExt cx="5166966" cy="696918"/>
          </a:xfrm>
        </p:grpSpPr>
        <p:sp>
          <p:nvSpPr>
            <p:cNvPr id="46" name="内容占位符 2"/>
            <p:cNvSpPr txBox="1"/>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可能是暂时的</a:t>
              </a:r>
              <a:r>
                <a:rPr lang="en-US" altLang="zh-CN" sz="1800" dirty="0" smtClean="0"/>
                <a:t>(</a:t>
              </a:r>
              <a:r>
                <a:rPr lang="zh-CN" altLang="en-US" sz="1800" dirty="0" smtClean="0"/>
                <a:t>当处理同样类型的信号</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2" cstate="print"/>
            <a:stretch>
              <a:fillRect/>
            </a:stretch>
          </p:blipFill>
          <p:spPr>
            <a:xfrm>
              <a:off x="1506898" y="3692625"/>
              <a:ext cx="151066" cy="148997"/>
            </a:xfrm>
            <a:prstGeom prst="rect">
              <a:avLst/>
            </a:prstGeom>
            <a:effectLst/>
          </p:spPr>
        </p:pic>
        <p:sp>
          <p:nvSpPr>
            <p:cNvPr id="48" name="内容占位符 2"/>
            <p:cNvSpPr txBox="1"/>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屏蔽（</a:t>
              </a:r>
              <a:r>
                <a:rPr lang="en-US" altLang="zh-CN" dirty="0" smtClean="0"/>
                <a:t>Mask</a:t>
              </a:r>
              <a:r>
                <a:rPr lang="zh-CN" altLang="en-US" dirty="0" smtClean="0"/>
                <a:t>）：禁止进程接收和处理信号</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9" name="图片 48" descr="小点1.png"/>
            <p:cNvPicPr>
              <a:picLocks noChangeAspect="1"/>
            </p:cNvPicPr>
            <p:nvPr/>
          </p:nvPicPr>
          <p:blipFill>
            <a:blip r:embed="rId2" cstate="print"/>
            <a:stretch>
              <a:fillRect/>
            </a:stretch>
          </p:blipFill>
          <p:spPr>
            <a:xfrm>
              <a:off x="1262422" y="3373535"/>
              <a:ext cx="151066" cy="148997"/>
            </a:xfrm>
            <a:prstGeom prst="rect">
              <a:avLst/>
            </a:prstGeom>
            <a:effectLst/>
          </p:spPr>
        </p:pic>
      </p:grpSp>
      <p:grpSp>
        <p:nvGrpSpPr>
          <p:cNvPr id="10" name="组合 9"/>
          <p:cNvGrpSpPr/>
          <p:nvPr/>
        </p:nvGrpSpPr>
        <p:grpSpPr>
          <a:xfrm>
            <a:off x="844893" y="3983048"/>
            <a:ext cx="4870115" cy="642942"/>
            <a:chOff x="844893" y="3983048"/>
            <a:chExt cx="4870115" cy="642942"/>
          </a:xfrm>
        </p:grpSpPr>
        <p:sp>
          <p:nvSpPr>
            <p:cNvPr id="50" name="内容占位符 2"/>
            <p:cNvSpPr txBox="1"/>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不足</a:t>
              </a:r>
              <a:endParaRPr lang="en-US" altLang="zh-CN" dirty="0" smtClean="0"/>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2" name="内容占位符 2"/>
            <p:cNvSpPr txBox="1"/>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传送的信息量小，只有一个信号类型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3" name="图片 52" descr="小点1.png"/>
            <p:cNvPicPr>
              <a:picLocks noChangeAspect="1"/>
            </p:cNvPicPr>
            <p:nvPr/>
          </p:nvPicPr>
          <p:blipFill>
            <a:blip r:embed="rId2" cstate="print"/>
            <a:stretch>
              <a:fillRect/>
            </a:stretch>
          </p:blipFill>
          <p:spPr>
            <a:xfrm>
              <a:off x="1262422" y="439829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4431" y="92226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0" name="Text Box 8"/>
            <p:cNvSpPr txBox="1">
              <a:spLocks noChangeArrowheads="1"/>
            </p:cNvSpPr>
            <p:nvPr/>
          </p:nvSpPr>
          <p:spPr bwMode="auto">
            <a:xfrm>
              <a:off x="919696" y="3290111"/>
              <a:ext cx="646331"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内核</a:t>
              </a:r>
              <a:endParaRPr lang="en-US" altLang="zh-CN" sz="1800" b="1" dirty="0">
                <a:solidFill>
                  <a:srgbClr val="11576A"/>
                </a:solidFill>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调度器</a:t>
              </a:r>
              <a:endParaRPr lang="en-US" altLang="zh-CN" sz="1800" b="1" dirty="0">
                <a:solidFill>
                  <a:srgbClr val="11576A"/>
                </a:solidFill>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I/O </a:t>
              </a:r>
              <a:r>
                <a:rPr lang="zh-CN" altLang="en-US" sz="1800" b="1" dirty="0" smtClean="0">
                  <a:solidFill>
                    <a:srgbClr val="11576A"/>
                  </a:solidFill>
                  <a:latin typeface="微软雅黑" pitchFamily="34" charset="-122"/>
                  <a:ea typeface="微软雅黑" pitchFamily="34" charset="-122"/>
                </a:rPr>
                <a:t>驱动</a:t>
              </a:r>
              <a:endParaRPr lang="en-US" altLang="zh-CN" sz="1800" b="1" dirty="0">
                <a:solidFill>
                  <a:srgbClr val="11576A"/>
                </a:solidFill>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文件系统</a:t>
              </a:r>
              <a:endParaRPr lang="en-US" altLang="zh-CN" sz="1800" b="1" dirty="0">
                <a:solidFill>
                  <a:srgbClr val="11576A"/>
                </a:solidFill>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5" name="Text Box 16"/>
            <p:cNvSpPr txBox="1">
              <a:spLocks noChangeArrowheads="1"/>
            </p:cNvSpPr>
            <p:nvPr/>
          </p:nvSpPr>
          <p:spPr bwMode="auto">
            <a:xfrm>
              <a:off x="3585898" y="955951"/>
              <a:ext cx="735757" cy="331683"/>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2000" b="1" dirty="0" smtClean="0">
                  <a:solidFill>
                    <a:schemeClr val="bg1"/>
                  </a:solidFill>
                  <a:latin typeface="微软雅黑" pitchFamily="34" charset="-122"/>
                  <a:ea typeface="微软雅黑" pitchFamily="34" charset="-122"/>
                </a:rPr>
                <a:t>进程</a:t>
              </a:r>
              <a:r>
                <a:rPr lang="en-US" altLang="zh-CN" sz="2000" b="1" dirty="0" smtClean="0">
                  <a:solidFill>
                    <a:schemeClr val="bg1"/>
                  </a:solidFill>
                  <a:latin typeface="微软雅黑" pitchFamily="34" charset="-122"/>
                  <a:ea typeface="微软雅黑" pitchFamily="34" charset="-122"/>
                </a:rPr>
                <a:t>X</a:t>
              </a:r>
              <a:endParaRPr lang="en-US" altLang="zh-CN" sz="2000" b="1" dirty="0">
                <a:solidFill>
                  <a:schemeClr val="bg1"/>
                </a:solidFill>
                <a:latin typeface="微软雅黑" pitchFamily="34" charset="-122"/>
                <a:ea typeface="微软雅黑" pitchFamily="34" charset="-122"/>
              </a:endParaRPr>
            </a:p>
          </p:txBody>
        </p:sp>
      </p:grpSp>
      <p:sp>
        <p:nvSpPr>
          <p:cNvPr id="8" name="Text Box 4"/>
          <p:cNvSpPr txBox="1">
            <a:spLocks noChangeArrowheads="1"/>
          </p:cNvSpPr>
          <p:nvPr/>
        </p:nvSpPr>
        <p:spPr bwMode="auto">
          <a:xfrm>
            <a:off x="1918693" y="2522766"/>
            <a:ext cx="152679" cy="331683"/>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endParaRPr lang="zh-CN" altLang="en-US" sz="2000">
              <a:solidFill>
                <a:srgbClr val="11576A"/>
              </a:solidFill>
              <a:latin typeface="微软雅黑" pitchFamily="34" charset="-122"/>
              <a:ea typeface="微软雅黑" pitchFamily="34" charset="-122"/>
            </a:endParaRPr>
          </a:p>
        </p:txBody>
      </p:sp>
      <p:grpSp>
        <p:nvGrpSpPr>
          <p:cNvPr id="3" name="组合 2"/>
          <p:cNvGrpSpPr/>
          <p:nvPr/>
        </p:nvGrpSpPr>
        <p:grpSpPr>
          <a:xfrm>
            <a:off x="2333297" y="2025241"/>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6" name="Text Box 7"/>
            <p:cNvSpPr txBox="1">
              <a:spLocks noChangeArrowheads="1"/>
            </p:cNvSpPr>
            <p:nvPr/>
          </p:nvSpPr>
          <p:spPr bwMode="auto">
            <a:xfrm>
              <a:off x="2445427" y="2916310"/>
              <a:ext cx="3468001" cy="584775"/>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zh-CN" altLang="en-US" sz="1600" b="1" dirty="0" smtClean="0">
                  <a:solidFill>
                    <a:srgbClr val="11576A"/>
                  </a:solidFill>
                  <a:latin typeface="微软雅黑" pitchFamily="34" charset="-122"/>
                  <a:ea typeface="微软雅黑" pitchFamily="34" charset="-122"/>
                </a:rPr>
                <a:t>系统调用接口</a:t>
              </a:r>
              <a:endParaRPr lang="en-US" altLang="zh-CN" sz="1600" b="1" dirty="0" smtClean="0">
                <a:solidFill>
                  <a:srgbClr val="11576A"/>
                </a:solidFill>
                <a:latin typeface="微软雅黑" pitchFamily="34" charset="-122"/>
                <a:ea typeface="微软雅黑" pitchFamily="34" charset="-122"/>
              </a:endParaRPr>
            </a:p>
            <a:p>
              <a:pPr algn="ctr">
                <a:buFont typeface="Monotype Sorts" charset="0"/>
                <a:buNone/>
              </a:pPr>
              <a:r>
                <a:rPr lang="en-US" altLang="zh-CN" sz="1600" b="1" dirty="0" smtClean="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read(), write(), </a:t>
              </a:r>
              <a:r>
                <a:rPr lang="en-US" altLang="zh-CN" sz="1600" b="1" dirty="0" err="1">
                  <a:solidFill>
                    <a:srgbClr val="11576A"/>
                  </a:solidFill>
                  <a:latin typeface="微软雅黑" pitchFamily="34" charset="-122"/>
                  <a:ea typeface="微软雅黑" pitchFamily="34" charset="-122"/>
                </a:rPr>
                <a:t>sigaltstack</a:t>
              </a:r>
              <a:r>
                <a:rPr lang="en-US" altLang="zh-CN" sz="1600" b="1" dirty="0">
                  <a:solidFill>
                    <a:srgbClr val="11576A"/>
                  </a:solidFill>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1. </a:t>
              </a:r>
              <a:r>
                <a:rPr lang="zh-CN" altLang="en-US" sz="1800" b="1" dirty="0" smtClean="0">
                  <a:solidFill>
                    <a:srgbClr val="11576A"/>
                  </a:solidFill>
                  <a:latin typeface="微软雅黑" pitchFamily="34" charset="-122"/>
                  <a:ea typeface="微软雅黑" pitchFamily="34" charset="-122"/>
                </a:rPr>
                <a:t>注册信号处理函数</a:t>
              </a:r>
              <a:endParaRPr lang="en-US" altLang="zh-CN" sz="1800" b="1" dirty="0">
                <a:solidFill>
                  <a:srgbClr val="11576A"/>
                </a:solidFill>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5" name="组合 4"/>
          <p:cNvGrpSpPr/>
          <p:nvPr/>
        </p:nvGrpSpPr>
        <p:grpSpPr>
          <a:xfrm>
            <a:off x="3023456" y="758813"/>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信号处理函数</a:t>
              </a:r>
              <a:r>
                <a:rPr lang="en-US" altLang="zh-CN" sz="2000" b="1" dirty="0" smtClean="0">
                  <a:solidFill>
                    <a:schemeClr val="bg1"/>
                  </a:solidFill>
                  <a:latin typeface="微软雅黑" pitchFamily="34" charset="-122"/>
                  <a:ea typeface="微软雅黑" pitchFamily="34" charset="-122"/>
                </a:rPr>
                <a:t>)</a:t>
              </a:r>
              <a:endParaRPr lang="en-US" altLang="zh-CN" sz="2000" b="1" dirty="0">
                <a:solidFill>
                  <a:schemeClr val="bg1"/>
                </a:solidFill>
                <a:latin typeface="微软雅黑" pitchFamily="34" charset="-122"/>
                <a:ea typeface="微软雅黑" pitchFamily="34" charset="-122"/>
              </a:endParaRP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2" name="Text Box 23"/>
            <p:cNvSpPr txBox="1">
              <a:spLocks noChangeArrowheads="1"/>
            </p:cNvSpPr>
            <p:nvPr/>
          </p:nvSpPr>
          <p:spPr bwMode="auto">
            <a:xfrm>
              <a:off x="5139128" y="758813"/>
              <a:ext cx="2308645"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en-US" altLang="zh-CN" sz="1800" b="1" dirty="0">
                  <a:solidFill>
                    <a:srgbClr val="11576A"/>
                  </a:solidFill>
                  <a:latin typeface="微软雅黑" pitchFamily="34" charset="-122"/>
                  <a:ea typeface="微软雅黑" pitchFamily="34" charset="-122"/>
                </a:rPr>
                <a:t>3. </a:t>
              </a:r>
              <a:r>
                <a:rPr lang="zh-CN" altLang="en-US" sz="1800" b="1" dirty="0" smtClean="0">
                  <a:solidFill>
                    <a:srgbClr val="11576A"/>
                  </a:solidFill>
                  <a:latin typeface="微软雅黑" pitchFamily="34" charset="-122"/>
                  <a:ea typeface="微软雅黑" pitchFamily="34" charset="-122"/>
                </a:rPr>
                <a:t>执行信号处理函数</a:t>
              </a:r>
              <a:endParaRPr lang="en-US" altLang="zh-CN" sz="1800" b="1" dirty="0">
                <a:solidFill>
                  <a:srgbClr val="11576A"/>
                </a:solidFill>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4" name="组合 3"/>
          <p:cNvGrpSpPr/>
          <p:nvPr/>
        </p:nvGrpSpPr>
        <p:grpSpPr>
          <a:xfrm>
            <a:off x="612748" y="179622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发送信号</a:t>
              </a:r>
              <a:endParaRPr lang="en-US" altLang="zh-CN" sz="1800" b="1" dirty="0">
                <a:solidFill>
                  <a:srgbClr val="11576A"/>
                </a:solidFill>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2. </a:t>
              </a:r>
              <a:r>
                <a:rPr lang="zh-CN" altLang="en-US" sz="1800" b="1" dirty="0" smtClean="0">
                  <a:solidFill>
                    <a:srgbClr val="11576A"/>
                  </a:solidFill>
                  <a:latin typeface="微软雅黑" pitchFamily="34" charset="-122"/>
                  <a:ea typeface="微软雅黑" pitchFamily="34" charset="-122"/>
                </a:rPr>
                <a:t>分发信号到进程的信号处理函数</a:t>
              </a:r>
              <a:endParaRPr lang="en-US" altLang="zh-CN" sz="1800" b="1" dirty="0">
                <a:solidFill>
                  <a:srgbClr val="11576A"/>
                </a:solidFill>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sp>
        <p:nvSpPr>
          <p:cNvPr id="27" name="标题 1"/>
          <p:cNvSpPr txBox="1"/>
          <p:nvPr/>
        </p:nvSpPr>
        <p:spPr>
          <a:xfrm>
            <a:off x="206855" y="22725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信号的实现</a:t>
            </a:r>
            <a:endParaRPr lang="en-US" altLang="zh-C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	</a:t>
            </a:r>
            <a:r>
              <a:rPr lang="en-US" altLang="en-US" sz="1300" b="1" dirty="0" smtClean="0">
                <a:latin typeface="Courier New" panose="02070309020205020404" pitchFamily="49" charset="0"/>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zh-CN"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solidFill>
                <a:srgbClr val="C00000"/>
              </a:solidFill>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	</a:t>
            </a:r>
            <a:r>
              <a:rPr lang="en-US" altLang="en-US" sz="1300" b="1" dirty="0" smtClean="0">
                <a:latin typeface="Courier New" panose="02070309020205020404" pitchFamily="49" charset="0"/>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zh-CN"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 pressed to quit\n”);   /* this is “ctrl” &amp; “\”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exit(0); /* normal exit status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7" name="组合 46"/>
          <p:cNvGrpSpPr/>
          <p:nvPr/>
        </p:nvGrpSpPr>
        <p:grpSpPr>
          <a:xfrm>
            <a:off x="1262422" y="2308566"/>
            <a:ext cx="4952652" cy="369890"/>
            <a:chOff x="1262422" y="2833934"/>
            <a:chExt cx="4952652" cy="369890"/>
          </a:xfrm>
        </p:grpSpPr>
        <p:pic>
          <p:nvPicPr>
            <p:cNvPr id="48" name="图片 47" descr="小点1.png"/>
            <p:cNvPicPr>
              <a:picLocks noChangeAspect="1"/>
            </p:cNvPicPr>
            <p:nvPr/>
          </p:nvPicPr>
          <p:blipFill>
            <a:blip r:embed="rId2" cstate="print"/>
            <a:stretch>
              <a:fillRect/>
            </a:stretch>
          </p:blipFill>
          <p:spPr>
            <a:xfrm>
              <a:off x="1262422" y="2890840"/>
              <a:ext cx="151066" cy="148997"/>
            </a:xfrm>
            <a:prstGeom prst="rect">
              <a:avLst/>
            </a:prstGeom>
            <a:effectLst/>
          </p:spPr>
        </p:pic>
        <p:sp>
          <p:nvSpPr>
            <p:cNvPr id="49" name="内容占位符 2"/>
            <p:cNvSpPr txBox="1"/>
            <p:nvPr/>
          </p:nvSpPr>
          <p:spPr>
            <a:xfrm>
              <a:off x="1394985" y="2833934"/>
              <a:ext cx="482008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每个进程占用一部分资源并请求其它资源</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管道</a:t>
            </a:r>
            <a:r>
              <a:rPr lang="en-US" altLang="zh-CN" dirty="0" smtClean="0">
                <a:cs typeface="+mj-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67267" cy="428628"/>
            <a:chOff x="844893" y="1000114"/>
            <a:chExt cx="5167267" cy="428628"/>
          </a:xfrm>
        </p:grpSpPr>
        <p:sp>
          <p:nvSpPr>
            <p:cNvPr id="9" name="内容占位符 2"/>
            <p:cNvSpPr txBox="1"/>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进程间基于</a:t>
              </a:r>
              <a:r>
                <a:rPr lang="zh-CN" altLang="en-US"/>
                <a:t>内存</a:t>
              </a:r>
              <a:r>
                <a:rPr lang="zh-CN" altLang="en-US" smtClean="0"/>
                <a:t>文件的</a:t>
              </a:r>
              <a:r>
                <a:rPr lang="zh-CN" altLang="en-US" dirty="0"/>
                <a:t>通信机制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6516"/>
            <a:ext cx="5870247" cy="714380"/>
            <a:chOff x="844893" y="2006516"/>
            <a:chExt cx="5870247" cy="714380"/>
          </a:xfrm>
        </p:grpSpPr>
        <p:sp>
          <p:nvSpPr>
            <p:cNvPr id="23" name="内容占位符 2"/>
            <p:cNvSpPr txBox="1"/>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进程不知道（或不关心！）的另一端</a:t>
              </a:r>
              <a:endParaRPr lang="en-US" altLang="zh-CN" dirty="0" smtClean="0"/>
            </a:p>
            <a:p>
              <a:pPr marL="0" lvl="0" indent="0">
                <a:spcBef>
                  <a:spcPct val="20000"/>
                </a:spcBef>
                <a:defRPr/>
              </a:pPr>
              <a:r>
                <a:rPr lang="zh-CN" altLang="en-US" dirty="0" smtClean="0"/>
                <a:t>   </a:t>
              </a:r>
              <a:endParaRPr lang="zh-CN" altLang="en-US" dirty="0"/>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78821"/>
            <a:ext cx="5595594" cy="507224"/>
            <a:chOff x="1262422" y="1378821"/>
            <a:chExt cx="5595594" cy="507224"/>
          </a:xfrm>
        </p:grpSpPr>
        <p:sp>
          <p:nvSpPr>
            <p:cNvPr id="27" name="内容占位符 2"/>
            <p:cNvSpPr txBox="1"/>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latin typeface="+mn-ea"/>
                  <a:ea typeface="+mn-ea"/>
                </a:rPr>
                <a:t>子进程从父进程继承文件描述</a:t>
              </a:r>
              <a:r>
                <a:rPr lang="zh-CN" altLang="en-US" dirty="0" smtClean="0">
                  <a:latin typeface="+mn-ea"/>
                  <a:ea typeface="+mn-ea"/>
                </a:rPr>
                <a:t>符</a:t>
              </a:r>
              <a:endParaRPr lang="en-US" altLang="zh-CN" dirty="0" smtClean="0">
                <a:latin typeface="+mn-ea"/>
                <a:ea typeface="+mn-ea"/>
              </a:endParaRPr>
            </a:p>
            <a:p>
              <a:pPr marL="0" lvl="1" indent="0">
                <a:lnSpc>
                  <a:spcPct val="90000"/>
                </a:lnSpc>
              </a:pPr>
              <a:r>
                <a:rPr lang="zh-CN" altLang="en-US" dirty="0" smtClean="0">
                  <a:latin typeface="+mn-ea"/>
                  <a:ea typeface="+mn-ea"/>
                </a:rPr>
                <a:t>缺省文件描述符：</a:t>
              </a:r>
              <a:r>
                <a:rPr lang="en-US" altLang="zh-CN" dirty="0" smtClean="0">
                  <a:latin typeface="+mn-ea"/>
                  <a:ea typeface="+mn-ea"/>
                </a:rPr>
                <a:t>0 </a:t>
              </a:r>
              <a:r>
                <a:rPr lang="en-US" altLang="zh-CN" dirty="0" err="1" smtClean="0">
                  <a:latin typeface="+mn-ea"/>
                  <a:ea typeface="+mn-ea"/>
                </a:rPr>
                <a:t>stdin</a:t>
              </a:r>
              <a:r>
                <a:rPr lang="en-US" altLang="zh-CN" dirty="0" smtClean="0">
                  <a:latin typeface="+mn-ea"/>
                  <a:ea typeface="+mn-ea"/>
                </a:rPr>
                <a:t>, 1 </a:t>
              </a:r>
              <a:r>
                <a:rPr lang="en-US" altLang="zh-CN" dirty="0" err="1" smtClean="0">
                  <a:latin typeface="+mn-ea"/>
                  <a:ea typeface="+mn-ea"/>
                </a:rPr>
                <a:t>stdout</a:t>
              </a:r>
              <a:r>
                <a:rPr lang="en-US" altLang="zh-CN" dirty="0" smtClean="0">
                  <a:latin typeface="+mn-ea"/>
                  <a:ea typeface="+mn-ea"/>
                </a:rPr>
                <a:t>, 2 </a:t>
              </a:r>
              <a:r>
                <a:rPr lang="en-US" altLang="zh-CN" dirty="0" err="1" smtClean="0">
                  <a:latin typeface="+mn-ea"/>
                  <a:ea typeface="+mn-ea"/>
                </a:rPr>
                <a:t>stderr</a:t>
              </a:r>
              <a:endParaRPr kumimoji="0" lang="zh-CN" altLang="en-US" b="1" i="0" u="none" strike="noStrike" kern="1200" cap="none" spc="0" normalizeH="0" baseline="0" noProof="0" dirty="0">
                <a:ln>
                  <a:noFill/>
                </a:ln>
                <a:solidFill>
                  <a:srgbClr val="11576A"/>
                </a:solidFill>
                <a:effectLst/>
                <a:uLnTx/>
                <a:uFillTx/>
                <a:latin typeface="+mn-ea"/>
                <a:ea typeface="+mn-ea"/>
              </a:endParaRPr>
            </a:p>
          </p:txBody>
        </p:sp>
        <p:pic>
          <p:nvPicPr>
            <p:cNvPr id="28" name="图片 27" descr="小点1.png"/>
            <p:cNvPicPr>
              <a:picLocks noChangeAspect="1"/>
            </p:cNvPicPr>
            <p:nvPr/>
          </p:nvPicPr>
          <p:blipFill>
            <a:blip r:embed="rId2"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2380335"/>
            <a:ext cx="4175820" cy="714380"/>
            <a:chOff x="1260276" y="2380335"/>
            <a:chExt cx="4175820" cy="714380"/>
          </a:xfrm>
        </p:grpSpPr>
        <p:pic>
          <p:nvPicPr>
            <p:cNvPr id="10" name="图片 9" descr="小点1.png"/>
            <p:cNvPicPr>
              <a:picLocks noChangeAspect="1"/>
            </p:cNvPicPr>
            <p:nvPr/>
          </p:nvPicPr>
          <p:blipFill>
            <a:blip r:embed="rId2"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2" cstate="print"/>
            <a:stretch>
              <a:fillRect/>
            </a:stretch>
          </p:blipFill>
          <p:spPr>
            <a:xfrm>
              <a:off x="1264361" y="2797874"/>
              <a:ext cx="151066" cy="148997"/>
            </a:xfrm>
            <a:prstGeom prst="rect">
              <a:avLst/>
            </a:prstGeom>
            <a:effectLst/>
          </p:spPr>
        </p:pic>
        <p:sp>
          <p:nvSpPr>
            <p:cNvPr id="15" name="内容占位符 2"/>
            <p:cNvSpPr txBox="1"/>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可能从键盘、文件、程序读取</a:t>
              </a:r>
              <a:r>
                <a:rPr lang="en-US" altLang="zh-CN" dirty="0" smtClean="0"/>
                <a:t/>
              </a:r>
              <a:br>
                <a:rPr lang="en-US" altLang="zh-CN" dirty="0" smtClean="0"/>
              </a:br>
              <a:r>
                <a:rPr lang="zh-CN" altLang="en-US" dirty="0" smtClean="0"/>
                <a:t>可能写入到终端、文件、程序</a:t>
              </a:r>
              <a:endParaRPr lang="zh-CN" altLang="en-US" dirty="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sz="3200" dirty="0"/>
              <a:t>与管道相关的系统调</a:t>
            </a:r>
            <a:r>
              <a:rPr lang="zh-CN" altLang="en-US" sz="3200" dirty="0" smtClean="0"/>
              <a:t>用</a:t>
            </a:r>
            <a:endParaRPr lang="en-US" altLang="zh-CN" sz="3200" dirty="0"/>
          </a:p>
        </p:txBody>
      </p:sp>
      <p:grpSp>
        <p:nvGrpSpPr>
          <p:cNvPr id="2" name="组合 1"/>
          <p:cNvGrpSpPr/>
          <p:nvPr/>
        </p:nvGrpSpPr>
        <p:grpSpPr>
          <a:xfrm>
            <a:off x="669633" y="1106499"/>
            <a:ext cx="4610537" cy="673163"/>
            <a:chOff x="669633" y="1106499"/>
            <a:chExt cx="4610537" cy="673163"/>
          </a:xfrm>
        </p:grpSpPr>
        <p:sp>
          <p:nvSpPr>
            <p:cNvPr id="58" name="内容占位符 2"/>
            <p:cNvSpPr txBox="1"/>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读管道：</a:t>
              </a:r>
              <a:r>
                <a:rPr lang="en-US" altLang="zh-CN" dirty="0" smtClean="0"/>
                <a:t>read(</a:t>
              </a:r>
              <a:r>
                <a:rPr lang="en-US" altLang="zh-CN" dirty="0" err="1" smtClean="0"/>
                <a:t>fd</a:t>
              </a:r>
              <a:r>
                <a:rPr lang="en-US" altLang="zh-CN" dirty="0" smtClean="0"/>
                <a:t>, buffer, </a:t>
              </a:r>
              <a:r>
                <a:rPr lang="en-US" altLang="zh-CN" dirty="0" err="1" smtClean="0"/>
                <a:t>nbytes</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0" name="内容占位符 2"/>
            <p:cNvSpPr txBox="1"/>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scanf</a:t>
              </a:r>
              <a:r>
                <a:rPr lang="en-US" altLang="zh-CN" dirty="0" smtClean="0"/>
                <a:t>()</a:t>
              </a:r>
              <a:r>
                <a:rPr lang="zh-CN" altLang="en-US" dirty="0" smtClean="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69633" y="1739592"/>
            <a:ext cx="4610537" cy="688142"/>
            <a:chOff x="669633" y="1739592"/>
            <a:chExt cx="4610537" cy="688142"/>
          </a:xfrm>
        </p:grpSpPr>
        <p:sp>
          <p:nvSpPr>
            <p:cNvPr id="63" name="内容占位符 2"/>
            <p:cNvSpPr txBox="1"/>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写管道：</a:t>
              </a:r>
              <a:r>
                <a:rPr lang="en-US" altLang="zh-CN" dirty="0" smtClean="0"/>
                <a:t> write(</a:t>
              </a:r>
              <a:r>
                <a:rPr lang="en-US" altLang="zh-CN" dirty="0" err="1" smtClean="0"/>
                <a:t>fd</a:t>
              </a:r>
              <a:r>
                <a:rPr lang="en-US" altLang="zh-CN" dirty="0" smtClean="0"/>
                <a:t>, buffer, </a:t>
              </a:r>
              <a:r>
                <a:rPr lang="en-US" altLang="zh-CN" dirty="0" err="1" smtClean="0"/>
                <a:t>nbytes</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5" name="内容占位符 2"/>
            <p:cNvSpPr txBox="1"/>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printf</a:t>
              </a:r>
              <a:r>
                <a:rPr lang="en-US" altLang="zh-CN" dirty="0"/>
                <a:t>()</a:t>
              </a:r>
              <a:r>
                <a:rPr lang="zh-CN" altLang="en-US" dirty="0" smtClean="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69633" y="2372685"/>
            <a:ext cx="4708188" cy="1495209"/>
            <a:chOff x="669633" y="2372685"/>
            <a:chExt cx="4708188" cy="1495209"/>
          </a:xfrm>
        </p:grpSpPr>
        <p:sp>
          <p:nvSpPr>
            <p:cNvPr id="66" name="内容占位符 2"/>
            <p:cNvSpPr txBox="1"/>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创建管道：</a:t>
              </a:r>
              <a:r>
                <a:rPr lang="en-US" altLang="zh-CN" dirty="0" smtClean="0"/>
                <a:t>pipe(</a:t>
              </a:r>
              <a:r>
                <a:rPr lang="en-US" altLang="zh-CN" dirty="0" err="1" smtClean="0"/>
                <a:t>rgfd</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8" name="内容占位符 2"/>
            <p:cNvSpPr txBox="1"/>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zh-CN" altLang="en-US" dirty="0" smtClean="0"/>
                <a:t>是</a:t>
              </a:r>
              <a:r>
                <a:rPr lang="en-US" altLang="zh-CN" dirty="0" smtClean="0"/>
                <a:t>2</a:t>
              </a:r>
              <a:r>
                <a:rPr lang="zh-CN" altLang="en-US" dirty="0" smtClean="0"/>
                <a:t>个文件描述符组成的数组</a:t>
              </a:r>
              <a:endParaRPr kumimoji="0" lang="zh-CN" altLang="en-US" b="1" i="0" u="none" strike="noStrike" kern="1200" cap="none" spc="0" normalizeH="0" baseline="0" noProof="0" dirty="0">
                <a:ln>
                  <a:noFill/>
                </a:ln>
                <a:solidFill>
                  <a:srgbClr val="11576A"/>
                </a:solidFill>
                <a:effectLst/>
                <a:uLnTx/>
                <a:uFillTx/>
              </a:endParaRPr>
            </a:p>
          </p:txBody>
        </p:sp>
        <p:sp>
          <p:nvSpPr>
            <p:cNvPr id="69" name="内容占位符 2"/>
            <p:cNvSpPr txBox="1"/>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en-US" altLang="zh-CN" dirty="0" smtClean="0"/>
                <a:t>[0]</a:t>
              </a:r>
              <a:r>
                <a:rPr lang="zh-CN" altLang="en-US" dirty="0" smtClean="0"/>
                <a:t>是读文件描述符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70" name="内容占位符 2"/>
            <p:cNvSpPr txBox="1"/>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en-US" altLang="zh-CN" dirty="0" smtClean="0"/>
                <a:t>[1]</a:t>
              </a:r>
              <a:r>
                <a:rPr lang="zh-CN" altLang="en-US" dirty="0" smtClean="0"/>
                <a:t>是写文件描述符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7725" y="125729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4"/>
              <p:cNvSpPr>
                <a:spLocks noChangeArrowheads="1"/>
              </p:cNvSpPr>
              <p:nvPr/>
            </p:nvSpPr>
            <p:spPr bwMode="auto">
              <a:xfrm>
                <a:off x="1047725" y="1638295"/>
                <a:ext cx="928693"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sz="2400" b="1" dirty="0" smtClean="0">
                    <a:solidFill>
                      <a:schemeClr val="bg1"/>
                    </a:solidFill>
                    <a:latin typeface="微软雅黑" pitchFamily="34" charset="-122"/>
                    <a:ea typeface="微软雅黑" pitchFamily="34" charset="-122"/>
                  </a:rPr>
                  <a:t>s</a:t>
                </a:r>
                <a:r>
                  <a:rPr lang="en-US" altLang="zh-CN" sz="2400" b="1" dirty="0" smtClean="0">
                    <a:solidFill>
                      <a:schemeClr val="bg1"/>
                    </a:solidFill>
                    <a:latin typeface="微软雅黑" pitchFamily="34" charset="-122"/>
                    <a:ea typeface="微软雅黑" pitchFamily="34" charset="-122"/>
                    <a:cs typeface="+mn-cs"/>
                  </a:rPr>
                  <a:t>hell</a:t>
                </a:r>
                <a:endParaRPr lang="en-US" altLang="zh-CN" sz="2400" b="1" dirty="0">
                  <a:solidFill>
                    <a:schemeClr val="bg1"/>
                  </a:solidFill>
                  <a:latin typeface="微软雅黑" pitchFamily="34" charset="-122"/>
                  <a:ea typeface="微软雅黑" pitchFamily="34" charset="-122"/>
                  <a:cs typeface="+mn-cs"/>
                </a:endParaRP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Rectangle 4"/>
              <p:cNvSpPr>
                <a:spLocks noChangeArrowheads="1"/>
              </p:cNvSpPr>
              <p:nvPr/>
            </p:nvSpPr>
            <p:spPr bwMode="auto">
              <a:xfrm>
                <a:off x="2000232" y="1257290"/>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1</a:t>
                </a:r>
                <a:endParaRPr lang="en-US" altLang="zh-CN" b="1" dirty="0">
                  <a:solidFill>
                    <a:srgbClr val="11576A"/>
                  </a:solidFill>
                  <a:latin typeface="微软雅黑" pitchFamily="34" charset="-122"/>
                  <a:ea typeface="微软雅黑" pitchFamily="34" charset="-122"/>
                  <a:cs typeface="+mn-cs"/>
                </a:endParaRP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管道示例</a:t>
            </a:r>
            <a:endParaRPr lang="en-US" altLang="zh-CN" dirty="0"/>
          </a:p>
        </p:txBody>
      </p:sp>
      <p:sp>
        <p:nvSpPr>
          <p:cNvPr id="29" name="Rectangle 4"/>
          <p:cNvSpPr>
            <a:spLocks noChangeArrowheads="1"/>
          </p:cNvSpPr>
          <p:nvPr/>
        </p:nvSpPr>
        <p:spPr bwMode="auto">
          <a:xfrm>
            <a:off x="990571" y="4440220"/>
            <a:ext cx="5602299" cy="374683"/>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more </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stdin</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为管道读端</a:t>
            </a:r>
            <a:endParaRPr lang="en-US" altLang="zh-CN" sz="2000" b="1" dirty="0">
              <a:solidFill>
                <a:srgbClr val="11576A"/>
              </a:solidFill>
              <a:latin typeface="微软雅黑" pitchFamily="34" charset="-122"/>
              <a:ea typeface="微软雅黑" pitchFamily="34" charset="-122"/>
              <a:cs typeface="+mn-cs"/>
            </a:endParaRPr>
          </a:p>
        </p:txBody>
      </p:sp>
      <p:sp>
        <p:nvSpPr>
          <p:cNvPr id="9" name="Rectangle 4"/>
          <p:cNvSpPr>
            <a:spLocks noChangeArrowheads="1"/>
          </p:cNvSpPr>
          <p:nvPr/>
        </p:nvSpPr>
        <p:spPr bwMode="auto">
          <a:xfrm>
            <a:off x="1000095" y="4105286"/>
            <a:ext cx="5337199" cy="500084"/>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为</a:t>
            </a:r>
            <a:r>
              <a:rPr lang="en-US" altLang="zh-CN" sz="2000" b="1" dirty="0" err="1">
                <a:solidFill>
                  <a:srgbClr val="11576A"/>
                </a:solidFill>
                <a:latin typeface="微软雅黑" pitchFamily="34" charset="-122"/>
                <a:ea typeface="微软雅黑" pitchFamily="34" charset="-122"/>
                <a:cs typeface="+mn-cs"/>
              </a:rPr>
              <a:t>ls</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stdout</a:t>
            </a:r>
            <a:r>
              <a:rPr lang="zh-CN" altLang="en-US" sz="2000" b="1" dirty="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管道写</a:t>
            </a:r>
            <a:r>
              <a:rPr lang="zh-CN" altLang="en-US" sz="2000" b="1" dirty="0" smtClean="0">
                <a:solidFill>
                  <a:srgbClr val="11576A"/>
                </a:solidFill>
                <a:latin typeface="微软雅黑" pitchFamily="34" charset="-122"/>
                <a:ea typeface="微软雅黑" pitchFamily="34" charset="-122"/>
                <a:cs typeface="+mn-cs"/>
              </a:rPr>
              <a:t>端</a:t>
            </a:r>
            <a:endParaRPr lang="en-US" altLang="zh-CN" sz="2000" b="1" dirty="0">
              <a:solidFill>
                <a:srgbClr val="11576A"/>
              </a:solidFill>
              <a:latin typeface="微软雅黑" pitchFamily="34" charset="-122"/>
              <a:ea typeface="微软雅黑" pitchFamily="34" charset="-122"/>
              <a:cs typeface="+mn-cs"/>
            </a:endParaRPr>
          </a:p>
        </p:txBody>
      </p:sp>
      <p:grpSp>
        <p:nvGrpSpPr>
          <p:cNvPr id="20" name="组合 19"/>
          <p:cNvGrpSpPr/>
          <p:nvPr/>
        </p:nvGrpSpPr>
        <p:grpSpPr>
          <a:xfrm>
            <a:off x="571473" y="3429006"/>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创建管道</a:t>
              </a:r>
              <a:endParaRPr lang="en-US" altLang="zh-CN" sz="2000" b="1" dirty="0">
                <a:solidFill>
                  <a:srgbClr val="11576A"/>
                </a:solidFill>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sz="2000" b="1" dirty="0" smtClean="0">
                  <a:solidFill>
                    <a:srgbClr val="11576A"/>
                  </a:solidFill>
                  <a:latin typeface="微软雅黑" pitchFamily="34" charset="-122"/>
                  <a:ea typeface="微软雅黑" pitchFamily="34" charset="-122"/>
                  <a:cs typeface="+mn-cs"/>
                </a:rPr>
                <a:t>shell</a:t>
              </a:r>
              <a:endParaRPr lang="en-US" altLang="zh-CN" sz="2000" b="1" dirty="0">
                <a:solidFill>
                  <a:srgbClr val="11576A"/>
                </a:solidFill>
                <a:latin typeface="微软雅黑" pitchFamily="34" charset="-122"/>
                <a:ea typeface="微软雅黑" pitchFamily="34" charset="-122"/>
                <a:cs typeface="+mn-cs"/>
              </a:endParaRPr>
            </a:p>
          </p:txBody>
        </p:sp>
      </p:grpSp>
      <p:grpSp>
        <p:nvGrpSpPr>
          <p:cNvPr id="5" name="组合 4"/>
          <p:cNvGrpSpPr/>
          <p:nvPr/>
        </p:nvGrpSpPr>
        <p:grpSpPr>
          <a:xfrm>
            <a:off x="1866880" y="2105025"/>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4"/>
            <p:cNvSpPr>
              <a:spLocks noChangeArrowheads="1"/>
            </p:cNvSpPr>
            <p:nvPr/>
          </p:nvSpPr>
          <p:spPr bwMode="auto">
            <a:xfrm>
              <a:off x="2436798" y="2247898"/>
              <a:ext cx="928693" cy="357190"/>
            </a:xfrm>
            <a:prstGeom prst="rect">
              <a:avLst/>
            </a:prstGeom>
            <a:noFill/>
            <a:ln>
              <a:noFill/>
            </a:ln>
            <a:effectLst/>
          </p:spPr>
          <p:txBody>
            <a:bodyPr lIns="92075" tIns="46038" rIns="92075" bIns="46038"/>
            <a:lstStyle/>
            <a:p>
              <a:pPr marL="0" lvl="1" algn="ctr">
                <a:spcBef>
                  <a:spcPct val="20000"/>
                </a:spcBef>
                <a:buClr>
                  <a:schemeClr val="folHlink"/>
                </a:buClr>
              </a:pPr>
              <a:r>
                <a:rPr lang="en-US" altLang="zh-CN" sz="2400" b="1" dirty="0" err="1" smtClean="0">
                  <a:solidFill>
                    <a:schemeClr val="bg1"/>
                  </a:solidFill>
                  <a:latin typeface="微软雅黑" pitchFamily="34" charset="-122"/>
                  <a:ea typeface="微软雅黑" pitchFamily="34" charset="-122"/>
                </a:rPr>
                <a:t>l</a:t>
              </a:r>
              <a:r>
                <a:rPr lang="en-US" altLang="zh-CN" sz="2400" b="1" dirty="0" err="1" smtClean="0">
                  <a:solidFill>
                    <a:schemeClr val="bg1"/>
                  </a:solidFill>
                  <a:latin typeface="微软雅黑" pitchFamily="34" charset="-122"/>
                  <a:ea typeface="微软雅黑" pitchFamily="34" charset="-122"/>
                  <a:cs typeface="+mn-cs"/>
                </a:rPr>
                <a:t>s</a:t>
              </a:r>
              <a:endParaRPr lang="en-US" altLang="zh-CN" sz="2400" b="1" dirty="0">
                <a:solidFill>
                  <a:schemeClr val="bg1"/>
                </a:solidFill>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err="1" smtClean="0">
                  <a:solidFill>
                    <a:srgbClr val="11576A"/>
                  </a:solidFill>
                  <a:latin typeface="微软雅黑" pitchFamily="34" charset="-122"/>
                  <a:ea typeface="微软雅黑" pitchFamily="34" charset="-122"/>
                  <a:cs typeface="+mn-cs"/>
                </a:rPr>
                <a:t>stdout</a:t>
              </a:r>
              <a:endParaRPr lang="en-US" altLang="zh-CN" b="1" dirty="0">
                <a:solidFill>
                  <a:srgbClr val="11576A"/>
                </a:solidFill>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2</a:t>
              </a:r>
              <a:endParaRPr lang="en-US" altLang="zh-CN" b="1" dirty="0">
                <a:solidFill>
                  <a:srgbClr val="11576A"/>
                </a:solidFill>
                <a:latin typeface="微软雅黑" pitchFamily="34" charset="-122"/>
                <a:ea typeface="微软雅黑" pitchFamily="34" charset="-122"/>
                <a:cs typeface="+mn-cs"/>
              </a:endParaRPr>
            </a:p>
          </p:txBody>
        </p:sp>
      </p:grpSp>
      <p:sp>
        <p:nvSpPr>
          <p:cNvPr id="32" name="Rectangle 4"/>
          <p:cNvSpPr>
            <a:spLocks noChangeArrowheads="1"/>
          </p:cNvSpPr>
          <p:nvPr/>
        </p:nvSpPr>
        <p:spPr bwMode="auto">
          <a:xfrm>
            <a:off x="3668694" y="1036294"/>
            <a:ext cx="1785950" cy="357190"/>
          </a:xfrm>
          <a:prstGeom prst="rect">
            <a:avLst/>
          </a:prstGeom>
          <a:noFill/>
          <a:ln>
            <a:noFill/>
          </a:ln>
          <a:effectLst/>
        </p:spPr>
        <p:txBody>
          <a:bodyPr lIns="92075" tIns="46038" rIns="92075" bIns="46038"/>
          <a:lstStyle/>
          <a:p>
            <a:pPr marL="342900" indent="-342900">
              <a:spcBef>
                <a:spcPct val="20000"/>
              </a:spcBef>
              <a:buClr>
                <a:schemeClr val="folHlink"/>
              </a:buClr>
              <a:buSzPct val="75000"/>
              <a:buFont typeface="Arial" panose="02080604020202020204" charset="0"/>
              <a:buNone/>
            </a:pPr>
            <a:r>
              <a:rPr lang="en-US" altLang="zh-CN" sz="2000" b="1" dirty="0" smtClean="0">
                <a:solidFill>
                  <a:srgbClr val="11576A"/>
                </a:solidFill>
                <a:latin typeface="微软雅黑" pitchFamily="34" charset="-122"/>
                <a:ea typeface="微软雅黑" pitchFamily="34" charset="-122"/>
              </a:rPr>
              <a:t>% </a:t>
            </a:r>
            <a:r>
              <a:rPr lang="en-US" altLang="zh-CN" sz="2000" b="1" dirty="0" err="1" smtClean="0">
                <a:solidFill>
                  <a:srgbClr val="11576A"/>
                </a:solidFill>
                <a:latin typeface="微软雅黑" pitchFamily="34" charset="-122"/>
                <a:ea typeface="微软雅黑" pitchFamily="34" charset="-122"/>
              </a:rPr>
              <a:t>ls</a:t>
            </a:r>
            <a:r>
              <a:rPr lang="en-US" altLang="zh-CN" sz="2000" b="1" dirty="0" smtClean="0">
                <a:solidFill>
                  <a:srgbClr val="11576A"/>
                </a:solidFill>
                <a:latin typeface="微软雅黑" pitchFamily="34" charset="-122"/>
                <a:ea typeface="微软雅黑" pitchFamily="34" charset="-122"/>
              </a:rPr>
              <a:t> | more</a:t>
            </a:r>
            <a:endParaRPr lang="en-US" altLang="zh-CN" sz="2000" b="1" dirty="0">
              <a:solidFill>
                <a:srgbClr val="11576A"/>
              </a:solidFill>
              <a:latin typeface="微软雅黑" pitchFamily="34" charset="-122"/>
              <a:ea typeface="微软雅黑" pitchFamily="34" charset="-122"/>
            </a:endParaRPr>
          </a:p>
        </p:txBody>
      </p:sp>
      <p:grpSp>
        <p:nvGrpSpPr>
          <p:cNvPr id="6" name="组合 5"/>
          <p:cNvGrpSpPr/>
          <p:nvPr/>
        </p:nvGrpSpPr>
        <p:grpSpPr>
          <a:xfrm>
            <a:off x="1333478" y="214312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Rectangle 4"/>
            <p:cNvSpPr>
              <a:spLocks noChangeArrowheads="1"/>
            </p:cNvSpPr>
            <p:nvPr/>
          </p:nvSpPr>
          <p:spPr bwMode="auto">
            <a:xfrm>
              <a:off x="6332550" y="2247898"/>
              <a:ext cx="928693" cy="357190"/>
            </a:xfrm>
            <a:prstGeom prst="rect">
              <a:avLst/>
            </a:prstGeom>
            <a:noFill/>
            <a:ln>
              <a:noFill/>
            </a:ln>
            <a:effectLst/>
          </p:spPr>
          <p:txBody>
            <a:bodyPr lIns="92075" tIns="46038" rIns="92075" bIns="46038"/>
            <a:lstStyle/>
            <a:p>
              <a:pPr marL="0" lvl="1" algn="ctr">
                <a:spcBef>
                  <a:spcPct val="20000"/>
                </a:spcBef>
                <a:buClr>
                  <a:schemeClr val="folHlink"/>
                </a:buClr>
              </a:pPr>
              <a:r>
                <a:rPr lang="en-US" altLang="zh-CN" sz="2000" b="1" dirty="0" smtClean="0">
                  <a:solidFill>
                    <a:schemeClr val="bg1"/>
                  </a:solidFill>
                  <a:latin typeface="微软雅黑" pitchFamily="34" charset="-122"/>
                  <a:ea typeface="微软雅黑" pitchFamily="34" charset="-122"/>
                  <a:cs typeface="+mn-cs"/>
                </a:rPr>
                <a:t>more</a:t>
              </a:r>
              <a:endParaRPr lang="en-US" altLang="zh-CN" sz="2000" b="1" dirty="0">
                <a:solidFill>
                  <a:schemeClr val="bg1"/>
                </a:solidFill>
                <a:latin typeface="微软雅黑" pitchFamily="34" charset="-122"/>
                <a:ea typeface="微软雅黑" pitchFamily="34" charset="-122"/>
                <a:cs typeface="+mn-cs"/>
              </a:endParaRPr>
            </a:p>
          </p:txBody>
        </p:sp>
        <p:sp>
          <p:nvSpPr>
            <p:cNvPr id="19" name="Rectangle 4"/>
            <p:cNvSpPr>
              <a:spLocks noChangeArrowheads="1"/>
            </p:cNvSpPr>
            <p:nvPr/>
          </p:nvSpPr>
          <p:spPr bwMode="auto">
            <a:xfrm>
              <a:off x="5562606" y="2428874"/>
              <a:ext cx="785818"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err="1" smtClean="0">
                  <a:solidFill>
                    <a:srgbClr val="11576A"/>
                  </a:solidFill>
                  <a:latin typeface="微软雅黑" pitchFamily="34" charset="-122"/>
                  <a:ea typeface="微软雅黑" pitchFamily="34" charset="-122"/>
                  <a:cs typeface="+mn-cs"/>
                </a:rPr>
                <a:t>stdin</a:t>
              </a:r>
              <a:endParaRPr lang="en-US" altLang="zh-CN" b="1" dirty="0">
                <a:solidFill>
                  <a:srgbClr val="11576A"/>
                </a:solidFill>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3</a:t>
              </a:r>
              <a:endParaRPr lang="en-US" altLang="zh-CN" b="1" dirty="0">
                <a:solidFill>
                  <a:srgbClr val="11576A"/>
                </a:solidFill>
                <a:latin typeface="微软雅黑" pitchFamily="34" charset="-122"/>
                <a:ea typeface="微软雅黑" pitchFamily="34" charset="-122"/>
                <a:cs typeface="+mn-cs"/>
              </a:endParaRP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9" grpId="0" bldLvl="0" animBg="1"/>
      <p:bldP spid="3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消息队列和共享内存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消息队列</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941685" cy="642942"/>
            <a:chOff x="844893" y="1000114"/>
            <a:chExt cx="5941685" cy="642942"/>
          </a:xfrm>
        </p:grpSpPr>
        <p:sp>
          <p:nvSpPr>
            <p:cNvPr id="9" name="内容占位符 2"/>
            <p:cNvSpPr txBox="1"/>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消息队列是由操作系统维护的以字节序列为基本单位的间接通信机制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633532"/>
            <a:ext cx="4595462" cy="323852"/>
            <a:chOff x="1262422" y="1633532"/>
            <a:chExt cx="4595462" cy="323852"/>
          </a:xfrm>
        </p:grpSpPr>
        <p:sp>
          <p:nvSpPr>
            <p:cNvPr id="27" name="内容占位符 2"/>
            <p:cNvSpPr txBox="1"/>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每个消息</a:t>
              </a:r>
              <a:r>
                <a:rPr lang="en-US" altLang="zh-CN" dirty="0" smtClean="0"/>
                <a:t>(</a:t>
              </a:r>
              <a:r>
                <a:rPr lang="zh-CN" altLang="en-US" dirty="0" smtClean="0"/>
                <a:t>Message</a:t>
              </a:r>
              <a:r>
                <a:rPr lang="en-US" altLang="zh-CN" dirty="0" smtClean="0"/>
                <a:t>)</a:t>
              </a:r>
              <a:r>
                <a:rPr lang="zh-CN" altLang="en-US" dirty="0" smtClean="0"/>
                <a:t>是一个字节序列</a:t>
              </a:r>
              <a:endParaRPr kumimoji="0" lang="zh-CN" altLang="en-US" u="none" strike="noStrike" kern="1200" cap="none" spc="0" normalizeH="0" baseline="0" noProof="0" dirty="0">
                <a:ln>
                  <a:noFill/>
                </a:ln>
                <a:effectLst/>
                <a:uLnTx/>
                <a:uFillTx/>
              </a:endParaRP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1962145"/>
            <a:ext cx="5452718" cy="754068"/>
            <a:chOff x="1262422" y="1962145"/>
            <a:chExt cx="5452718" cy="754068"/>
          </a:xfrm>
        </p:grpSpPr>
        <p:sp>
          <p:nvSpPr>
            <p:cNvPr id="23" name="内容占位符 2"/>
            <p:cNvSpPr txBox="1"/>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相同标识的消息组成按先进先出顺序组成一个消息队列（Message Queues）</a:t>
              </a:r>
              <a:endParaRPr kumimoji="0" lang="zh-CN" altLang="en-US" u="none" strike="noStrike" kern="1200" cap="none" spc="0" normalizeH="0" baseline="0" noProof="0" dirty="0">
                <a:ln>
                  <a:noFill/>
                </a:ln>
                <a:effectLst/>
                <a:uLnTx/>
                <a:uFillTx/>
              </a:endParaRP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2644905"/>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en-US" altLang="zh-CN" sz="1600" b="1" dirty="0" smtClean="0">
                  <a:solidFill>
                    <a:srgbClr val="11576A"/>
                  </a:solidFill>
                  <a:latin typeface="微软雅黑" pitchFamily="34" charset="-122"/>
                  <a:ea typeface="微软雅黑" pitchFamily="34" charset="-122"/>
                </a:rPr>
                <a:t>“</a:t>
              </a:r>
              <a:r>
                <a:rPr lang="zh-CN" altLang="en-US" sz="1600" b="1" dirty="0" smtClean="0">
                  <a:solidFill>
                    <a:srgbClr val="11576A"/>
                  </a:solidFill>
                  <a:latin typeface="微软雅黑" pitchFamily="34" charset="-122"/>
                  <a:ea typeface="微软雅黑" pitchFamily="34" charset="-122"/>
                </a:rPr>
                <a:t>消息</a:t>
              </a:r>
              <a:r>
                <a:rPr lang="en-US" altLang="zh-CN" sz="1600" b="1" dirty="0" smtClean="0">
                  <a:solidFill>
                    <a:srgbClr val="11576A"/>
                  </a:solidFill>
                  <a:latin typeface="微软雅黑" pitchFamily="34" charset="-122"/>
                  <a:ea typeface="微软雅黑" pitchFamily="34" charset="-122"/>
                </a:rPr>
                <a:t>”</a:t>
              </a:r>
              <a:endParaRPr lang="en-US" altLang="zh-CN" sz="1600" b="1" dirty="0">
                <a:solidFill>
                  <a:srgbClr val="11576A"/>
                </a:solidFill>
                <a:latin typeface="微软雅黑" pitchFamily="34" charset="-122"/>
                <a:ea typeface="微软雅黑" pitchFamily="34" charset="-122"/>
              </a:endParaRPr>
            </a:p>
          </p:txBody>
        </p:sp>
        <p:sp>
          <p:nvSpPr>
            <p:cNvPr id="54" name="Text Box 16"/>
            <p:cNvSpPr txBox="1">
              <a:spLocks noChangeArrowheads="1"/>
            </p:cNvSpPr>
            <p:nvPr/>
          </p:nvSpPr>
          <p:spPr bwMode="auto">
            <a:xfrm>
              <a:off x="3760246" y="3108204"/>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cxnSp>
        <p:nvCxnSpPr>
          <p:cNvPr id="35" name="直接连接符 34"/>
          <p:cNvCxnSpPr/>
          <p:nvPr/>
        </p:nvCxnSpPr>
        <p:spPr>
          <a:xfrm rot="5400000">
            <a:off x="-10751451" y="267890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3" y="4436942"/>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en-US" altLang="zh-CN" sz="1600" b="1" dirty="0" smtClean="0">
                <a:solidFill>
                  <a:srgbClr val="C00000"/>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消息</a:t>
            </a:r>
            <a:r>
              <a:rPr lang="en-US" altLang="zh-CN" sz="1600" b="1" dirty="0" smtClean="0">
                <a:solidFill>
                  <a:srgbClr val="C00000"/>
                </a:solidFill>
                <a:latin typeface="微软雅黑" pitchFamily="34" charset="-122"/>
                <a:ea typeface="微软雅黑" pitchFamily="34" charset="-122"/>
              </a:rPr>
              <a:t>”</a:t>
            </a:r>
            <a:endParaRPr lang="en-US" altLang="zh-CN" sz="1600" b="1" dirty="0">
              <a:solidFill>
                <a:srgbClr val="C00000"/>
              </a:solidFill>
              <a:latin typeface="微软雅黑" pitchFamily="34" charset="-122"/>
              <a:ea typeface="微软雅黑" pitchFamily="34" charset="-122"/>
            </a:endParaRPr>
          </a:p>
        </p:txBody>
      </p:sp>
      <p:sp>
        <p:nvSpPr>
          <p:cNvPr id="40" name="Text Box 15"/>
          <p:cNvSpPr txBox="1">
            <a:spLocks noChangeArrowheads="1"/>
          </p:cNvSpPr>
          <p:nvPr/>
        </p:nvSpPr>
        <p:spPr bwMode="auto">
          <a:xfrm>
            <a:off x="3760245" y="3107064"/>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39" grpId="2" bldLvl="0" animBg="1"/>
      <p:bldP spid="40" grpId="0" bldLvl="0" animBg="1"/>
      <p:bldP spid="40" grpId="1"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消息队列的系统调用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584495" cy="428628"/>
            <a:chOff x="844893" y="1000114"/>
            <a:chExt cx="5584495" cy="428628"/>
          </a:xfrm>
        </p:grpSpPr>
        <p:sp>
          <p:nvSpPr>
            <p:cNvPr id="9" name="内容占位符 2"/>
            <p:cNvSpPr txBox="1"/>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msgget</a:t>
              </a:r>
              <a:r>
                <a:rPr lang="en-US" altLang="zh-CN" dirty="0" smtClean="0"/>
                <a:t> ( key, flags</a:t>
              </a:r>
              <a:r>
                <a:rPr lang="zh-CN" altLang="en-US" dirty="0" smtClean="0"/>
                <a:t>）</a:t>
              </a:r>
              <a:endParaRPr lang="en-US" altLang="zh-CN" dirty="0" smtClean="0"/>
            </a:p>
            <a:p>
              <a:pPr lvl="0">
                <a:spcBef>
                  <a:spcPct val="20000"/>
                </a:spcBef>
                <a:defRPr/>
              </a:pPr>
              <a:r>
                <a:rPr lang="zh-CN" altLang="en-US" dirty="0" smtClean="0"/>
                <a:t>获取消息队列标识</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1944"/>
            <a:ext cx="5584495" cy="428628"/>
            <a:chOff x="844893" y="1691944"/>
            <a:chExt cx="5584495" cy="428628"/>
          </a:xfrm>
        </p:grpSpPr>
        <p:sp>
          <p:nvSpPr>
            <p:cNvPr id="23" name="内容占位符 2"/>
            <p:cNvSpPr txBox="1"/>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msgsnd</a:t>
              </a:r>
              <a:r>
                <a:rPr lang="en-US" altLang="zh-CN" dirty="0" smtClean="0"/>
                <a:t> ( QID, </a:t>
              </a:r>
              <a:r>
                <a:rPr lang="en-US" altLang="zh-CN" dirty="0" err="1" smtClean="0"/>
                <a:t>buf</a:t>
              </a:r>
              <a:r>
                <a:rPr lang="en-US" altLang="zh-CN" dirty="0" smtClean="0"/>
                <a:t>, size, flags </a:t>
              </a:r>
              <a:r>
                <a:rPr lang="zh-CN" altLang="en-US" dirty="0" smtClean="0"/>
                <a:t>）</a:t>
              </a:r>
              <a:endParaRPr lang="en-US" altLang="zh-CN" dirty="0" smtClean="0"/>
            </a:p>
            <a:p>
              <a:pPr lvl="0">
                <a:spcBef>
                  <a:spcPct val="20000"/>
                </a:spcBef>
                <a:defRPr/>
              </a:pPr>
              <a:r>
                <a:rPr lang="zh-CN" altLang="en-US" dirty="0"/>
                <a:t>发送</a:t>
              </a:r>
              <a:r>
                <a:rPr lang="zh-CN" altLang="en-US" dirty="0" smtClean="0"/>
                <a:t>消息</a:t>
              </a:r>
              <a:endParaRPr lang="zh-CN" altLang="en-US" dirty="0"/>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329228"/>
            <a:ext cx="6441751" cy="428628"/>
            <a:chOff x="844893" y="2329228"/>
            <a:chExt cx="6441751" cy="428628"/>
          </a:xfrm>
        </p:grpSpPr>
        <p:sp>
          <p:nvSpPr>
            <p:cNvPr id="25" name="内容占位符 2"/>
            <p:cNvSpPr txBox="1"/>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msgrcv</a:t>
              </a:r>
              <a:r>
                <a:rPr lang="en-US" altLang="zh-CN" dirty="0" smtClean="0"/>
                <a:t> ( QID, </a:t>
              </a:r>
              <a:r>
                <a:rPr lang="en-US" altLang="zh-CN" dirty="0" err="1" smtClean="0"/>
                <a:t>buf</a:t>
              </a:r>
              <a:r>
                <a:rPr lang="en-US" altLang="zh-CN" dirty="0" smtClean="0"/>
                <a:t>, size, type, flags </a:t>
              </a:r>
              <a:r>
                <a:rPr lang="zh-CN" altLang="en-US" dirty="0" smtClean="0"/>
                <a:t>）</a:t>
              </a:r>
              <a:endParaRPr lang="en-US" altLang="zh-CN" dirty="0" smtClean="0"/>
            </a:p>
            <a:p>
              <a:pPr lvl="0">
                <a:spcBef>
                  <a:spcPct val="20000"/>
                </a:spcBef>
                <a:defRPr/>
              </a:pPr>
              <a:r>
                <a:rPr lang="zh-CN" altLang="en-US" dirty="0"/>
                <a:t>接收</a:t>
              </a:r>
              <a:r>
                <a:rPr lang="zh-CN" altLang="en-US" dirty="0" smtClean="0"/>
                <a:t>消息</a:t>
              </a:r>
              <a:endParaRPr lang="zh-CN" altLang="en-US" dirty="0"/>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007218"/>
            <a:ext cx="5584495" cy="428628"/>
            <a:chOff x="844893" y="3007218"/>
            <a:chExt cx="5584495" cy="428628"/>
          </a:xfrm>
        </p:grpSpPr>
        <p:sp>
          <p:nvSpPr>
            <p:cNvPr id="45" name="内容占位符 2"/>
            <p:cNvSpPr txBox="1"/>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msgctl</a:t>
              </a:r>
              <a:r>
                <a:rPr lang="en-US" altLang="zh-CN" dirty="0" smtClean="0"/>
                <a:t>( … </a:t>
              </a:r>
              <a:r>
                <a:rPr lang="zh-CN" altLang="en-US" dirty="0" smtClean="0"/>
                <a:t>）</a:t>
              </a:r>
              <a:endParaRPr lang="en-US" altLang="zh-CN" dirty="0" smtClean="0"/>
            </a:p>
            <a:p>
              <a:pPr lvl="0">
                <a:spcBef>
                  <a:spcPct val="20000"/>
                </a:spcBef>
                <a:defRPr/>
              </a:pPr>
              <a:r>
                <a:rPr lang="zh-CN" altLang="en-US" dirty="0"/>
                <a:t>消息队列</a:t>
              </a:r>
              <a:r>
                <a:rPr lang="zh-CN" altLang="en-US" dirty="0" smtClean="0"/>
                <a:t>控制</a:t>
              </a:r>
              <a:endParaRPr lang="zh-CN" altLang="en-US" dirty="0"/>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6370313" cy="642942"/>
            <a:chOff x="844893" y="1000114"/>
            <a:chExt cx="6370313" cy="642942"/>
          </a:xfrm>
        </p:grpSpPr>
        <p:sp>
          <p:nvSpPr>
            <p:cNvPr id="9" name="内容占位符 2"/>
            <p:cNvSpPr txBox="1"/>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共享内存是把同一个物理内存区域同时映射到多个进程的内存地址空间的通信机制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44188"/>
            <a:ext cx="7183491" cy="999000"/>
            <a:chOff x="844893" y="1644188"/>
            <a:chExt cx="7183491" cy="999000"/>
          </a:xfrm>
        </p:grpSpPr>
        <p:sp>
          <p:nvSpPr>
            <p:cNvPr id="27" name="内容占位符 2"/>
            <p:cNvSpPr txBox="1"/>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每个进程都有私有内存地址空间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进程</a:t>
              </a:r>
              <a:endParaRPr lang="zh-CN" altLang="en-US" dirty="0"/>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每个进程的内存地址空间需明确设置共享内存段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3" y="2592388"/>
            <a:ext cx="6227437" cy="641810"/>
            <a:chOff x="844893" y="2592388"/>
            <a:chExt cx="6227437" cy="641810"/>
          </a:xfrm>
        </p:grpSpPr>
        <p:sp>
          <p:nvSpPr>
            <p:cNvPr id="45" name="内容占位符 2"/>
            <p:cNvSpPr txBox="1"/>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同一进程中的线程总是共享相同的内存地址空间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线程</a:t>
              </a:r>
              <a:endParaRPr lang="zh-CN" altLang="en-US" dirty="0"/>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231692"/>
            <a:ext cx="3369917" cy="641810"/>
            <a:chOff x="844893" y="3231692"/>
            <a:chExt cx="3369917" cy="641810"/>
          </a:xfrm>
        </p:grpSpPr>
        <p:sp>
          <p:nvSpPr>
            <p:cNvPr id="49" name="内容占位符 2"/>
            <p:cNvSpPr txBox="1"/>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快速、方便地共享数据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优点</a:t>
              </a:r>
              <a:endParaRPr lang="zh-CN" altLang="en-US" dirty="0"/>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46066"/>
            <a:ext cx="5227305" cy="641810"/>
            <a:chOff x="844893" y="3846066"/>
            <a:chExt cx="5227305" cy="641810"/>
          </a:xfrm>
        </p:grpSpPr>
        <p:sp>
          <p:nvSpPr>
            <p:cNvPr id="53" name="内容占位符 2"/>
            <p:cNvSpPr txBox="1"/>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必须用额外的同步机制来协调数据访问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不足</a:t>
              </a:r>
              <a:endParaRPr lang="zh-CN" altLang="en-US" dirty="0"/>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共享内存的</a:t>
            </a:r>
            <a:r>
              <a:rPr lang="zh-CN" altLang="en-US" dirty="0" smtClean="0">
                <a:cs typeface="+mj-cs"/>
              </a:rPr>
              <a:t>实现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3301548"/>
            <a:ext cx="1869719" cy="369890"/>
            <a:chOff x="844893" y="3301548"/>
            <a:chExt cx="1869719" cy="369890"/>
          </a:xfrm>
        </p:grpSpPr>
        <p:sp>
          <p:nvSpPr>
            <p:cNvPr id="9" name="内容占位符 2"/>
            <p:cNvSpPr txBox="1"/>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最快的方法</a:t>
              </a:r>
              <a:endParaRPr lang="zh-CN" altLang="en-US" sz="1800" dirty="0"/>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595238"/>
            <a:ext cx="3941421" cy="369332"/>
            <a:chOff x="844893" y="3595238"/>
            <a:chExt cx="3941421" cy="369332"/>
          </a:xfrm>
        </p:grpSpPr>
        <p:sp>
          <p:nvSpPr>
            <p:cNvPr id="23" name="内容占位符 2"/>
            <p:cNvSpPr txBox="1"/>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一个进程写另外一个进程立即可见</a:t>
              </a:r>
              <a:endParaRPr lang="zh-CN" altLang="en-US" sz="1800" dirty="0"/>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855590"/>
            <a:ext cx="2369785" cy="369332"/>
            <a:chOff x="844893" y="3855590"/>
            <a:chExt cx="2369785" cy="369332"/>
          </a:xfrm>
        </p:grpSpPr>
        <p:sp>
          <p:nvSpPr>
            <p:cNvPr id="47" name="内容占位符 2"/>
            <p:cNvSpPr txBox="1"/>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没有系统调用干预</a:t>
              </a:r>
              <a:endParaRPr lang="zh-CN" altLang="en-US" sz="1800" dirty="0"/>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4123880"/>
            <a:ext cx="2084033" cy="369332"/>
            <a:chOff x="844893" y="4123880"/>
            <a:chExt cx="2084033" cy="369332"/>
          </a:xfrm>
        </p:grpSpPr>
        <p:sp>
          <p:nvSpPr>
            <p:cNvPr id="51" name="内容占位符 2"/>
            <p:cNvSpPr txBox="1"/>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没有数据复制</a:t>
              </a:r>
              <a:endParaRPr lang="zh-CN" altLang="en-US" sz="1800" dirty="0"/>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4396932"/>
            <a:ext cx="2941289" cy="603710"/>
            <a:chOff x="844893" y="4396932"/>
            <a:chExt cx="2941289" cy="603710"/>
          </a:xfrm>
        </p:grpSpPr>
        <p:sp>
          <p:nvSpPr>
            <p:cNvPr id="53" name="内容占位符 2"/>
            <p:cNvSpPr txBox="1"/>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由程序员提供同步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不提供同步</a:t>
              </a:r>
              <a:endParaRPr lang="zh-CN" altLang="en-US" sz="1800" dirty="0"/>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928662" y="857238"/>
            <a:ext cx="6143625" cy="2385961"/>
            <a:chOff x="928662" y="857238"/>
            <a:chExt cx="6143625"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ln>
          </p:spPr>
          <p:txBody>
            <a:bodyPr/>
            <a:lstStyle/>
            <a:p>
              <a:endParaRPr lang="zh-CN" altLang="en-US"/>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ln>
          </p:spPr>
          <p:txBody>
            <a:bodyPr/>
            <a:lstStyle/>
            <a:p>
              <a:endParaRPr lang="zh-CN" altLang="en-US"/>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ln>
          </p:spPr>
          <p:txBody>
            <a:bodyPr/>
            <a:lstStyle/>
            <a:p>
              <a:endParaRPr lang="zh-CN" altLang="en-US"/>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ln>
          </p:spPr>
          <p:txBody>
            <a:bodyPr/>
            <a:lstStyle/>
            <a:p>
              <a:endParaRPr lang="zh-CN" altLang="en-US"/>
            </a:p>
          </p:txBody>
        </p:sp>
        <p:sp>
          <p:nvSpPr>
            <p:cNvPr id="40" name="Text Box 14"/>
            <p:cNvSpPr txBox="1">
              <a:spLocks noChangeArrowheads="1"/>
            </p:cNvSpPr>
            <p:nvPr/>
          </p:nvSpPr>
          <p:spPr bwMode="auto">
            <a:xfrm>
              <a:off x="1022007" y="1441508"/>
              <a:ext cx="923651" cy="646331"/>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ln>
          </p:spPr>
          <p:txBody>
            <a:bodyPr/>
            <a:lstStyle/>
            <a:p>
              <a:endParaRPr lang="zh-CN" altLang="en-US"/>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57" name="Text Box 19"/>
            <p:cNvSpPr txBox="1">
              <a:spLocks noChangeArrowheads="1"/>
            </p:cNvSpPr>
            <p:nvPr/>
          </p:nvSpPr>
          <p:spPr bwMode="auto">
            <a:xfrm>
              <a:off x="976287" y="2357436"/>
              <a:ext cx="646331" cy="276999"/>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ln>
          </p:spPr>
          <p:txBody>
            <a:bodyPr/>
            <a:lstStyle/>
            <a:p>
              <a:endParaRPr lang="zh-CN" altLang="en-US"/>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61" name="Text Box 23"/>
            <p:cNvSpPr txBox="1">
              <a:spLocks noChangeArrowheads="1"/>
            </p:cNvSpPr>
            <p:nvPr/>
          </p:nvSpPr>
          <p:spPr bwMode="auto">
            <a:xfrm>
              <a:off x="5472087" y="2428874"/>
              <a:ext cx="646331" cy="276999"/>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689886"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I</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5" name="TextBox 64"/>
            <p:cNvSpPr txBox="1"/>
            <p:nvPr/>
          </p:nvSpPr>
          <p:spPr>
            <a:xfrm>
              <a:off x="5334005" y="866763"/>
              <a:ext cx="1717137"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J</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物理内存</a:t>
              </a:r>
              <a:endParaRPr lang="en-US" altLang="zh-CN" sz="1600" b="1" dirty="0" smtClean="0">
                <a:solidFill>
                  <a:srgbClr val="11576A"/>
                </a:solidFill>
                <a:latin typeface="+mj-ea"/>
                <a:cs typeface="Gulim"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r>
              <a:rPr lang="zh-CN" altLang="en-US" dirty="0" smtClean="0">
                <a:cs typeface="+mj-cs"/>
              </a:rPr>
              <a:t>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55867" cy="428628"/>
            <a:chOff x="844893" y="1000114"/>
            <a:chExt cx="5155867" cy="428628"/>
          </a:xfrm>
        </p:grpSpPr>
        <p:sp>
          <p:nvSpPr>
            <p:cNvPr id="9" name="内容占位符 2"/>
            <p:cNvSpPr txBox="1"/>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shmget</a:t>
              </a:r>
              <a:r>
                <a:rPr lang="en-US" altLang="en-US" dirty="0" smtClean="0"/>
                <a:t>( key, size, flags</a:t>
              </a:r>
              <a:r>
                <a:rPr lang="zh-CN" altLang="en-US" dirty="0" smtClean="0"/>
                <a:t>）</a:t>
              </a:r>
              <a:endParaRPr lang="en-US" altLang="zh-CN" dirty="0" smtClean="0"/>
            </a:p>
            <a:p>
              <a:pPr marL="0" lvl="0" indent="0">
                <a:spcBef>
                  <a:spcPct val="20000"/>
                </a:spcBef>
                <a:defRPr/>
              </a:pPr>
              <a:r>
                <a:rPr lang="zh-CN" altLang="en-US" dirty="0"/>
                <a:t>创建共</a:t>
              </a:r>
              <a:r>
                <a:rPr lang="zh-CN" altLang="en-US" dirty="0" smtClean="0"/>
                <a:t>享段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67584"/>
            <a:ext cx="5870247" cy="400110"/>
            <a:chOff x="844893" y="1667584"/>
            <a:chExt cx="5870247" cy="400110"/>
          </a:xfrm>
        </p:grpSpPr>
        <p:sp>
          <p:nvSpPr>
            <p:cNvPr id="23" name="内容占位符 2"/>
            <p:cNvSpPr txBox="1"/>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shmat</a:t>
              </a:r>
              <a:r>
                <a:rPr lang="en-US" altLang="en-US" dirty="0" smtClean="0"/>
                <a:t>( </a:t>
              </a:r>
              <a:r>
                <a:rPr lang="en-US" altLang="en-US" dirty="0" err="1" smtClean="0"/>
                <a:t>shmid</a:t>
              </a:r>
              <a:r>
                <a:rPr lang="en-US" altLang="en-US" dirty="0" smtClean="0"/>
                <a:t>, *</a:t>
              </a:r>
              <a:r>
                <a:rPr lang="en-US" altLang="en-US" dirty="0" err="1" smtClean="0"/>
                <a:t>shmaddr</a:t>
              </a:r>
              <a:r>
                <a:rPr lang="en-US" altLang="en-US" dirty="0" smtClean="0"/>
                <a:t>, flags</a:t>
              </a:r>
              <a:r>
                <a:rPr lang="zh-CN" altLang="en-US" dirty="0" smtClean="0"/>
                <a:t>）</a:t>
              </a:r>
              <a:endParaRPr lang="en-US" altLang="zh-CN" dirty="0" smtClean="0"/>
            </a:p>
            <a:p>
              <a:pPr marL="0" lvl="0" indent="0">
                <a:spcBef>
                  <a:spcPct val="20000"/>
                </a:spcBef>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54072"/>
            <a:ext cx="5870247" cy="693742"/>
            <a:chOff x="844893" y="2454072"/>
            <a:chExt cx="5870247" cy="693742"/>
          </a:xfrm>
        </p:grpSpPr>
        <p:sp>
          <p:nvSpPr>
            <p:cNvPr id="47" name="内容占位符 2"/>
            <p:cNvSpPr txBox="1"/>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shmdt</a:t>
              </a:r>
              <a:r>
                <a:rPr lang="en-US" altLang="en-US" dirty="0" smtClean="0"/>
                <a:t>( *</a:t>
              </a:r>
              <a:r>
                <a:rPr lang="en-US" altLang="en-US" dirty="0" err="1" smtClean="0"/>
                <a:t>shmaddr</a:t>
              </a:r>
              <a:r>
                <a:rPr lang="zh-CN" altLang="en-US" dirty="0" smtClean="0"/>
                <a:t>）</a:t>
              </a:r>
              <a:endParaRPr lang="en-US" altLang="zh-CN" dirty="0" smtClean="0"/>
            </a:p>
            <a:p>
              <a:pPr marL="0" lvl="0" indent="0">
                <a:spcBef>
                  <a:spcPct val="20000"/>
                </a:spcBef>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126554"/>
            <a:ext cx="3441355" cy="400110"/>
            <a:chOff x="844893" y="3126554"/>
            <a:chExt cx="3441355" cy="400110"/>
          </a:xfrm>
        </p:grpSpPr>
        <p:sp>
          <p:nvSpPr>
            <p:cNvPr id="51" name="内容占位符 2"/>
            <p:cNvSpPr txBox="1"/>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shmctl</a:t>
              </a:r>
              <a:r>
                <a:rPr lang="en-US" altLang="en-US" dirty="0" smtClean="0"/>
                <a:t>( …</a:t>
              </a:r>
              <a:r>
                <a:rPr lang="zh-CN" altLang="en-US" dirty="0" smtClean="0"/>
                <a:t>）</a:t>
              </a:r>
              <a:endParaRPr lang="en-US" altLang="zh-CN" dirty="0" smtClean="0"/>
            </a:p>
            <a:p>
              <a:pPr marL="0" lvl="0" indent="0">
                <a:spcBef>
                  <a:spcPct val="20000"/>
                </a:spcBef>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86092"/>
            <a:ext cx="5941685" cy="557866"/>
            <a:chOff x="844893" y="3886092"/>
            <a:chExt cx="5941685" cy="557866"/>
          </a:xfrm>
        </p:grpSpPr>
        <p:sp>
          <p:nvSpPr>
            <p:cNvPr id="55" name="内容占位符 2"/>
            <p:cNvSpPr txBox="1"/>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需要信号量等机制协调共享内存的访问冲突</a:t>
              </a:r>
              <a:endParaRPr lang="zh-CN" altLang="en-US" dirty="0"/>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05979"/>
            <a:ext cx="8229600" cy="508383"/>
          </a:xfrm>
          <a:prstGeom prst="rect">
            <a:avLst/>
          </a:prstGeom>
        </p:spPr>
        <p:txBody>
          <a:bodyPr/>
          <a:lstStyle/>
          <a:p>
            <a:endParaRPr lang="zh-CN" altLang="en-US"/>
          </a:p>
        </p:txBody>
      </p:sp>
      <p:sp>
        <p:nvSpPr>
          <p:cNvPr id="3" name="内容占位符 2"/>
          <p:cNvSpPr>
            <a:spLocks noGrp="1"/>
          </p:cNvSpPr>
          <p:nvPr>
            <p:ph idx="4294967295"/>
          </p:nvPr>
        </p:nvSpPr>
        <p:spPr>
          <a:xfrm>
            <a:off x="1142976" y="1000114"/>
            <a:ext cx="5572164" cy="428628"/>
          </a:xfrm>
          <a:prstGeom prst="rect">
            <a:avLst/>
          </a:prstGeom>
        </p:spPr>
        <p:txBody>
          <a:bodyPr/>
          <a:lstStyle/>
          <a:p>
            <a:endParaRPr lang="zh-CN" altLang="en-US"/>
          </a:p>
        </p:txBody>
      </p:sp>
      <p:sp>
        <p:nvSpPr>
          <p:cNvPr id="4" name="内容占位符 3"/>
          <p:cNvSpPr>
            <a:spLocks noGrp="1"/>
          </p:cNvSpPr>
          <p:nvPr>
            <p:ph idx="4294967295"/>
          </p:nvPr>
        </p:nvSpPr>
        <p:spPr>
          <a:xfrm>
            <a:off x="1394986" y="1357304"/>
            <a:ext cx="5320154" cy="428628"/>
          </a:xfrm>
          <a:prstGeom prst="rect">
            <a:avLst/>
          </a:prstGeom>
        </p:spPr>
        <p:txBody>
          <a:bodyPr/>
          <a:lstStyle/>
          <a:p>
            <a:endParaRPr lang="zh-CN" altLang="en-US"/>
          </a:p>
        </p:txBody>
      </p:sp>
      <p:sp>
        <p:nvSpPr>
          <p:cNvPr id="5" name="内容占位符 4"/>
          <p:cNvSpPr>
            <a:spLocks noGrp="1"/>
          </p:cNvSpPr>
          <p:nvPr>
            <p:ph idx="4294967295"/>
          </p:nvPr>
        </p:nvSpPr>
        <p:spPr>
          <a:xfrm>
            <a:off x="1676380" y="1714494"/>
            <a:ext cx="5038760" cy="428628"/>
          </a:xfrm>
          <a:prstGeom prst="rect">
            <a:avLst/>
          </a:prstGeom>
        </p:spPr>
        <p:txBody>
          <a:bodyPr/>
          <a:lstStyle/>
          <a:p>
            <a:endParaRPr lang="zh-CN" altLang="en-US"/>
          </a:p>
        </p:txBody>
      </p:sp>
      <p:pic>
        <p:nvPicPr>
          <p:cNvPr id="6" name="图片 5"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strVal val="4*ppt_w"/>
                                          </p:val>
                                        </p:tav>
                                      </p:tavLst>
                                    </p:anim>
                                    <p:anim calcmode="lin" valueType="num">
                                      <p:cBhvr>
                                        <p:cTn id="7" dur="500"/>
                                        <p:tgtEl>
                                          <p:spTgt spid="7"/>
                                        </p:tgtEl>
                                        <p:attrNameLst>
                                          <p:attrName>ppt_h</p:attrName>
                                        </p:attrNameLst>
                                      </p:cBhvr>
                                      <p:tavLst>
                                        <p:tav tm="0">
                                          <p:val>
                                            <p:strVal val="ppt_h"/>
                                          </p:val>
                                        </p:tav>
                                        <p:tav tm="100000">
                                          <p:val>
                                            <p:strVal val="4*ppt_h"/>
                                          </p:val>
                                        </p:tav>
                                      </p:tavLst>
                                    </p:anim>
                                    <p:set>
                                      <p:cBhvr>
                                        <p:cTn id="8" dur="1" fill="hold">
                                          <p:stCondLst>
                                            <p:cond delay="499"/>
                                          </p:stCondLst>
                                        </p:cTn>
                                        <p:tgtEl>
                                          <p:spTgt spid="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5012991" cy="734465"/>
            <a:chOff x="844893" y="3671123"/>
            <a:chExt cx="5012991" cy="734465"/>
          </a:xfrm>
        </p:grpSpPr>
        <p:pic>
          <p:nvPicPr>
            <p:cNvPr id="37" name="图片 36" descr="小点1.png"/>
            <p:cNvPicPr>
              <a:picLocks noChangeAspect="1"/>
            </p:cNvPicPr>
            <p:nvPr/>
          </p:nvPicPr>
          <p:blipFill>
            <a:blip r:embed="rId2" cstate="print"/>
            <a:stretch>
              <a:fillRect/>
            </a:stretch>
          </p:blipFill>
          <p:spPr>
            <a:xfrm>
              <a:off x="1262422" y="4105304"/>
              <a:ext cx="151066" cy="148997"/>
            </a:xfrm>
            <a:prstGeom prst="rect">
              <a:avLst/>
            </a:prstGeom>
            <a:effectLst/>
          </p:spPr>
        </p:pic>
        <p:sp>
          <p:nvSpPr>
            <p:cNvPr id="38" name="内容占位符 2"/>
            <p:cNvSpPr txBox="1"/>
            <p:nvPr/>
          </p:nvSpPr>
          <p:spPr>
            <a:xfrm>
              <a:off x="1394985" y="4035698"/>
              <a:ext cx="44628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在</a:t>
              </a:r>
              <a:r>
                <a:rPr lang="en-US" altLang="zh-CN" sz="1600" dirty="0" smtClean="0"/>
                <a:t>I/O</a:t>
              </a:r>
              <a:r>
                <a:rPr lang="zh-CN" altLang="en-US" sz="1600" dirty="0" smtClean="0"/>
                <a:t>缓冲区的中断、信号、消息等</a:t>
              </a:r>
              <a:endParaRPr kumimoji="0" lang="zh-CN" altLang="en-US" sz="1600" b="1" i="0" u="none" strike="noStrike" kern="1200" cap="none" spc="0" normalizeH="0" baseline="0" noProof="0" dirty="0">
                <a:ln>
                  <a:noFill/>
                </a:ln>
                <a:solidFill>
                  <a:srgbClr val="11576A"/>
                </a:solidFill>
                <a:effectLst/>
                <a:uLnTx/>
                <a:uFillTx/>
              </a:endParaRPr>
            </a:p>
          </p:txBody>
        </p:sp>
        <p:sp>
          <p:nvSpPr>
            <p:cNvPr id="39" name="内容占位符 2"/>
            <p:cNvSpPr txBox="1"/>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消耗资源示例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smtClean="0">
                  <a:solidFill>
                    <a:srgbClr val="C00000"/>
                  </a:solidFill>
                </a:rPr>
                <a:t>消耗资源</a:t>
              </a:r>
              <a:r>
                <a:rPr lang="en-US" altLang="zh-CN" sz="1800" dirty="0" smtClean="0">
                  <a:solidFill>
                    <a:srgbClr val="C00000"/>
                  </a:solidFill>
                </a:rPr>
                <a:t>(Consumable resource)</a:t>
              </a:r>
              <a:endParaRPr lang="en-US" altLang="zh-CN" sz="1800" dirty="0">
                <a:solidFill>
                  <a:srgbClr val="C00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2155471" cy="369332"/>
            <a:chOff x="844893" y="3671123"/>
            <a:chExt cx="2155471" cy="369332"/>
          </a:xfrm>
        </p:grpSpPr>
        <p:sp>
          <p:nvSpPr>
            <p:cNvPr id="39" name="内容占位符 2"/>
            <p:cNvSpPr txBox="1"/>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消耗资源示例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3194424"/>
            <a:ext cx="4370049" cy="727431"/>
            <a:chOff x="844893" y="4301347"/>
            <a:chExt cx="4370049" cy="727431"/>
          </a:xfrm>
        </p:grpSpPr>
        <p:pic>
          <p:nvPicPr>
            <p:cNvPr id="41" name="图片 40" descr="小点1.png"/>
            <p:cNvPicPr>
              <a:picLocks noChangeAspect="1"/>
            </p:cNvPicPr>
            <p:nvPr/>
          </p:nvPicPr>
          <p:blipFill>
            <a:blip r:embed="rId2" cstate="print"/>
            <a:stretch>
              <a:fillRect/>
            </a:stretch>
          </p:blipFill>
          <p:spPr>
            <a:xfrm>
              <a:off x="1262422" y="4722828"/>
              <a:ext cx="151066" cy="148997"/>
            </a:xfrm>
            <a:prstGeom prst="rect">
              <a:avLst/>
            </a:prstGeom>
            <a:effectLst/>
          </p:spPr>
        </p:pic>
        <p:sp>
          <p:nvSpPr>
            <p:cNvPr id="42" name="内容占位符 2"/>
            <p:cNvSpPr txBox="1"/>
            <p:nvPr/>
          </p:nvSpPr>
          <p:spPr>
            <a:xfrm>
              <a:off x="1394985" y="4658888"/>
              <a:ext cx="3819957"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进程间相互等待接收对方的消息</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3" name="内容占位符 2"/>
            <p:cNvSpPr txBox="1"/>
            <p:nvPr/>
          </p:nvSpPr>
          <p:spPr>
            <a:xfrm>
              <a:off x="1142976" y="4301347"/>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4" name="TextBox 43"/>
            <p:cNvSpPr txBox="1"/>
            <p:nvPr/>
          </p:nvSpPr>
          <p:spPr>
            <a:xfrm>
              <a:off x="844893" y="4301347"/>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smtClean="0">
                  <a:solidFill>
                    <a:srgbClr val="C00000"/>
                  </a:solidFill>
                </a:rPr>
                <a:t>消耗资源</a:t>
              </a:r>
              <a:r>
                <a:rPr lang="en-US" altLang="zh-CN" sz="1800" dirty="0" smtClean="0">
                  <a:solidFill>
                    <a:srgbClr val="C00000"/>
                  </a:solidFill>
                </a:rPr>
                <a:t>(Consumable resource)</a:t>
              </a:r>
              <a:endParaRPr lang="en-US" altLang="zh-CN" sz="1800" dirty="0">
                <a:solidFill>
                  <a:srgbClr val="C00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4770</Words>
  <Application>Kingsoft Office WPP</Application>
  <PresentationFormat>全屏显示(16:9)</PresentationFormat>
  <Paragraphs>1703</Paragraphs>
  <Slides>79</Slides>
  <Notes>0</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MECHREVO</cp:lastModifiedBy>
  <cp:revision>992</cp:revision>
  <dcterms:created xsi:type="dcterms:W3CDTF">2017-03-02T03:06:42Z</dcterms:created>
  <dcterms:modified xsi:type="dcterms:W3CDTF">2019-08-22T17:24:43Z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