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568" r:id="rId2"/>
    <p:sldId id="569" r:id="rId3"/>
    <p:sldId id="541" r:id="rId4"/>
    <p:sldId id="547" r:id="rId5"/>
    <p:sldId id="571" r:id="rId6"/>
    <p:sldId id="572" r:id="rId7"/>
    <p:sldId id="548" r:id="rId8"/>
    <p:sldId id="578" r:id="rId9"/>
    <p:sldId id="549" r:id="rId10"/>
    <p:sldId id="573" r:id="rId11"/>
    <p:sldId id="550" r:id="rId12"/>
    <p:sldId id="575" r:id="rId13"/>
    <p:sldId id="576" r:id="rId14"/>
    <p:sldId id="577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42" r:id="rId30"/>
    <p:sldId id="565" r:id="rId31"/>
    <p:sldId id="566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626" r:id="rId56"/>
    <p:sldId id="627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35" r:id="rId65"/>
    <p:sldId id="636" r:id="rId66"/>
    <p:sldId id="637" r:id="rId67"/>
    <p:sldId id="638" r:id="rId68"/>
    <p:sldId id="639" r:id="rId69"/>
    <p:sldId id="640" r:id="rId70"/>
    <p:sldId id="641" r:id="rId71"/>
    <p:sldId id="642" r:id="rId72"/>
    <p:sldId id="643" r:id="rId73"/>
    <p:sldId id="644" r:id="rId74"/>
    <p:sldId id="300" r:id="rId7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-638" y="-77"/>
      </p:cViewPr>
      <p:guideLst>
        <p:guide orient="horz" pos="1620"/>
        <p:guide orient="horz" pos="1801"/>
        <p:guide pos="2880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18706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1870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529971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5299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1887161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1887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2307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230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5879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58793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357422" y="407194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Lec21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文件系统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893" y="144292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内核跟踪进程打开的所有文件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86209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操作系统为每个进程维护一个打开文件表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23583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文件描述符是打开文件的标识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4" y="301071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tailEnd type="triangle" w="med" len="med"/>
            </a:ln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2609696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7" y="168659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最近一次读写位置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每个进程分别维护</a:t>
              </a:r>
              <a:r>
                <a:rPr lang="zh-CN" altLang="en-US" dirty="0" smtClean="0"/>
                <a:t>自己的打开文件指针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07755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当前打开文件的次数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defTabSz="-635">
                <a:spcBef>
                  <a:spcPts val="790"/>
                </a:spcBef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 smtClean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3" name="内容占位符 2"/>
          <p:cNvSpPr txBox="1"/>
          <p:nvPr/>
        </p:nvSpPr>
        <p:spPr>
          <a:xfrm>
            <a:off x="1680738" y="242727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缓存数据访问信息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40915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/>
          <p:nvPr/>
        </p:nvSpPr>
        <p:spPr>
          <a:xfrm>
            <a:off x="1619672" y="276475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/>
              <a:t>每个进程的文件访问</a:t>
            </a:r>
            <a:r>
              <a:rPr lang="zh-CN" altLang="en-US" dirty="0"/>
              <a:t>模式信息</a:t>
            </a:r>
            <a:endParaRPr lang="en-GB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文件的用户视图和系统视图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798413" cy="695330"/>
            <a:chOff x="844893" y="1019164"/>
            <a:chExt cx="2798413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文件的用户视图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持久的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663238"/>
            <a:ext cx="5298743" cy="1023492"/>
            <a:chOff x="844893" y="1663238"/>
            <a:chExt cx="5298743" cy="1023492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66323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系统访问接口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63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000246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字节序列</a:t>
              </a:r>
              <a:r>
                <a:rPr lang="zh-CN" altLang="en-US" dirty="0" smtClean="0"/>
                <a:t>的集合</a:t>
              </a:r>
              <a:r>
                <a:rPr lang="en-US" altLang="zh-CN" dirty="0" smtClean="0"/>
                <a:t>(UNIX)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31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328408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系统不关心存储在磁盘上的数据结构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9075"/>
            <a:ext cx="4870115" cy="796250"/>
            <a:chOff x="844893" y="2649075"/>
            <a:chExt cx="4870115" cy="79625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64907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操作系统的文件视图</a:t>
              </a:r>
              <a:endParaRPr lang="en-US" altLang="zh-CN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64907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394985" y="3016697"/>
              <a:ext cx="25606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数据块的集合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01" y="31477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397434"/>
            <a:ext cx="5667032" cy="686484"/>
            <a:chOff x="1262422" y="3397434"/>
            <a:chExt cx="5667032" cy="68648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022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394985" y="3397434"/>
              <a:ext cx="553446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数据块是逻辑存储单元，而扇区是物理存储单元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30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725596"/>
              <a:ext cx="26055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块大小&lt;&gt;</a:t>
              </a:r>
              <a:r>
                <a:rPr lang="en-US" altLang="zh-CN" dirty="0" smtClean="0">
                  <a:sym typeface="Symbol" charset="0"/>
                </a:rPr>
                <a:t> </a:t>
              </a:r>
              <a:r>
                <a:rPr lang="zh-CN" altLang="en-US" dirty="0" smtClean="0">
                  <a:sym typeface="Symbol" charset="0"/>
                </a:rPr>
                <a:t>扇区大小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用户视图到系统视图的转换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19164"/>
            <a:ext cx="3512793" cy="428628"/>
            <a:chOff x="844893" y="1019164"/>
            <a:chExt cx="351279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进程读文件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1356172"/>
            <a:ext cx="3525602" cy="358322"/>
            <a:chOff x="1262422" y="1356172"/>
            <a:chExt cx="3525602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339303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获取字节所在的数据块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44893" y="1985732"/>
            <a:ext cx="3727107" cy="428628"/>
            <a:chOff x="844893" y="1985732"/>
            <a:chExt cx="3727107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985732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进程写文件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85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22740"/>
            <a:ext cx="2373474" cy="358322"/>
            <a:chOff x="1262422" y="2322740"/>
            <a:chExt cx="237347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322740"/>
              <a:ext cx="22409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获取数据块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50902"/>
            <a:ext cx="3165562" cy="358322"/>
            <a:chOff x="1262422" y="2650902"/>
            <a:chExt cx="3165562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55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650902"/>
              <a:ext cx="30329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修改数据块中对应部分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98380"/>
            <a:ext cx="4870115" cy="428628"/>
            <a:chOff x="844893" y="3298380"/>
            <a:chExt cx="4870115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3298380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文件系统中的基本操作单位是数据块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3298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7309" y="3672809"/>
            <a:ext cx="5652145" cy="650874"/>
            <a:chOff x="1277309" y="3635388"/>
            <a:chExt cx="5652145" cy="65087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309" y="37141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3635388"/>
              <a:ext cx="5534469" cy="6508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getc</a:t>
              </a:r>
              <a:r>
                <a:rPr lang="en-US" altLang="zh-CN" dirty="0" smtClean="0"/>
                <a:t>()</a:t>
              </a:r>
              <a:r>
                <a:rPr lang="zh-CN" altLang="en-US" dirty="0" smtClean="0"/>
                <a:t>和</a:t>
              </a:r>
              <a:r>
                <a:rPr lang="en-US" altLang="zh-CN" dirty="0" err="1" smtClean="0"/>
                <a:t>putc</a:t>
              </a:r>
              <a:r>
                <a:rPr lang="en-US" altLang="zh-CN" dirty="0" smtClean="0"/>
                <a:t>()</a:t>
              </a:r>
              <a:r>
                <a:rPr lang="zh-CN" altLang="en-US" dirty="0" smtClean="0">
                  <a:sym typeface="Symbol" charset="0"/>
                </a:rPr>
                <a:t>即使每次只访问</a:t>
              </a:r>
              <a:r>
                <a:rPr lang="en-US" altLang="zh-CN" dirty="0" smtClean="0">
                  <a:sym typeface="Symbol" charset="0"/>
                </a:rPr>
                <a:t>1</a:t>
              </a:r>
              <a:r>
                <a:rPr lang="zh-CN" altLang="en-US" dirty="0" smtClean="0">
                  <a:sym typeface="Symbol" charset="0"/>
                </a:rPr>
                <a:t>字节的数据，也需要缓存目标数据</a:t>
              </a:r>
              <a:r>
                <a:rPr lang="en-US" altLang="zh-CN" dirty="0" smtClean="0">
                  <a:sym typeface="Symbol" charset="0"/>
                </a:rPr>
                <a:t>4096</a:t>
              </a:r>
              <a:r>
                <a:rPr lang="zh-CN" altLang="en-US" dirty="0" smtClean="0">
                  <a:sym typeface="Symbol" charset="0"/>
                </a:rPr>
                <a:t>字节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72084"/>
            <a:ext cx="3237570" cy="358322"/>
            <a:chOff x="1262422" y="1672084"/>
            <a:chExt cx="3237570" cy="35832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72084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返回数据块内对应部分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75430"/>
            <a:ext cx="2157450" cy="358322"/>
            <a:chOff x="1262422" y="2975430"/>
            <a:chExt cx="2157450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02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5" y="2975430"/>
              <a:ext cx="202488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写回数据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访问模式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55640"/>
            <a:ext cx="7759555" cy="428628"/>
            <a:chOff x="844893" y="755640"/>
            <a:chExt cx="775955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5640"/>
              <a:ext cx="74614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 smtClean="0"/>
                <a:t>操作系统需要了解进程如何访问文件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5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27584" y="1131590"/>
            <a:ext cx="5328592" cy="700998"/>
            <a:chOff x="827584" y="1131590"/>
            <a:chExt cx="5328592" cy="70099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25667" y="113159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顺序访问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按字节依次读取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11315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5790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77676" y="1474266"/>
              <a:ext cx="4778500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大多数的文件访问都是顺序访问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789046"/>
            <a:ext cx="5441619" cy="1014646"/>
            <a:chOff x="827584" y="1789046"/>
            <a:chExt cx="5441619" cy="1014646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25667" y="178904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随机访问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从中间读写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17890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2230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77676" y="2126054"/>
              <a:ext cx="281982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不常用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但仍然重要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1607636" y="2438570"/>
              <a:ext cx="46615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虚拟内存中把内存页存储在文件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2715766"/>
            <a:ext cx="4752527" cy="428628"/>
            <a:chOff x="827584" y="2715766"/>
            <a:chExt cx="4752527" cy="42862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1125666" y="2715766"/>
              <a:ext cx="445444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索引访问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依据数据特征索引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7584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5113" y="3052774"/>
            <a:ext cx="5559135" cy="679902"/>
            <a:chOff x="1245113" y="3052774"/>
            <a:chExt cx="5559135" cy="67990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157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77676" y="3052774"/>
              <a:ext cx="5426572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通常操作系统不完整提供索引访问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4723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77676" y="3367554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数据库是建立在索引内容的磁盘访问上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索引文件示例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67185" y="1339394"/>
            <a:ext cx="2997814" cy="3499312"/>
            <a:chOff x="4167185" y="1339394"/>
            <a:chExt cx="2997814" cy="3499312"/>
          </a:xfrm>
        </p:grpSpPr>
        <p:sp>
          <p:nvSpPr>
            <p:cNvPr id="39" name="矩形 38"/>
            <p:cNvSpPr/>
            <p:nvPr/>
          </p:nvSpPr>
          <p:spPr>
            <a:xfrm>
              <a:off x="4214810" y="1339394"/>
              <a:ext cx="2916000" cy="3168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14810" y="2025878"/>
              <a:ext cx="291600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179223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6465901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67185" y="202587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Smith,John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19718" y="2025878"/>
              <a:ext cx="1379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dirty="0" smtClean="0">
                  <a:solidFill>
                    <a:srgbClr val="11576A"/>
                  </a:solidFill>
                  <a:latin typeface="+mn-ea"/>
                </a:rPr>
                <a:t>social-security</a:t>
              </a:r>
              <a:endParaRPr lang="zh-CN" altLang="en-US" sz="16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202587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age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628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50" name="上箭头 49"/>
          <p:cNvSpPr/>
          <p:nvPr/>
        </p:nvSpPr>
        <p:spPr>
          <a:xfrm rot="2700000">
            <a:off x="3295801" y="1916631"/>
            <a:ext cx="324000" cy="2016000"/>
          </a:xfrm>
          <a:prstGeom prst="up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38161" y="964714"/>
            <a:ext cx="2262315" cy="3873992"/>
            <a:chOff x="738161" y="964714"/>
            <a:chExt cx="2262315" cy="3873992"/>
          </a:xfrm>
        </p:grpSpPr>
        <p:grpSp>
          <p:nvGrpSpPr>
            <p:cNvPr id="12" name="组合 11"/>
            <p:cNvGrpSpPr/>
            <p:nvPr/>
          </p:nvGrpSpPr>
          <p:grpSpPr>
            <a:xfrm>
              <a:off x="785786" y="1303146"/>
              <a:ext cx="2143140" cy="365542"/>
              <a:chOff x="785786" y="1071552"/>
              <a:chExt cx="2143140" cy="3655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76274" y="1098540"/>
                <a:ext cx="8963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Adams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85786" y="1660336"/>
              <a:ext cx="2143140" cy="365542"/>
              <a:chOff x="785786" y="1071552"/>
              <a:chExt cx="2143140" cy="3655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76274" y="1098540"/>
                <a:ext cx="869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Arthur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786" y="2017526"/>
              <a:ext cx="2143140" cy="365542"/>
              <a:chOff x="785786" y="1071552"/>
              <a:chExt cx="2143140" cy="36554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3424" y="1098540"/>
                <a:ext cx="779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Asher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85786" y="2383069"/>
              <a:ext cx="2143140" cy="1057670"/>
              <a:chOff x="785786" y="1071552"/>
              <a:chExt cx="2143140" cy="3579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>
                <a:off x="1323834" y="961923"/>
                <a:ext cx="1965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11576A"/>
                    </a:solidFill>
                    <a:latin typeface="+mj-ea"/>
                    <a:ea typeface="+mj-ea"/>
                    <a:cs typeface="Aharoni" pitchFamily="2" charset="-79"/>
                  </a:rPr>
                  <a:t>…</a:t>
                </a:r>
                <a:endParaRPr lang="zh-CN" altLang="en-US" sz="3200" b="1" dirty="0">
                  <a:solidFill>
                    <a:srgbClr val="11576A"/>
                  </a:solidFill>
                  <a:latin typeface="+mj-ea"/>
                  <a:ea typeface="+mj-ea"/>
                  <a:cs typeface="Aharoni" pitchFamily="2" charset="-79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5786" y="3435588"/>
              <a:ext cx="214314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0"/>
              <a:endCxn id="26" idx="2"/>
            </p:cNvCxnSpPr>
            <p:nvPr/>
          </p:nvCxnSpPr>
          <p:spPr>
            <a:xfrm rot="16200000" flipH="1">
              <a:off x="1678761" y="361418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374" y="3462576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Smith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5786" y="3792778"/>
              <a:ext cx="2143140" cy="70354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161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4982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位置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0277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15810" y="9647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文件内部结构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159155" cy="695330"/>
            <a:chOff x="844893" y="1019164"/>
            <a:chExt cx="4159155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0715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无结构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360906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单词、字节序列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44893" y="1670952"/>
            <a:ext cx="2298347" cy="428628"/>
            <a:chOff x="844893" y="1670952"/>
            <a:chExt cx="2298347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67095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简单记录结构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709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007960"/>
            <a:ext cx="1437370" cy="358322"/>
            <a:chOff x="1262422" y="2007960"/>
            <a:chExt cx="143737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2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007960"/>
              <a:ext cx="13048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36122"/>
            <a:ext cx="1523628" cy="358322"/>
            <a:chOff x="1262422" y="2336122"/>
            <a:chExt cx="152362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336122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固定长度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3600"/>
            <a:ext cx="1655405" cy="428628"/>
            <a:chOff x="844893" y="2983600"/>
            <a:chExt cx="1655405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8360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复杂结构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3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320608"/>
            <a:ext cx="4309710" cy="436560"/>
            <a:chOff x="1262422" y="3320608"/>
            <a:chExt cx="4309710" cy="436560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253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3320608"/>
              <a:ext cx="417714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格式化的文档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如</a:t>
              </a:r>
              <a:r>
                <a:rPr lang="en-US" altLang="zh-CN" dirty="0" smtClean="0"/>
                <a:t>, MS Word, PDF)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60650"/>
            <a:ext cx="1523628" cy="358322"/>
            <a:chOff x="1262422" y="2660650"/>
            <a:chExt cx="1523628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5" y="2660650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可变长度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55233"/>
            <a:ext cx="1737942" cy="436560"/>
            <a:chOff x="1262422" y="3655233"/>
            <a:chExt cx="1737942" cy="43656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48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394985" y="3655233"/>
              <a:ext cx="1605379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可执行文件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71482"/>
            <a:ext cx="1095000" cy="436560"/>
            <a:chOff x="1262422" y="3971482"/>
            <a:chExt cx="1095000" cy="43656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5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971482"/>
              <a:ext cx="96243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…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文件系统的概念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文件系统和文</a:t>
            </a:r>
            <a:r>
              <a:rPr lang="zh-CN" altLang="en-US" dirty="0" smtClean="0">
                <a:solidFill>
                  <a:srgbClr val="C00000"/>
                </a:solidFill>
              </a:rPr>
              <a:t>件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文件共享和访问控制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655801" cy="428628"/>
            <a:chOff x="844893" y="915566"/>
            <a:chExt cx="465580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915566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多用户系统</a:t>
              </a:r>
              <a:r>
                <a:rPr lang="zh-CN" altLang="en-US" dirty="0" smtClean="0"/>
                <a:t>中的文件共享是很必要的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252574"/>
            <a:ext cx="1655405" cy="428628"/>
            <a:chOff x="844893" y="1252574"/>
            <a:chExt cx="1655405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25257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2525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589582"/>
            <a:ext cx="5829858" cy="358322"/>
            <a:chOff x="1262422" y="1589582"/>
            <a:chExt cx="58298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4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589582"/>
              <a:ext cx="56972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每个用户能够获得哪些文件的哪些访问权限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17744"/>
            <a:ext cx="5166966" cy="358322"/>
            <a:chOff x="1262422" y="1917744"/>
            <a:chExt cx="5166966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25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917744"/>
              <a:ext cx="50344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访问模式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读、写、执行、删除、列表等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24810"/>
            <a:ext cx="3227041" cy="428628"/>
            <a:chOff x="844893" y="2224810"/>
            <a:chExt cx="3227041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2248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文件访问控制列表</a:t>
              </a:r>
              <a:r>
                <a:rPr lang="en-US" altLang="zh-CN" dirty="0" smtClean="0"/>
                <a:t>(ACL)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22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561818"/>
            <a:ext cx="2452322" cy="365122"/>
            <a:chOff x="1262422" y="2561818"/>
            <a:chExt cx="2452322" cy="365122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6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2561818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文件实体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权限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84753"/>
            <a:ext cx="1655405" cy="428628"/>
            <a:chOff x="844893" y="2884753"/>
            <a:chExt cx="1655405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2884753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8847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221761"/>
            <a:ext cx="4095396" cy="365122"/>
            <a:chOff x="1262422" y="3221761"/>
            <a:chExt cx="409539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65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22176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用户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组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所有人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读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写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可执行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538590"/>
            <a:ext cx="6333914" cy="644074"/>
            <a:chOff x="1262422" y="3538590"/>
            <a:chExt cx="6333914" cy="644074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433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538590"/>
              <a:ext cx="6201351" cy="6440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用户标识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识别用户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表明每个用户所允许的权限及保护模式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32322"/>
            <a:ext cx="5524156" cy="365122"/>
            <a:chOff x="1262422" y="4132322"/>
            <a:chExt cx="5524156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370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4132322"/>
              <a:ext cx="539159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组标识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允许用户组成组，并指定了组访问权限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语义一致性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155867" cy="428628"/>
            <a:chOff x="844893" y="1019164"/>
            <a:chExt cx="515586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48577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规定多进程如何同时访问共享文件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275235"/>
            <a:ext cx="4512925" cy="702130"/>
            <a:chOff x="844893" y="3275235"/>
            <a:chExt cx="4512925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3275235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会话语义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612243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写入内容只有当文件关闭时可见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2532"/>
            <a:ext cx="5870247" cy="1293598"/>
            <a:chOff x="844893" y="1992532"/>
            <a:chExt cx="5870247" cy="129359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1992532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 </a:t>
              </a:r>
              <a:r>
                <a:rPr lang="zh-CN" altLang="en-US" dirty="0" smtClean="0"/>
                <a:t>文件系统</a:t>
              </a:r>
              <a:r>
                <a:rPr lang="en-US" altLang="zh-CN" dirty="0" smtClean="0"/>
                <a:t>(UFS)</a:t>
              </a:r>
              <a:r>
                <a:rPr lang="zh-CN" altLang="en-US" dirty="0" smtClean="0"/>
                <a:t>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9925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3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2329540"/>
              <a:ext cx="5320155" cy="6207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对打开文件的写入内容立即对其他打开同一文件的其他用户可见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/>
            <p:nvPr/>
          </p:nvSpPr>
          <p:spPr>
            <a:xfrm>
              <a:off x="1394985" y="2922140"/>
              <a:ext cx="5320155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共享文件指针允许多用户同时读取和写入文件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920226"/>
            <a:ext cx="5012991" cy="702130"/>
            <a:chOff x="844893" y="3920226"/>
            <a:chExt cx="5012991" cy="702130"/>
          </a:xfrm>
        </p:grpSpPr>
        <p:sp>
          <p:nvSpPr>
            <p:cNvPr id="48" name="内容占位符 2"/>
            <p:cNvSpPr txBox="1"/>
            <p:nvPr/>
          </p:nvSpPr>
          <p:spPr>
            <a:xfrm>
              <a:off x="1142976" y="3920226"/>
              <a:ext cx="17728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读写锁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893" y="39202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620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4257234"/>
              <a:ext cx="446289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一些操作系统和文件系统提供该功能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57304"/>
            <a:ext cx="4166834" cy="686484"/>
            <a:chOff x="1262422" y="1357304"/>
            <a:chExt cx="4166834" cy="68648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与同步算法相似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因磁盘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和网络延迟而设计简单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目录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文件别名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分层文件系统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2718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文件以目录的方式组织起来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966318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目录是一类特殊的文件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目录的内容是文件索引表</a:t>
              </a:r>
              <a:r>
                <a:rPr lang="en-US" altLang="zh-CN" sz="1600" dirty="0" smtClean="0"/>
                <a:t>&lt;</a:t>
              </a:r>
              <a:r>
                <a:rPr lang="zh-CN" altLang="en-US" sz="1600" dirty="0" smtClean="0"/>
                <a:t>文件名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指向文件的指针</a:t>
              </a:r>
              <a:r>
                <a:rPr lang="en-US" altLang="zh-CN" sz="1600" dirty="0" smtClean="0"/>
                <a:t>&gt;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43341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目录和文件的树型结构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早期的文件系统是扁平的</a:t>
              </a:r>
              <a:r>
                <a:rPr lang="en-US" altLang="zh-CN" sz="1600" dirty="0" smtClean="0"/>
                <a:t> (</a:t>
              </a:r>
              <a:r>
                <a:rPr lang="zh-CN" altLang="en-US" sz="1600" dirty="0" smtClean="0"/>
                <a:t>只有一层目录</a:t>
              </a:r>
              <a:r>
                <a:rPr lang="en-US" altLang="zh-CN" sz="1600" dirty="0" smtClean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100784"/>
            <a:ext cx="277672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spell/mail/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prt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/first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2526" y="2221266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0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3817352"/>
            <a:ext cx="215956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4" y="221015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mail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prt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first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2" y="2230467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latin typeface="+mn-ea"/>
                  </a:rPr>
                  <a:t>programs</a:t>
                </a:r>
                <a:endParaRPr lang="zh-CN" altLang="en-US" sz="1000" b="1" spc="-100" dirty="0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p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目录操作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863011" cy="428628"/>
            <a:chOff x="844893" y="1019164"/>
            <a:chExt cx="286301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典型目录操作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1380752" cy="358322"/>
            <a:chOff x="1262422" y="1357304"/>
            <a:chExt cx="1380752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1452190" cy="358322"/>
            <a:chOff x="1262422" y="1685466"/>
            <a:chExt cx="1452190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创建文件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84600"/>
            <a:ext cx="1452190" cy="313648"/>
            <a:chOff x="1262422" y="1984600"/>
            <a:chExt cx="1452190" cy="313648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93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1984600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删除文件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75235"/>
            <a:ext cx="4870115" cy="428628"/>
            <a:chOff x="844893" y="3275235"/>
            <a:chExt cx="4870115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327523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操作系统应该只允许内核修改目录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12243"/>
            <a:ext cx="2452322" cy="365122"/>
            <a:chOff x="1262422" y="3612243"/>
            <a:chExt cx="2452322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612243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确保映射的完整性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2140"/>
            <a:ext cx="3523892" cy="363990"/>
            <a:chOff x="1262422" y="2922140"/>
            <a:chExt cx="3523892" cy="363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/>
            <p:nvPr/>
          </p:nvSpPr>
          <p:spPr>
            <a:xfrm>
              <a:off x="1394985" y="2922140"/>
              <a:ext cx="3391329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遍历路径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16372"/>
            <a:ext cx="4317690" cy="365122"/>
            <a:chOff x="1262422" y="3916372"/>
            <a:chExt cx="4317690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211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3916372"/>
              <a:ext cx="418512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应用程序通过系统调用访问目录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00512"/>
            <a:ext cx="1452190" cy="313648"/>
            <a:chOff x="1262422" y="2300512"/>
            <a:chExt cx="1452190" cy="313648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52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2300512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18010"/>
            <a:ext cx="1809380" cy="313648"/>
            <a:chOff x="1262422" y="2618010"/>
            <a:chExt cx="1809380" cy="313648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2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2618010"/>
              <a:ext cx="167681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重命名文件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文件名的线性列表，包涵了指向数据块的指针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编程简单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执行耗时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982784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/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哈希数据结构的线性表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/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减少目录搜索时间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冲突</a:t>
              </a:r>
              <a:r>
                <a:rPr lang="en-US" altLang="zh-CN" dirty="0" smtClean="0"/>
                <a:t> – </a:t>
              </a:r>
              <a:r>
                <a:rPr lang="zh-CN" altLang="en-US" dirty="0" smtClean="0"/>
                <a:t>两个文</a:t>
              </a:r>
              <a:r>
                <a:rPr lang="zh-CN" altLang="en-US" dirty="0"/>
                <a:t>件名的哈希值</a:t>
              </a:r>
              <a:r>
                <a:rPr lang="zh-CN" altLang="en-US" dirty="0" smtClean="0"/>
                <a:t>相同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/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固定大小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文件别名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41286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3" y="431789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以“快捷方式”指向其他文件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3" y="401626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2" y="1735931"/>
            <a:ext cx="1665841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/count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/spell/count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35730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1350446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8" y="135730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w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all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words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5" y="2575972"/>
            <a:ext cx="2282997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/w/list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/all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/spell/words/list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kumimoji="0" lang="zh-CN" alt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目录中的循环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3" y="429851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更多实践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2740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1223682"/>
            <a:ext cx="303931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368459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99031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860899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0" y="860899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book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名字解析</a:t>
            </a:r>
            <a:r>
              <a:rPr lang="zh-CN" altLang="zh-CN" dirty="0"/>
              <a:t>（</a:t>
            </a:r>
            <a:r>
              <a:rPr lang="zh-CN" altLang="en-US" dirty="0" smtClean="0"/>
              <a:t>路径遍历）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4225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名字解析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把逻辑名字转换成物理资源（如文件）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20673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08039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依据路径名，在文件系统中找到实际文件位置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40856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遍历文件目录直到找到目标文件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72220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举例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解析</a:t>
              </a:r>
              <a:r>
                <a:rPr lang="en-US" altLang="zh-CN" dirty="0" smtClean="0"/>
                <a:t>“/bin/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lang="en-US" altLang="zh-C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05921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读取根目录的文件头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在磁盘固定位置）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38411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</a:t>
              </a:r>
              <a:r>
                <a:rPr lang="zh-CN" altLang="en-US" dirty="0"/>
                <a:t>取根目录</a:t>
              </a:r>
              <a:r>
                <a:rPr lang="zh-CN" altLang="en-US" dirty="0" smtClean="0"/>
                <a:t>的数据块</a:t>
              </a:r>
              <a:r>
                <a:rPr lang="zh-CN" altLang="zh-CN" dirty="0"/>
                <a:t>，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“bin”</a:t>
              </a:r>
              <a:r>
                <a:rPr lang="zh-CN" altLang="en-US" dirty="0" smtClean="0"/>
                <a:t>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66201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98790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的数据块</a:t>
              </a:r>
              <a:r>
                <a:rPr lang="en-US" altLang="zh-CN" dirty="0" smtClean="0"/>
                <a:t>; 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29497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ls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3" y="362880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当前工作目录</a:t>
              </a:r>
              <a:r>
                <a:rPr lang="en-US" altLang="zh-CN" dirty="0" smtClean="0"/>
                <a:t> (PWD)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396694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每个进程都会指向一个文件目录用于解析文件名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429510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允许用户指定相对路径来代替绝对路径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如，用</a:t>
              </a:r>
              <a:r>
                <a:rPr lang="en-US" altLang="zh-CN" dirty="0" smtClean="0"/>
                <a:t> PWD=“/bin” </a:t>
              </a:r>
              <a:r>
                <a:rPr lang="zh-CN" altLang="en-US" dirty="0" smtClean="0"/>
                <a:t>能够解析</a:t>
              </a:r>
              <a:r>
                <a:rPr lang="en-US" altLang="zh-CN" dirty="0" smtClean="0"/>
                <a:t> 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579" y="219979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文件系统挂载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文件系统需要先挂载才能被访问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34279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未挂载的文件系统被挂载在挂载点上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475108" y="1968255"/>
            <a:ext cx="121126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2681" y="235914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3804" y="1806979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045E-16 L -0.29323 -0.00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文件系统和文件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941685" cy="428628"/>
            <a:chOff x="844893" y="1019164"/>
            <a:chExt cx="594168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文件系统是操作系统中管理持久性数据的子系统，提供数据存储和访问功能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5792"/>
            <a:ext cx="6607427" cy="423636"/>
            <a:chOff x="844893" y="2595792"/>
            <a:chExt cx="6607427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95792"/>
              <a:ext cx="6309344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文件是</a:t>
              </a:r>
              <a:r>
                <a:rPr lang="zh-CN" altLang="en-US" dirty="0"/>
                <a:t>具有</a:t>
              </a:r>
              <a:r>
                <a:rPr lang="zh-CN" altLang="en-US" dirty="0" smtClean="0"/>
                <a:t>符号名，由字节序列构</a:t>
              </a:r>
              <a:r>
                <a:rPr lang="zh-CN" altLang="en-US" dirty="0"/>
                <a:t>成的</a:t>
              </a:r>
              <a:r>
                <a:rPr lang="zh-CN" altLang="en-US" dirty="0" smtClean="0"/>
                <a:t>数据项集合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957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5610"/>
            <a:ext cx="4524024" cy="355598"/>
            <a:chOff x="1262422" y="1665610"/>
            <a:chExt cx="4524024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0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665610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组织、检索、读写访问数据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75170"/>
            <a:ext cx="4023958" cy="671422"/>
            <a:chOff x="1262422" y="1975170"/>
            <a:chExt cx="4023958" cy="67142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9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75170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大多数计算机系统都有文件系统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1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2289402"/>
              <a:ext cx="33913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Google </a:t>
              </a:r>
              <a:r>
                <a:rPr lang="zh-CN" altLang="en-US" dirty="0" smtClean="0"/>
                <a:t>也是一个文件系统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46720"/>
            <a:ext cx="4309710" cy="355598"/>
            <a:chOff x="1262422" y="2946720"/>
            <a:chExt cx="430971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51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2946720"/>
              <a:ext cx="417714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文件系统的基本数据单位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56280"/>
            <a:ext cx="3309578" cy="354014"/>
            <a:chOff x="1262422" y="3256280"/>
            <a:chExt cx="3309578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10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256280"/>
              <a:ext cx="31770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文件名是文件的标识符号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文件系统种类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941553" cy="696462"/>
            <a:chOff x="844893" y="1019164"/>
            <a:chExt cx="494155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磁盘文件系统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439146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文件存储在数据存储设备上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如磁盘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881214" cy="358322"/>
            <a:chOff x="1262422" y="1685466"/>
            <a:chExt cx="488121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FAT, NTFS, ext2/3, ISO9660,</a:t>
              </a:r>
              <a:r>
                <a:rPr lang="zh-CN" altLang="en-US" dirty="0" smtClean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99114"/>
            <a:ext cx="5227305" cy="702130"/>
            <a:chOff x="844893" y="1999114"/>
            <a:chExt cx="5227305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9991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数据库文件系统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999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2336122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文件特征是可被寻址（辨识）的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40251"/>
            <a:ext cx="1880818" cy="365122"/>
            <a:chOff x="1262422" y="2640251"/>
            <a:chExt cx="18808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502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640251"/>
              <a:ext cx="17482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en-US" altLang="zh-CN" dirty="0" err="1" smtClean="0"/>
                <a:t>WinFS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9714"/>
            <a:ext cx="3869983" cy="702130"/>
            <a:chOff x="844893" y="2989714"/>
            <a:chExt cx="3869983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897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日志文件系统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97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14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3326722"/>
              <a:ext cx="331989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记录文件系统的修改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19960"/>
            <a:ext cx="4012859" cy="702130"/>
            <a:chOff x="844893" y="3619960"/>
            <a:chExt cx="4012859" cy="702130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1142976" y="361996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网络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分布式文件系统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199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617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95696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NFS, SMB, AFS, GFS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4287394"/>
            <a:ext cx="2798413" cy="428628"/>
            <a:chOff x="844893" y="4287394"/>
            <a:chExt cx="2798413" cy="428628"/>
          </a:xfrm>
        </p:grpSpPr>
        <p:sp>
          <p:nvSpPr>
            <p:cNvPr id="53" name="内容占位符 2"/>
            <p:cNvSpPr txBox="1"/>
            <p:nvPr/>
          </p:nvSpPr>
          <p:spPr>
            <a:xfrm>
              <a:off x="1142976" y="428739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特殊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虚拟文件系统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4287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分布式文件系统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512793" cy="696462"/>
            <a:chOff x="844893" y="1019164"/>
            <a:chExt cx="351279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文件可以通过网络被共享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文件位于远程服务器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166834" cy="358322"/>
            <a:chOff x="1262422" y="1685466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客户端远程挂载服务器文件系统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99114"/>
            <a:ext cx="4809776" cy="365122"/>
            <a:chOff x="1262422" y="1999114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3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1999114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标准系统文件访问被转换成远程访问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03243"/>
            <a:ext cx="5452718" cy="365122"/>
            <a:chOff x="1262422" y="2303243"/>
            <a:chExt cx="54527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8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303243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标准文件共享协议</a:t>
              </a:r>
              <a:endParaRPr lang="en-US" altLang="zh-CN" dirty="0"/>
            </a:p>
            <a:p>
              <a:pPr marL="0" lvl="1" indent="0"/>
              <a:r>
                <a:rPr lang="en-US" altLang="zh-CN" dirty="0" smtClean="0"/>
                <a:t>NFS for Unix, CIFS for Windows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03540"/>
            <a:ext cx="5513057" cy="702130"/>
            <a:chOff x="844893" y="2903540"/>
            <a:chExt cx="5513057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0354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分布式文件系统的挑战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035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53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3240548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客户端和客户端上的用户辨别起来很复杂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8174" y="3528118"/>
            <a:ext cx="3023826" cy="365122"/>
            <a:chOff x="1548174" y="3528118"/>
            <a:chExt cx="3023826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174" y="36328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680737" y="3528118"/>
              <a:ext cx="289126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, NFS</a:t>
              </a:r>
              <a:r>
                <a:rPr lang="zh-CN" altLang="en-US" dirty="0" smtClean="0"/>
                <a:t>是不安全的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859226"/>
            <a:ext cx="1737942" cy="365122"/>
            <a:chOff x="1262422" y="3859226"/>
            <a:chExt cx="1737942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8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3859226"/>
              <a:ext cx="160537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C00000"/>
                  </a:solidFill>
                </a:rPr>
                <a:t>一致性</a:t>
              </a:r>
              <a:r>
                <a:rPr lang="zh-CN" altLang="en-US" dirty="0" smtClean="0"/>
                <a:t>问题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191016"/>
            <a:ext cx="2023694" cy="365122"/>
            <a:chOff x="1262422" y="4191016"/>
            <a:chExt cx="2023694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09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/>
            <p:nvPr/>
          </p:nvSpPr>
          <p:spPr>
            <a:xfrm>
              <a:off x="1394985" y="4191016"/>
              <a:ext cx="189113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错误处理模式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</a:t>
            </a:r>
            <a:r>
              <a:rPr lang="zh-CN" altLang="en-US" dirty="0"/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1583967" cy="428628"/>
            <a:chOff x="844893" y="1019164"/>
            <a:chExt cx="158396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6333914" cy="358322"/>
            <a:chOff x="1262422" y="1357304"/>
            <a:chExt cx="633391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62013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虚拟（逻辑）文件系统</a:t>
              </a:r>
              <a:r>
                <a:rPr lang="en-US" altLang="zh-CN" dirty="0" smtClean="0"/>
                <a:t>(VFS, Virtual File System)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3095264" cy="358322"/>
            <a:chOff x="1262422" y="1685466"/>
            <a:chExt cx="309526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296270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特定文件系统模块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38" y="3295646"/>
            <a:ext cx="5181600" cy="1676400"/>
            <a:chOff x="1071538" y="3295646"/>
            <a:chExt cx="5181600" cy="1676400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0715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ext2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1383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fat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2051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iso9660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2719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nfs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53387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smb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1071538" y="4514846"/>
              <a:ext cx="30480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设备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271938" y="4514846"/>
              <a:ext cx="19812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网络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grpSp>
          <p:nvGrpSpPr>
            <p:cNvPr id="52" name="Group 14"/>
            <p:cNvGrpSpPr/>
            <p:nvPr/>
          </p:nvGrpSpPr>
          <p:grpSpPr bwMode="auto">
            <a:xfrm>
              <a:off x="1528738" y="3295646"/>
              <a:ext cx="4267200" cy="381000"/>
              <a:chOff x="0" y="0"/>
              <a:chExt cx="2688" cy="144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71538" y="2069034"/>
            <a:ext cx="5228654" cy="1226612"/>
            <a:chOff x="1071538" y="2069034"/>
            <a:chExt cx="5228654" cy="1226612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071538" y="2457446"/>
              <a:ext cx="5228654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虚拟文件系统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071538" y="2069034"/>
              <a:ext cx="5228654" cy="3884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</a:t>
              </a: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文件系统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API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虚拟文件系统</a:t>
            </a:r>
            <a:r>
              <a:rPr lang="en-US" altLang="zh-CN" dirty="0" smtClean="0"/>
              <a:t> (VFS)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对所有不同文件系统的抽象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7163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提供相同的文件和文件系统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9621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管理所有文件和文件系统关联的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2731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高效查询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例程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5910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/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与特定文件系统模块的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35502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每个文件系统一个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块、块大小、空余块、计数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指针等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175513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访问权限、拥有者、大小、数据块位置等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3" y="184135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/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目录项</a:t>
              </a:r>
              <a:r>
                <a:rPr lang="en-US" altLang="zh-CN" dirty="0" smtClean="0"/>
                <a:t> (Linux: “</a:t>
              </a:r>
              <a:r>
                <a:rPr lang="en-US" altLang="zh-CN" dirty="0" err="1" smtClean="0"/>
                <a:t>dentry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217949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每个目录项一个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目录和文件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将目录项数据结构及树型布局编码成树型数据结构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指向文件控制块、父目录、子目录等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文件系统的组织视图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113822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41544" y="157022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316144" y="234175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300140" y="3895931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文件系统的存储结构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每个文件系统一个）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每个目录项一个）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28441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存储设备的数据块中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2894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6708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卷控制模块</a:t>
              </a:r>
              <a:r>
                <a:rPr lang="en-US" altLang="zh-CN" dirty="0" smtClean="0"/>
                <a:t> : </a:t>
              </a:r>
              <a:r>
                <a:rPr lang="zh-CN" altLang="en-US" dirty="0" smtClean="0"/>
                <a:t>当文件系统挂载时进入内存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57823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当文件被访问时进入每次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88462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在遍历一个文件路径时进入内存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02736"/>
            <a:ext cx="4524024" cy="980982"/>
            <a:chOff x="1262422" y="1087428"/>
            <a:chExt cx="4524024" cy="98098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428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管理文件块</a:t>
              </a:r>
              <a:r>
                <a:rPr lang="zh-CN" altLang="en-US" dirty="0"/>
                <a:t>（</a:t>
              </a:r>
              <a:r>
                <a:rPr lang="zh-CN" altLang="en-US" dirty="0" smtClean="0"/>
                <a:t>位置和顺序）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1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969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管理空闲空间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位置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3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1711220"/>
              <a:ext cx="20340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分配算法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策略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226658" y="453745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文件系统的存储视图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78103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341544" y="121303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316144" y="198457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300140" y="3538743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813682" y="465175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028825" y="4527712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435350" y="455868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003856" y="444553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多种磁盘缓存位置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62354" y="134761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/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内存虚拟盘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1" name="标题 1"/>
            <p:cNvSpPr txBox="1"/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ctr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内存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noProof="0" dirty="0" smtClean="0">
                  <a:solidFill>
                    <a:schemeClr val="bg1"/>
                  </a:solidFill>
                  <a:cs typeface="+mj-cs"/>
                </a:rPr>
                <a:t>打开文件表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3" name="标题 1"/>
            <p:cNvSpPr txBox="1"/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数据块缓存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870708" y="243408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51028" y="243494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44208" y="2152482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/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8580" y="196695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标题 1"/>
            <p:cNvSpPr txBox="1"/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磁盘控制器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2" name="标题 1"/>
            <p:cNvSpPr txBox="1"/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扇区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59998" y="241314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9376" y="185063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/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</a:t>
              </a:r>
              <a:r>
                <a:rPr lang="en-US" altLang="zh-CN" dirty="0" smtClean="0"/>
                <a:t>read()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预读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预先读取后面的数据块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460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假设数据将会再次用到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写操作可能被缓存和延迟写入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5796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数据块缓存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0726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页缓存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统一缓存数据块和内存页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94681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虚拟页对换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00855" y="915566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79088" y="151391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618148" y="369479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文件系统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285944" y="1571609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数据块缓存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6957" y="159951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在虚拟内存中文件数据块被映射成页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文件的读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写操作被转换成对内存的访问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96957" y="215649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可能导致缺页和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或设置为脏页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6957" y="244397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问题</a:t>
              </a:r>
              <a:r>
                <a:rPr lang="en-US" altLang="zh-CN" sz="1800" dirty="0" smtClean="0"/>
                <a:t>: </a:t>
              </a:r>
              <a:r>
                <a:rPr lang="zh-CN" altLang="en-US" sz="1800" dirty="0" smtClean="0"/>
                <a:t>页置换算法需要协调虚拟存储和页缓存间的页面数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1284" y="72019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/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/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 smtClean="0"/>
                  <a:t>在虚拟地址空间中虚拟页面可映射到本地外存文件中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61284" y="130109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/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51652" y="274308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11576A"/>
                  </a:solidFill>
                  <a:latin typeface="+mj-ea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+mj-ea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9776" y="398817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79643" y="466281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77423" y="4326445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596" y="120359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0403" y="1203598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91168" y="294546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58964" y="185961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文件系统中打开文件的数据结构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每个被打开的文件都有一个文件描述符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845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文件状态信息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目录项、当前文件指针、文件操作设置等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9938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每个进程一个进</a:t>
              </a:r>
              <a:r>
                <a:rPr lang="zh-CN" altLang="en-US" dirty="0"/>
                <a:t>程</a:t>
              </a:r>
              <a:r>
                <a:rPr lang="zh-CN" altLang="en-US" dirty="0" smtClean="0"/>
                <a:t>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94867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一个系统级的打开文件表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有文件被打开时，文件卷就不能被卸载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785546" y="113822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572624" y="195530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8625" y="1136645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7805" y="101916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56535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强制 </a:t>
              </a:r>
              <a:r>
                <a:rPr lang="en-GB" altLang="en-US" dirty="0" smtClean="0"/>
                <a:t>– </a:t>
              </a:r>
              <a:r>
                <a:rPr lang="zh-CN" altLang="en-US" dirty="0" smtClean="0"/>
                <a:t>根据锁保持情况和访问需求确定是否拒绝访问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06941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劝告</a:t>
              </a:r>
              <a:r>
                <a:rPr lang="en-GB" altLang="en-US" dirty="0" smtClean="0"/>
                <a:t> – </a:t>
              </a:r>
              <a:r>
                <a:rPr lang="zh-CN" altLang="en-US" dirty="0" smtClean="0"/>
                <a:t>进程可以查找锁的状态来决定怎么做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62422" y="1707654"/>
            <a:ext cx="4398248" cy="992450"/>
            <a:chOff x="1262422" y="2368538"/>
            <a:chExt cx="4398248" cy="992450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73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2368538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定位：文件及其内容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2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6" y="267809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命名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通过名字找到文件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98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412086" y="3003798"/>
              <a:ext cx="42485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文件系统结构</a:t>
              </a:r>
              <a:r>
                <a:rPr lang="zh-CN" altLang="zh-CN" dirty="0" smtClean="0"/>
                <a:t>：</a:t>
              </a:r>
              <a:r>
                <a:rPr lang="zh-CN" altLang="en-US" dirty="0" smtClean="0"/>
                <a:t>文件组织方式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文件大小</a:t>
            </a:r>
            <a:endParaRPr lang="zh-CN" altLang="en-US" dirty="0"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必须支持大文件</a:t>
              </a:r>
              <a:r>
                <a:rPr lang="en-US" altLang="zh-CN" dirty="0" smtClean="0"/>
                <a:t> (64</a:t>
              </a:r>
              <a:r>
                <a:rPr lang="zh-CN" altLang="en-US" dirty="0" smtClean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大文件访问需要高效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如何表示分</a:t>
              </a:r>
              <a:r>
                <a:rPr lang="zh-CN" altLang="en-US" dirty="0"/>
                <a:t>配给一个</a:t>
              </a:r>
              <a:r>
                <a:rPr lang="zh-CN" altLang="en-US" dirty="0" smtClean="0"/>
                <a:t>文件数据块的位置和顺序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/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最先匹配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最佳匹配</a:t>
              </a:r>
              <a:r>
                <a:rPr lang="en-US" altLang="zh-CN" dirty="0" smtClean="0"/>
                <a:t>, ...</a:t>
              </a:r>
              <a:endParaRPr lang="en-US" altLang="zh-CN" dirty="0"/>
            </a:p>
          </p:txBody>
        </p:sp>
        <p:sp>
          <p:nvSpPr>
            <p:cNvPr id="47" name="内容占位符 2"/>
            <p:cNvSpPr txBox="1"/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/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/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7" name="内容占位符 2"/>
            <p:cNvSpPr txBox="1"/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/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内容占位符 2"/>
            <p:cNvSpPr txBox="1"/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内容占位符 2"/>
            <p:cNvSpPr txBox="1"/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按需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/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/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/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/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内容占位符 2"/>
            <p:cNvSpPr txBox="1"/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 smtClean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/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/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/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/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 smtClean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/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/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 smtClean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/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/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链式索引块</a:t>
              </a:r>
              <a:r>
                <a:rPr lang="en-US" altLang="zh-CN" dirty="0" smtClean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/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/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多级索引块</a:t>
              </a:r>
              <a:r>
                <a:rPr lang="en-US" altLang="zh-CN" dirty="0" smtClean="0"/>
                <a:t>(IB*IB 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/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/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/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/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文件头包含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10 </a:t>
              </a:r>
              <a:r>
                <a:rPr lang="zh-CN" altLang="en-US" dirty="0" smtClean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提高了文件大小限制阀值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只为大文件分配间接数据块，大文件在访问数据块时需要大量查询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993" y="1680394"/>
            <a:ext cx="2441223" cy="423636"/>
            <a:chOff x="861993" y="1680394"/>
            <a:chExt cx="2441223" cy="423636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60076" y="1680394"/>
              <a:ext cx="214314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数据可靠和安全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861993" y="1680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9522" y="2067694"/>
            <a:ext cx="4444606" cy="355598"/>
            <a:chOff x="1279522" y="2067694"/>
            <a:chExt cx="4444606" cy="35559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1724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412085" y="2067694"/>
              <a:ext cx="43120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安全：多层次保护数据安全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9522" y="2377254"/>
            <a:ext cx="5452718" cy="763158"/>
            <a:chOff x="1279522" y="2377254"/>
            <a:chExt cx="5452718" cy="7631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4634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412086" y="2377254"/>
              <a:ext cx="532015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持久保存文件</a:t>
              </a:r>
              <a:endParaRPr lang="en-US" altLang="zh-CN" sz="1800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避免系统崩溃、媒体错误、攻击等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477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99141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空闲空间管理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28628"/>
            <a:chOff x="844893" y="1000114"/>
            <a:chExt cx="494155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跟踪记录文件卷中未分配的数据块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9215" y="1396207"/>
            <a:ext cx="5080288" cy="428628"/>
            <a:chOff x="1259632" y="1685693"/>
            <a:chExt cx="5080288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410698" y="1685693"/>
              <a:ext cx="49292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采用什么数据结构表示空闲空间列表？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9387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空闲空间组织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6513189" cy="1025756"/>
            <a:chOff x="844893" y="1019164"/>
            <a:chExt cx="6513189" cy="102575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用位图代表空闲数据块列表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596309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111111111111111001110101011101111...</a:t>
              </a:r>
              <a:endParaRPr lang="en-US" altLang="zh-CN" dirty="0"/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= 0 </a:t>
              </a:r>
              <a:r>
                <a:rPr lang="zh-CN" altLang="en-US" dirty="0" smtClean="0"/>
                <a:t>表明数据块</a:t>
              </a:r>
              <a:r>
                <a:rPr lang="en-US" altLang="zh-CN" dirty="0" err="1" smtClean="0"/>
                <a:t>i</a:t>
              </a:r>
              <a:r>
                <a:rPr lang="zh-CN" altLang="en-US" dirty="0" smtClean="0"/>
                <a:t>是空闲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否则，表示已分配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7370445" cy="710976"/>
            <a:chOff x="844893" y="2000246"/>
            <a:chExt cx="7370445" cy="710976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200024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使用简单但是可能会是一个大的很大向量表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7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352900"/>
              <a:ext cx="68203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160GB</a:t>
              </a:r>
              <a:r>
                <a:rPr lang="zh-CN" altLang="en-US" dirty="0" smtClean="0"/>
                <a:t>磁盘</a:t>
              </a:r>
              <a:r>
                <a:rPr lang="en-US" altLang="zh-CN" dirty="0" smtClean="0"/>
                <a:t>-&gt; 40M</a:t>
              </a:r>
              <a:r>
                <a:rPr lang="zh-CN" altLang="en-US" dirty="0" smtClean="0"/>
                <a:t>数据块</a:t>
              </a:r>
              <a:r>
                <a:rPr lang="en-US" altLang="zh-CN" dirty="0" smtClean="0"/>
                <a:t>-&gt; 5MB</a:t>
              </a:r>
              <a:r>
                <a:rPr lang="zh-CN" altLang="en-US" dirty="0" smtClean="0"/>
                <a:t>位图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67680"/>
            <a:ext cx="6381412" cy="1333962"/>
            <a:chOff x="1262422" y="2667680"/>
            <a:chExt cx="6381412" cy="133396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86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667680"/>
              <a:ext cx="62488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假定空闲空间在磁盘中均匀分布，</a:t>
              </a:r>
              <a:endParaRPr lang="en-US" altLang="zh-CN" dirty="0" smtClean="0"/>
            </a:p>
            <a:p>
              <a:pPr marL="0" lvl="1" indent="0"/>
              <a:r>
                <a:rPr lang="zh-CN" altLang="en-US" dirty="0" smtClean="0"/>
                <a:t>则找到“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”之前要扫描</a:t>
              </a:r>
              <a:r>
                <a:rPr lang="en-US" altLang="zh-CN" dirty="0" smtClean="0"/>
                <a:t>n/r </a:t>
              </a:r>
              <a:endParaRPr lang="en-US" altLang="zh-CN" dirty="0"/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434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624945" y="3315158"/>
              <a:ext cx="30899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n = </a:t>
              </a:r>
              <a:r>
                <a:rPr lang="zh-CN" altLang="en-US" dirty="0" smtClean="0"/>
                <a:t>磁盘上数据块的总数</a:t>
              </a:r>
              <a:endParaRPr lang="en-US" altLang="zh-CN" dirty="0"/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762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624945" y="3643320"/>
              <a:ext cx="23041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buSzPct val="100000"/>
              </a:pPr>
              <a:r>
                <a:rPr lang="en-US" altLang="zh-CN" sz="2000" dirty="0" smtClean="0"/>
                <a:t>r = </a:t>
              </a:r>
              <a:r>
                <a:rPr lang="zh-CN" altLang="en-US" sz="2000" dirty="0" smtClean="0"/>
                <a:t>空闲块的数目</a:t>
              </a:r>
              <a:r>
                <a:rPr lang="en-US" altLang="zh-CN" sz="2000" dirty="0" smtClean="0"/>
                <a:t> </a:t>
              </a:r>
              <a:endParaRPr lang="en-US" altLang="zh-CN" sz="20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其他空闲空间组织方式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613" y="851004"/>
            <a:ext cx="6988079" cy="1284436"/>
            <a:chOff x="550613" y="851004"/>
            <a:chExt cx="6988079" cy="1284436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848696" y="85100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链表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613" y="8510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953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1069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4977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2151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7554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8075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506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81377" y="1740455"/>
              <a:ext cx="504056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685433" y="1719435"/>
              <a:ext cx="864096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6900" y="1719435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41966" y="1338184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2319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8101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5657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1713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61378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659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9800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2549528" y="1719435"/>
              <a:ext cx="2160240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760756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13824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654820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613" y="2175938"/>
            <a:ext cx="7837811" cy="2051996"/>
            <a:chOff x="550613" y="2175938"/>
            <a:chExt cx="7837811" cy="2051996"/>
          </a:xfrm>
        </p:grpSpPr>
        <p:grpSp>
          <p:nvGrpSpPr>
            <p:cNvPr id="4" name="组合 3"/>
            <p:cNvGrpSpPr/>
            <p:nvPr/>
          </p:nvGrpSpPr>
          <p:grpSpPr>
            <a:xfrm>
              <a:off x="550613" y="2175938"/>
              <a:ext cx="7027355" cy="1632306"/>
              <a:chOff x="550613" y="2175938"/>
              <a:chExt cx="7027355" cy="1632306"/>
            </a:xfrm>
          </p:grpSpPr>
          <p:sp>
            <p:nvSpPr>
              <p:cNvPr id="13" name="内容占位符 2"/>
              <p:cNvSpPr txBox="1"/>
              <p:nvPr/>
            </p:nvSpPr>
            <p:spPr>
              <a:xfrm>
                <a:off x="848696" y="2175938"/>
                <a:ext cx="142876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dirty="0" smtClean="0"/>
                  <a:t>链式索引</a:t>
                </a:r>
                <a:endParaRPr lang="en-US" altLang="zh-C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613" y="217593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953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  <a:latin typeface="+mj-ea"/>
                    <a:ea typeface="+mj-ea"/>
                  </a:rPr>
                  <a:t>D</a:t>
                </a:r>
                <a:endParaRPr lang="zh-CN" altLang="en-US" b="1" dirty="0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4977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151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75544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075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506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695942" y="3108607"/>
                <a:ext cx="872359" cy="11433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1181377" y="3098097"/>
                <a:ext cx="432048" cy="27198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602914" y="3056057"/>
                <a:ext cx="3106854" cy="339311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0460" y="2674806"/>
                <a:ext cx="368988" cy="396000"/>
                <a:chOff x="1754740" y="0"/>
                <a:chExt cx="368988" cy="396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04584" y="0"/>
                  <a:ext cx="288000" cy="396000"/>
                </a:xfrm>
                <a:prstGeom prst="rect">
                  <a:avLst/>
                </a:prstGeom>
                <a:gradFill>
                  <a:gsLst>
                    <a:gs pos="0">
                      <a:srgbClr val="996633"/>
                    </a:gs>
                    <a:gs pos="100000">
                      <a:srgbClr val="333300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11576A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内容占位符 2"/>
                <p:cNvSpPr txBox="1"/>
                <p:nvPr/>
              </p:nvSpPr>
              <p:spPr>
                <a:xfrm>
                  <a:off x="1754740" y="18330"/>
                  <a:ext cx="368988" cy="36004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r>
                    <a:rPr lang="en-US" altLang="zh-CN" sz="1800" dirty="0" smtClean="0">
                      <a:solidFill>
                        <a:schemeClr val="bg1"/>
                      </a:solidFill>
                    </a:rPr>
                    <a:t>G</a:t>
                  </a:r>
                  <a:endParaRPr lang="en-US" altLang="zh-CN" sz="1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941966" y="2674806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2319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8101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65752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917136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61378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595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00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613424" y="3056057"/>
                <a:ext cx="3610910" cy="41131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613424" y="3056057"/>
                <a:ext cx="4114966" cy="483327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613424" y="3056057"/>
                <a:ext cx="4475006" cy="555335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613424" y="3056057"/>
                <a:ext cx="5360122" cy="627343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608092" y="3090037"/>
                <a:ext cx="5969876" cy="718207"/>
              </a:xfrm>
              <a:custGeom>
                <a:avLst/>
                <a:gdLst>
                  <a:gd name="connsiteX0" fmla="*/ 0 w 5969876"/>
                  <a:gd name="connsiteY0" fmla="*/ 0 h 718207"/>
                  <a:gd name="connsiteX1" fmla="*/ 830318 w 5969876"/>
                  <a:gd name="connsiteY1" fmla="*/ 578069 h 718207"/>
                  <a:gd name="connsiteX2" fmla="*/ 3384331 w 5969876"/>
                  <a:gd name="connsiteY2" fmla="*/ 704193 h 718207"/>
                  <a:gd name="connsiteX3" fmla="*/ 5969876 w 5969876"/>
                  <a:gd name="connsiteY3" fmla="*/ 493986 h 7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9876" h="718207">
                    <a:moveTo>
                      <a:pt x="0" y="0"/>
                    </a:moveTo>
                    <a:cubicBezTo>
                      <a:pt x="133131" y="230352"/>
                      <a:pt x="266263" y="460704"/>
                      <a:pt x="830318" y="578069"/>
                    </a:cubicBezTo>
                    <a:cubicBezTo>
                      <a:pt x="1394373" y="695435"/>
                      <a:pt x="2527738" y="718207"/>
                      <a:pt x="3384331" y="704193"/>
                    </a:cubicBezTo>
                    <a:cubicBezTo>
                      <a:pt x="4240924" y="690179"/>
                      <a:pt x="5105400" y="592082"/>
                      <a:pt x="5969876" y="493986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内容占位符 2"/>
            <p:cNvSpPr txBox="1"/>
            <p:nvPr/>
          </p:nvSpPr>
          <p:spPr>
            <a:xfrm>
              <a:off x="7268964" y="3291830"/>
              <a:ext cx="1119460" cy="9361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>
                  <a:solidFill>
                    <a:srgbClr val="660033"/>
                  </a:solidFill>
                </a:rPr>
                <a:t>    下一组索引块</a:t>
              </a:r>
              <a:endParaRPr lang="en-US" altLang="zh-CN" sz="16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1496" y="4244268"/>
            <a:ext cx="4146496" cy="471092"/>
            <a:chOff x="2261496" y="4244268"/>
            <a:chExt cx="4146496" cy="471092"/>
          </a:xfrm>
        </p:grpSpPr>
        <p:sp>
          <p:nvSpPr>
            <p:cNvPr id="68" name="矩形 67"/>
            <p:cNvSpPr/>
            <p:nvPr/>
          </p:nvSpPr>
          <p:spPr>
            <a:xfrm>
              <a:off x="2261496" y="424426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88334" y="4245830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内容占位符 2"/>
            <p:cNvSpPr txBox="1"/>
            <p:nvPr/>
          </p:nvSpPr>
          <p:spPr>
            <a:xfrm>
              <a:off x="2568986" y="4286732"/>
              <a:ext cx="18438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已分配数据块</a:t>
              </a:r>
              <a:endParaRPr lang="en-US" altLang="zh-CN" sz="1600" dirty="0"/>
            </a:p>
          </p:txBody>
        </p:sp>
        <p:sp>
          <p:nvSpPr>
            <p:cNvPr id="71" name="内容占位符 2"/>
            <p:cNvSpPr txBox="1"/>
            <p:nvPr/>
          </p:nvSpPr>
          <p:spPr>
            <a:xfrm>
              <a:off x="4895824" y="4286732"/>
              <a:ext cx="1512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空闲数据块</a:t>
              </a:r>
              <a:endParaRPr lang="en-US" altLang="zh-CN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冗余磁盘阵列</a:t>
            </a:r>
            <a:r>
              <a:rPr lang="en-US" altLang="zh-CN" dirty="0" smtClean="0">
                <a:solidFill>
                  <a:srgbClr val="C00000"/>
                </a:solidFill>
              </a:rPr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磁盘分区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655933" cy="428628"/>
            <a:chOff x="844893" y="1019164"/>
            <a:chExt cx="56559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通常磁盘通过分区来最大限度减小寻道时间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71818"/>
            <a:ext cx="3381016" cy="358322"/>
            <a:chOff x="1262422" y="1371818"/>
            <a:chExt cx="3381016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32484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分区是一组柱面的集合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07939"/>
            <a:ext cx="4893754" cy="358322"/>
            <a:chOff x="1262422" y="1686598"/>
            <a:chExt cx="4893754" cy="358322"/>
          </a:xfrm>
        </p:grpSpPr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47611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每个分区都可视为逻辑上独立的磁盘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826535" y="2855019"/>
            <a:ext cx="6132671" cy="2221823"/>
            <a:chOff x="1826535" y="2855019"/>
            <a:chExt cx="6132671" cy="2221823"/>
          </a:xfrm>
        </p:grpSpPr>
        <p:cxnSp>
          <p:nvCxnSpPr>
            <p:cNvPr id="42" name="直接连接符 41"/>
            <p:cNvCxnSpPr/>
            <p:nvPr/>
          </p:nvCxnSpPr>
          <p:spPr>
            <a:xfrm rot="10800000">
              <a:off x="6500826" y="4330503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0800000">
              <a:off x="6530446" y="3930212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>
              <a:off x="6500826" y="34290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826535" y="2855019"/>
              <a:ext cx="5364000" cy="1801176"/>
              <a:chOff x="2469477" y="2855019"/>
              <a:chExt cx="5364000" cy="18011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469477" y="3643320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613495" y="3714758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57509" y="3786196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69477" y="3273798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613495" y="3336280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57509" y="3408288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469477" y="2855019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13495" y="2917501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57509" y="3003235"/>
                <a:ext cx="4788000" cy="720643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906290" y="3085894"/>
                <a:ext cx="4500000" cy="5659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31816" y="3157340"/>
                <a:ext cx="4248000" cy="42252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175270" y="3219822"/>
                <a:ext cx="3960000" cy="28803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326092" y="3286276"/>
                <a:ext cx="3694180" cy="1590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929586" y="3168842"/>
              <a:ext cx="0" cy="190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10800000">
              <a:off x="6500826" y="320051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0800000">
              <a:off x="6509682" y="3768021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>
              <a:off x="6500826" y="41806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258535" y="3085372"/>
            <a:ext cx="4500000" cy="565975"/>
            <a:chOff x="2415748" y="3238294"/>
            <a:chExt cx="4500000" cy="565975"/>
          </a:xfrm>
        </p:grpSpPr>
        <p:sp>
          <p:nvSpPr>
            <p:cNvPr id="55" name="椭圆 54"/>
            <p:cNvSpPr/>
            <p:nvPr/>
          </p:nvSpPr>
          <p:spPr>
            <a:xfrm>
              <a:off x="2415748" y="3238294"/>
              <a:ext cx="4500000" cy="56597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541274" y="3309740"/>
              <a:ext cx="4248000" cy="42252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684728" y="3372222"/>
              <a:ext cx="3960000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835550" y="3438676"/>
              <a:ext cx="3694180" cy="159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8161" y="2488589"/>
            <a:ext cx="108000" cy="2514863"/>
            <a:chOff x="4408161" y="2488589"/>
            <a:chExt cx="108000" cy="2514863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4500562" y="4643452"/>
              <a:ext cx="0" cy="360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12"/>
            <p:cNvSpPr>
              <a:spLocks noChangeArrowheads="1"/>
            </p:cNvSpPr>
            <p:nvPr/>
          </p:nvSpPr>
          <p:spPr bwMode="auto">
            <a:xfrm>
              <a:off x="4408161" y="3283186"/>
              <a:ext cx="108000" cy="10800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400">
                <a:ea typeface="宋体" charset="0"/>
                <a:cs typeface="宋体" charset="0"/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4464816" y="2488589"/>
              <a:ext cx="0" cy="82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8259" y="2143122"/>
            <a:ext cx="2701567" cy="2006636"/>
            <a:chOff x="808259" y="2143122"/>
            <a:chExt cx="2701567" cy="2006636"/>
          </a:xfrm>
        </p:grpSpPr>
        <p:cxnSp>
          <p:nvCxnSpPr>
            <p:cNvPr id="43" name="直接连接符 42"/>
            <p:cNvCxnSpPr/>
            <p:nvPr/>
          </p:nvCxnSpPr>
          <p:spPr>
            <a:xfrm rot="10800000">
              <a:off x="1826535" y="2679700"/>
              <a:ext cx="0" cy="1470058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0800000" flipH="1">
              <a:off x="2265358" y="2684882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 flipH="1">
              <a:off x="2697158" y="2681824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左大括号 45"/>
            <p:cNvSpPr/>
            <p:nvPr/>
          </p:nvSpPr>
          <p:spPr>
            <a:xfrm rot="5400000">
              <a:off x="1960444" y="2400201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大括号 46"/>
            <p:cNvSpPr/>
            <p:nvPr/>
          </p:nvSpPr>
          <p:spPr>
            <a:xfrm rot="5400000">
              <a:off x="2406732" y="2400202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259" y="2143122"/>
              <a:ext cx="739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A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2143122"/>
              <a:ext cx="723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463040" y="2270760"/>
              <a:ext cx="556260" cy="220980"/>
            </a:xfrm>
            <a:custGeom>
              <a:avLst/>
              <a:gdLst>
                <a:gd name="connsiteX0" fmla="*/ 0 w 556260"/>
                <a:gd name="connsiteY0" fmla="*/ 38100 h 220980"/>
                <a:gd name="connsiteX1" fmla="*/ 342900 w 556260"/>
                <a:gd name="connsiteY1" fmla="*/ 30480 h 220980"/>
                <a:gd name="connsiteX2" fmla="*/ 556260 w 55626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60" h="220980">
                  <a:moveTo>
                    <a:pt x="0" y="38100"/>
                  </a:moveTo>
                  <a:cubicBezTo>
                    <a:pt x="125095" y="19050"/>
                    <a:pt x="250190" y="0"/>
                    <a:pt x="342900" y="30480"/>
                  </a:cubicBezTo>
                  <a:cubicBezTo>
                    <a:pt x="435610" y="60960"/>
                    <a:pt x="495935" y="140970"/>
                    <a:pt x="556260" y="22098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476500" y="2242820"/>
              <a:ext cx="373380" cy="203200"/>
            </a:xfrm>
            <a:custGeom>
              <a:avLst/>
              <a:gdLst>
                <a:gd name="connsiteX0" fmla="*/ 373380 w 373380"/>
                <a:gd name="connsiteY0" fmla="*/ 35560 h 203200"/>
                <a:gd name="connsiteX1" fmla="*/ 83820 w 373380"/>
                <a:gd name="connsiteY1" fmla="*/ 27940 h 203200"/>
                <a:gd name="connsiteX2" fmla="*/ 0 w 37338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380" h="203200">
                  <a:moveTo>
                    <a:pt x="373380" y="35560"/>
                  </a:moveTo>
                  <a:cubicBezTo>
                    <a:pt x="259715" y="17780"/>
                    <a:pt x="146050" y="0"/>
                    <a:pt x="83820" y="27940"/>
                  </a:cubicBezTo>
                  <a:cubicBezTo>
                    <a:pt x="21590" y="55880"/>
                    <a:pt x="0" y="203200"/>
                    <a:pt x="0" y="20320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一个典型的磁盘文件系统组织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926384" y="994292"/>
            <a:ext cx="70294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文件卷：一个拥有完整文件系统实例的外存空间</a:t>
            </a:r>
            <a:endParaRPr lang="en-US" altLang="zh-CN" dirty="0" smtClean="0"/>
          </a:p>
          <a:p>
            <a:pPr lvl="1" indent="-269875"/>
            <a:r>
              <a:rPr lang="zh-CN" altLang="en-US" dirty="0" smtClean="0"/>
              <a:t>             通常常驻在磁盘</a:t>
            </a:r>
            <a:r>
              <a:rPr lang="zh-CN" altLang="en-US" dirty="0"/>
              <a:t>的单个分</a:t>
            </a:r>
            <a:r>
              <a:rPr lang="zh-CN" altLang="en-US" dirty="0" smtClean="0"/>
              <a:t>区上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23528" y="2067694"/>
            <a:ext cx="3523079" cy="2312393"/>
            <a:chOff x="958533" y="2083407"/>
            <a:chExt cx="3523079" cy="2312393"/>
          </a:xfrm>
        </p:grpSpPr>
        <p:sp>
          <p:nvSpPr>
            <p:cNvPr id="50" name="矩形 49"/>
            <p:cNvSpPr/>
            <p:nvPr/>
          </p:nvSpPr>
          <p:spPr>
            <a:xfrm>
              <a:off x="2106063" y="2091800"/>
              <a:ext cx="1080000" cy="2304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106063" y="2090650"/>
              <a:ext cx="1080000" cy="357190"/>
              <a:chOff x="6519320" y="2545004"/>
              <a:chExt cx="1080000" cy="3571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106063" y="3176508"/>
              <a:ext cx="1080000" cy="357190"/>
              <a:chOff x="6519320" y="2545004"/>
              <a:chExt cx="1080000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63" name="右大括号 62"/>
            <p:cNvSpPr/>
            <p:nvPr/>
          </p:nvSpPr>
          <p:spPr>
            <a:xfrm>
              <a:off x="3177633" y="2083407"/>
              <a:ext cx="357190" cy="2304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3385" y="301784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1748873" y="2090734"/>
              <a:ext cx="357190" cy="1080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1748873" y="3195642"/>
              <a:ext cx="357190" cy="1188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58533" y="24288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Ａ分区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44531" y="3609982"/>
              <a:ext cx="791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2055" y="26225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12055" y="37655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37024" y="2065582"/>
            <a:ext cx="3425941" cy="2314505"/>
            <a:chOff x="4275311" y="2380540"/>
            <a:chExt cx="3425941" cy="2314505"/>
          </a:xfrm>
        </p:grpSpPr>
        <p:sp>
          <p:nvSpPr>
            <p:cNvPr id="40" name="矩形 39"/>
            <p:cNvSpPr/>
            <p:nvPr/>
          </p:nvSpPr>
          <p:spPr>
            <a:xfrm>
              <a:off x="5311780" y="2380541"/>
              <a:ext cx="1080000" cy="231450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311780" y="2380541"/>
              <a:ext cx="1080000" cy="357190"/>
              <a:chOff x="6519320" y="2738205"/>
              <a:chExt cx="1080000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519320" y="2738205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36753" y="2738205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57" name="右大括号 56"/>
            <p:cNvSpPr/>
            <p:nvPr/>
          </p:nvSpPr>
          <p:spPr>
            <a:xfrm>
              <a:off x="6391780" y="2380540"/>
              <a:ext cx="348760" cy="1101444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大括号 57"/>
            <p:cNvSpPr/>
            <p:nvPr/>
          </p:nvSpPr>
          <p:spPr>
            <a:xfrm>
              <a:off x="6391780" y="3517906"/>
              <a:ext cx="348760" cy="1177139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83025" y="274531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83025" y="392180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5026027" y="2380540"/>
              <a:ext cx="277323" cy="2314505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75311" y="3340838"/>
              <a:ext cx="80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30856" y="33877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多磁盘管理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41514"/>
            <a:ext cx="8047587" cy="679450"/>
            <a:chOff x="844893" y="1941514"/>
            <a:chExt cx="8047587" cy="6794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41514"/>
              <a:ext cx="77495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冗余磁盘阵列</a:t>
              </a:r>
              <a:r>
                <a:rPr lang="en-US" altLang="zh-CN" dirty="0" smtClean="0"/>
                <a:t>(</a:t>
              </a:r>
              <a:r>
                <a:rPr lang="en-US" altLang="zh-CN" dirty="0"/>
                <a:t>RAID, Redundant Array of Inexpensive Disks)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415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01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265366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多种磁盘管理技术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574926"/>
            <a:ext cx="5667032" cy="568328"/>
            <a:chOff x="1262422" y="2574926"/>
            <a:chExt cx="5667032" cy="56832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97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574926"/>
              <a:ext cx="5534468" cy="5683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RAID</a:t>
              </a:r>
              <a:r>
                <a:rPr lang="zh-CN" altLang="en-US" dirty="0" smtClean="0"/>
                <a:t>分类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</a:t>
              </a:r>
              <a:r>
                <a:rPr lang="en-US" altLang="zh-CN" dirty="0" smtClean="0"/>
                <a:t>, RAID-0, RAID-1, RAID-5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012859" cy="1000132"/>
            <a:chOff x="844893" y="1000114"/>
            <a:chExt cx="4012859" cy="100013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使用多磁盘可改善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357304"/>
              <a:ext cx="224832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吞吐量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通过并行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1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1666864"/>
              <a:ext cx="3462766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可靠性和可用性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通过冗余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119446"/>
            <a:ext cx="5239275" cy="712788"/>
            <a:chOff x="844893" y="3119446"/>
            <a:chExt cx="5239275" cy="71278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119446"/>
              <a:ext cx="37170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冗余磁盘阵列的实现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11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81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476636"/>
              <a:ext cx="46891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软件：操作系统内核的文件卷管理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86196"/>
            <a:ext cx="3741626" cy="333382"/>
            <a:chOff x="1262422" y="3786196"/>
            <a:chExt cx="3741626" cy="33338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909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3786196"/>
              <a:ext cx="3609062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硬件：</a:t>
              </a:r>
              <a:r>
                <a:rPr lang="en-US" altLang="zh-CN" dirty="0" smtClean="0"/>
                <a:t>RAID</a:t>
              </a:r>
              <a:r>
                <a:rPr lang="zh-CN" altLang="en-US" dirty="0" smtClean="0"/>
                <a:t>硬件控制器</a:t>
              </a:r>
              <a:r>
                <a:rPr lang="en-US" altLang="zh-CN" dirty="0" smtClean="0"/>
                <a:t>(I/O)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RAID-0</a:t>
            </a:r>
            <a:r>
              <a:rPr lang="zh-CN" altLang="zh-CN" dirty="0" smtClean="0"/>
              <a:t>：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679435" cy="428628"/>
            <a:chOff x="844893" y="1000114"/>
            <a:chExt cx="667943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把数据块分成多个子块，存储在独立的磁盘中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rot="5400000">
            <a:off x="-10358542" y="2214560"/>
            <a:ext cx="1571636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3528" y="3215262"/>
            <a:ext cx="1601721" cy="1336921"/>
            <a:chOff x="604280" y="3435846"/>
            <a:chExt cx="1601721" cy="1336921"/>
          </a:xfrm>
        </p:grpSpPr>
        <p:sp>
          <p:nvSpPr>
            <p:cNvPr id="184" name="Text Box 42"/>
            <p:cNvSpPr txBox="1">
              <a:spLocks noChangeArrowheads="1"/>
            </p:cNvSpPr>
            <p:nvPr/>
          </p:nvSpPr>
          <p:spPr bwMode="auto">
            <a:xfrm>
              <a:off x="604280" y="3849437"/>
              <a:ext cx="1601721" cy="9233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dirty="0">
                  <a:latin typeface="Times" charset="0"/>
                  <a:ea typeface="宋体" charset="0"/>
                  <a:cs typeface="宋体" charset="0"/>
                </a:rPr>
                <a:t> </a:t>
              </a: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8   9  10 11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12 13 14 15 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 0   1   2   3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755576" y="3435846"/>
              <a:ext cx="119850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OS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62513" y="1779662"/>
            <a:ext cx="6205070" cy="1574590"/>
            <a:chOff x="2143265" y="2000246"/>
            <a:chExt cx="6205070" cy="1574590"/>
          </a:xfrm>
        </p:grpSpPr>
        <p:sp>
          <p:nvSpPr>
            <p:cNvPr id="313" name="Line 86"/>
            <p:cNvSpPr>
              <a:spLocks noChangeShapeType="1"/>
            </p:cNvSpPr>
            <p:nvPr/>
          </p:nvSpPr>
          <p:spPr bwMode="auto">
            <a:xfrm>
              <a:off x="7307725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87"/>
            <p:cNvSpPr>
              <a:spLocks noChangeShapeType="1"/>
            </p:cNvSpPr>
            <p:nvPr/>
          </p:nvSpPr>
          <p:spPr bwMode="auto">
            <a:xfrm flipH="1">
              <a:off x="7972339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Oval 88"/>
            <p:cNvSpPr>
              <a:spLocks noChangeArrowheads="1"/>
            </p:cNvSpPr>
            <p:nvPr/>
          </p:nvSpPr>
          <p:spPr bwMode="auto">
            <a:xfrm>
              <a:off x="6441875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6" name="Oval 89"/>
            <p:cNvSpPr>
              <a:spLocks noChangeArrowheads="1"/>
            </p:cNvSpPr>
            <p:nvPr/>
          </p:nvSpPr>
          <p:spPr bwMode="auto">
            <a:xfrm>
              <a:off x="6621929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7" name="Line 90"/>
            <p:cNvSpPr>
              <a:spLocks noChangeShapeType="1"/>
            </p:cNvSpPr>
            <p:nvPr/>
          </p:nvSpPr>
          <p:spPr bwMode="auto">
            <a:xfrm flipH="1">
              <a:off x="7972339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Oval 91"/>
            <p:cNvSpPr>
              <a:spLocks noChangeArrowheads="1"/>
            </p:cNvSpPr>
            <p:nvPr/>
          </p:nvSpPr>
          <p:spPr bwMode="auto">
            <a:xfrm>
              <a:off x="6441875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9" name="Oval 92"/>
            <p:cNvSpPr>
              <a:spLocks noChangeArrowheads="1"/>
            </p:cNvSpPr>
            <p:nvPr/>
          </p:nvSpPr>
          <p:spPr bwMode="auto">
            <a:xfrm>
              <a:off x="6621929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0" name="Line 93"/>
            <p:cNvSpPr>
              <a:spLocks noChangeShapeType="1"/>
            </p:cNvSpPr>
            <p:nvPr/>
          </p:nvSpPr>
          <p:spPr bwMode="auto">
            <a:xfrm flipH="1">
              <a:off x="7977634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Oval 94"/>
            <p:cNvSpPr>
              <a:spLocks noChangeArrowheads="1"/>
            </p:cNvSpPr>
            <p:nvPr/>
          </p:nvSpPr>
          <p:spPr bwMode="auto">
            <a:xfrm>
              <a:off x="6441875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96"/>
            <p:cNvSpPr>
              <a:spLocks noChangeShapeType="1"/>
            </p:cNvSpPr>
            <p:nvPr/>
          </p:nvSpPr>
          <p:spPr bwMode="auto">
            <a:xfrm flipH="1">
              <a:off x="8021324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97"/>
            <p:cNvSpPr>
              <a:spLocks noChangeShapeType="1"/>
            </p:cNvSpPr>
            <p:nvPr/>
          </p:nvSpPr>
          <p:spPr bwMode="auto">
            <a:xfrm>
              <a:off x="7307725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98"/>
            <p:cNvSpPr>
              <a:spLocks noChangeShapeType="1"/>
            </p:cNvSpPr>
            <p:nvPr/>
          </p:nvSpPr>
          <p:spPr bwMode="auto">
            <a:xfrm flipH="1">
              <a:off x="7707552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99"/>
            <p:cNvSpPr>
              <a:spLocks noChangeShapeType="1"/>
            </p:cNvSpPr>
            <p:nvPr/>
          </p:nvSpPr>
          <p:spPr bwMode="auto">
            <a:xfrm>
              <a:off x="7793608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00"/>
            <p:cNvSpPr>
              <a:spLocks noChangeShapeType="1"/>
            </p:cNvSpPr>
            <p:nvPr/>
          </p:nvSpPr>
          <p:spPr bwMode="auto">
            <a:xfrm>
              <a:off x="7569864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01"/>
            <p:cNvSpPr>
              <a:spLocks noChangeShapeType="1"/>
            </p:cNvSpPr>
            <p:nvPr/>
          </p:nvSpPr>
          <p:spPr bwMode="auto">
            <a:xfrm flipV="1">
              <a:off x="7471893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02"/>
            <p:cNvSpPr>
              <a:spLocks noChangeShapeType="1"/>
            </p:cNvSpPr>
            <p:nvPr/>
          </p:nvSpPr>
          <p:spPr bwMode="auto">
            <a:xfrm flipV="1">
              <a:off x="7898199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Line 103"/>
            <p:cNvSpPr>
              <a:spLocks noChangeShapeType="1"/>
            </p:cNvSpPr>
            <p:nvPr/>
          </p:nvSpPr>
          <p:spPr bwMode="auto">
            <a:xfrm>
              <a:off x="7950099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Oval 104"/>
            <p:cNvSpPr>
              <a:spLocks noChangeArrowheads="1"/>
            </p:cNvSpPr>
            <p:nvPr/>
          </p:nvSpPr>
          <p:spPr bwMode="auto">
            <a:xfrm>
              <a:off x="6621929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2" name="Line 105"/>
            <p:cNvSpPr>
              <a:spLocks noChangeShapeType="1"/>
            </p:cNvSpPr>
            <p:nvPr/>
          </p:nvSpPr>
          <p:spPr bwMode="auto">
            <a:xfrm flipH="1">
              <a:off x="7054855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Line 106"/>
            <p:cNvSpPr>
              <a:spLocks noChangeShapeType="1"/>
            </p:cNvSpPr>
            <p:nvPr/>
          </p:nvSpPr>
          <p:spPr bwMode="auto">
            <a:xfrm flipH="1">
              <a:off x="6441074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107"/>
            <p:cNvSpPr>
              <a:spLocks noChangeShapeType="1"/>
            </p:cNvSpPr>
            <p:nvPr/>
          </p:nvSpPr>
          <p:spPr bwMode="auto">
            <a:xfrm flipH="1">
              <a:off x="6783449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Line 108"/>
            <p:cNvSpPr>
              <a:spLocks noChangeShapeType="1"/>
            </p:cNvSpPr>
            <p:nvPr/>
          </p:nvSpPr>
          <p:spPr bwMode="auto">
            <a:xfrm>
              <a:off x="6893335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Line 109"/>
            <p:cNvSpPr>
              <a:spLocks noChangeShapeType="1"/>
            </p:cNvSpPr>
            <p:nvPr/>
          </p:nvSpPr>
          <p:spPr bwMode="auto">
            <a:xfrm flipH="1" flipV="1">
              <a:off x="6662704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" name="Line 110"/>
            <p:cNvSpPr>
              <a:spLocks noChangeShapeType="1"/>
            </p:cNvSpPr>
            <p:nvPr/>
          </p:nvSpPr>
          <p:spPr bwMode="auto">
            <a:xfrm flipH="1" flipV="1">
              <a:off x="7154149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Line 111"/>
            <p:cNvSpPr>
              <a:spLocks noChangeShapeType="1"/>
            </p:cNvSpPr>
            <p:nvPr/>
          </p:nvSpPr>
          <p:spPr bwMode="auto">
            <a:xfrm flipH="1">
              <a:off x="6588564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" name="Oval 112"/>
            <p:cNvSpPr>
              <a:spLocks noChangeArrowheads="1"/>
            </p:cNvSpPr>
            <p:nvPr/>
          </p:nvSpPr>
          <p:spPr bwMode="auto">
            <a:xfrm>
              <a:off x="7269331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113"/>
            <p:cNvSpPr>
              <a:spLocks noChangeShapeType="1"/>
            </p:cNvSpPr>
            <p:nvPr/>
          </p:nvSpPr>
          <p:spPr bwMode="auto">
            <a:xfrm>
              <a:off x="7311697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Line 114"/>
            <p:cNvSpPr>
              <a:spLocks noChangeShapeType="1"/>
            </p:cNvSpPr>
            <p:nvPr/>
          </p:nvSpPr>
          <p:spPr bwMode="auto">
            <a:xfrm flipH="1">
              <a:off x="7977634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" name="Line 115"/>
            <p:cNvSpPr>
              <a:spLocks noChangeShapeType="1"/>
            </p:cNvSpPr>
            <p:nvPr/>
          </p:nvSpPr>
          <p:spPr bwMode="auto">
            <a:xfrm>
              <a:off x="7996169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" name="Line 116"/>
            <p:cNvSpPr>
              <a:spLocks noChangeShapeType="1"/>
            </p:cNvSpPr>
            <p:nvPr/>
          </p:nvSpPr>
          <p:spPr bwMode="auto">
            <a:xfrm flipH="1">
              <a:off x="7977634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117"/>
            <p:cNvSpPr>
              <a:spLocks noChangeShapeType="1"/>
            </p:cNvSpPr>
            <p:nvPr/>
          </p:nvSpPr>
          <p:spPr bwMode="auto">
            <a:xfrm flipH="1">
              <a:off x="7977634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118"/>
            <p:cNvSpPr>
              <a:spLocks noChangeShapeType="1"/>
            </p:cNvSpPr>
            <p:nvPr/>
          </p:nvSpPr>
          <p:spPr bwMode="auto">
            <a:xfrm>
              <a:off x="7996169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119"/>
            <p:cNvSpPr>
              <a:spLocks noChangeShapeType="1"/>
            </p:cNvSpPr>
            <p:nvPr/>
          </p:nvSpPr>
          <p:spPr bwMode="auto">
            <a:xfrm>
              <a:off x="7996169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21"/>
            <p:cNvSpPr>
              <a:spLocks noChangeShapeType="1"/>
            </p:cNvSpPr>
            <p:nvPr/>
          </p:nvSpPr>
          <p:spPr bwMode="auto">
            <a:xfrm>
              <a:off x="8335096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86"/>
            <p:cNvSpPr>
              <a:spLocks noChangeShapeType="1"/>
            </p:cNvSpPr>
            <p:nvPr/>
          </p:nvSpPr>
          <p:spPr bwMode="auto">
            <a:xfrm>
              <a:off x="5167100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87"/>
            <p:cNvSpPr>
              <a:spLocks noChangeShapeType="1"/>
            </p:cNvSpPr>
            <p:nvPr/>
          </p:nvSpPr>
          <p:spPr bwMode="auto">
            <a:xfrm flipH="1">
              <a:off x="5831714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Oval 88"/>
            <p:cNvSpPr>
              <a:spLocks noChangeArrowheads="1"/>
            </p:cNvSpPr>
            <p:nvPr/>
          </p:nvSpPr>
          <p:spPr bwMode="auto">
            <a:xfrm>
              <a:off x="4301250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9" name="Oval 89"/>
            <p:cNvSpPr>
              <a:spLocks noChangeArrowheads="1"/>
            </p:cNvSpPr>
            <p:nvPr/>
          </p:nvSpPr>
          <p:spPr bwMode="auto">
            <a:xfrm>
              <a:off x="4481304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0" name="Line 90"/>
            <p:cNvSpPr>
              <a:spLocks noChangeShapeType="1"/>
            </p:cNvSpPr>
            <p:nvPr/>
          </p:nvSpPr>
          <p:spPr bwMode="auto">
            <a:xfrm flipH="1">
              <a:off x="5831714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Oval 91"/>
            <p:cNvSpPr>
              <a:spLocks noChangeArrowheads="1"/>
            </p:cNvSpPr>
            <p:nvPr/>
          </p:nvSpPr>
          <p:spPr bwMode="auto">
            <a:xfrm>
              <a:off x="4301250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2" name="Oval 92"/>
            <p:cNvSpPr>
              <a:spLocks noChangeArrowheads="1"/>
            </p:cNvSpPr>
            <p:nvPr/>
          </p:nvSpPr>
          <p:spPr bwMode="auto">
            <a:xfrm>
              <a:off x="4481304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3" name="Line 93"/>
            <p:cNvSpPr>
              <a:spLocks noChangeShapeType="1"/>
            </p:cNvSpPr>
            <p:nvPr/>
          </p:nvSpPr>
          <p:spPr bwMode="auto">
            <a:xfrm flipH="1">
              <a:off x="5837009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Oval 94"/>
            <p:cNvSpPr>
              <a:spLocks noChangeArrowheads="1"/>
            </p:cNvSpPr>
            <p:nvPr/>
          </p:nvSpPr>
          <p:spPr bwMode="auto">
            <a:xfrm>
              <a:off x="4301250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96"/>
            <p:cNvSpPr>
              <a:spLocks noChangeShapeType="1"/>
            </p:cNvSpPr>
            <p:nvPr/>
          </p:nvSpPr>
          <p:spPr bwMode="auto">
            <a:xfrm flipH="1">
              <a:off x="5880699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97"/>
            <p:cNvSpPr>
              <a:spLocks noChangeShapeType="1"/>
            </p:cNvSpPr>
            <p:nvPr/>
          </p:nvSpPr>
          <p:spPr bwMode="auto">
            <a:xfrm>
              <a:off x="5167100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 flipH="1">
              <a:off x="5566927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>
              <a:off x="5652983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00"/>
            <p:cNvSpPr>
              <a:spLocks noChangeShapeType="1"/>
            </p:cNvSpPr>
            <p:nvPr/>
          </p:nvSpPr>
          <p:spPr bwMode="auto">
            <a:xfrm>
              <a:off x="5429239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01"/>
            <p:cNvSpPr>
              <a:spLocks noChangeShapeType="1"/>
            </p:cNvSpPr>
            <p:nvPr/>
          </p:nvSpPr>
          <p:spPr bwMode="auto">
            <a:xfrm flipV="1">
              <a:off x="5331268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02"/>
            <p:cNvSpPr>
              <a:spLocks noChangeShapeType="1"/>
            </p:cNvSpPr>
            <p:nvPr/>
          </p:nvSpPr>
          <p:spPr bwMode="auto">
            <a:xfrm flipV="1">
              <a:off x="5757574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" name="Line 103"/>
            <p:cNvSpPr>
              <a:spLocks noChangeShapeType="1"/>
            </p:cNvSpPr>
            <p:nvPr/>
          </p:nvSpPr>
          <p:spPr bwMode="auto">
            <a:xfrm>
              <a:off x="5809474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Oval 104"/>
            <p:cNvSpPr>
              <a:spLocks noChangeArrowheads="1"/>
            </p:cNvSpPr>
            <p:nvPr/>
          </p:nvSpPr>
          <p:spPr bwMode="auto">
            <a:xfrm>
              <a:off x="4481304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5" name="Line 105"/>
            <p:cNvSpPr>
              <a:spLocks noChangeShapeType="1"/>
            </p:cNvSpPr>
            <p:nvPr/>
          </p:nvSpPr>
          <p:spPr bwMode="auto">
            <a:xfrm flipH="1">
              <a:off x="4914230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106"/>
            <p:cNvSpPr>
              <a:spLocks noChangeShapeType="1"/>
            </p:cNvSpPr>
            <p:nvPr/>
          </p:nvSpPr>
          <p:spPr bwMode="auto">
            <a:xfrm flipH="1">
              <a:off x="4300449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107"/>
            <p:cNvSpPr>
              <a:spLocks noChangeShapeType="1"/>
            </p:cNvSpPr>
            <p:nvPr/>
          </p:nvSpPr>
          <p:spPr bwMode="auto">
            <a:xfrm flipH="1">
              <a:off x="4642824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Line 108"/>
            <p:cNvSpPr>
              <a:spLocks noChangeShapeType="1"/>
            </p:cNvSpPr>
            <p:nvPr/>
          </p:nvSpPr>
          <p:spPr bwMode="auto">
            <a:xfrm>
              <a:off x="4752710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Line 109"/>
            <p:cNvSpPr>
              <a:spLocks noChangeShapeType="1"/>
            </p:cNvSpPr>
            <p:nvPr/>
          </p:nvSpPr>
          <p:spPr bwMode="auto">
            <a:xfrm flipH="1" flipV="1">
              <a:off x="4522079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10"/>
            <p:cNvSpPr>
              <a:spLocks noChangeShapeType="1"/>
            </p:cNvSpPr>
            <p:nvPr/>
          </p:nvSpPr>
          <p:spPr bwMode="auto">
            <a:xfrm flipH="1" flipV="1">
              <a:off x="5013524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Line 111"/>
            <p:cNvSpPr>
              <a:spLocks noChangeShapeType="1"/>
            </p:cNvSpPr>
            <p:nvPr/>
          </p:nvSpPr>
          <p:spPr bwMode="auto">
            <a:xfrm flipH="1">
              <a:off x="4447939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Oval 112"/>
            <p:cNvSpPr>
              <a:spLocks noChangeArrowheads="1"/>
            </p:cNvSpPr>
            <p:nvPr/>
          </p:nvSpPr>
          <p:spPr bwMode="auto">
            <a:xfrm>
              <a:off x="5128706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113"/>
            <p:cNvSpPr>
              <a:spLocks noChangeShapeType="1"/>
            </p:cNvSpPr>
            <p:nvPr/>
          </p:nvSpPr>
          <p:spPr bwMode="auto">
            <a:xfrm>
              <a:off x="5171072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Line 114"/>
            <p:cNvSpPr>
              <a:spLocks noChangeShapeType="1"/>
            </p:cNvSpPr>
            <p:nvPr/>
          </p:nvSpPr>
          <p:spPr bwMode="auto">
            <a:xfrm flipH="1">
              <a:off x="5837009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15"/>
            <p:cNvSpPr>
              <a:spLocks noChangeShapeType="1"/>
            </p:cNvSpPr>
            <p:nvPr/>
          </p:nvSpPr>
          <p:spPr bwMode="auto">
            <a:xfrm>
              <a:off x="5855544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Line 116"/>
            <p:cNvSpPr>
              <a:spLocks noChangeShapeType="1"/>
            </p:cNvSpPr>
            <p:nvPr/>
          </p:nvSpPr>
          <p:spPr bwMode="auto">
            <a:xfrm flipH="1">
              <a:off x="5837009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117"/>
            <p:cNvSpPr>
              <a:spLocks noChangeShapeType="1"/>
            </p:cNvSpPr>
            <p:nvPr/>
          </p:nvSpPr>
          <p:spPr bwMode="auto">
            <a:xfrm flipH="1">
              <a:off x="5837009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118"/>
            <p:cNvSpPr>
              <a:spLocks noChangeShapeType="1"/>
            </p:cNvSpPr>
            <p:nvPr/>
          </p:nvSpPr>
          <p:spPr bwMode="auto">
            <a:xfrm>
              <a:off x="5855544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119"/>
            <p:cNvSpPr>
              <a:spLocks noChangeShapeType="1"/>
            </p:cNvSpPr>
            <p:nvPr/>
          </p:nvSpPr>
          <p:spPr bwMode="auto">
            <a:xfrm>
              <a:off x="5855544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21"/>
            <p:cNvSpPr>
              <a:spLocks noChangeShapeType="1"/>
            </p:cNvSpPr>
            <p:nvPr/>
          </p:nvSpPr>
          <p:spPr bwMode="auto">
            <a:xfrm>
              <a:off x="6194471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86"/>
            <p:cNvSpPr>
              <a:spLocks noChangeShapeType="1"/>
            </p:cNvSpPr>
            <p:nvPr/>
          </p:nvSpPr>
          <p:spPr bwMode="auto">
            <a:xfrm>
              <a:off x="3009916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87"/>
            <p:cNvSpPr>
              <a:spLocks noChangeShapeType="1"/>
            </p:cNvSpPr>
            <p:nvPr/>
          </p:nvSpPr>
          <p:spPr bwMode="auto">
            <a:xfrm flipH="1">
              <a:off x="3674530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88"/>
            <p:cNvSpPr>
              <a:spLocks noChangeArrowheads="1"/>
            </p:cNvSpPr>
            <p:nvPr/>
          </p:nvSpPr>
          <p:spPr bwMode="auto">
            <a:xfrm>
              <a:off x="2144066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1" name="Oval 89"/>
            <p:cNvSpPr>
              <a:spLocks noChangeArrowheads="1"/>
            </p:cNvSpPr>
            <p:nvPr/>
          </p:nvSpPr>
          <p:spPr bwMode="auto">
            <a:xfrm>
              <a:off x="2324120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0"/>
            <p:cNvSpPr>
              <a:spLocks noChangeShapeType="1"/>
            </p:cNvSpPr>
            <p:nvPr/>
          </p:nvSpPr>
          <p:spPr bwMode="auto">
            <a:xfrm flipH="1">
              <a:off x="3674530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91"/>
            <p:cNvSpPr>
              <a:spLocks noChangeArrowheads="1"/>
            </p:cNvSpPr>
            <p:nvPr/>
          </p:nvSpPr>
          <p:spPr bwMode="auto">
            <a:xfrm>
              <a:off x="2144066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4" name="Oval 92"/>
            <p:cNvSpPr>
              <a:spLocks noChangeArrowheads="1"/>
            </p:cNvSpPr>
            <p:nvPr/>
          </p:nvSpPr>
          <p:spPr bwMode="auto">
            <a:xfrm>
              <a:off x="2324120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5" name="Line 93"/>
            <p:cNvSpPr>
              <a:spLocks noChangeShapeType="1"/>
            </p:cNvSpPr>
            <p:nvPr/>
          </p:nvSpPr>
          <p:spPr bwMode="auto">
            <a:xfrm flipH="1">
              <a:off x="3679825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Oval 94"/>
            <p:cNvSpPr>
              <a:spLocks noChangeArrowheads="1"/>
            </p:cNvSpPr>
            <p:nvPr/>
          </p:nvSpPr>
          <p:spPr bwMode="auto">
            <a:xfrm>
              <a:off x="2144066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96"/>
            <p:cNvSpPr>
              <a:spLocks noChangeShapeType="1"/>
            </p:cNvSpPr>
            <p:nvPr/>
          </p:nvSpPr>
          <p:spPr bwMode="auto">
            <a:xfrm flipH="1">
              <a:off x="3723515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97"/>
            <p:cNvSpPr>
              <a:spLocks noChangeShapeType="1"/>
            </p:cNvSpPr>
            <p:nvPr/>
          </p:nvSpPr>
          <p:spPr bwMode="auto">
            <a:xfrm>
              <a:off x="3009916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98"/>
            <p:cNvSpPr>
              <a:spLocks noChangeShapeType="1"/>
            </p:cNvSpPr>
            <p:nvPr/>
          </p:nvSpPr>
          <p:spPr bwMode="auto">
            <a:xfrm flipH="1">
              <a:off x="3409743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99"/>
            <p:cNvSpPr>
              <a:spLocks noChangeShapeType="1"/>
            </p:cNvSpPr>
            <p:nvPr/>
          </p:nvSpPr>
          <p:spPr bwMode="auto">
            <a:xfrm>
              <a:off x="3495799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0"/>
            <p:cNvSpPr>
              <a:spLocks noChangeShapeType="1"/>
            </p:cNvSpPr>
            <p:nvPr/>
          </p:nvSpPr>
          <p:spPr bwMode="auto">
            <a:xfrm>
              <a:off x="3272055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1"/>
            <p:cNvSpPr>
              <a:spLocks noChangeShapeType="1"/>
            </p:cNvSpPr>
            <p:nvPr/>
          </p:nvSpPr>
          <p:spPr bwMode="auto">
            <a:xfrm flipV="1">
              <a:off x="3174084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2"/>
            <p:cNvSpPr>
              <a:spLocks noChangeShapeType="1"/>
            </p:cNvSpPr>
            <p:nvPr/>
          </p:nvSpPr>
          <p:spPr bwMode="auto">
            <a:xfrm flipV="1">
              <a:off x="3600390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3"/>
            <p:cNvSpPr>
              <a:spLocks noChangeShapeType="1"/>
            </p:cNvSpPr>
            <p:nvPr/>
          </p:nvSpPr>
          <p:spPr bwMode="auto">
            <a:xfrm>
              <a:off x="3652290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Oval 104"/>
            <p:cNvSpPr>
              <a:spLocks noChangeArrowheads="1"/>
            </p:cNvSpPr>
            <p:nvPr/>
          </p:nvSpPr>
          <p:spPr bwMode="auto">
            <a:xfrm>
              <a:off x="2324120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 flipH="1">
              <a:off x="2757046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06"/>
            <p:cNvSpPr>
              <a:spLocks noChangeShapeType="1"/>
            </p:cNvSpPr>
            <p:nvPr/>
          </p:nvSpPr>
          <p:spPr bwMode="auto">
            <a:xfrm flipH="1">
              <a:off x="2143265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07"/>
            <p:cNvSpPr>
              <a:spLocks noChangeShapeType="1"/>
            </p:cNvSpPr>
            <p:nvPr/>
          </p:nvSpPr>
          <p:spPr bwMode="auto">
            <a:xfrm flipH="1">
              <a:off x="2485640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08"/>
            <p:cNvSpPr>
              <a:spLocks noChangeShapeType="1"/>
            </p:cNvSpPr>
            <p:nvPr/>
          </p:nvSpPr>
          <p:spPr bwMode="auto">
            <a:xfrm>
              <a:off x="2595526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09"/>
            <p:cNvSpPr>
              <a:spLocks noChangeShapeType="1"/>
            </p:cNvSpPr>
            <p:nvPr/>
          </p:nvSpPr>
          <p:spPr bwMode="auto">
            <a:xfrm flipH="1" flipV="1">
              <a:off x="2364895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0"/>
            <p:cNvSpPr>
              <a:spLocks noChangeShapeType="1"/>
            </p:cNvSpPr>
            <p:nvPr/>
          </p:nvSpPr>
          <p:spPr bwMode="auto">
            <a:xfrm flipH="1" flipV="1">
              <a:off x="2856340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1"/>
            <p:cNvSpPr>
              <a:spLocks noChangeShapeType="1"/>
            </p:cNvSpPr>
            <p:nvPr/>
          </p:nvSpPr>
          <p:spPr bwMode="auto">
            <a:xfrm flipH="1">
              <a:off x="2290755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Oval 112"/>
            <p:cNvSpPr>
              <a:spLocks noChangeArrowheads="1"/>
            </p:cNvSpPr>
            <p:nvPr/>
          </p:nvSpPr>
          <p:spPr bwMode="auto">
            <a:xfrm>
              <a:off x="2971522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55" name="Line 113"/>
            <p:cNvSpPr>
              <a:spLocks noChangeShapeType="1"/>
            </p:cNvSpPr>
            <p:nvPr/>
          </p:nvSpPr>
          <p:spPr bwMode="auto">
            <a:xfrm>
              <a:off x="3013888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Line 114"/>
            <p:cNvSpPr>
              <a:spLocks noChangeShapeType="1"/>
            </p:cNvSpPr>
            <p:nvPr/>
          </p:nvSpPr>
          <p:spPr bwMode="auto">
            <a:xfrm flipH="1">
              <a:off x="3679825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15"/>
            <p:cNvSpPr>
              <a:spLocks noChangeShapeType="1"/>
            </p:cNvSpPr>
            <p:nvPr/>
          </p:nvSpPr>
          <p:spPr bwMode="auto">
            <a:xfrm>
              <a:off x="3698360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116"/>
            <p:cNvSpPr>
              <a:spLocks noChangeShapeType="1"/>
            </p:cNvSpPr>
            <p:nvPr/>
          </p:nvSpPr>
          <p:spPr bwMode="auto">
            <a:xfrm flipH="1">
              <a:off x="3679825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117"/>
            <p:cNvSpPr>
              <a:spLocks noChangeShapeType="1"/>
            </p:cNvSpPr>
            <p:nvPr/>
          </p:nvSpPr>
          <p:spPr bwMode="auto">
            <a:xfrm flipH="1">
              <a:off x="3679825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118"/>
            <p:cNvSpPr>
              <a:spLocks noChangeShapeType="1"/>
            </p:cNvSpPr>
            <p:nvPr/>
          </p:nvSpPr>
          <p:spPr bwMode="auto">
            <a:xfrm>
              <a:off x="3698360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Line 119"/>
            <p:cNvSpPr>
              <a:spLocks noChangeShapeType="1"/>
            </p:cNvSpPr>
            <p:nvPr/>
          </p:nvSpPr>
          <p:spPr bwMode="auto">
            <a:xfrm>
              <a:off x="3698360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Line 121"/>
            <p:cNvSpPr>
              <a:spLocks noChangeShapeType="1"/>
            </p:cNvSpPr>
            <p:nvPr/>
          </p:nvSpPr>
          <p:spPr bwMode="auto">
            <a:xfrm>
              <a:off x="4037287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6151" y="3565612"/>
            <a:ext cx="5527328" cy="1283182"/>
            <a:chOff x="2246903" y="3786196"/>
            <a:chExt cx="5527328" cy="1283182"/>
          </a:xfrm>
        </p:grpSpPr>
        <p:grpSp>
          <p:nvGrpSpPr>
            <p:cNvPr id="7" name="组合 6"/>
            <p:cNvGrpSpPr/>
            <p:nvPr/>
          </p:nvGrpSpPr>
          <p:grpSpPr>
            <a:xfrm>
              <a:off x="2745348" y="3786196"/>
              <a:ext cx="5028883" cy="1283182"/>
              <a:chOff x="2745348" y="3786196"/>
              <a:chExt cx="5028883" cy="1283182"/>
            </a:xfrm>
          </p:grpSpPr>
          <p:sp>
            <p:nvSpPr>
              <p:cNvPr id="146" name="Rectangle 2"/>
              <p:cNvSpPr>
                <a:spLocks noChangeArrowheads="1"/>
              </p:cNvSpPr>
              <p:nvPr/>
            </p:nvSpPr>
            <p:spPr bwMode="auto">
              <a:xfrm>
                <a:off x="2745348" y="3786196"/>
                <a:ext cx="5028883" cy="926976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187" name="Text Box 45"/>
              <p:cNvSpPr txBox="1">
                <a:spLocks noChangeArrowheads="1"/>
              </p:cNvSpPr>
              <p:nvPr/>
            </p:nvSpPr>
            <p:spPr bwMode="auto">
              <a:xfrm>
                <a:off x="4413836" y="4746213"/>
                <a:ext cx="180049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800" b="1" dirty="0" smtClean="0">
                    <a:solidFill>
                      <a:srgbClr val="11576A"/>
                    </a:solidFill>
                    <a:latin typeface="+mn-ea"/>
                    <a:ea typeface="+mn-ea"/>
                    <a:cs typeface="宋体" charset="0"/>
                  </a:rPr>
                  <a:t>物理磁盘数据块</a:t>
                </a:r>
                <a:endPara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  <p:sp>
          <p:nvSpPr>
            <p:cNvPr id="268" name="AutoShape 126"/>
            <p:cNvSpPr>
              <a:spLocks noChangeArrowheads="1"/>
            </p:cNvSpPr>
            <p:nvPr/>
          </p:nvSpPr>
          <p:spPr bwMode="auto">
            <a:xfrm>
              <a:off x="2246903" y="3949436"/>
              <a:ext cx="469870" cy="749200"/>
            </a:xfrm>
            <a:prstGeom prst="rightArrow">
              <a:avLst>
                <a:gd name="adj1" fmla="val 56778"/>
                <a:gd name="adj2" fmla="val 57431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1507" y="2109160"/>
            <a:ext cx="1851898" cy="2173761"/>
            <a:chOff x="2492259" y="2329744"/>
            <a:chExt cx="1851898" cy="2173761"/>
          </a:xfrm>
        </p:grpSpPr>
        <p:sp>
          <p:nvSpPr>
            <p:cNvPr id="186" name="Text Box 44"/>
            <p:cNvSpPr txBox="1">
              <a:spLocks noChangeArrowheads="1"/>
            </p:cNvSpPr>
            <p:nvPr/>
          </p:nvSpPr>
          <p:spPr bwMode="auto">
            <a:xfrm>
              <a:off x="2820983" y="4134173"/>
              <a:ext cx="1523174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8   9  10 11</a:t>
              </a:r>
            </a:p>
          </p:txBody>
        </p:sp>
        <p:sp>
          <p:nvSpPr>
            <p:cNvPr id="237" name="Freeform 95"/>
            <p:cNvSpPr/>
            <p:nvPr/>
          </p:nvSpPr>
          <p:spPr bwMode="auto">
            <a:xfrm>
              <a:off x="2492259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120"/>
            <p:cNvSpPr>
              <a:spLocks noChangeArrowheads="1"/>
            </p:cNvSpPr>
            <p:nvPr/>
          </p:nvSpPr>
          <p:spPr bwMode="auto">
            <a:xfrm>
              <a:off x="2555808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267" name="Line 125"/>
            <p:cNvSpPr>
              <a:spLocks noChangeShapeType="1"/>
            </p:cNvSpPr>
            <p:nvPr/>
          </p:nvSpPr>
          <p:spPr bwMode="auto">
            <a:xfrm rot="16200000" flipH="1">
              <a:off x="2866798" y="2658491"/>
              <a:ext cx="1363590" cy="158359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" name="Line 127"/>
            <p:cNvSpPr>
              <a:spLocks noChangeShapeType="1"/>
            </p:cNvSpPr>
            <p:nvPr/>
          </p:nvSpPr>
          <p:spPr bwMode="auto">
            <a:xfrm rot="16200000" flipH="1">
              <a:off x="1970579" y="3281678"/>
              <a:ext cx="1388986" cy="31182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2721" y="2109160"/>
            <a:ext cx="1532792" cy="2171671"/>
            <a:chOff x="4513473" y="2329744"/>
            <a:chExt cx="1532792" cy="2171671"/>
          </a:xfrm>
        </p:grpSpPr>
        <p:sp>
          <p:nvSpPr>
            <p:cNvPr id="285" name="Freeform 95"/>
            <p:cNvSpPr/>
            <p:nvPr/>
          </p:nvSpPr>
          <p:spPr bwMode="auto">
            <a:xfrm>
              <a:off x="4649443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Rectangle 120"/>
            <p:cNvSpPr>
              <a:spLocks noChangeArrowheads="1"/>
            </p:cNvSpPr>
            <p:nvPr/>
          </p:nvSpPr>
          <p:spPr bwMode="auto">
            <a:xfrm>
              <a:off x="4712992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64" name="Line 122"/>
            <p:cNvSpPr>
              <a:spLocks noChangeShapeType="1"/>
            </p:cNvSpPr>
            <p:nvPr/>
          </p:nvSpPr>
          <p:spPr bwMode="auto">
            <a:xfrm>
              <a:off x="4922008" y="2755795"/>
              <a:ext cx="1121534" cy="136507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Line 123"/>
            <p:cNvSpPr>
              <a:spLocks noChangeShapeType="1"/>
            </p:cNvSpPr>
            <p:nvPr/>
          </p:nvSpPr>
          <p:spPr bwMode="auto">
            <a:xfrm rot="5400000">
              <a:off x="3880723" y="3365310"/>
              <a:ext cx="1396814" cy="11429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Text Box 130"/>
            <p:cNvSpPr txBox="1">
              <a:spLocks noChangeArrowheads="1"/>
            </p:cNvSpPr>
            <p:nvPr/>
          </p:nvSpPr>
          <p:spPr bwMode="auto">
            <a:xfrm>
              <a:off x="4513473" y="4132083"/>
              <a:ext cx="1532792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12 13 14 15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28529" y="2109160"/>
            <a:ext cx="1513556" cy="2171671"/>
            <a:chOff x="6209281" y="2329744"/>
            <a:chExt cx="1513556" cy="2171671"/>
          </a:xfrm>
        </p:grpSpPr>
        <p:sp>
          <p:nvSpPr>
            <p:cNvPr id="322" name="Freeform 95"/>
            <p:cNvSpPr/>
            <p:nvPr/>
          </p:nvSpPr>
          <p:spPr bwMode="auto">
            <a:xfrm>
              <a:off x="6790068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Rectangle 120"/>
            <p:cNvSpPr>
              <a:spLocks noChangeArrowheads="1"/>
            </p:cNvSpPr>
            <p:nvPr/>
          </p:nvSpPr>
          <p:spPr bwMode="auto">
            <a:xfrm>
              <a:off x="6853617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7055473" y="2755795"/>
              <a:ext cx="667363" cy="137628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47"/>
            <p:cNvSpPr>
              <a:spLocks noChangeShapeType="1"/>
            </p:cNvSpPr>
            <p:nvPr/>
          </p:nvSpPr>
          <p:spPr bwMode="auto">
            <a:xfrm flipH="1">
              <a:off x="6214329" y="2743096"/>
              <a:ext cx="561762" cy="137776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131"/>
            <p:cNvSpPr txBox="1">
              <a:spLocks noChangeArrowheads="1"/>
            </p:cNvSpPr>
            <p:nvPr/>
          </p:nvSpPr>
          <p:spPr bwMode="auto">
            <a:xfrm>
              <a:off x="6209281" y="4132083"/>
              <a:ext cx="1513556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0   1   2   3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5500" y="1351034"/>
            <a:ext cx="6270836" cy="428628"/>
            <a:chOff x="1325500" y="1351034"/>
            <a:chExt cx="6270836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447538" y="1351034"/>
              <a:ext cx="61487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通过独立磁盘上并行数据块访问提供更大的磁盘带宽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500" y="148441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1887" y="1923678"/>
            <a:ext cx="4591738" cy="1592185"/>
            <a:chOff x="1271887" y="1923678"/>
            <a:chExt cx="4591738" cy="1592185"/>
          </a:xfrm>
        </p:grpSpPr>
        <p:sp>
          <p:nvSpPr>
            <p:cNvPr id="134" name="Line 86"/>
            <p:cNvSpPr>
              <a:spLocks noChangeShapeType="1"/>
            </p:cNvSpPr>
            <p:nvPr/>
          </p:nvSpPr>
          <p:spPr bwMode="auto">
            <a:xfrm>
              <a:off x="4823015" y="2939971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87"/>
            <p:cNvSpPr>
              <a:spLocks noChangeShapeType="1"/>
            </p:cNvSpPr>
            <p:nvPr/>
          </p:nvSpPr>
          <p:spPr bwMode="auto">
            <a:xfrm flipH="1">
              <a:off x="5487629" y="3093056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Oval 88"/>
            <p:cNvSpPr>
              <a:spLocks noChangeArrowheads="1"/>
            </p:cNvSpPr>
            <p:nvPr/>
          </p:nvSpPr>
          <p:spPr bwMode="auto">
            <a:xfrm>
              <a:off x="3957165" y="2585689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7" name="Oval 89"/>
            <p:cNvSpPr>
              <a:spLocks noChangeArrowheads="1"/>
            </p:cNvSpPr>
            <p:nvPr/>
          </p:nvSpPr>
          <p:spPr bwMode="auto">
            <a:xfrm>
              <a:off x="4137219" y="27416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Line 90"/>
            <p:cNvSpPr>
              <a:spLocks noChangeShapeType="1"/>
            </p:cNvSpPr>
            <p:nvPr/>
          </p:nvSpPr>
          <p:spPr bwMode="auto">
            <a:xfrm flipH="1">
              <a:off x="5487629" y="2842288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91"/>
            <p:cNvSpPr>
              <a:spLocks noChangeArrowheads="1"/>
            </p:cNvSpPr>
            <p:nvPr/>
          </p:nvSpPr>
          <p:spPr bwMode="auto">
            <a:xfrm>
              <a:off x="3957165" y="23247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0" name="Oval 92"/>
            <p:cNvSpPr>
              <a:spLocks noChangeArrowheads="1"/>
            </p:cNvSpPr>
            <p:nvPr/>
          </p:nvSpPr>
          <p:spPr bwMode="auto">
            <a:xfrm>
              <a:off x="4137219" y="250258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Line 93"/>
            <p:cNvSpPr>
              <a:spLocks noChangeShapeType="1"/>
            </p:cNvSpPr>
            <p:nvPr/>
          </p:nvSpPr>
          <p:spPr bwMode="auto">
            <a:xfrm flipH="1">
              <a:off x="5492924" y="244570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94"/>
            <p:cNvSpPr>
              <a:spLocks noChangeArrowheads="1"/>
            </p:cNvSpPr>
            <p:nvPr/>
          </p:nvSpPr>
          <p:spPr bwMode="auto">
            <a:xfrm>
              <a:off x="3957165" y="208561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 flipH="1">
              <a:off x="5536614" y="2406360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97"/>
            <p:cNvSpPr>
              <a:spLocks noChangeShapeType="1"/>
            </p:cNvSpPr>
            <p:nvPr/>
          </p:nvSpPr>
          <p:spPr bwMode="auto">
            <a:xfrm>
              <a:off x="4823015" y="2571256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8"/>
            <p:cNvSpPr>
              <a:spLocks noChangeShapeType="1"/>
            </p:cNvSpPr>
            <p:nvPr/>
          </p:nvSpPr>
          <p:spPr bwMode="auto">
            <a:xfrm flipH="1">
              <a:off x="5222842" y="2130807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9"/>
            <p:cNvSpPr>
              <a:spLocks noChangeShapeType="1"/>
            </p:cNvSpPr>
            <p:nvPr/>
          </p:nvSpPr>
          <p:spPr bwMode="auto">
            <a:xfrm>
              <a:off x="5308898" y="2525912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00"/>
            <p:cNvSpPr>
              <a:spLocks noChangeShapeType="1"/>
            </p:cNvSpPr>
            <p:nvPr/>
          </p:nvSpPr>
          <p:spPr bwMode="auto">
            <a:xfrm>
              <a:off x="5085154" y="2561050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1"/>
            <p:cNvSpPr>
              <a:spLocks noChangeShapeType="1"/>
            </p:cNvSpPr>
            <p:nvPr/>
          </p:nvSpPr>
          <p:spPr bwMode="auto">
            <a:xfrm flipV="1">
              <a:off x="4987183" y="2092219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2"/>
            <p:cNvSpPr>
              <a:spLocks noChangeShapeType="1"/>
            </p:cNvSpPr>
            <p:nvPr/>
          </p:nvSpPr>
          <p:spPr bwMode="auto">
            <a:xfrm flipV="1">
              <a:off x="5413489" y="2197873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3"/>
            <p:cNvSpPr>
              <a:spLocks noChangeShapeType="1"/>
            </p:cNvSpPr>
            <p:nvPr/>
          </p:nvSpPr>
          <p:spPr bwMode="auto">
            <a:xfrm>
              <a:off x="5465389" y="2492914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Oval 104"/>
            <p:cNvSpPr>
              <a:spLocks noChangeArrowheads="1"/>
            </p:cNvSpPr>
            <p:nvPr/>
          </p:nvSpPr>
          <p:spPr bwMode="auto">
            <a:xfrm>
              <a:off x="4137219" y="2262023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3" name="Line 105"/>
            <p:cNvSpPr>
              <a:spLocks noChangeShapeType="1"/>
            </p:cNvSpPr>
            <p:nvPr/>
          </p:nvSpPr>
          <p:spPr bwMode="auto">
            <a:xfrm flipH="1">
              <a:off x="4570145" y="2563431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06"/>
            <p:cNvSpPr>
              <a:spLocks noChangeShapeType="1"/>
            </p:cNvSpPr>
            <p:nvPr/>
          </p:nvSpPr>
          <p:spPr bwMode="auto">
            <a:xfrm flipH="1">
              <a:off x="3956364" y="2416566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7"/>
            <p:cNvSpPr>
              <a:spLocks noChangeShapeType="1"/>
            </p:cNvSpPr>
            <p:nvPr/>
          </p:nvSpPr>
          <p:spPr bwMode="auto">
            <a:xfrm flipH="1">
              <a:off x="4298739" y="2539181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8"/>
            <p:cNvSpPr>
              <a:spLocks noChangeShapeType="1"/>
            </p:cNvSpPr>
            <p:nvPr/>
          </p:nvSpPr>
          <p:spPr bwMode="auto">
            <a:xfrm>
              <a:off x="4408625" y="2130807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9"/>
            <p:cNvSpPr>
              <a:spLocks noChangeShapeType="1"/>
            </p:cNvSpPr>
            <p:nvPr/>
          </p:nvSpPr>
          <p:spPr bwMode="auto">
            <a:xfrm flipH="1" flipV="1">
              <a:off x="4177994" y="2200254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H="1" flipV="1">
              <a:off x="4669439" y="2102424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1"/>
            <p:cNvSpPr>
              <a:spLocks noChangeShapeType="1"/>
            </p:cNvSpPr>
            <p:nvPr/>
          </p:nvSpPr>
          <p:spPr bwMode="auto">
            <a:xfrm flipH="1">
              <a:off x="4103854" y="2500739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Oval 112"/>
            <p:cNvSpPr>
              <a:spLocks noChangeArrowheads="1"/>
            </p:cNvSpPr>
            <p:nvPr/>
          </p:nvSpPr>
          <p:spPr bwMode="auto">
            <a:xfrm>
              <a:off x="4784621" y="2369911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1" name="Line 113"/>
            <p:cNvSpPr>
              <a:spLocks noChangeShapeType="1"/>
            </p:cNvSpPr>
            <p:nvPr/>
          </p:nvSpPr>
          <p:spPr bwMode="auto">
            <a:xfrm>
              <a:off x="4826987" y="1941273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14"/>
            <p:cNvSpPr>
              <a:spLocks noChangeShapeType="1"/>
            </p:cNvSpPr>
            <p:nvPr/>
          </p:nvSpPr>
          <p:spPr bwMode="auto">
            <a:xfrm flipH="1">
              <a:off x="5492924" y="2331985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5"/>
            <p:cNvSpPr>
              <a:spLocks noChangeShapeType="1"/>
            </p:cNvSpPr>
            <p:nvPr/>
          </p:nvSpPr>
          <p:spPr bwMode="auto">
            <a:xfrm>
              <a:off x="5511459" y="2345126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6"/>
            <p:cNvSpPr>
              <a:spLocks noChangeShapeType="1"/>
            </p:cNvSpPr>
            <p:nvPr/>
          </p:nvSpPr>
          <p:spPr bwMode="auto">
            <a:xfrm flipH="1">
              <a:off x="5492924" y="298808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7"/>
            <p:cNvSpPr>
              <a:spLocks noChangeShapeType="1"/>
            </p:cNvSpPr>
            <p:nvPr/>
          </p:nvSpPr>
          <p:spPr bwMode="auto">
            <a:xfrm flipH="1">
              <a:off x="5492924" y="272709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8"/>
            <p:cNvSpPr>
              <a:spLocks noChangeShapeType="1"/>
            </p:cNvSpPr>
            <p:nvPr/>
          </p:nvSpPr>
          <p:spPr bwMode="auto">
            <a:xfrm>
              <a:off x="5511459" y="273148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9"/>
            <p:cNvSpPr>
              <a:spLocks noChangeShapeType="1"/>
            </p:cNvSpPr>
            <p:nvPr/>
          </p:nvSpPr>
          <p:spPr bwMode="auto">
            <a:xfrm>
              <a:off x="5511459" y="298079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21"/>
            <p:cNvSpPr>
              <a:spLocks noChangeShapeType="1"/>
            </p:cNvSpPr>
            <p:nvPr/>
          </p:nvSpPr>
          <p:spPr bwMode="auto">
            <a:xfrm>
              <a:off x="5850386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2138538" y="2922376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87"/>
            <p:cNvSpPr>
              <a:spLocks noChangeShapeType="1"/>
            </p:cNvSpPr>
            <p:nvPr/>
          </p:nvSpPr>
          <p:spPr bwMode="auto">
            <a:xfrm flipH="1">
              <a:off x="2803152" y="30754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88"/>
            <p:cNvSpPr>
              <a:spLocks noChangeArrowheads="1"/>
            </p:cNvSpPr>
            <p:nvPr/>
          </p:nvSpPr>
          <p:spPr bwMode="auto">
            <a:xfrm>
              <a:off x="1272688" y="2568094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0" name="Oval 89"/>
            <p:cNvSpPr>
              <a:spLocks noChangeArrowheads="1"/>
            </p:cNvSpPr>
            <p:nvPr/>
          </p:nvSpPr>
          <p:spPr bwMode="auto">
            <a:xfrm>
              <a:off x="1452742" y="272409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 flipH="1">
              <a:off x="2803152" y="2824693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91"/>
            <p:cNvSpPr>
              <a:spLocks noChangeArrowheads="1"/>
            </p:cNvSpPr>
            <p:nvPr/>
          </p:nvSpPr>
          <p:spPr bwMode="auto">
            <a:xfrm>
              <a:off x="1272688" y="230712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3" name="Oval 92"/>
            <p:cNvSpPr>
              <a:spLocks noChangeArrowheads="1"/>
            </p:cNvSpPr>
            <p:nvPr/>
          </p:nvSpPr>
          <p:spPr bwMode="auto">
            <a:xfrm>
              <a:off x="1452742" y="24849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 flipH="1">
              <a:off x="2808447" y="242811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94"/>
            <p:cNvSpPr>
              <a:spLocks noChangeArrowheads="1"/>
            </p:cNvSpPr>
            <p:nvPr/>
          </p:nvSpPr>
          <p:spPr bwMode="auto">
            <a:xfrm>
              <a:off x="1272688" y="20680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 flipH="1">
              <a:off x="2852137" y="2388765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38538" y="2553661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 flipH="1">
              <a:off x="2538365" y="2113212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2624421" y="2508317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2400677" y="2543455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 flipV="1">
              <a:off x="2302706" y="2074624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2729012" y="2180278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03"/>
            <p:cNvSpPr>
              <a:spLocks noChangeShapeType="1"/>
            </p:cNvSpPr>
            <p:nvPr/>
          </p:nvSpPr>
          <p:spPr bwMode="auto">
            <a:xfrm>
              <a:off x="2780912" y="2475319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104"/>
            <p:cNvSpPr>
              <a:spLocks noChangeArrowheads="1"/>
            </p:cNvSpPr>
            <p:nvPr/>
          </p:nvSpPr>
          <p:spPr bwMode="auto">
            <a:xfrm>
              <a:off x="1452742" y="2244428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 flipH="1">
              <a:off x="1885668" y="2545836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 flipH="1">
              <a:off x="1271887" y="2398971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 flipH="1">
              <a:off x="1614262" y="2521586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8"/>
            <p:cNvSpPr>
              <a:spLocks noChangeShapeType="1"/>
            </p:cNvSpPr>
            <p:nvPr/>
          </p:nvSpPr>
          <p:spPr bwMode="auto">
            <a:xfrm>
              <a:off x="1724148" y="2113212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09"/>
            <p:cNvSpPr>
              <a:spLocks noChangeShapeType="1"/>
            </p:cNvSpPr>
            <p:nvPr/>
          </p:nvSpPr>
          <p:spPr bwMode="auto">
            <a:xfrm flipH="1" flipV="1">
              <a:off x="1493517" y="2182659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0"/>
            <p:cNvSpPr>
              <a:spLocks noChangeShapeType="1"/>
            </p:cNvSpPr>
            <p:nvPr/>
          </p:nvSpPr>
          <p:spPr bwMode="auto">
            <a:xfrm flipH="1" flipV="1">
              <a:off x="1984962" y="2084829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11"/>
            <p:cNvSpPr>
              <a:spLocks noChangeShapeType="1"/>
            </p:cNvSpPr>
            <p:nvPr/>
          </p:nvSpPr>
          <p:spPr bwMode="auto">
            <a:xfrm flipH="1">
              <a:off x="1419377" y="2483144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112"/>
            <p:cNvSpPr>
              <a:spLocks noChangeArrowheads="1"/>
            </p:cNvSpPr>
            <p:nvPr/>
          </p:nvSpPr>
          <p:spPr bwMode="auto">
            <a:xfrm>
              <a:off x="2100144" y="2352316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24" name="Line 113"/>
            <p:cNvSpPr>
              <a:spLocks noChangeShapeType="1"/>
            </p:cNvSpPr>
            <p:nvPr/>
          </p:nvSpPr>
          <p:spPr bwMode="auto">
            <a:xfrm>
              <a:off x="2142510" y="1923678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14"/>
            <p:cNvSpPr>
              <a:spLocks noChangeShapeType="1"/>
            </p:cNvSpPr>
            <p:nvPr/>
          </p:nvSpPr>
          <p:spPr bwMode="auto">
            <a:xfrm flipH="1">
              <a:off x="2808447" y="2314390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15"/>
            <p:cNvSpPr>
              <a:spLocks noChangeShapeType="1"/>
            </p:cNvSpPr>
            <p:nvPr/>
          </p:nvSpPr>
          <p:spPr bwMode="auto">
            <a:xfrm>
              <a:off x="2826982" y="2327531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6"/>
            <p:cNvSpPr>
              <a:spLocks noChangeShapeType="1"/>
            </p:cNvSpPr>
            <p:nvPr/>
          </p:nvSpPr>
          <p:spPr bwMode="auto">
            <a:xfrm flipH="1">
              <a:off x="2808447" y="297048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17"/>
            <p:cNvSpPr>
              <a:spLocks noChangeShapeType="1"/>
            </p:cNvSpPr>
            <p:nvPr/>
          </p:nvSpPr>
          <p:spPr bwMode="auto">
            <a:xfrm flipH="1">
              <a:off x="2808447" y="270949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18"/>
            <p:cNvSpPr>
              <a:spLocks noChangeShapeType="1"/>
            </p:cNvSpPr>
            <p:nvPr/>
          </p:nvSpPr>
          <p:spPr bwMode="auto">
            <a:xfrm>
              <a:off x="2826982" y="271388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19"/>
            <p:cNvSpPr>
              <a:spLocks noChangeShapeType="1"/>
            </p:cNvSpPr>
            <p:nvPr/>
          </p:nvSpPr>
          <p:spPr bwMode="auto">
            <a:xfrm>
              <a:off x="2826982" y="296319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21"/>
            <p:cNvSpPr>
              <a:spLocks noChangeShapeType="1"/>
            </p:cNvSpPr>
            <p:nvPr/>
          </p:nvSpPr>
          <p:spPr bwMode="auto">
            <a:xfrm>
              <a:off x="3165909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RAID-1: </a:t>
            </a:r>
            <a:r>
              <a:rPr lang="zh-CN" altLang="en-US" dirty="0" smtClean="0"/>
              <a:t>磁盘镜像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2279158"/>
            <a:ext cx="1173719" cy="2435237"/>
            <a:chOff x="827584" y="2279158"/>
            <a:chExt cx="1173719" cy="2435237"/>
          </a:xfrm>
        </p:grpSpPr>
        <p:sp>
          <p:nvSpPr>
            <p:cNvPr id="106" name="Freeform 95"/>
            <p:cNvSpPr/>
            <p:nvPr/>
          </p:nvSpPr>
          <p:spPr bwMode="auto">
            <a:xfrm>
              <a:off x="1620881" y="2523819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20"/>
            <p:cNvSpPr>
              <a:spLocks noChangeArrowheads="1"/>
            </p:cNvSpPr>
            <p:nvPr/>
          </p:nvSpPr>
          <p:spPr bwMode="auto">
            <a:xfrm>
              <a:off x="1707377" y="2279158"/>
              <a:ext cx="27250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H="1">
              <a:off x="829171" y="2706315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78"/>
            <p:cNvSpPr>
              <a:spLocks noChangeShapeType="1"/>
            </p:cNvSpPr>
            <p:nvPr/>
          </p:nvSpPr>
          <p:spPr bwMode="auto">
            <a:xfrm>
              <a:off x="1902320" y="2744415"/>
              <a:ext cx="77565" cy="119092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827584" y="3957265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0 1 1 0 0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1 1 1 0 1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0 1 0 1 1</a:t>
              </a:r>
            </a:p>
          </p:txBody>
        </p:sp>
      </p:grpSp>
      <p:sp>
        <p:nvSpPr>
          <p:cNvPr id="94" name="Text Box 82"/>
          <p:cNvSpPr txBox="1">
            <a:spLocks noChangeArrowheads="1"/>
          </p:cNvSpPr>
          <p:nvPr/>
        </p:nvSpPr>
        <p:spPr bwMode="auto">
          <a:xfrm>
            <a:off x="2123902" y="4151366"/>
            <a:ext cx="954107" cy="374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4766036" y="4168961"/>
            <a:ext cx="1223412" cy="374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镜像磁盘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892" y="757984"/>
            <a:ext cx="4371364" cy="400110"/>
            <a:chOff x="1057892" y="757984"/>
            <a:chExt cx="4371364" cy="400110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394985" y="775992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向两个磁盘写入，从任何一个读取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0" name="TextBox 11"/>
            <p:cNvSpPr txBox="1"/>
            <p:nvPr/>
          </p:nvSpPr>
          <p:spPr>
            <a:xfrm>
              <a:off x="1057892" y="7579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34985" y="1069098"/>
            <a:ext cx="2508520" cy="760418"/>
            <a:chOff x="1534985" y="1069098"/>
            <a:chExt cx="2508520" cy="76041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686051" y="1069098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可靠性成倍增长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内容占位符 2"/>
            <p:cNvSpPr txBox="1"/>
            <p:nvPr/>
          </p:nvSpPr>
          <p:spPr>
            <a:xfrm>
              <a:off x="1686051" y="1400888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读取性能线性增加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985" y="121547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1" name="图片 17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985" y="15341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3492054" y="2310351"/>
            <a:ext cx="1173719" cy="2421639"/>
            <a:chOff x="3492054" y="2310351"/>
            <a:chExt cx="1173719" cy="2421639"/>
          </a:xfrm>
        </p:grpSpPr>
        <p:grpSp>
          <p:nvGrpSpPr>
            <p:cNvPr id="5" name="组合 4"/>
            <p:cNvGrpSpPr/>
            <p:nvPr/>
          </p:nvGrpSpPr>
          <p:grpSpPr>
            <a:xfrm>
              <a:off x="3492054" y="2541414"/>
              <a:ext cx="1173719" cy="2190576"/>
              <a:chOff x="3492054" y="2541414"/>
              <a:chExt cx="1173719" cy="2190576"/>
            </a:xfrm>
          </p:grpSpPr>
          <p:sp>
            <p:nvSpPr>
              <p:cNvPr id="143" name="Freeform 95"/>
              <p:cNvSpPr/>
              <p:nvPr/>
            </p:nvSpPr>
            <p:spPr bwMode="auto">
              <a:xfrm>
                <a:off x="4305358" y="2541414"/>
                <a:ext cx="293913" cy="165600"/>
              </a:xfrm>
              <a:custGeom>
                <a:avLst/>
                <a:gdLst>
                  <a:gd name="T0" fmla="*/ 56 w 222"/>
                  <a:gd name="T1" fmla="*/ 0 h 113"/>
                  <a:gd name="T2" fmla="*/ 0 w 222"/>
                  <a:gd name="T3" fmla="*/ 83 h 113"/>
                  <a:gd name="T4" fmla="*/ 201 w 222"/>
                  <a:gd name="T5" fmla="*/ 112 h 113"/>
                  <a:gd name="T6" fmla="*/ 221 w 222"/>
                  <a:gd name="T7" fmla="*/ 16 h 113"/>
                  <a:gd name="T8" fmla="*/ 56 w 22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13"/>
                  <a:gd name="T17" fmla="*/ 222 w 22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13">
                    <a:moveTo>
                      <a:pt x="56" y="0"/>
                    </a:moveTo>
                    <a:lnTo>
                      <a:pt x="0" y="83"/>
                    </a:lnTo>
                    <a:lnTo>
                      <a:pt x="201" y="112"/>
                    </a:lnTo>
                    <a:lnTo>
                      <a:pt x="221" y="16"/>
                    </a:lnTo>
                    <a:lnTo>
                      <a:pt x="56" y="0"/>
                    </a:lnTo>
                  </a:path>
                </a:pathLst>
              </a:cu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3492054" y="3974860"/>
                <a:ext cx="1173719" cy="75713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0 1 1 0 0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1 1 1 0 1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0 1 0 1 1</a:t>
                </a:r>
              </a:p>
            </p:txBody>
          </p:sp>
          <p:sp>
            <p:nvSpPr>
              <p:cNvPr id="92" name="Line 80"/>
              <p:cNvSpPr>
                <a:spLocks noChangeShapeType="1"/>
              </p:cNvSpPr>
              <p:nvPr/>
            </p:nvSpPr>
            <p:spPr bwMode="auto">
              <a:xfrm flipH="1">
                <a:off x="3493640" y="2656793"/>
                <a:ext cx="788221" cy="131171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81"/>
              <p:cNvSpPr>
                <a:spLocks noChangeShapeType="1"/>
              </p:cNvSpPr>
              <p:nvPr/>
            </p:nvSpPr>
            <p:spPr bwMode="auto">
              <a:xfrm>
                <a:off x="4566790" y="2762010"/>
                <a:ext cx="75111" cy="119092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2" name="Rectangle 120"/>
            <p:cNvSpPr>
              <a:spLocks noChangeArrowheads="1"/>
            </p:cNvSpPr>
            <p:nvPr/>
          </p:nvSpPr>
          <p:spPr bwMode="auto">
            <a:xfrm>
              <a:off x="4368907" y="2310351"/>
              <a:ext cx="27250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RAID-4: </a:t>
            </a:r>
            <a:r>
              <a:rPr lang="zh-CN" altLang="en-US" dirty="0" smtClean="0"/>
              <a:t>带校验的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871177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数据块级的磁盘条带化加专用奇偶校验磁盘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2671" y="1208040"/>
            <a:ext cx="4166834" cy="355598"/>
            <a:chOff x="1262422" y="1323966"/>
            <a:chExt cx="4166834" cy="355598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7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/>
            <p:nvPr/>
          </p:nvSpPr>
          <p:spPr>
            <a:xfrm>
              <a:off x="1394985" y="1323966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允许从任意一个故障磁盘中恢复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27" name="直接连接符 226"/>
          <p:cNvCxnSpPr/>
          <p:nvPr/>
        </p:nvCxnSpPr>
        <p:spPr>
          <a:xfrm rot="5400000">
            <a:off x="-7072394" y="2500312"/>
            <a:ext cx="88583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23528" y="1851670"/>
            <a:ext cx="7643591" cy="1473717"/>
            <a:chOff x="323528" y="1851670"/>
            <a:chExt cx="7643591" cy="1473717"/>
          </a:xfrm>
        </p:grpSpPr>
        <p:sp>
          <p:nvSpPr>
            <p:cNvPr id="333" name="Line 86"/>
            <p:cNvSpPr>
              <a:spLocks noChangeShapeType="1"/>
            </p:cNvSpPr>
            <p:nvPr/>
          </p:nvSpPr>
          <p:spPr bwMode="auto">
            <a:xfrm>
              <a:off x="7229232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87"/>
            <p:cNvSpPr>
              <a:spLocks noChangeShapeType="1"/>
            </p:cNvSpPr>
            <p:nvPr/>
          </p:nvSpPr>
          <p:spPr bwMode="auto">
            <a:xfrm flipH="1">
              <a:off x="7700504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Oval 88"/>
            <p:cNvSpPr>
              <a:spLocks noChangeArrowheads="1"/>
            </p:cNvSpPr>
            <p:nvPr/>
          </p:nvSpPr>
          <p:spPr bwMode="auto">
            <a:xfrm>
              <a:off x="6615265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6" name="Oval 89"/>
            <p:cNvSpPr>
              <a:spLocks noChangeArrowheads="1"/>
            </p:cNvSpPr>
            <p:nvPr/>
          </p:nvSpPr>
          <p:spPr bwMode="auto">
            <a:xfrm>
              <a:off x="6742940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7" name="Line 90"/>
            <p:cNvSpPr>
              <a:spLocks noChangeShapeType="1"/>
            </p:cNvSpPr>
            <p:nvPr/>
          </p:nvSpPr>
          <p:spPr bwMode="auto">
            <a:xfrm flipH="1">
              <a:off x="7700504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Oval 91"/>
            <p:cNvSpPr>
              <a:spLocks noChangeArrowheads="1"/>
            </p:cNvSpPr>
            <p:nvPr/>
          </p:nvSpPr>
          <p:spPr bwMode="auto">
            <a:xfrm>
              <a:off x="6615265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9" name="Oval 92"/>
            <p:cNvSpPr>
              <a:spLocks noChangeArrowheads="1"/>
            </p:cNvSpPr>
            <p:nvPr/>
          </p:nvSpPr>
          <p:spPr bwMode="auto">
            <a:xfrm>
              <a:off x="6742940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93"/>
            <p:cNvSpPr>
              <a:spLocks noChangeShapeType="1"/>
            </p:cNvSpPr>
            <p:nvPr/>
          </p:nvSpPr>
          <p:spPr bwMode="auto">
            <a:xfrm flipH="1">
              <a:off x="7704258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Oval 94"/>
            <p:cNvSpPr>
              <a:spLocks noChangeArrowheads="1"/>
            </p:cNvSpPr>
            <p:nvPr/>
          </p:nvSpPr>
          <p:spPr bwMode="auto">
            <a:xfrm>
              <a:off x="6615265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3" name="Line 96"/>
            <p:cNvSpPr>
              <a:spLocks noChangeShapeType="1"/>
            </p:cNvSpPr>
            <p:nvPr/>
          </p:nvSpPr>
          <p:spPr bwMode="auto">
            <a:xfrm flipH="1">
              <a:off x="7735238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97"/>
            <p:cNvSpPr>
              <a:spLocks noChangeShapeType="1"/>
            </p:cNvSpPr>
            <p:nvPr/>
          </p:nvSpPr>
          <p:spPr bwMode="auto">
            <a:xfrm>
              <a:off x="7229232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98"/>
            <p:cNvSpPr>
              <a:spLocks noChangeShapeType="1"/>
            </p:cNvSpPr>
            <p:nvPr/>
          </p:nvSpPr>
          <p:spPr bwMode="auto">
            <a:xfrm flipH="1">
              <a:off x="7512745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99"/>
            <p:cNvSpPr>
              <a:spLocks noChangeShapeType="1"/>
            </p:cNvSpPr>
            <p:nvPr/>
          </p:nvSpPr>
          <p:spPr bwMode="auto">
            <a:xfrm>
              <a:off x="7573767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Line 100"/>
            <p:cNvSpPr>
              <a:spLocks noChangeShapeType="1"/>
            </p:cNvSpPr>
            <p:nvPr/>
          </p:nvSpPr>
          <p:spPr bwMode="auto">
            <a:xfrm>
              <a:off x="7415112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01"/>
            <p:cNvSpPr>
              <a:spLocks noChangeShapeType="1"/>
            </p:cNvSpPr>
            <p:nvPr/>
          </p:nvSpPr>
          <p:spPr bwMode="auto">
            <a:xfrm flipV="1">
              <a:off x="7345642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102"/>
            <p:cNvSpPr>
              <a:spLocks noChangeShapeType="1"/>
            </p:cNvSpPr>
            <p:nvPr/>
          </p:nvSpPr>
          <p:spPr bwMode="auto">
            <a:xfrm flipV="1">
              <a:off x="7647932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Line 103"/>
            <p:cNvSpPr>
              <a:spLocks noChangeShapeType="1"/>
            </p:cNvSpPr>
            <p:nvPr/>
          </p:nvSpPr>
          <p:spPr bwMode="auto">
            <a:xfrm>
              <a:off x="7684733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Oval 104"/>
            <p:cNvSpPr>
              <a:spLocks noChangeArrowheads="1"/>
            </p:cNvSpPr>
            <p:nvPr/>
          </p:nvSpPr>
          <p:spPr bwMode="auto">
            <a:xfrm>
              <a:off x="6742940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52" name="Line 105"/>
            <p:cNvSpPr>
              <a:spLocks noChangeShapeType="1"/>
            </p:cNvSpPr>
            <p:nvPr/>
          </p:nvSpPr>
          <p:spPr bwMode="auto">
            <a:xfrm flipH="1">
              <a:off x="7049924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Line 106"/>
            <p:cNvSpPr>
              <a:spLocks noChangeShapeType="1"/>
            </p:cNvSpPr>
            <p:nvPr/>
          </p:nvSpPr>
          <p:spPr bwMode="auto">
            <a:xfrm flipH="1">
              <a:off x="6614697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Line 107"/>
            <p:cNvSpPr>
              <a:spLocks noChangeShapeType="1"/>
            </p:cNvSpPr>
            <p:nvPr/>
          </p:nvSpPr>
          <p:spPr bwMode="auto">
            <a:xfrm flipH="1">
              <a:off x="6857472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Line 108"/>
            <p:cNvSpPr>
              <a:spLocks noChangeShapeType="1"/>
            </p:cNvSpPr>
            <p:nvPr/>
          </p:nvSpPr>
          <p:spPr bwMode="auto">
            <a:xfrm>
              <a:off x="6935391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Line 109"/>
            <p:cNvSpPr>
              <a:spLocks noChangeShapeType="1"/>
            </p:cNvSpPr>
            <p:nvPr/>
          </p:nvSpPr>
          <p:spPr bwMode="auto">
            <a:xfrm flipH="1" flipV="1">
              <a:off x="6771853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Line 110"/>
            <p:cNvSpPr>
              <a:spLocks noChangeShapeType="1"/>
            </p:cNvSpPr>
            <p:nvPr/>
          </p:nvSpPr>
          <p:spPr bwMode="auto">
            <a:xfrm flipH="1" flipV="1">
              <a:off x="7120332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Line 111"/>
            <p:cNvSpPr>
              <a:spLocks noChangeShapeType="1"/>
            </p:cNvSpPr>
            <p:nvPr/>
          </p:nvSpPr>
          <p:spPr bwMode="auto">
            <a:xfrm flipH="1">
              <a:off x="6719281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Oval 112"/>
            <p:cNvSpPr>
              <a:spLocks noChangeArrowheads="1"/>
            </p:cNvSpPr>
            <p:nvPr/>
          </p:nvSpPr>
          <p:spPr bwMode="auto">
            <a:xfrm>
              <a:off x="7202007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0" name="Line 113"/>
            <p:cNvSpPr>
              <a:spLocks noChangeShapeType="1"/>
            </p:cNvSpPr>
            <p:nvPr/>
          </p:nvSpPr>
          <p:spPr bwMode="auto">
            <a:xfrm>
              <a:off x="7232048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114"/>
            <p:cNvSpPr>
              <a:spLocks noChangeShapeType="1"/>
            </p:cNvSpPr>
            <p:nvPr/>
          </p:nvSpPr>
          <p:spPr bwMode="auto">
            <a:xfrm flipH="1">
              <a:off x="7704258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" name="Line 115"/>
            <p:cNvSpPr>
              <a:spLocks noChangeShapeType="1"/>
            </p:cNvSpPr>
            <p:nvPr/>
          </p:nvSpPr>
          <p:spPr bwMode="auto">
            <a:xfrm>
              <a:off x="7717401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" name="Line 116"/>
            <p:cNvSpPr>
              <a:spLocks noChangeShapeType="1"/>
            </p:cNvSpPr>
            <p:nvPr/>
          </p:nvSpPr>
          <p:spPr bwMode="auto">
            <a:xfrm flipH="1">
              <a:off x="7698314" y="294704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" name="Line 117"/>
            <p:cNvSpPr>
              <a:spLocks noChangeShapeType="1"/>
            </p:cNvSpPr>
            <p:nvPr/>
          </p:nvSpPr>
          <p:spPr bwMode="auto">
            <a:xfrm flipH="1">
              <a:off x="7704258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" name="Line 118"/>
            <p:cNvSpPr>
              <a:spLocks noChangeShapeType="1"/>
            </p:cNvSpPr>
            <p:nvPr/>
          </p:nvSpPr>
          <p:spPr bwMode="auto">
            <a:xfrm>
              <a:off x="7717401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" name="Line 119"/>
            <p:cNvSpPr>
              <a:spLocks noChangeShapeType="1"/>
            </p:cNvSpPr>
            <p:nvPr/>
          </p:nvSpPr>
          <p:spPr bwMode="auto">
            <a:xfrm>
              <a:off x="7717401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" name="Line 121"/>
            <p:cNvSpPr>
              <a:spLocks noChangeShapeType="1"/>
            </p:cNvSpPr>
            <p:nvPr/>
          </p:nvSpPr>
          <p:spPr bwMode="auto">
            <a:xfrm>
              <a:off x="7961175" y="245269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" name="Line 86"/>
            <p:cNvSpPr>
              <a:spLocks noChangeShapeType="1"/>
            </p:cNvSpPr>
            <p:nvPr/>
          </p:nvSpPr>
          <p:spPr bwMode="auto">
            <a:xfrm>
              <a:off x="5676646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" name="Line 87"/>
            <p:cNvSpPr>
              <a:spLocks noChangeShapeType="1"/>
            </p:cNvSpPr>
            <p:nvPr/>
          </p:nvSpPr>
          <p:spPr bwMode="auto">
            <a:xfrm flipH="1">
              <a:off x="6147918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" name="Oval 88"/>
            <p:cNvSpPr>
              <a:spLocks noChangeArrowheads="1"/>
            </p:cNvSpPr>
            <p:nvPr/>
          </p:nvSpPr>
          <p:spPr bwMode="auto">
            <a:xfrm>
              <a:off x="5062679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3" name="Oval 89"/>
            <p:cNvSpPr>
              <a:spLocks noChangeArrowheads="1"/>
            </p:cNvSpPr>
            <p:nvPr/>
          </p:nvSpPr>
          <p:spPr bwMode="auto">
            <a:xfrm>
              <a:off x="5190354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4" name="Line 90"/>
            <p:cNvSpPr>
              <a:spLocks noChangeShapeType="1"/>
            </p:cNvSpPr>
            <p:nvPr/>
          </p:nvSpPr>
          <p:spPr bwMode="auto">
            <a:xfrm flipH="1">
              <a:off x="6147918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" name="Oval 91"/>
            <p:cNvSpPr>
              <a:spLocks noChangeArrowheads="1"/>
            </p:cNvSpPr>
            <p:nvPr/>
          </p:nvSpPr>
          <p:spPr bwMode="auto">
            <a:xfrm>
              <a:off x="5062679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6" name="Oval 92"/>
            <p:cNvSpPr>
              <a:spLocks noChangeArrowheads="1"/>
            </p:cNvSpPr>
            <p:nvPr/>
          </p:nvSpPr>
          <p:spPr bwMode="auto">
            <a:xfrm>
              <a:off x="5190354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7" name="Line 93"/>
            <p:cNvSpPr>
              <a:spLocks noChangeShapeType="1"/>
            </p:cNvSpPr>
            <p:nvPr/>
          </p:nvSpPr>
          <p:spPr bwMode="auto">
            <a:xfrm flipH="1">
              <a:off x="6151672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" name="Oval 94"/>
            <p:cNvSpPr>
              <a:spLocks noChangeArrowheads="1"/>
            </p:cNvSpPr>
            <p:nvPr/>
          </p:nvSpPr>
          <p:spPr bwMode="auto">
            <a:xfrm>
              <a:off x="5062679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0" name="Line 96"/>
            <p:cNvSpPr>
              <a:spLocks noChangeShapeType="1"/>
            </p:cNvSpPr>
            <p:nvPr/>
          </p:nvSpPr>
          <p:spPr bwMode="auto">
            <a:xfrm flipH="1">
              <a:off x="6182652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" name="Line 97"/>
            <p:cNvSpPr>
              <a:spLocks noChangeShapeType="1"/>
            </p:cNvSpPr>
            <p:nvPr/>
          </p:nvSpPr>
          <p:spPr bwMode="auto">
            <a:xfrm>
              <a:off x="5676646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 flipH="1">
              <a:off x="5960159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>
              <a:off x="6021181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Line 100"/>
            <p:cNvSpPr>
              <a:spLocks noChangeShapeType="1"/>
            </p:cNvSpPr>
            <p:nvPr/>
          </p:nvSpPr>
          <p:spPr bwMode="auto">
            <a:xfrm>
              <a:off x="5862526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" name="Line 101"/>
            <p:cNvSpPr>
              <a:spLocks noChangeShapeType="1"/>
            </p:cNvSpPr>
            <p:nvPr/>
          </p:nvSpPr>
          <p:spPr bwMode="auto">
            <a:xfrm flipV="1">
              <a:off x="5793056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Line 102"/>
            <p:cNvSpPr>
              <a:spLocks noChangeShapeType="1"/>
            </p:cNvSpPr>
            <p:nvPr/>
          </p:nvSpPr>
          <p:spPr bwMode="auto">
            <a:xfrm flipV="1">
              <a:off x="6095346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7" name="Line 103"/>
            <p:cNvSpPr>
              <a:spLocks noChangeShapeType="1"/>
            </p:cNvSpPr>
            <p:nvPr/>
          </p:nvSpPr>
          <p:spPr bwMode="auto">
            <a:xfrm>
              <a:off x="6132147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" name="Oval 104"/>
            <p:cNvSpPr>
              <a:spLocks noChangeArrowheads="1"/>
            </p:cNvSpPr>
            <p:nvPr/>
          </p:nvSpPr>
          <p:spPr bwMode="auto">
            <a:xfrm>
              <a:off x="5190354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9" name="Line 105"/>
            <p:cNvSpPr>
              <a:spLocks noChangeShapeType="1"/>
            </p:cNvSpPr>
            <p:nvPr/>
          </p:nvSpPr>
          <p:spPr bwMode="auto">
            <a:xfrm flipH="1">
              <a:off x="5497338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Line 106"/>
            <p:cNvSpPr>
              <a:spLocks noChangeShapeType="1"/>
            </p:cNvSpPr>
            <p:nvPr/>
          </p:nvSpPr>
          <p:spPr bwMode="auto">
            <a:xfrm flipH="1">
              <a:off x="5062111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Line 107"/>
            <p:cNvSpPr>
              <a:spLocks noChangeShapeType="1"/>
            </p:cNvSpPr>
            <p:nvPr/>
          </p:nvSpPr>
          <p:spPr bwMode="auto">
            <a:xfrm flipH="1">
              <a:off x="5304886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" name="Line 108"/>
            <p:cNvSpPr>
              <a:spLocks noChangeShapeType="1"/>
            </p:cNvSpPr>
            <p:nvPr/>
          </p:nvSpPr>
          <p:spPr bwMode="auto">
            <a:xfrm>
              <a:off x="5382805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Line 109"/>
            <p:cNvSpPr>
              <a:spLocks noChangeShapeType="1"/>
            </p:cNvSpPr>
            <p:nvPr/>
          </p:nvSpPr>
          <p:spPr bwMode="auto">
            <a:xfrm flipH="1" flipV="1">
              <a:off x="5219267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Line 110"/>
            <p:cNvSpPr>
              <a:spLocks noChangeShapeType="1"/>
            </p:cNvSpPr>
            <p:nvPr/>
          </p:nvSpPr>
          <p:spPr bwMode="auto">
            <a:xfrm flipH="1" flipV="1">
              <a:off x="5567746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Line 111"/>
            <p:cNvSpPr>
              <a:spLocks noChangeShapeType="1"/>
            </p:cNvSpPr>
            <p:nvPr/>
          </p:nvSpPr>
          <p:spPr bwMode="auto">
            <a:xfrm flipH="1">
              <a:off x="5166695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Oval 112"/>
            <p:cNvSpPr>
              <a:spLocks noChangeArrowheads="1"/>
            </p:cNvSpPr>
            <p:nvPr/>
          </p:nvSpPr>
          <p:spPr bwMode="auto">
            <a:xfrm>
              <a:off x="5649421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97" name="Line 113"/>
            <p:cNvSpPr>
              <a:spLocks noChangeShapeType="1"/>
            </p:cNvSpPr>
            <p:nvPr/>
          </p:nvSpPr>
          <p:spPr bwMode="auto">
            <a:xfrm>
              <a:off x="5679462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Line 114"/>
            <p:cNvSpPr>
              <a:spLocks noChangeShapeType="1"/>
            </p:cNvSpPr>
            <p:nvPr/>
          </p:nvSpPr>
          <p:spPr bwMode="auto">
            <a:xfrm flipH="1">
              <a:off x="6151672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" name="Line 115"/>
            <p:cNvSpPr>
              <a:spLocks noChangeShapeType="1"/>
            </p:cNvSpPr>
            <p:nvPr/>
          </p:nvSpPr>
          <p:spPr bwMode="auto">
            <a:xfrm>
              <a:off x="6164815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" name="Line 116"/>
            <p:cNvSpPr>
              <a:spLocks noChangeShapeType="1"/>
            </p:cNvSpPr>
            <p:nvPr/>
          </p:nvSpPr>
          <p:spPr bwMode="auto">
            <a:xfrm flipH="1">
              <a:off x="6144188" y="293945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Line 117"/>
            <p:cNvSpPr>
              <a:spLocks noChangeShapeType="1"/>
            </p:cNvSpPr>
            <p:nvPr/>
          </p:nvSpPr>
          <p:spPr bwMode="auto">
            <a:xfrm flipH="1">
              <a:off x="6151672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Line 118"/>
            <p:cNvSpPr>
              <a:spLocks noChangeShapeType="1"/>
            </p:cNvSpPr>
            <p:nvPr/>
          </p:nvSpPr>
          <p:spPr bwMode="auto">
            <a:xfrm>
              <a:off x="6164815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" name="Line 119"/>
            <p:cNvSpPr>
              <a:spLocks noChangeShapeType="1"/>
            </p:cNvSpPr>
            <p:nvPr/>
          </p:nvSpPr>
          <p:spPr bwMode="auto">
            <a:xfrm>
              <a:off x="6164815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Line 121"/>
            <p:cNvSpPr>
              <a:spLocks noChangeShapeType="1"/>
            </p:cNvSpPr>
            <p:nvPr/>
          </p:nvSpPr>
          <p:spPr bwMode="auto">
            <a:xfrm>
              <a:off x="6414533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86"/>
            <p:cNvSpPr>
              <a:spLocks noChangeShapeType="1"/>
            </p:cNvSpPr>
            <p:nvPr/>
          </p:nvSpPr>
          <p:spPr bwMode="auto">
            <a:xfrm>
              <a:off x="4066910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87"/>
            <p:cNvSpPr>
              <a:spLocks noChangeShapeType="1"/>
            </p:cNvSpPr>
            <p:nvPr/>
          </p:nvSpPr>
          <p:spPr bwMode="auto">
            <a:xfrm flipH="1">
              <a:off x="4538182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Oval 88"/>
            <p:cNvSpPr>
              <a:spLocks noChangeArrowheads="1"/>
            </p:cNvSpPr>
            <p:nvPr/>
          </p:nvSpPr>
          <p:spPr bwMode="auto">
            <a:xfrm>
              <a:off x="3452943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9" name="Oval 89"/>
            <p:cNvSpPr>
              <a:spLocks noChangeArrowheads="1"/>
            </p:cNvSpPr>
            <p:nvPr/>
          </p:nvSpPr>
          <p:spPr bwMode="auto">
            <a:xfrm>
              <a:off x="3580618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0" name="Line 90"/>
            <p:cNvSpPr>
              <a:spLocks noChangeShapeType="1"/>
            </p:cNvSpPr>
            <p:nvPr/>
          </p:nvSpPr>
          <p:spPr bwMode="auto">
            <a:xfrm flipH="1">
              <a:off x="4538182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Oval 91"/>
            <p:cNvSpPr>
              <a:spLocks noChangeArrowheads="1"/>
            </p:cNvSpPr>
            <p:nvPr/>
          </p:nvSpPr>
          <p:spPr bwMode="auto">
            <a:xfrm>
              <a:off x="3452943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2" name="Oval 92"/>
            <p:cNvSpPr>
              <a:spLocks noChangeArrowheads="1"/>
            </p:cNvSpPr>
            <p:nvPr/>
          </p:nvSpPr>
          <p:spPr bwMode="auto">
            <a:xfrm>
              <a:off x="3580618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93"/>
            <p:cNvSpPr>
              <a:spLocks noChangeShapeType="1"/>
            </p:cNvSpPr>
            <p:nvPr/>
          </p:nvSpPr>
          <p:spPr bwMode="auto">
            <a:xfrm flipH="1">
              <a:off x="4541936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Oval 94"/>
            <p:cNvSpPr>
              <a:spLocks noChangeArrowheads="1"/>
            </p:cNvSpPr>
            <p:nvPr/>
          </p:nvSpPr>
          <p:spPr bwMode="auto">
            <a:xfrm>
              <a:off x="3452943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6" name="Line 96"/>
            <p:cNvSpPr>
              <a:spLocks noChangeShapeType="1"/>
            </p:cNvSpPr>
            <p:nvPr/>
          </p:nvSpPr>
          <p:spPr bwMode="auto">
            <a:xfrm flipH="1">
              <a:off x="4572916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97"/>
            <p:cNvSpPr>
              <a:spLocks noChangeShapeType="1"/>
            </p:cNvSpPr>
            <p:nvPr/>
          </p:nvSpPr>
          <p:spPr bwMode="auto">
            <a:xfrm>
              <a:off x="4066910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98"/>
            <p:cNvSpPr>
              <a:spLocks noChangeShapeType="1"/>
            </p:cNvSpPr>
            <p:nvPr/>
          </p:nvSpPr>
          <p:spPr bwMode="auto">
            <a:xfrm flipH="1">
              <a:off x="4350423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99"/>
            <p:cNvSpPr>
              <a:spLocks noChangeShapeType="1"/>
            </p:cNvSpPr>
            <p:nvPr/>
          </p:nvSpPr>
          <p:spPr bwMode="auto">
            <a:xfrm>
              <a:off x="4411445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Line 100"/>
            <p:cNvSpPr>
              <a:spLocks noChangeShapeType="1"/>
            </p:cNvSpPr>
            <p:nvPr/>
          </p:nvSpPr>
          <p:spPr bwMode="auto">
            <a:xfrm>
              <a:off x="4252790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01"/>
            <p:cNvSpPr>
              <a:spLocks noChangeShapeType="1"/>
            </p:cNvSpPr>
            <p:nvPr/>
          </p:nvSpPr>
          <p:spPr bwMode="auto">
            <a:xfrm flipV="1">
              <a:off x="4183320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" name="Line 102"/>
            <p:cNvSpPr>
              <a:spLocks noChangeShapeType="1"/>
            </p:cNvSpPr>
            <p:nvPr/>
          </p:nvSpPr>
          <p:spPr bwMode="auto">
            <a:xfrm flipV="1">
              <a:off x="4485610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03"/>
            <p:cNvSpPr>
              <a:spLocks noChangeShapeType="1"/>
            </p:cNvSpPr>
            <p:nvPr/>
          </p:nvSpPr>
          <p:spPr bwMode="auto">
            <a:xfrm>
              <a:off x="4522411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Oval 104"/>
            <p:cNvSpPr>
              <a:spLocks noChangeArrowheads="1"/>
            </p:cNvSpPr>
            <p:nvPr/>
          </p:nvSpPr>
          <p:spPr bwMode="auto">
            <a:xfrm>
              <a:off x="3580618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5" name="Line 105"/>
            <p:cNvSpPr>
              <a:spLocks noChangeShapeType="1"/>
            </p:cNvSpPr>
            <p:nvPr/>
          </p:nvSpPr>
          <p:spPr bwMode="auto">
            <a:xfrm flipH="1">
              <a:off x="3887602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106"/>
            <p:cNvSpPr>
              <a:spLocks noChangeShapeType="1"/>
            </p:cNvSpPr>
            <p:nvPr/>
          </p:nvSpPr>
          <p:spPr bwMode="auto">
            <a:xfrm flipH="1">
              <a:off x="3452375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107"/>
            <p:cNvSpPr>
              <a:spLocks noChangeShapeType="1"/>
            </p:cNvSpPr>
            <p:nvPr/>
          </p:nvSpPr>
          <p:spPr bwMode="auto">
            <a:xfrm flipH="1">
              <a:off x="3695150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108"/>
            <p:cNvSpPr>
              <a:spLocks noChangeShapeType="1"/>
            </p:cNvSpPr>
            <p:nvPr/>
          </p:nvSpPr>
          <p:spPr bwMode="auto">
            <a:xfrm>
              <a:off x="3773069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109"/>
            <p:cNvSpPr>
              <a:spLocks noChangeShapeType="1"/>
            </p:cNvSpPr>
            <p:nvPr/>
          </p:nvSpPr>
          <p:spPr bwMode="auto">
            <a:xfrm flipH="1" flipV="1">
              <a:off x="3609531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110"/>
            <p:cNvSpPr>
              <a:spLocks noChangeShapeType="1"/>
            </p:cNvSpPr>
            <p:nvPr/>
          </p:nvSpPr>
          <p:spPr bwMode="auto">
            <a:xfrm flipH="1" flipV="1">
              <a:off x="3958010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111"/>
            <p:cNvSpPr>
              <a:spLocks noChangeShapeType="1"/>
            </p:cNvSpPr>
            <p:nvPr/>
          </p:nvSpPr>
          <p:spPr bwMode="auto">
            <a:xfrm flipH="1">
              <a:off x="3556959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Oval 112"/>
            <p:cNvSpPr>
              <a:spLocks noChangeArrowheads="1"/>
            </p:cNvSpPr>
            <p:nvPr/>
          </p:nvSpPr>
          <p:spPr bwMode="auto">
            <a:xfrm>
              <a:off x="4039685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113"/>
            <p:cNvSpPr>
              <a:spLocks noChangeShapeType="1"/>
            </p:cNvSpPr>
            <p:nvPr/>
          </p:nvSpPr>
          <p:spPr bwMode="auto">
            <a:xfrm>
              <a:off x="4069726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114"/>
            <p:cNvSpPr>
              <a:spLocks noChangeShapeType="1"/>
            </p:cNvSpPr>
            <p:nvPr/>
          </p:nvSpPr>
          <p:spPr bwMode="auto">
            <a:xfrm flipH="1">
              <a:off x="4541936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115"/>
            <p:cNvSpPr>
              <a:spLocks noChangeShapeType="1"/>
            </p:cNvSpPr>
            <p:nvPr/>
          </p:nvSpPr>
          <p:spPr bwMode="auto">
            <a:xfrm>
              <a:off x="4555079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116"/>
            <p:cNvSpPr>
              <a:spLocks noChangeShapeType="1"/>
            </p:cNvSpPr>
            <p:nvPr/>
          </p:nvSpPr>
          <p:spPr bwMode="auto">
            <a:xfrm flipH="1">
              <a:off x="4538182" y="2941671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17"/>
            <p:cNvSpPr>
              <a:spLocks noChangeShapeType="1"/>
            </p:cNvSpPr>
            <p:nvPr/>
          </p:nvSpPr>
          <p:spPr bwMode="auto">
            <a:xfrm flipH="1">
              <a:off x="4541936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18"/>
            <p:cNvSpPr>
              <a:spLocks noChangeShapeType="1"/>
            </p:cNvSpPr>
            <p:nvPr/>
          </p:nvSpPr>
          <p:spPr bwMode="auto">
            <a:xfrm>
              <a:off x="4555079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19"/>
            <p:cNvSpPr>
              <a:spLocks noChangeShapeType="1"/>
            </p:cNvSpPr>
            <p:nvPr/>
          </p:nvSpPr>
          <p:spPr bwMode="auto">
            <a:xfrm>
              <a:off x="4555079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21"/>
            <p:cNvSpPr>
              <a:spLocks noChangeShapeType="1"/>
            </p:cNvSpPr>
            <p:nvPr/>
          </p:nvSpPr>
          <p:spPr bwMode="auto">
            <a:xfrm>
              <a:off x="4800104" y="2462698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86"/>
            <p:cNvSpPr>
              <a:spLocks noChangeShapeType="1"/>
            </p:cNvSpPr>
            <p:nvPr/>
          </p:nvSpPr>
          <p:spPr bwMode="auto">
            <a:xfrm>
              <a:off x="2514324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87"/>
            <p:cNvSpPr>
              <a:spLocks noChangeShapeType="1"/>
            </p:cNvSpPr>
            <p:nvPr/>
          </p:nvSpPr>
          <p:spPr bwMode="auto">
            <a:xfrm flipH="1">
              <a:off x="2985596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Oval 88"/>
            <p:cNvSpPr>
              <a:spLocks noChangeArrowheads="1"/>
            </p:cNvSpPr>
            <p:nvPr/>
          </p:nvSpPr>
          <p:spPr bwMode="auto">
            <a:xfrm>
              <a:off x="1900357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2" name="Oval 89"/>
            <p:cNvSpPr>
              <a:spLocks noChangeArrowheads="1"/>
            </p:cNvSpPr>
            <p:nvPr/>
          </p:nvSpPr>
          <p:spPr bwMode="auto">
            <a:xfrm>
              <a:off x="2028032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3" name="Line 90"/>
            <p:cNvSpPr>
              <a:spLocks noChangeShapeType="1"/>
            </p:cNvSpPr>
            <p:nvPr/>
          </p:nvSpPr>
          <p:spPr bwMode="auto">
            <a:xfrm flipH="1">
              <a:off x="2985596" y="2816126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Oval 91"/>
            <p:cNvSpPr>
              <a:spLocks noChangeArrowheads="1"/>
            </p:cNvSpPr>
            <p:nvPr/>
          </p:nvSpPr>
          <p:spPr bwMode="auto">
            <a:xfrm>
              <a:off x="1900357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5" name="Oval 92"/>
            <p:cNvSpPr>
              <a:spLocks noChangeArrowheads="1"/>
            </p:cNvSpPr>
            <p:nvPr/>
          </p:nvSpPr>
          <p:spPr bwMode="auto">
            <a:xfrm>
              <a:off x="2028032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6" name="Line 93"/>
            <p:cNvSpPr>
              <a:spLocks noChangeShapeType="1"/>
            </p:cNvSpPr>
            <p:nvPr/>
          </p:nvSpPr>
          <p:spPr bwMode="auto">
            <a:xfrm flipH="1">
              <a:off x="2989350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Oval 94"/>
            <p:cNvSpPr>
              <a:spLocks noChangeArrowheads="1"/>
            </p:cNvSpPr>
            <p:nvPr/>
          </p:nvSpPr>
          <p:spPr bwMode="auto">
            <a:xfrm>
              <a:off x="1900357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9" name="Line 96"/>
            <p:cNvSpPr>
              <a:spLocks noChangeShapeType="1"/>
            </p:cNvSpPr>
            <p:nvPr/>
          </p:nvSpPr>
          <p:spPr bwMode="auto">
            <a:xfrm flipH="1">
              <a:off x="3020330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Line 97"/>
            <p:cNvSpPr>
              <a:spLocks noChangeShapeType="1"/>
            </p:cNvSpPr>
            <p:nvPr/>
          </p:nvSpPr>
          <p:spPr bwMode="auto">
            <a:xfrm>
              <a:off x="2514324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 flipH="1">
              <a:off x="2797837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>
              <a:off x="2858859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Line 100"/>
            <p:cNvSpPr>
              <a:spLocks noChangeShapeType="1"/>
            </p:cNvSpPr>
            <p:nvPr/>
          </p:nvSpPr>
          <p:spPr bwMode="auto">
            <a:xfrm>
              <a:off x="2700204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Line 101"/>
            <p:cNvSpPr>
              <a:spLocks noChangeShapeType="1"/>
            </p:cNvSpPr>
            <p:nvPr/>
          </p:nvSpPr>
          <p:spPr bwMode="auto">
            <a:xfrm flipV="1">
              <a:off x="2630734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Line 102"/>
            <p:cNvSpPr>
              <a:spLocks noChangeShapeType="1"/>
            </p:cNvSpPr>
            <p:nvPr/>
          </p:nvSpPr>
          <p:spPr bwMode="auto">
            <a:xfrm flipV="1">
              <a:off x="2933024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103"/>
            <p:cNvSpPr>
              <a:spLocks noChangeShapeType="1"/>
            </p:cNvSpPr>
            <p:nvPr/>
          </p:nvSpPr>
          <p:spPr bwMode="auto">
            <a:xfrm>
              <a:off x="2969825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Oval 104"/>
            <p:cNvSpPr>
              <a:spLocks noChangeArrowheads="1"/>
            </p:cNvSpPr>
            <p:nvPr/>
          </p:nvSpPr>
          <p:spPr bwMode="auto">
            <a:xfrm>
              <a:off x="2028032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8" name="Line 105"/>
            <p:cNvSpPr>
              <a:spLocks noChangeShapeType="1"/>
            </p:cNvSpPr>
            <p:nvPr/>
          </p:nvSpPr>
          <p:spPr bwMode="auto">
            <a:xfrm flipH="1">
              <a:off x="2335016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106"/>
            <p:cNvSpPr>
              <a:spLocks noChangeShapeType="1"/>
            </p:cNvSpPr>
            <p:nvPr/>
          </p:nvSpPr>
          <p:spPr bwMode="auto">
            <a:xfrm flipH="1">
              <a:off x="1899789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107"/>
            <p:cNvSpPr>
              <a:spLocks noChangeShapeType="1"/>
            </p:cNvSpPr>
            <p:nvPr/>
          </p:nvSpPr>
          <p:spPr bwMode="auto">
            <a:xfrm flipH="1">
              <a:off x="2142564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Line 108"/>
            <p:cNvSpPr>
              <a:spLocks noChangeShapeType="1"/>
            </p:cNvSpPr>
            <p:nvPr/>
          </p:nvSpPr>
          <p:spPr bwMode="auto">
            <a:xfrm>
              <a:off x="2220483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Line 109"/>
            <p:cNvSpPr>
              <a:spLocks noChangeShapeType="1"/>
            </p:cNvSpPr>
            <p:nvPr/>
          </p:nvSpPr>
          <p:spPr bwMode="auto">
            <a:xfrm flipH="1" flipV="1">
              <a:off x="2056945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110"/>
            <p:cNvSpPr>
              <a:spLocks noChangeShapeType="1"/>
            </p:cNvSpPr>
            <p:nvPr/>
          </p:nvSpPr>
          <p:spPr bwMode="auto">
            <a:xfrm flipH="1" flipV="1">
              <a:off x="2405424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111"/>
            <p:cNvSpPr>
              <a:spLocks noChangeShapeType="1"/>
            </p:cNvSpPr>
            <p:nvPr/>
          </p:nvSpPr>
          <p:spPr bwMode="auto">
            <a:xfrm flipH="1">
              <a:off x="2004373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Oval 112"/>
            <p:cNvSpPr>
              <a:spLocks noChangeArrowheads="1"/>
            </p:cNvSpPr>
            <p:nvPr/>
          </p:nvSpPr>
          <p:spPr bwMode="auto">
            <a:xfrm>
              <a:off x="2487099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113"/>
            <p:cNvSpPr>
              <a:spLocks noChangeShapeType="1"/>
            </p:cNvSpPr>
            <p:nvPr/>
          </p:nvSpPr>
          <p:spPr bwMode="auto">
            <a:xfrm>
              <a:off x="2517140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114"/>
            <p:cNvSpPr>
              <a:spLocks noChangeShapeType="1"/>
            </p:cNvSpPr>
            <p:nvPr/>
          </p:nvSpPr>
          <p:spPr bwMode="auto">
            <a:xfrm flipH="1">
              <a:off x="2989350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115"/>
            <p:cNvSpPr>
              <a:spLocks noChangeShapeType="1"/>
            </p:cNvSpPr>
            <p:nvPr/>
          </p:nvSpPr>
          <p:spPr bwMode="auto">
            <a:xfrm>
              <a:off x="3002493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116"/>
            <p:cNvSpPr>
              <a:spLocks noChangeShapeType="1"/>
            </p:cNvSpPr>
            <p:nvPr/>
          </p:nvSpPr>
          <p:spPr bwMode="auto">
            <a:xfrm flipH="1">
              <a:off x="2998739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17"/>
            <p:cNvSpPr>
              <a:spLocks noChangeShapeType="1"/>
            </p:cNvSpPr>
            <p:nvPr/>
          </p:nvSpPr>
          <p:spPr bwMode="auto">
            <a:xfrm flipH="1">
              <a:off x="2986459" y="271705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18"/>
            <p:cNvSpPr>
              <a:spLocks noChangeShapeType="1"/>
            </p:cNvSpPr>
            <p:nvPr/>
          </p:nvSpPr>
          <p:spPr bwMode="auto">
            <a:xfrm>
              <a:off x="3002493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19"/>
            <p:cNvSpPr>
              <a:spLocks noChangeShapeType="1"/>
            </p:cNvSpPr>
            <p:nvPr/>
          </p:nvSpPr>
          <p:spPr bwMode="auto">
            <a:xfrm>
              <a:off x="3002493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Line 121"/>
            <p:cNvSpPr>
              <a:spLocks noChangeShapeType="1"/>
            </p:cNvSpPr>
            <p:nvPr/>
          </p:nvSpPr>
          <p:spPr bwMode="auto">
            <a:xfrm>
              <a:off x="3263847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86"/>
            <p:cNvSpPr>
              <a:spLocks noChangeShapeType="1"/>
            </p:cNvSpPr>
            <p:nvPr/>
          </p:nvSpPr>
          <p:spPr bwMode="auto">
            <a:xfrm>
              <a:off x="938063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87"/>
            <p:cNvSpPr>
              <a:spLocks noChangeShapeType="1"/>
            </p:cNvSpPr>
            <p:nvPr/>
          </p:nvSpPr>
          <p:spPr bwMode="auto">
            <a:xfrm flipH="1">
              <a:off x="1409335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auto">
            <a:xfrm>
              <a:off x="324096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auto">
            <a:xfrm>
              <a:off x="451771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Line 90"/>
            <p:cNvSpPr>
              <a:spLocks noChangeShapeType="1"/>
            </p:cNvSpPr>
            <p:nvPr/>
          </p:nvSpPr>
          <p:spPr bwMode="auto">
            <a:xfrm flipH="1">
              <a:off x="1409335" y="2808933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Oval 91"/>
            <p:cNvSpPr>
              <a:spLocks noChangeArrowheads="1"/>
            </p:cNvSpPr>
            <p:nvPr/>
          </p:nvSpPr>
          <p:spPr bwMode="auto">
            <a:xfrm>
              <a:off x="324096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8" name="Oval 92"/>
            <p:cNvSpPr>
              <a:spLocks noChangeArrowheads="1"/>
            </p:cNvSpPr>
            <p:nvPr/>
          </p:nvSpPr>
          <p:spPr bwMode="auto">
            <a:xfrm>
              <a:off x="451771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3"/>
            <p:cNvSpPr>
              <a:spLocks noChangeShapeType="1"/>
            </p:cNvSpPr>
            <p:nvPr/>
          </p:nvSpPr>
          <p:spPr bwMode="auto">
            <a:xfrm flipH="1">
              <a:off x="1419788" y="259457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94"/>
            <p:cNvSpPr>
              <a:spLocks noChangeArrowheads="1"/>
            </p:cNvSpPr>
            <p:nvPr/>
          </p:nvSpPr>
          <p:spPr bwMode="auto">
            <a:xfrm>
              <a:off x="324096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6"/>
            <p:cNvSpPr>
              <a:spLocks noChangeShapeType="1"/>
            </p:cNvSpPr>
            <p:nvPr/>
          </p:nvSpPr>
          <p:spPr bwMode="auto">
            <a:xfrm flipH="1">
              <a:off x="1444069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97"/>
            <p:cNvSpPr>
              <a:spLocks noChangeShapeType="1"/>
            </p:cNvSpPr>
            <p:nvPr/>
          </p:nvSpPr>
          <p:spPr bwMode="auto">
            <a:xfrm>
              <a:off x="938063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98"/>
            <p:cNvSpPr>
              <a:spLocks noChangeShapeType="1"/>
            </p:cNvSpPr>
            <p:nvPr/>
          </p:nvSpPr>
          <p:spPr bwMode="auto">
            <a:xfrm flipH="1">
              <a:off x="1221576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99"/>
            <p:cNvSpPr>
              <a:spLocks noChangeShapeType="1"/>
            </p:cNvSpPr>
            <p:nvPr/>
          </p:nvSpPr>
          <p:spPr bwMode="auto">
            <a:xfrm>
              <a:off x="1282598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0"/>
            <p:cNvSpPr>
              <a:spLocks noChangeShapeType="1"/>
            </p:cNvSpPr>
            <p:nvPr/>
          </p:nvSpPr>
          <p:spPr bwMode="auto">
            <a:xfrm>
              <a:off x="1123943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101"/>
            <p:cNvSpPr>
              <a:spLocks noChangeShapeType="1"/>
            </p:cNvSpPr>
            <p:nvPr/>
          </p:nvSpPr>
          <p:spPr bwMode="auto">
            <a:xfrm flipV="1">
              <a:off x="1054473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102"/>
            <p:cNvSpPr>
              <a:spLocks noChangeShapeType="1"/>
            </p:cNvSpPr>
            <p:nvPr/>
          </p:nvSpPr>
          <p:spPr bwMode="auto">
            <a:xfrm flipV="1">
              <a:off x="1356763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3"/>
            <p:cNvSpPr>
              <a:spLocks noChangeShapeType="1"/>
            </p:cNvSpPr>
            <p:nvPr/>
          </p:nvSpPr>
          <p:spPr bwMode="auto">
            <a:xfrm>
              <a:off x="1393564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Oval 104"/>
            <p:cNvSpPr>
              <a:spLocks noChangeArrowheads="1"/>
            </p:cNvSpPr>
            <p:nvPr/>
          </p:nvSpPr>
          <p:spPr bwMode="auto">
            <a:xfrm>
              <a:off x="451771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1" name="Line 105"/>
            <p:cNvSpPr>
              <a:spLocks noChangeShapeType="1"/>
            </p:cNvSpPr>
            <p:nvPr/>
          </p:nvSpPr>
          <p:spPr bwMode="auto">
            <a:xfrm flipH="1">
              <a:off x="758755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 flipH="1">
              <a:off x="323528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7"/>
            <p:cNvSpPr>
              <a:spLocks noChangeShapeType="1"/>
            </p:cNvSpPr>
            <p:nvPr/>
          </p:nvSpPr>
          <p:spPr bwMode="auto">
            <a:xfrm flipH="1">
              <a:off x="566303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8"/>
            <p:cNvSpPr>
              <a:spLocks noChangeShapeType="1"/>
            </p:cNvSpPr>
            <p:nvPr/>
          </p:nvSpPr>
          <p:spPr bwMode="auto">
            <a:xfrm>
              <a:off x="644222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9"/>
            <p:cNvSpPr>
              <a:spLocks noChangeShapeType="1"/>
            </p:cNvSpPr>
            <p:nvPr/>
          </p:nvSpPr>
          <p:spPr bwMode="auto">
            <a:xfrm flipH="1" flipV="1">
              <a:off x="480684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110"/>
            <p:cNvSpPr>
              <a:spLocks noChangeShapeType="1"/>
            </p:cNvSpPr>
            <p:nvPr/>
          </p:nvSpPr>
          <p:spPr bwMode="auto">
            <a:xfrm flipH="1" flipV="1">
              <a:off x="829163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1"/>
            <p:cNvSpPr>
              <a:spLocks noChangeShapeType="1"/>
            </p:cNvSpPr>
            <p:nvPr/>
          </p:nvSpPr>
          <p:spPr bwMode="auto">
            <a:xfrm flipH="1">
              <a:off x="428112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112"/>
            <p:cNvSpPr>
              <a:spLocks noChangeArrowheads="1"/>
            </p:cNvSpPr>
            <p:nvPr/>
          </p:nvSpPr>
          <p:spPr bwMode="auto">
            <a:xfrm>
              <a:off x="910838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9" name="Line 113"/>
            <p:cNvSpPr>
              <a:spLocks noChangeShapeType="1"/>
            </p:cNvSpPr>
            <p:nvPr/>
          </p:nvSpPr>
          <p:spPr bwMode="auto">
            <a:xfrm>
              <a:off x="940879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4"/>
            <p:cNvSpPr>
              <a:spLocks noChangeShapeType="1"/>
            </p:cNvSpPr>
            <p:nvPr/>
          </p:nvSpPr>
          <p:spPr bwMode="auto">
            <a:xfrm flipH="1">
              <a:off x="1426232" y="249222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5"/>
            <p:cNvSpPr>
              <a:spLocks noChangeShapeType="1"/>
            </p:cNvSpPr>
            <p:nvPr/>
          </p:nvSpPr>
          <p:spPr bwMode="auto">
            <a:xfrm>
              <a:off x="1426232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7"/>
            <p:cNvSpPr>
              <a:spLocks noChangeShapeType="1"/>
            </p:cNvSpPr>
            <p:nvPr/>
          </p:nvSpPr>
          <p:spPr bwMode="auto">
            <a:xfrm flipH="1">
              <a:off x="1409335" y="2715448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21"/>
            <p:cNvSpPr>
              <a:spLocks noChangeShapeType="1"/>
            </p:cNvSpPr>
            <p:nvPr/>
          </p:nvSpPr>
          <p:spPr bwMode="auto">
            <a:xfrm>
              <a:off x="1689093" y="246436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" name="Rectangle 6"/>
            <p:cNvSpPr>
              <a:spLocks noChangeArrowheads="1"/>
            </p:cNvSpPr>
            <p:nvPr/>
          </p:nvSpPr>
          <p:spPr bwMode="auto">
            <a:xfrm>
              <a:off x="4932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1" name="Rectangle 7"/>
            <p:cNvSpPr>
              <a:spLocks noChangeArrowheads="1"/>
            </p:cNvSpPr>
            <p:nvPr/>
          </p:nvSpPr>
          <p:spPr bwMode="auto">
            <a:xfrm>
              <a:off x="20807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2" name="Rectangle 8"/>
            <p:cNvSpPr>
              <a:spLocks noChangeArrowheads="1"/>
            </p:cNvSpPr>
            <p:nvPr/>
          </p:nvSpPr>
          <p:spPr bwMode="auto">
            <a:xfrm>
              <a:off x="36428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3" name="Rectangle 9"/>
            <p:cNvSpPr>
              <a:spLocks noChangeArrowheads="1"/>
            </p:cNvSpPr>
            <p:nvPr/>
          </p:nvSpPr>
          <p:spPr bwMode="auto">
            <a:xfrm>
              <a:off x="52176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4" name="Rectangle 10"/>
            <p:cNvSpPr>
              <a:spLocks noChangeArrowheads="1"/>
            </p:cNvSpPr>
            <p:nvPr/>
          </p:nvSpPr>
          <p:spPr bwMode="auto">
            <a:xfrm>
              <a:off x="6563853" y="1851670"/>
              <a:ext cx="1016303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校验磁盘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117"/>
            <p:cNvSpPr>
              <a:spLocks noChangeShapeType="1"/>
            </p:cNvSpPr>
            <p:nvPr/>
          </p:nvSpPr>
          <p:spPr bwMode="auto">
            <a:xfrm flipH="1">
              <a:off x="1419787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62166" y="2399976"/>
            <a:ext cx="1303235" cy="2325573"/>
            <a:chOff x="6862166" y="2399976"/>
            <a:chExt cx="1303235" cy="2325573"/>
          </a:xfrm>
        </p:grpSpPr>
        <p:sp>
          <p:nvSpPr>
            <p:cNvPr id="342" name="Freeform 95"/>
            <p:cNvSpPr/>
            <p:nvPr/>
          </p:nvSpPr>
          <p:spPr bwMode="auto">
            <a:xfrm>
              <a:off x="6862166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120"/>
            <p:cNvSpPr>
              <a:spLocks noChangeArrowheads="1"/>
            </p:cNvSpPr>
            <p:nvPr/>
          </p:nvSpPr>
          <p:spPr bwMode="auto">
            <a:xfrm>
              <a:off x="6907228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55" name="Rectangle 16"/>
            <p:cNvSpPr>
              <a:spLocks noChangeArrowheads="1"/>
            </p:cNvSpPr>
            <p:nvPr/>
          </p:nvSpPr>
          <p:spPr bwMode="auto">
            <a:xfrm>
              <a:off x="7205203" y="3970983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1 1 0 0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1 0 0 0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0 1 0 0</a:t>
              </a:r>
            </a:p>
          </p:txBody>
        </p:sp>
        <p:sp>
          <p:nvSpPr>
            <p:cNvPr id="853" name="Line 214"/>
            <p:cNvSpPr>
              <a:spLocks noChangeShapeType="1"/>
            </p:cNvSpPr>
            <p:nvPr/>
          </p:nvSpPr>
          <p:spPr bwMode="auto">
            <a:xfrm>
              <a:off x="7068678" y="2808933"/>
              <a:ext cx="1091494" cy="11475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5" name="Line 216"/>
            <p:cNvSpPr>
              <a:spLocks noChangeShapeType="1"/>
            </p:cNvSpPr>
            <p:nvPr/>
          </p:nvSpPr>
          <p:spPr bwMode="auto">
            <a:xfrm>
              <a:off x="6916279" y="2796233"/>
              <a:ext cx="263058" cy="19293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09580" y="2399976"/>
            <a:ext cx="1237014" cy="2292235"/>
            <a:chOff x="5309580" y="2399976"/>
            <a:chExt cx="1237014" cy="2292235"/>
          </a:xfrm>
        </p:grpSpPr>
        <p:sp>
          <p:nvSpPr>
            <p:cNvPr id="379" name="Freeform 95"/>
            <p:cNvSpPr/>
            <p:nvPr/>
          </p:nvSpPr>
          <p:spPr bwMode="auto">
            <a:xfrm>
              <a:off x="530958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Rectangle 120"/>
            <p:cNvSpPr>
              <a:spLocks noChangeArrowheads="1"/>
            </p:cNvSpPr>
            <p:nvPr/>
          </p:nvSpPr>
          <p:spPr bwMode="auto">
            <a:xfrm>
              <a:off x="5354642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50" name="Line 211"/>
            <p:cNvSpPr>
              <a:spLocks noChangeShapeType="1"/>
            </p:cNvSpPr>
            <p:nvPr/>
          </p:nvSpPr>
          <p:spPr bwMode="auto">
            <a:xfrm>
              <a:off x="5468478" y="2796232"/>
              <a:ext cx="1078116" cy="11476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2" name="Line 213"/>
            <p:cNvSpPr>
              <a:spLocks noChangeShapeType="1"/>
            </p:cNvSpPr>
            <p:nvPr/>
          </p:nvSpPr>
          <p:spPr bwMode="auto">
            <a:xfrm>
              <a:off x="5316079" y="2783533"/>
              <a:ext cx="239306" cy="19086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7" name="Rectangle 220"/>
            <p:cNvSpPr>
              <a:spLocks noChangeArrowheads="1"/>
            </p:cNvSpPr>
            <p:nvPr/>
          </p:nvSpPr>
          <p:spPr bwMode="auto">
            <a:xfrm>
              <a:off x="5573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0 0 0 1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9844" y="2399976"/>
            <a:ext cx="1309607" cy="2292235"/>
            <a:chOff x="3699844" y="2399976"/>
            <a:chExt cx="1309607" cy="2292235"/>
          </a:xfrm>
        </p:grpSpPr>
        <p:sp>
          <p:nvSpPr>
            <p:cNvPr id="305" name="Freeform 95"/>
            <p:cNvSpPr/>
            <p:nvPr/>
          </p:nvSpPr>
          <p:spPr bwMode="auto">
            <a:xfrm>
              <a:off x="3699844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Rectangle 120"/>
            <p:cNvSpPr>
              <a:spLocks noChangeArrowheads="1"/>
            </p:cNvSpPr>
            <p:nvPr/>
          </p:nvSpPr>
          <p:spPr bwMode="auto">
            <a:xfrm>
              <a:off x="3744906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7" name="Line 208"/>
            <p:cNvSpPr>
              <a:spLocks noChangeShapeType="1"/>
            </p:cNvSpPr>
            <p:nvPr/>
          </p:nvSpPr>
          <p:spPr bwMode="auto">
            <a:xfrm>
              <a:off x="3880978" y="2783533"/>
              <a:ext cx="1116872" cy="113965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" name="Line 210"/>
            <p:cNvSpPr>
              <a:spLocks noChangeShapeType="1"/>
            </p:cNvSpPr>
            <p:nvPr/>
          </p:nvSpPr>
          <p:spPr bwMode="auto">
            <a:xfrm>
              <a:off x="3728578" y="2770833"/>
              <a:ext cx="313415" cy="19213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8" name="Rectangle 221"/>
            <p:cNvSpPr>
              <a:spLocks noChangeArrowheads="1"/>
            </p:cNvSpPr>
            <p:nvPr/>
          </p:nvSpPr>
          <p:spPr bwMode="auto">
            <a:xfrm>
              <a:off x="4049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0 0 0 0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46510" y="2399976"/>
            <a:ext cx="1262741" cy="2292235"/>
            <a:chOff x="2146510" y="2399976"/>
            <a:chExt cx="1262741" cy="2292235"/>
          </a:xfrm>
        </p:grpSpPr>
        <p:sp>
          <p:nvSpPr>
            <p:cNvPr id="293" name="Rectangle 120"/>
            <p:cNvSpPr>
              <a:spLocks noChangeArrowheads="1"/>
            </p:cNvSpPr>
            <p:nvPr/>
          </p:nvSpPr>
          <p:spPr bwMode="auto">
            <a:xfrm>
              <a:off x="2192320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4" name="Line 205"/>
            <p:cNvSpPr>
              <a:spLocks noChangeShapeType="1"/>
            </p:cNvSpPr>
            <p:nvPr/>
          </p:nvSpPr>
          <p:spPr bwMode="auto">
            <a:xfrm>
              <a:off x="2306178" y="2770833"/>
              <a:ext cx="1093225" cy="11730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" name="Line 207"/>
            <p:cNvSpPr>
              <a:spLocks noChangeShapeType="1"/>
            </p:cNvSpPr>
            <p:nvPr/>
          </p:nvSpPr>
          <p:spPr bwMode="auto">
            <a:xfrm>
              <a:off x="2153778" y="2758133"/>
              <a:ext cx="300464" cy="19340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" name="Rectangle 222"/>
            <p:cNvSpPr>
              <a:spLocks noChangeArrowheads="1"/>
            </p:cNvSpPr>
            <p:nvPr/>
          </p:nvSpPr>
          <p:spPr bwMode="auto">
            <a:xfrm>
              <a:off x="24490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1 0 1 1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1 1 0 1</a:t>
              </a:r>
            </a:p>
          </p:txBody>
        </p:sp>
        <p:sp>
          <p:nvSpPr>
            <p:cNvPr id="215" name="Freeform 95"/>
            <p:cNvSpPr/>
            <p:nvPr/>
          </p:nvSpPr>
          <p:spPr bwMode="auto">
            <a:xfrm>
              <a:off x="214651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997" y="2402071"/>
            <a:ext cx="1238054" cy="2290140"/>
            <a:chOff x="570997" y="2402071"/>
            <a:chExt cx="1238054" cy="2290140"/>
          </a:xfrm>
        </p:grpSpPr>
        <p:sp>
          <p:nvSpPr>
            <p:cNvPr id="256" name="Rectangle 120"/>
            <p:cNvSpPr>
              <a:spLocks noChangeArrowheads="1"/>
            </p:cNvSpPr>
            <p:nvPr/>
          </p:nvSpPr>
          <p:spPr bwMode="auto">
            <a:xfrm>
              <a:off x="616059" y="2402071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1" name="Line 202"/>
            <p:cNvSpPr>
              <a:spLocks noChangeShapeType="1"/>
            </p:cNvSpPr>
            <p:nvPr/>
          </p:nvSpPr>
          <p:spPr bwMode="auto">
            <a:xfrm>
              <a:off x="731378" y="2758133"/>
              <a:ext cx="1070405" cy="117859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3" name="Line 204"/>
            <p:cNvSpPr>
              <a:spLocks noChangeShapeType="1"/>
            </p:cNvSpPr>
            <p:nvPr/>
          </p:nvSpPr>
          <p:spPr bwMode="auto">
            <a:xfrm>
              <a:off x="578978" y="2745433"/>
              <a:ext cx="263525" cy="19467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6" name="Rectangle 219"/>
            <p:cNvSpPr>
              <a:spLocks noChangeArrowheads="1"/>
            </p:cNvSpPr>
            <p:nvPr/>
          </p:nvSpPr>
          <p:spPr bwMode="auto">
            <a:xfrm>
              <a:off x="8488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1 0 1 0</a:t>
              </a:r>
            </a:p>
          </p:txBody>
        </p:sp>
        <p:sp>
          <p:nvSpPr>
            <p:cNvPr id="216" name="Freeform 95"/>
            <p:cNvSpPr/>
            <p:nvPr/>
          </p:nvSpPr>
          <p:spPr bwMode="auto">
            <a:xfrm>
              <a:off x="570997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lang="zh-CN" altLang="en-US" dirty="0" smtClean="0">
                <a:cs typeface="+mj-cs"/>
              </a:rPr>
              <a:t>属性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928808"/>
            <a:ext cx="4941553" cy="423636"/>
            <a:chOff x="844893" y="1928808"/>
            <a:chExt cx="494155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28808"/>
              <a:ext cx="464347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Symbol" charset="0"/>
                </a:rPr>
                <a:t>文件头：文件系统元数据中的文件信息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5320155" cy="572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名称、类型、位置、大小、保护、创建者、创建时间、最近修改时间、</a:t>
              </a:r>
              <a:r>
                <a:rPr lang="en-US" altLang="zh-CN" dirty="0" smtClean="0"/>
                <a:t>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9736"/>
            <a:ext cx="1452190" cy="355598"/>
            <a:chOff x="1262422" y="2279736"/>
            <a:chExt cx="145219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4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227973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89296"/>
            <a:ext cx="2738074" cy="354014"/>
            <a:chOff x="1262422" y="2589296"/>
            <a:chExt cx="2738074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2589296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文件存储位置和顺序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87459" y="769022"/>
            <a:ext cx="7650522" cy="1476909"/>
            <a:chOff x="1087459" y="769022"/>
            <a:chExt cx="7650522" cy="147690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87459" y="1126212"/>
              <a:ext cx="1365868" cy="1116527"/>
              <a:chOff x="1087459" y="1126212"/>
              <a:chExt cx="1365868" cy="1116527"/>
            </a:xfrm>
          </p:grpSpPr>
          <p:sp>
            <p:nvSpPr>
              <p:cNvPr id="398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1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2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3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4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5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6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1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2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43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7" name="Rectangle 6"/>
            <p:cNvSpPr>
              <a:spLocks noChangeArrowheads="1"/>
            </p:cNvSpPr>
            <p:nvPr/>
          </p:nvSpPr>
          <p:spPr bwMode="auto">
            <a:xfrm>
              <a:off x="12571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8" name="Rectangle 7"/>
            <p:cNvSpPr>
              <a:spLocks noChangeArrowheads="1"/>
            </p:cNvSpPr>
            <p:nvPr/>
          </p:nvSpPr>
          <p:spPr bwMode="auto">
            <a:xfrm>
              <a:off x="28446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9" name="Rectangle 8"/>
            <p:cNvSpPr>
              <a:spLocks noChangeArrowheads="1"/>
            </p:cNvSpPr>
            <p:nvPr/>
          </p:nvSpPr>
          <p:spPr bwMode="auto">
            <a:xfrm>
              <a:off x="44067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" name="Rectangle 9"/>
            <p:cNvSpPr>
              <a:spLocks noChangeArrowheads="1"/>
            </p:cNvSpPr>
            <p:nvPr/>
          </p:nvSpPr>
          <p:spPr bwMode="auto">
            <a:xfrm>
              <a:off x="59815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2" name="Rectangle 9"/>
            <p:cNvSpPr>
              <a:spLocks noChangeArrowheads="1"/>
            </p:cNvSpPr>
            <p:nvPr/>
          </p:nvSpPr>
          <p:spPr bwMode="auto">
            <a:xfrm>
              <a:off x="7592942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0" name="组合 539"/>
            <p:cNvGrpSpPr/>
            <p:nvPr/>
          </p:nvGrpSpPr>
          <p:grpSpPr>
            <a:xfrm>
              <a:off x="2661651" y="1120930"/>
              <a:ext cx="1365868" cy="1116527"/>
              <a:chOff x="1087459" y="1126212"/>
              <a:chExt cx="1365868" cy="1116527"/>
            </a:xfrm>
          </p:grpSpPr>
          <p:sp>
            <p:nvSpPr>
              <p:cNvPr id="541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4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5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6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7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8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0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5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6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7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8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9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1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6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67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9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0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1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2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575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组合 575"/>
            <p:cNvGrpSpPr/>
            <p:nvPr/>
          </p:nvGrpSpPr>
          <p:grpSpPr>
            <a:xfrm>
              <a:off x="4213771" y="1129404"/>
              <a:ext cx="1365868" cy="1116527"/>
              <a:chOff x="1087459" y="1126212"/>
              <a:chExt cx="1365868" cy="1116527"/>
            </a:xfrm>
          </p:grpSpPr>
          <p:sp>
            <p:nvSpPr>
              <p:cNvPr id="577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0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1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3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4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6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7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95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7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8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0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2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03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11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5826131" y="1120930"/>
              <a:ext cx="1365868" cy="1116527"/>
              <a:chOff x="1087459" y="1126212"/>
              <a:chExt cx="1365868" cy="1116527"/>
            </a:xfrm>
          </p:grpSpPr>
          <p:sp>
            <p:nvSpPr>
              <p:cNvPr id="613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6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7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9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0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2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1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9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3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4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47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7372113" y="1120930"/>
              <a:ext cx="1365868" cy="1116527"/>
              <a:chOff x="1087459" y="1126212"/>
              <a:chExt cx="1365868" cy="1116527"/>
            </a:xfrm>
          </p:grpSpPr>
          <p:sp>
            <p:nvSpPr>
              <p:cNvPr id="649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0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1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2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3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4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5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6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7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6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7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8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RAID-5: </a:t>
            </a:r>
            <a:r>
              <a:rPr lang="zh-CN" altLang="en-US" dirty="0" smtClean="0"/>
              <a:t>带分布式校验的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36" name="直接连接符 435"/>
          <p:cNvCxnSpPr/>
          <p:nvPr/>
        </p:nvCxnSpPr>
        <p:spPr>
          <a:xfrm rot="5400000">
            <a:off x="-7072394" y="1428742"/>
            <a:ext cx="88583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14414" y="2314598"/>
            <a:ext cx="7358114" cy="2614606"/>
            <a:chOff x="1214414" y="2314598"/>
            <a:chExt cx="7358114" cy="2614606"/>
          </a:xfrm>
        </p:grpSpPr>
        <p:sp>
          <p:nvSpPr>
            <p:cNvPr id="467" name="AutoShape 3"/>
            <p:cNvSpPr>
              <a:spLocks noChangeArrowheads="1"/>
            </p:cNvSpPr>
            <p:nvPr/>
          </p:nvSpPr>
          <p:spPr bwMode="auto">
            <a:xfrm>
              <a:off x="1214414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latin typeface="+mn-ea"/>
                <a:cs typeface="宋体" charset="0"/>
              </a:endParaRPr>
            </a:p>
          </p:txBody>
        </p:sp>
        <p:sp>
          <p:nvSpPr>
            <p:cNvPr id="485" name="AutoShape 3"/>
            <p:cNvSpPr>
              <a:spLocks noChangeArrowheads="1"/>
            </p:cNvSpPr>
            <p:nvPr/>
          </p:nvSpPr>
          <p:spPr bwMode="auto">
            <a:xfrm>
              <a:off x="271461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495" name="AutoShape 3"/>
            <p:cNvSpPr>
              <a:spLocks noChangeArrowheads="1"/>
            </p:cNvSpPr>
            <p:nvPr/>
          </p:nvSpPr>
          <p:spPr bwMode="auto">
            <a:xfrm>
              <a:off x="4357686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05" name="AutoShape 3"/>
            <p:cNvSpPr>
              <a:spLocks noChangeArrowheads="1"/>
            </p:cNvSpPr>
            <p:nvPr/>
          </p:nvSpPr>
          <p:spPr bwMode="auto">
            <a:xfrm>
              <a:off x="592932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15" name="AutoShape 3"/>
            <p:cNvSpPr>
              <a:spLocks noChangeArrowheads="1"/>
            </p:cNvSpPr>
            <p:nvPr/>
          </p:nvSpPr>
          <p:spPr bwMode="auto">
            <a:xfrm>
              <a:off x="7500958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6866" y="2399846"/>
            <a:ext cx="8091529" cy="591364"/>
            <a:chOff x="256866" y="2399846"/>
            <a:chExt cx="8091529" cy="591364"/>
          </a:xfrm>
        </p:grpSpPr>
        <p:sp>
          <p:nvSpPr>
            <p:cNvPr id="463" name="Text Box 162"/>
            <p:cNvSpPr txBox="1">
              <a:spLocks noChangeArrowheads="1"/>
            </p:cNvSpPr>
            <p:nvPr/>
          </p:nvSpPr>
          <p:spPr bwMode="auto">
            <a:xfrm>
              <a:off x="256866" y="2446445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85652" y="2399846"/>
              <a:ext cx="6862743" cy="565801"/>
              <a:chOff x="1485652" y="2399846"/>
              <a:chExt cx="6862743" cy="565801"/>
            </a:xfrm>
          </p:grpSpPr>
          <p:sp>
            <p:nvSpPr>
              <p:cNvPr id="476" name="矩形 475"/>
              <p:cNvSpPr>
                <a:spLocks noChangeAspect="1"/>
              </p:cNvSpPr>
              <p:nvPr/>
            </p:nvSpPr>
            <p:spPr>
              <a:xfrm>
                <a:off x="1485652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72" name="Text Box 142"/>
              <p:cNvSpPr txBox="1">
                <a:spLocks noChangeArrowheads="1"/>
              </p:cNvSpPr>
              <p:nvPr/>
            </p:nvSpPr>
            <p:spPr bwMode="auto">
              <a:xfrm>
                <a:off x="1556679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8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9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10</a:t>
                </a:r>
              </a:p>
            </p:txBody>
          </p:sp>
          <p:sp>
            <p:nvSpPr>
              <p:cNvPr id="486" name="矩形 485"/>
              <p:cNvSpPr>
                <a:spLocks noChangeAspect="1"/>
              </p:cNvSpPr>
              <p:nvPr/>
            </p:nvSpPr>
            <p:spPr>
              <a:xfrm>
                <a:off x="298585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Text Box 142"/>
              <p:cNvSpPr txBox="1">
                <a:spLocks noChangeArrowheads="1"/>
              </p:cNvSpPr>
              <p:nvPr/>
            </p:nvSpPr>
            <p:spPr bwMode="auto">
              <a:xfrm>
                <a:off x="3056877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11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12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13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496" name="矩形 495"/>
              <p:cNvSpPr>
                <a:spLocks noChangeAspect="1"/>
              </p:cNvSpPr>
              <p:nvPr/>
            </p:nvSpPr>
            <p:spPr>
              <a:xfrm>
                <a:off x="4628924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Text Box 142"/>
              <p:cNvSpPr txBox="1">
                <a:spLocks noChangeArrowheads="1"/>
              </p:cNvSpPr>
              <p:nvPr/>
            </p:nvSpPr>
            <p:spPr bwMode="auto">
              <a:xfrm>
                <a:off x="4699951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14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15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0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506" name="矩形 505"/>
              <p:cNvSpPr>
                <a:spLocks noChangeAspect="1"/>
              </p:cNvSpPr>
              <p:nvPr/>
            </p:nvSpPr>
            <p:spPr>
              <a:xfrm>
                <a:off x="620056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Text Box 142"/>
              <p:cNvSpPr txBox="1">
                <a:spLocks noChangeArrowheads="1"/>
              </p:cNvSpPr>
              <p:nvPr/>
            </p:nvSpPr>
            <p:spPr bwMode="auto">
              <a:xfrm>
                <a:off x="6327470" y="2415881"/>
                <a:ext cx="295273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2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3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516" name="矩形 515"/>
              <p:cNvSpPr>
                <a:spLocks noChangeAspect="1"/>
              </p:cNvSpPr>
              <p:nvPr/>
            </p:nvSpPr>
            <p:spPr>
              <a:xfrm>
                <a:off x="7772196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330033"/>
                  </a:gs>
                  <a:gs pos="0">
                    <a:srgbClr val="CC66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Text Box 163"/>
              <p:cNvSpPr txBox="1">
                <a:spLocks noChangeArrowheads="1"/>
              </p:cNvSpPr>
              <p:nvPr/>
            </p:nvSpPr>
            <p:spPr bwMode="auto">
              <a:xfrm>
                <a:off x="7727712" y="2428874"/>
                <a:ext cx="620683" cy="5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数据块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en-US" altLang="zh-CN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x</a:t>
                </a: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校验和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56866" y="3676658"/>
            <a:ext cx="8055330" cy="552385"/>
            <a:chOff x="256866" y="3676658"/>
            <a:chExt cx="8055330" cy="552385"/>
          </a:xfrm>
        </p:grpSpPr>
        <p:sp>
          <p:nvSpPr>
            <p:cNvPr id="465" name="Text Box 164"/>
            <p:cNvSpPr txBox="1">
              <a:spLocks noChangeArrowheads="1"/>
            </p:cNvSpPr>
            <p:nvPr/>
          </p:nvSpPr>
          <p:spPr bwMode="auto">
            <a:xfrm>
              <a:off x="256866" y="3676658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x+2</a:t>
              </a:r>
            </a:p>
          </p:txBody>
        </p:sp>
        <p:sp>
          <p:nvSpPr>
            <p:cNvPr id="478" name="矩形 477"/>
            <p:cNvSpPr>
              <a:spLocks noChangeAspect="1"/>
            </p:cNvSpPr>
            <p:nvPr/>
          </p:nvSpPr>
          <p:spPr>
            <a:xfrm>
              <a:off x="1485652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1" name="Text Box 142"/>
            <p:cNvSpPr txBox="1">
              <a:spLocks noChangeArrowheads="1"/>
            </p:cNvSpPr>
            <p:nvPr/>
          </p:nvSpPr>
          <p:spPr bwMode="auto">
            <a:xfrm>
              <a:off x="1574462" y="3684278"/>
              <a:ext cx="36099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m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n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o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9" name="矩形 488"/>
            <p:cNvSpPr>
              <a:spLocks noChangeAspect="1"/>
            </p:cNvSpPr>
            <p:nvPr/>
          </p:nvSpPr>
          <p:spPr>
            <a:xfrm>
              <a:off x="298585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>
              <a:spLocks noChangeAspect="1"/>
            </p:cNvSpPr>
            <p:nvPr/>
          </p:nvSpPr>
          <p:spPr>
            <a:xfrm>
              <a:off x="4628924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Text Box 142"/>
            <p:cNvSpPr txBox="1">
              <a:spLocks noChangeArrowheads="1"/>
            </p:cNvSpPr>
            <p:nvPr/>
          </p:nvSpPr>
          <p:spPr bwMode="auto">
            <a:xfrm>
              <a:off x="4717734" y="3684278"/>
              <a:ext cx="304892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p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q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r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9" name="矩形 508"/>
            <p:cNvSpPr>
              <a:spLocks noChangeAspect="1"/>
            </p:cNvSpPr>
            <p:nvPr/>
          </p:nvSpPr>
          <p:spPr>
            <a:xfrm>
              <a:off x="620056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Text Box 142"/>
            <p:cNvSpPr txBox="1">
              <a:spLocks noChangeArrowheads="1"/>
            </p:cNvSpPr>
            <p:nvPr/>
          </p:nvSpPr>
          <p:spPr bwMode="auto">
            <a:xfrm>
              <a:off x="6312230" y="3684278"/>
              <a:ext cx="30328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s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t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u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9" name="矩形 518"/>
            <p:cNvSpPr>
              <a:spLocks noChangeAspect="1"/>
            </p:cNvSpPr>
            <p:nvPr/>
          </p:nvSpPr>
          <p:spPr>
            <a:xfrm>
              <a:off x="7772196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Text Box 142"/>
            <p:cNvSpPr txBox="1">
              <a:spLocks noChangeArrowheads="1"/>
            </p:cNvSpPr>
            <p:nvPr/>
          </p:nvSpPr>
          <p:spPr bwMode="auto">
            <a:xfrm>
              <a:off x="7861006" y="3684278"/>
              <a:ext cx="336952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v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w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5" name="Text Box 163"/>
            <p:cNvSpPr txBox="1">
              <a:spLocks noChangeArrowheads="1"/>
            </p:cNvSpPr>
            <p:nvPr/>
          </p:nvSpPr>
          <p:spPr bwMode="auto">
            <a:xfrm>
              <a:off x="2944225" y="3714758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x+2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866" y="3010856"/>
            <a:ext cx="8046984" cy="629400"/>
            <a:chOff x="256866" y="3010856"/>
            <a:chExt cx="8046984" cy="629400"/>
          </a:xfrm>
        </p:grpSpPr>
        <p:sp>
          <p:nvSpPr>
            <p:cNvPr id="464" name="Text Box 163"/>
            <p:cNvSpPr txBox="1">
              <a:spLocks noChangeArrowheads="1"/>
            </p:cNvSpPr>
            <p:nvPr/>
          </p:nvSpPr>
          <p:spPr bwMode="auto">
            <a:xfrm>
              <a:off x="256866" y="3073397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x+1</a:t>
              </a:r>
            </a:p>
          </p:txBody>
        </p:sp>
        <p:sp>
          <p:nvSpPr>
            <p:cNvPr id="477" name="矩形 476"/>
            <p:cNvSpPr>
              <a:spLocks noChangeAspect="1"/>
            </p:cNvSpPr>
            <p:nvPr/>
          </p:nvSpPr>
          <p:spPr>
            <a:xfrm>
              <a:off x="1485652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0" name="Text Box 163"/>
            <p:cNvSpPr txBox="1">
              <a:spLocks noChangeArrowheads="1"/>
            </p:cNvSpPr>
            <p:nvPr/>
          </p:nvSpPr>
          <p:spPr bwMode="auto">
            <a:xfrm>
              <a:off x="1435689" y="3071816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x+1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8" name="矩形 487"/>
            <p:cNvSpPr>
              <a:spLocks noChangeAspect="1"/>
            </p:cNvSpPr>
            <p:nvPr/>
          </p:nvSpPr>
          <p:spPr>
            <a:xfrm>
              <a:off x="298585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Text Box 163"/>
            <p:cNvSpPr txBox="1">
              <a:spLocks noChangeArrowheads="1"/>
            </p:cNvSpPr>
            <p:nvPr/>
          </p:nvSpPr>
          <p:spPr bwMode="auto">
            <a:xfrm>
              <a:off x="3098383" y="3010856"/>
              <a:ext cx="304891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8" name="矩形 497"/>
            <p:cNvSpPr>
              <a:spLocks noChangeAspect="1"/>
            </p:cNvSpPr>
            <p:nvPr/>
          </p:nvSpPr>
          <p:spPr>
            <a:xfrm>
              <a:off x="4628924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>
              <a:spLocks noChangeAspect="1"/>
            </p:cNvSpPr>
            <p:nvPr/>
          </p:nvSpPr>
          <p:spPr>
            <a:xfrm>
              <a:off x="620056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Text Box 142"/>
            <p:cNvSpPr txBox="1">
              <a:spLocks noChangeArrowheads="1"/>
            </p:cNvSpPr>
            <p:nvPr/>
          </p:nvSpPr>
          <p:spPr bwMode="auto">
            <a:xfrm>
              <a:off x="6327470" y="3069753"/>
              <a:ext cx="30328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8" name="矩形 517"/>
            <p:cNvSpPr>
              <a:spLocks noChangeAspect="1"/>
            </p:cNvSpPr>
            <p:nvPr/>
          </p:nvSpPr>
          <p:spPr>
            <a:xfrm>
              <a:off x="7763850" y="3048956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Text Box 142"/>
            <p:cNvSpPr txBox="1">
              <a:spLocks noChangeArrowheads="1"/>
            </p:cNvSpPr>
            <p:nvPr/>
          </p:nvSpPr>
          <p:spPr bwMode="auto">
            <a:xfrm>
              <a:off x="7881008" y="3056576"/>
              <a:ext cx="29527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k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6" name="Text Box 163"/>
            <p:cNvSpPr txBox="1">
              <a:spLocks noChangeArrowheads="1"/>
            </p:cNvSpPr>
            <p:nvPr/>
          </p:nvSpPr>
          <p:spPr bwMode="auto">
            <a:xfrm>
              <a:off x="4748214" y="3030858"/>
              <a:ext cx="304891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6866" y="4319600"/>
            <a:ext cx="8055330" cy="560005"/>
            <a:chOff x="256866" y="4319600"/>
            <a:chExt cx="8055330" cy="560005"/>
          </a:xfrm>
        </p:grpSpPr>
        <p:sp>
          <p:nvSpPr>
            <p:cNvPr id="466" name="Text Box 165"/>
            <p:cNvSpPr txBox="1">
              <a:spLocks noChangeArrowheads="1"/>
            </p:cNvSpPr>
            <p:nvPr/>
          </p:nvSpPr>
          <p:spPr bwMode="auto">
            <a:xfrm>
              <a:off x="256866" y="4319600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x+3</a:t>
              </a:r>
            </a:p>
          </p:txBody>
        </p:sp>
        <p:sp>
          <p:nvSpPr>
            <p:cNvPr id="479" name="矩形 478"/>
            <p:cNvSpPr>
              <a:spLocks noChangeAspect="1"/>
            </p:cNvSpPr>
            <p:nvPr/>
          </p:nvSpPr>
          <p:spPr>
            <a:xfrm>
              <a:off x="1485652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2" name="Text Box 142"/>
            <p:cNvSpPr txBox="1">
              <a:spLocks noChangeArrowheads="1"/>
            </p:cNvSpPr>
            <p:nvPr/>
          </p:nvSpPr>
          <p:spPr bwMode="auto">
            <a:xfrm>
              <a:off x="1551602" y="4334840"/>
              <a:ext cx="39305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y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z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aa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0" name="矩形 489"/>
            <p:cNvSpPr>
              <a:spLocks noChangeAspect="1"/>
            </p:cNvSpPr>
            <p:nvPr/>
          </p:nvSpPr>
          <p:spPr>
            <a:xfrm>
              <a:off x="298585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Text Box 142"/>
            <p:cNvSpPr txBox="1">
              <a:spLocks noChangeArrowheads="1"/>
            </p:cNvSpPr>
            <p:nvPr/>
          </p:nvSpPr>
          <p:spPr bwMode="auto">
            <a:xfrm>
              <a:off x="3051800" y="4334840"/>
              <a:ext cx="42511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bb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cc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dd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0" name="矩形 499"/>
            <p:cNvSpPr>
              <a:spLocks noChangeAspect="1"/>
            </p:cNvSpPr>
            <p:nvPr/>
          </p:nvSpPr>
          <p:spPr>
            <a:xfrm>
              <a:off x="4628924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>
              <a:spLocks noChangeAspect="1"/>
            </p:cNvSpPr>
            <p:nvPr/>
          </p:nvSpPr>
          <p:spPr>
            <a:xfrm>
              <a:off x="620056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Text Box 142"/>
            <p:cNvSpPr txBox="1">
              <a:spLocks noChangeArrowheads="1"/>
            </p:cNvSpPr>
            <p:nvPr/>
          </p:nvSpPr>
          <p:spPr bwMode="auto">
            <a:xfrm>
              <a:off x="6266510" y="4334840"/>
              <a:ext cx="421910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ee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ff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0" name="矩形 519"/>
            <p:cNvSpPr>
              <a:spLocks noChangeAspect="1"/>
            </p:cNvSpPr>
            <p:nvPr/>
          </p:nvSpPr>
          <p:spPr>
            <a:xfrm>
              <a:off x="7772196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Text Box 142"/>
            <p:cNvSpPr txBox="1">
              <a:spLocks noChangeArrowheads="1"/>
            </p:cNvSpPr>
            <p:nvPr/>
          </p:nvSpPr>
          <p:spPr bwMode="auto">
            <a:xfrm>
              <a:off x="7838146" y="4334840"/>
              <a:ext cx="41549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7" name="Text Box 163"/>
            <p:cNvSpPr txBox="1">
              <a:spLocks noChangeArrowheads="1"/>
            </p:cNvSpPr>
            <p:nvPr/>
          </p:nvSpPr>
          <p:spPr bwMode="auto">
            <a:xfrm>
              <a:off x="4584441" y="4357700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x+3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81088" y="1459706"/>
            <a:ext cx="6477015" cy="130962"/>
            <a:chOff x="1081088" y="1459706"/>
            <a:chExt cx="6477015" cy="130962"/>
          </a:xfrm>
        </p:grpSpPr>
        <p:sp>
          <p:nvSpPr>
            <p:cNvPr id="397" name="任意多边形 396"/>
            <p:cNvSpPr/>
            <p:nvPr/>
          </p:nvSpPr>
          <p:spPr>
            <a:xfrm>
              <a:off x="108108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任意多边形 433"/>
            <p:cNvSpPr/>
            <p:nvPr/>
          </p:nvSpPr>
          <p:spPr>
            <a:xfrm>
              <a:off x="265269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任意多边形 434"/>
            <p:cNvSpPr/>
            <p:nvPr/>
          </p:nvSpPr>
          <p:spPr>
            <a:xfrm>
              <a:off x="4214810" y="1464469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任意多边形 440"/>
            <p:cNvSpPr/>
            <p:nvPr/>
          </p:nvSpPr>
          <p:spPr>
            <a:xfrm>
              <a:off x="5822163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任意多边形 441"/>
            <p:cNvSpPr/>
            <p:nvPr/>
          </p:nvSpPr>
          <p:spPr>
            <a:xfrm>
              <a:off x="7365221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96975" y="1524000"/>
            <a:ext cx="6464311" cy="112705"/>
            <a:chOff x="1196975" y="1524000"/>
            <a:chExt cx="6464311" cy="112705"/>
          </a:xfrm>
        </p:grpSpPr>
        <p:sp>
          <p:nvSpPr>
            <p:cNvPr id="443" name="任意多边形 442"/>
            <p:cNvSpPr/>
            <p:nvPr/>
          </p:nvSpPr>
          <p:spPr>
            <a:xfrm>
              <a:off x="119697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任意多边形 443"/>
            <p:cNvSpPr/>
            <p:nvPr/>
          </p:nvSpPr>
          <p:spPr>
            <a:xfrm>
              <a:off x="2778907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任意多边形 444"/>
            <p:cNvSpPr/>
            <p:nvPr/>
          </p:nvSpPr>
          <p:spPr>
            <a:xfrm>
              <a:off x="432672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任意多边形 445"/>
            <p:cNvSpPr/>
            <p:nvPr/>
          </p:nvSpPr>
          <p:spPr>
            <a:xfrm>
              <a:off x="5934078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任意多边形 446"/>
            <p:cNvSpPr/>
            <p:nvPr/>
          </p:nvSpPr>
          <p:spPr>
            <a:xfrm>
              <a:off x="7477136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4928" y="1551766"/>
            <a:ext cx="6499580" cy="117425"/>
            <a:chOff x="1334928" y="1551766"/>
            <a:chExt cx="6499580" cy="117425"/>
          </a:xfrm>
        </p:grpSpPr>
        <p:sp>
          <p:nvSpPr>
            <p:cNvPr id="448" name="Freeform 95"/>
            <p:cNvSpPr/>
            <p:nvPr/>
          </p:nvSpPr>
          <p:spPr bwMode="auto">
            <a:xfrm>
              <a:off x="7626097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95"/>
            <p:cNvSpPr/>
            <p:nvPr/>
          </p:nvSpPr>
          <p:spPr bwMode="auto">
            <a:xfrm>
              <a:off x="6073511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95"/>
            <p:cNvSpPr/>
            <p:nvPr/>
          </p:nvSpPr>
          <p:spPr bwMode="auto">
            <a:xfrm>
              <a:off x="4463775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95"/>
            <p:cNvSpPr/>
            <p:nvPr/>
          </p:nvSpPr>
          <p:spPr bwMode="auto">
            <a:xfrm>
              <a:off x="2911189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Freeform 95"/>
            <p:cNvSpPr/>
            <p:nvPr/>
          </p:nvSpPr>
          <p:spPr bwMode="auto">
            <a:xfrm>
              <a:off x="1334928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28763" y="1566863"/>
            <a:ext cx="6448449" cy="119055"/>
            <a:chOff x="1528763" y="1566863"/>
            <a:chExt cx="6448449" cy="119055"/>
          </a:xfrm>
        </p:grpSpPr>
        <p:sp>
          <p:nvSpPr>
            <p:cNvPr id="453" name="任意多边形 452"/>
            <p:cNvSpPr/>
            <p:nvPr/>
          </p:nvSpPr>
          <p:spPr>
            <a:xfrm>
              <a:off x="152876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任意多边形 453"/>
            <p:cNvSpPr/>
            <p:nvPr/>
          </p:nvSpPr>
          <p:spPr>
            <a:xfrm>
              <a:off x="310752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任意多边形 454"/>
            <p:cNvSpPr/>
            <p:nvPr/>
          </p:nvSpPr>
          <p:spPr>
            <a:xfrm>
              <a:off x="4643438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任意多边形 455"/>
            <p:cNvSpPr/>
            <p:nvPr/>
          </p:nvSpPr>
          <p:spPr>
            <a:xfrm>
              <a:off x="6262704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任意多边形 456"/>
            <p:cNvSpPr/>
            <p:nvPr/>
          </p:nvSpPr>
          <p:spPr>
            <a:xfrm>
              <a:off x="7805762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76153" y="2152646"/>
            <a:ext cx="6774744" cy="1574590"/>
            <a:chOff x="1276153" y="2152646"/>
            <a:chExt cx="6774744" cy="1574590"/>
          </a:xfrm>
        </p:grpSpPr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461707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528169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88"/>
            <p:cNvSpPr>
              <a:spLocks noChangeArrowheads="1"/>
            </p:cNvSpPr>
            <p:nvPr/>
          </p:nvSpPr>
          <p:spPr bwMode="auto">
            <a:xfrm>
              <a:off x="375122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Oval 89"/>
            <p:cNvSpPr>
              <a:spLocks noChangeArrowheads="1"/>
            </p:cNvSpPr>
            <p:nvPr/>
          </p:nvSpPr>
          <p:spPr bwMode="auto">
            <a:xfrm>
              <a:off x="393128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9" name="Line 90"/>
            <p:cNvSpPr>
              <a:spLocks noChangeShapeType="1"/>
            </p:cNvSpPr>
            <p:nvPr/>
          </p:nvSpPr>
          <p:spPr bwMode="auto">
            <a:xfrm flipH="1">
              <a:off x="528169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91"/>
            <p:cNvSpPr>
              <a:spLocks noChangeArrowheads="1"/>
            </p:cNvSpPr>
            <p:nvPr/>
          </p:nvSpPr>
          <p:spPr bwMode="auto">
            <a:xfrm>
              <a:off x="375122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Oval 92"/>
            <p:cNvSpPr>
              <a:spLocks noChangeArrowheads="1"/>
            </p:cNvSpPr>
            <p:nvPr/>
          </p:nvSpPr>
          <p:spPr bwMode="auto">
            <a:xfrm>
              <a:off x="393128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 flipH="1">
              <a:off x="528698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94"/>
            <p:cNvSpPr>
              <a:spLocks noChangeArrowheads="1"/>
            </p:cNvSpPr>
            <p:nvPr/>
          </p:nvSpPr>
          <p:spPr bwMode="auto">
            <a:xfrm>
              <a:off x="375122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 flipH="1">
              <a:off x="533067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461707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8"/>
            <p:cNvSpPr>
              <a:spLocks noChangeShapeType="1"/>
            </p:cNvSpPr>
            <p:nvPr/>
          </p:nvSpPr>
          <p:spPr bwMode="auto">
            <a:xfrm flipH="1">
              <a:off x="501690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99"/>
            <p:cNvSpPr>
              <a:spLocks noChangeShapeType="1"/>
            </p:cNvSpPr>
            <p:nvPr/>
          </p:nvSpPr>
          <p:spPr bwMode="auto">
            <a:xfrm>
              <a:off x="510296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0"/>
            <p:cNvSpPr>
              <a:spLocks noChangeShapeType="1"/>
            </p:cNvSpPr>
            <p:nvPr/>
          </p:nvSpPr>
          <p:spPr bwMode="auto">
            <a:xfrm>
              <a:off x="487921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1"/>
            <p:cNvSpPr>
              <a:spLocks noChangeShapeType="1"/>
            </p:cNvSpPr>
            <p:nvPr/>
          </p:nvSpPr>
          <p:spPr bwMode="auto">
            <a:xfrm flipV="1">
              <a:off x="478124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V="1">
              <a:off x="520755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>
              <a:off x="525945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Oval 104"/>
            <p:cNvSpPr>
              <a:spLocks noChangeArrowheads="1"/>
            </p:cNvSpPr>
            <p:nvPr/>
          </p:nvSpPr>
          <p:spPr bwMode="auto">
            <a:xfrm>
              <a:off x="393128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 flipH="1">
              <a:off x="436420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H="1">
              <a:off x="375042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 flipH="1">
              <a:off x="409280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420268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 flipV="1">
              <a:off x="397205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0"/>
            <p:cNvSpPr>
              <a:spLocks noChangeShapeType="1"/>
            </p:cNvSpPr>
            <p:nvPr/>
          </p:nvSpPr>
          <p:spPr bwMode="auto">
            <a:xfrm flipH="1" flipV="1">
              <a:off x="446350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11"/>
            <p:cNvSpPr>
              <a:spLocks noChangeShapeType="1"/>
            </p:cNvSpPr>
            <p:nvPr/>
          </p:nvSpPr>
          <p:spPr bwMode="auto">
            <a:xfrm flipH="1">
              <a:off x="389791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112"/>
            <p:cNvSpPr>
              <a:spLocks noChangeArrowheads="1"/>
            </p:cNvSpPr>
            <p:nvPr/>
          </p:nvSpPr>
          <p:spPr bwMode="auto">
            <a:xfrm>
              <a:off x="457868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>
              <a:off x="462104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H="1">
              <a:off x="528698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>
              <a:off x="530552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6"/>
            <p:cNvSpPr>
              <a:spLocks noChangeShapeType="1"/>
            </p:cNvSpPr>
            <p:nvPr/>
          </p:nvSpPr>
          <p:spPr bwMode="auto">
            <a:xfrm flipH="1">
              <a:off x="528698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7"/>
            <p:cNvSpPr>
              <a:spLocks noChangeShapeType="1"/>
            </p:cNvSpPr>
            <p:nvPr/>
          </p:nvSpPr>
          <p:spPr bwMode="auto">
            <a:xfrm flipH="1">
              <a:off x="528698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8"/>
            <p:cNvSpPr>
              <a:spLocks noChangeShapeType="1"/>
            </p:cNvSpPr>
            <p:nvPr/>
          </p:nvSpPr>
          <p:spPr bwMode="auto">
            <a:xfrm>
              <a:off x="530552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530552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>
              <a:off x="564444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86"/>
            <p:cNvSpPr>
              <a:spLocks noChangeShapeType="1"/>
            </p:cNvSpPr>
            <p:nvPr/>
          </p:nvSpPr>
          <p:spPr bwMode="auto">
            <a:xfrm>
              <a:off x="2142804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87"/>
            <p:cNvSpPr>
              <a:spLocks noChangeShapeType="1"/>
            </p:cNvSpPr>
            <p:nvPr/>
          </p:nvSpPr>
          <p:spPr bwMode="auto">
            <a:xfrm flipH="1">
              <a:off x="2807418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88"/>
            <p:cNvSpPr>
              <a:spLocks noChangeArrowheads="1"/>
            </p:cNvSpPr>
            <p:nvPr/>
          </p:nvSpPr>
          <p:spPr bwMode="auto">
            <a:xfrm>
              <a:off x="1276954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5" name="Oval 89"/>
            <p:cNvSpPr>
              <a:spLocks noChangeArrowheads="1"/>
            </p:cNvSpPr>
            <p:nvPr/>
          </p:nvSpPr>
          <p:spPr bwMode="auto">
            <a:xfrm>
              <a:off x="1457008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6" name="Line 90"/>
            <p:cNvSpPr>
              <a:spLocks noChangeShapeType="1"/>
            </p:cNvSpPr>
            <p:nvPr/>
          </p:nvSpPr>
          <p:spPr bwMode="auto">
            <a:xfrm flipH="1">
              <a:off x="2807418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Oval 91"/>
            <p:cNvSpPr>
              <a:spLocks noChangeArrowheads="1"/>
            </p:cNvSpPr>
            <p:nvPr/>
          </p:nvSpPr>
          <p:spPr bwMode="auto">
            <a:xfrm>
              <a:off x="1276954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8" name="Oval 92"/>
            <p:cNvSpPr>
              <a:spLocks noChangeArrowheads="1"/>
            </p:cNvSpPr>
            <p:nvPr/>
          </p:nvSpPr>
          <p:spPr bwMode="auto">
            <a:xfrm>
              <a:off x="1457008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9" name="Line 93"/>
            <p:cNvSpPr>
              <a:spLocks noChangeShapeType="1"/>
            </p:cNvSpPr>
            <p:nvPr/>
          </p:nvSpPr>
          <p:spPr bwMode="auto">
            <a:xfrm flipH="1">
              <a:off x="2812713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94"/>
            <p:cNvSpPr>
              <a:spLocks noChangeArrowheads="1"/>
            </p:cNvSpPr>
            <p:nvPr/>
          </p:nvSpPr>
          <p:spPr bwMode="auto">
            <a:xfrm>
              <a:off x="1276954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2" name="Line 96"/>
            <p:cNvSpPr>
              <a:spLocks noChangeShapeType="1"/>
            </p:cNvSpPr>
            <p:nvPr/>
          </p:nvSpPr>
          <p:spPr bwMode="auto">
            <a:xfrm flipH="1">
              <a:off x="2856403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97"/>
            <p:cNvSpPr>
              <a:spLocks noChangeShapeType="1"/>
            </p:cNvSpPr>
            <p:nvPr/>
          </p:nvSpPr>
          <p:spPr bwMode="auto">
            <a:xfrm>
              <a:off x="2142804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 flipH="1">
              <a:off x="2542631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>
              <a:off x="2628687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100"/>
            <p:cNvSpPr>
              <a:spLocks noChangeShapeType="1"/>
            </p:cNvSpPr>
            <p:nvPr/>
          </p:nvSpPr>
          <p:spPr bwMode="auto">
            <a:xfrm>
              <a:off x="2404943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101"/>
            <p:cNvSpPr>
              <a:spLocks noChangeShapeType="1"/>
            </p:cNvSpPr>
            <p:nvPr/>
          </p:nvSpPr>
          <p:spPr bwMode="auto">
            <a:xfrm flipV="1">
              <a:off x="2306972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102"/>
            <p:cNvSpPr>
              <a:spLocks noChangeShapeType="1"/>
            </p:cNvSpPr>
            <p:nvPr/>
          </p:nvSpPr>
          <p:spPr bwMode="auto">
            <a:xfrm flipV="1">
              <a:off x="2733278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103"/>
            <p:cNvSpPr>
              <a:spLocks noChangeShapeType="1"/>
            </p:cNvSpPr>
            <p:nvPr/>
          </p:nvSpPr>
          <p:spPr bwMode="auto">
            <a:xfrm>
              <a:off x="2785178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104"/>
            <p:cNvSpPr>
              <a:spLocks noChangeArrowheads="1"/>
            </p:cNvSpPr>
            <p:nvPr/>
          </p:nvSpPr>
          <p:spPr bwMode="auto">
            <a:xfrm>
              <a:off x="1457008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1" name="Line 105"/>
            <p:cNvSpPr>
              <a:spLocks noChangeShapeType="1"/>
            </p:cNvSpPr>
            <p:nvPr/>
          </p:nvSpPr>
          <p:spPr bwMode="auto">
            <a:xfrm flipH="1">
              <a:off x="1889934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106"/>
            <p:cNvSpPr>
              <a:spLocks noChangeShapeType="1"/>
            </p:cNvSpPr>
            <p:nvPr/>
          </p:nvSpPr>
          <p:spPr bwMode="auto">
            <a:xfrm flipH="1">
              <a:off x="1276153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107"/>
            <p:cNvSpPr>
              <a:spLocks noChangeShapeType="1"/>
            </p:cNvSpPr>
            <p:nvPr/>
          </p:nvSpPr>
          <p:spPr bwMode="auto">
            <a:xfrm flipH="1">
              <a:off x="1618528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08"/>
            <p:cNvSpPr>
              <a:spLocks noChangeShapeType="1"/>
            </p:cNvSpPr>
            <p:nvPr/>
          </p:nvSpPr>
          <p:spPr bwMode="auto">
            <a:xfrm>
              <a:off x="1728414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109"/>
            <p:cNvSpPr>
              <a:spLocks noChangeShapeType="1"/>
            </p:cNvSpPr>
            <p:nvPr/>
          </p:nvSpPr>
          <p:spPr bwMode="auto">
            <a:xfrm flipH="1" flipV="1">
              <a:off x="1497783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10"/>
            <p:cNvSpPr>
              <a:spLocks noChangeShapeType="1"/>
            </p:cNvSpPr>
            <p:nvPr/>
          </p:nvSpPr>
          <p:spPr bwMode="auto">
            <a:xfrm flipH="1" flipV="1">
              <a:off x="1989228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111"/>
            <p:cNvSpPr>
              <a:spLocks noChangeShapeType="1"/>
            </p:cNvSpPr>
            <p:nvPr/>
          </p:nvSpPr>
          <p:spPr bwMode="auto">
            <a:xfrm flipH="1">
              <a:off x="1423643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Oval 112"/>
            <p:cNvSpPr>
              <a:spLocks noChangeArrowheads="1"/>
            </p:cNvSpPr>
            <p:nvPr/>
          </p:nvSpPr>
          <p:spPr bwMode="auto">
            <a:xfrm>
              <a:off x="2104410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9" name="Line 113"/>
            <p:cNvSpPr>
              <a:spLocks noChangeShapeType="1"/>
            </p:cNvSpPr>
            <p:nvPr/>
          </p:nvSpPr>
          <p:spPr bwMode="auto">
            <a:xfrm>
              <a:off x="2146776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Line 114"/>
            <p:cNvSpPr>
              <a:spLocks noChangeShapeType="1"/>
            </p:cNvSpPr>
            <p:nvPr/>
          </p:nvSpPr>
          <p:spPr bwMode="auto">
            <a:xfrm flipH="1">
              <a:off x="2812713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115"/>
            <p:cNvSpPr>
              <a:spLocks noChangeShapeType="1"/>
            </p:cNvSpPr>
            <p:nvPr/>
          </p:nvSpPr>
          <p:spPr bwMode="auto">
            <a:xfrm>
              <a:off x="2831248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116"/>
            <p:cNvSpPr>
              <a:spLocks noChangeShapeType="1"/>
            </p:cNvSpPr>
            <p:nvPr/>
          </p:nvSpPr>
          <p:spPr bwMode="auto">
            <a:xfrm flipH="1">
              <a:off x="2812713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117"/>
            <p:cNvSpPr>
              <a:spLocks noChangeShapeType="1"/>
            </p:cNvSpPr>
            <p:nvPr/>
          </p:nvSpPr>
          <p:spPr bwMode="auto">
            <a:xfrm flipH="1">
              <a:off x="2812713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118"/>
            <p:cNvSpPr>
              <a:spLocks noChangeShapeType="1"/>
            </p:cNvSpPr>
            <p:nvPr/>
          </p:nvSpPr>
          <p:spPr bwMode="auto">
            <a:xfrm>
              <a:off x="2831248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Line 119"/>
            <p:cNvSpPr>
              <a:spLocks noChangeShapeType="1"/>
            </p:cNvSpPr>
            <p:nvPr/>
          </p:nvSpPr>
          <p:spPr bwMode="auto">
            <a:xfrm>
              <a:off x="2831248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>
              <a:off x="3170175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701028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87"/>
            <p:cNvSpPr>
              <a:spLocks noChangeShapeType="1"/>
            </p:cNvSpPr>
            <p:nvPr/>
          </p:nvSpPr>
          <p:spPr bwMode="auto">
            <a:xfrm flipH="1">
              <a:off x="767490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auto">
            <a:xfrm>
              <a:off x="614443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auto">
            <a:xfrm>
              <a:off x="632449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 flipH="1">
              <a:off x="767490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91"/>
            <p:cNvSpPr>
              <a:spLocks noChangeArrowheads="1"/>
            </p:cNvSpPr>
            <p:nvPr/>
          </p:nvSpPr>
          <p:spPr bwMode="auto">
            <a:xfrm>
              <a:off x="614443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Oval 92"/>
            <p:cNvSpPr>
              <a:spLocks noChangeArrowheads="1"/>
            </p:cNvSpPr>
            <p:nvPr/>
          </p:nvSpPr>
          <p:spPr bwMode="auto">
            <a:xfrm>
              <a:off x="632449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6" name="Line 93"/>
            <p:cNvSpPr>
              <a:spLocks noChangeShapeType="1"/>
            </p:cNvSpPr>
            <p:nvPr/>
          </p:nvSpPr>
          <p:spPr bwMode="auto">
            <a:xfrm flipH="1">
              <a:off x="768019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Oval 94"/>
            <p:cNvSpPr>
              <a:spLocks noChangeArrowheads="1"/>
            </p:cNvSpPr>
            <p:nvPr/>
          </p:nvSpPr>
          <p:spPr bwMode="auto">
            <a:xfrm>
              <a:off x="614443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6"/>
            <p:cNvSpPr>
              <a:spLocks noChangeShapeType="1"/>
            </p:cNvSpPr>
            <p:nvPr/>
          </p:nvSpPr>
          <p:spPr bwMode="auto">
            <a:xfrm flipH="1">
              <a:off x="772388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97"/>
            <p:cNvSpPr>
              <a:spLocks noChangeShapeType="1"/>
            </p:cNvSpPr>
            <p:nvPr/>
          </p:nvSpPr>
          <p:spPr bwMode="auto">
            <a:xfrm>
              <a:off x="701028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 flipH="1">
              <a:off x="741011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>
              <a:off x="749617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100"/>
            <p:cNvSpPr>
              <a:spLocks noChangeShapeType="1"/>
            </p:cNvSpPr>
            <p:nvPr/>
          </p:nvSpPr>
          <p:spPr bwMode="auto">
            <a:xfrm>
              <a:off x="727242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101"/>
            <p:cNvSpPr>
              <a:spLocks noChangeShapeType="1"/>
            </p:cNvSpPr>
            <p:nvPr/>
          </p:nvSpPr>
          <p:spPr bwMode="auto">
            <a:xfrm flipV="1">
              <a:off x="717445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102"/>
            <p:cNvSpPr>
              <a:spLocks noChangeShapeType="1"/>
            </p:cNvSpPr>
            <p:nvPr/>
          </p:nvSpPr>
          <p:spPr bwMode="auto">
            <a:xfrm flipV="1">
              <a:off x="760076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3"/>
            <p:cNvSpPr>
              <a:spLocks noChangeShapeType="1"/>
            </p:cNvSpPr>
            <p:nvPr/>
          </p:nvSpPr>
          <p:spPr bwMode="auto">
            <a:xfrm>
              <a:off x="765266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auto">
            <a:xfrm>
              <a:off x="632449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105"/>
            <p:cNvSpPr>
              <a:spLocks noChangeShapeType="1"/>
            </p:cNvSpPr>
            <p:nvPr/>
          </p:nvSpPr>
          <p:spPr bwMode="auto">
            <a:xfrm flipH="1">
              <a:off x="675741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6"/>
            <p:cNvSpPr>
              <a:spLocks noChangeShapeType="1"/>
            </p:cNvSpPr>
            <p:nvPr/>
          </p:nvSpPr>
          <p:spPr bwMode="auto">
            <a:xfrm flipH="1">
              <a:off x="614363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107"/>
            <p:cNvSpPr>
              <a:spLocks noChangeShapeType="1"/>
            </p:cNvSpPr>
            <p:nvPr/>
          </p:nvSpPr>
          <p:spPr bwMode="auto">
            <a:xfrm flipH="1">
              <a:off x="648601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108"/>
            <p:cNvSpPr>
              <a:spLocks noChangeShapeType="1"/>
            </p:cNvSpPr>
            <p:nvPr/>
          </p:nvSpPr>
          <p:spPr bwMode="auto">
            <a:xfrm>
              <a:off x="659589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9"/>
            <p:cNvSpPr>
              <a:spLocks noChangeShapeType="1"/>
            </p:cNvSpPr>
            <p:nvPr/>
          </p:nvSpPr>
          <p:spPr bwMode="auto">
            <a:xfrm flipH="1" flipV="1">
              <a:off x="636526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10"/>
            <p:cNvSpPr>
              <a:spLocks noChangeShapeType="1"/>
            </p:cNvSpPr>
            <p:nvPr/>
          </p:nvSpPr>
          <p:spPr bwMode="auto">
            <a:xfrm flipH="1" flipV="1">
              <a:off x="685671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11"/>
            <p:cNvSpPr>
              <a:spLocks noChangeShapeType="1"/>
            </p:cNvSpPr>
            <p:nvPr/>
          </p:nvSpPr>
          <p:spPr bwMode="auto">
            <a:xfrm flipH="1">
              <a:off x="629112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Oval 112"/>
            <p:cNvSpPr>
              <a:spLocks noChangeArrowheads="1"/>
            </p:cNvSpPr>
            <p:nvPr/>
          </p:nvSpPr>
          <p:spPr bwMode="auto">
            <a:xfrm>
              <a:off x="697189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6" name="Line 113"/>
            <p:cNvSpPr>
              <a:spLocks noChangeShapeType="1"/>
            </p:cNvSpPr>
            <p:nvPr/>
          </p:nvSpPr>
          <p:spPr bwMode="auto">
            <a:xfrm>
              <a:off x="701425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4"/>
            <p:cNvSpPr>
              <a:spLocks noChangeShapeType="1"/>
            </p:cNvSpPr>
            <p:nvPr/>
          </p:nvSpPr>
          <p:spPr bwMode="auto">
            <a:xfrm flipH="1">
              <a:off x="768019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15"/>
            <p:cNvSpPr>
              <a:spLocks noChangeShapeType="1"/>
            </p:cNvSpPr>
            <p:nvPr/>
          </p:nvSpPr>
          <p:spPr bwMode="auto">
            <a:xfrm>
              <a:off x="769873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16"/>
            <p:cNvSpPr>
              <a:spLocks noChangeShapeType="1"/>
            </p:cNvSpPr>
            <p:nvPr/>
          </p:nvSpPr>
          <p:spPr bwMode="auto">
            <a:xfrm flipH="1">
              <a:off x="768019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7"/>
            <p:cNvSpPr>
              <a:spLocks noChangeShapeType="1"/>
            </p:cNvSpPr>
            <p:nvPr/>
          </p:nvSpPr>
          <p:spPr bwMode="auto">
            <a:xfrm flipH="1">
              <a:off x="768019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8"/>
            <p:cNvSpPr>
              <a:spLocks noChangeShapeType="1"/>
            </p:cNvSpPr>
            <p:nvPr/>
          </p:nvSpPr>
          <p:spPr bwMode="auto">
            <a:xfrm>
              <a:off x="769873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9"/>
            <p:cNvSpPr>
              <a:spLocks noChangeShapeType="1"/>
            </p:cNvSpPr>
            <p:nvPr/>
          </p:nvSpPr>
          <p:spPr bwMode="auto">
            <a:xfrm>
              <a:off x="769873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121"/>
            <p:cNvSpPr>
              <a:spLocks noChangeShapeType="1"/>
            </p:cNvSpPr>
            <p:nvPr/>
          </p:nvSpPr>
          <p:spPr bwMode="auto">
            <a:xfrm>
              <a:off x="803765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基于位和基于块的磁盘条带化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6441751" cy="428628"/>
            <a:chOff x="844893" y="747700"/>
            <a:chExt cx="644175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7700"/>
              <a:ext cx="61436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条带化和奇偶校验按“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字节</a:t>
              </a:r>
              <a:r>
                <a:rPr lang="zh-CN" altLang="en-US" dirty="0" smtClean="0"/>
                <a:t>”或者“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位</a:t>
              </a:r>
              <a:r>
                <a:rPr lang="zh-CN" altLang="en-US" dirty="0" smtClean="0"/>
                <a:t>”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7024" y="1079490"/>
            <a:ext cx="3457852" cy="693742"/>
            <a:chOff x="1257024" y="1079490"/>
            <a:chExt cx="3457852" cy="69374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024" y="1525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417634"/>
              <a:ext cx="239119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RAID-3: </a:t>
              </a:r>
              <a:r>
                <a:rPr lang="zh-CN" altLang="en-US" dirty="0" smtClean="0"/>
                <a:t>基于位</a:t>
              </a:r>
              <a:endParaRPr lang="en-US" altLang="zh-CN" dirty="0"/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42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/>
            <p:nvPr/>
          </p:nvSpPr>
          <p:spPr>
            <a:xfrm>
              <a:off x="1394985" y="1079490"/>
              <a:ext cx="331989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RAID-0/4/5: </a:t>
              </a:r>
              <a:r>
                <a:rPr lang="zh-CN" altLang="en-US" dirty="0" smtClean="0"/>
                <a:t>基于数据块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850" y="2482144"/>
            <a:ext cx="1173719" cy="2461219"/>
            <a:chOff x="831850" y="2482144"/>
            <a:chExt cx="1173719" cy="2461219"/>
          </a:xfrm>
        </p:grpSpPr>
        <p:sp>
          <p:nvSpPr>
            <p:cNvPr id="181" name="Freeform 95"/>
            <p:cNvSpPr/>
            <p:nvPr/>
          </p:nvSpPr>
          <p:spPr bwMode="auto">
            <a:xfrm>
              <a:off x="1625147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120"/>
            <p:cNvSpPr>
              <a:spLocks noChangeArrowheads="1"/>
            </p:cNvSpPr>
            <p:nvPr/>
          </p:nvSpPr>
          <p:spPr bwMode="auto">
            <a:xfrm>
              <a:off x="1688696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09" name="Line 77"/>
            <p:cNvSpPr>
              <a:spLocks noChangeShapeType="1"/>
            </p:cNvSpPr>
            <p:nvPr/>
          </p:nvSpPr>
          <p:spPr bwMode="auto">
            <a:xfrm flipH="1">
              <a:off x="833437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8"/>
            <p:cNvSpPr>
              <a:spLocks noChangeShapeType="1"/>
            </p:cNvSpPr>
            <p:nvPr/>
          </p:nvSpPr>
          <p:spPr bwMode="auto">
            <a:xfrm>
              <a:off x="1906587" y="2973383"/>
              <a:ext cx="25400" cy="12065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79"/>
            <p:cNvSpPr>
              <a:spLocks noChangeArrowheads="1"/>
            </p:cNvSpPr>
            <p:nvPr/>
          </p:nvSpPr>
          <p:spPr bwMode="auto">
            <a:xfrm>
              <a:off x="831850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6116" y="2482144"/>
            <a:ext cx="1173719" cy="2461219"/>
            <a:chOff x="3286116" y="2482144"/>
            <a:chExt cx="1173719" cy="2461219"/>
          </a:xfrm>
        </p:grpSpPr>
        <p:sp>
          <p:nvSpPr>
            <p:cNvPr id="144" name="Freeform 95"/>
            <p:cNvSpPr/>
            <p:nvPr/>
          </p:nvSpPr>
          <p:spPr bwMode="auto">
            <a:xfrm>
              <a:off x="409942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120"/>
            <p:cNvSpPr>
              <a:spLocks noChangeArrowheads="1"/>
            </p:cNvSpPr>
            <p:nvPr/>
          </p:nvSpPr>
          <p:spPr bwMode="auto">
            <a:xfrm>
              <a:off x="4162969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08" name="Rectangle 2"/>
            <p:cNvSpPr>
              <a:spLocks noChangeArrowheads="1"/>
            </p:cNvSpPr>
            <p:nvPr/>
          </p:nvSpPr>
          <p:spPr bwMode="auto">
            <a:xfrm>
              <a:off x="328611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0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12" name="Line 80"/>
            <p:cNvSpPr>
              <a:spLocks noChangeShapeType="1"/>
            </p:cNvSpPr>
            <p:nvPr/>
          </p:nvSpPr>
          <p:spPr bwMode="auto">
            <a:xfrm flipH="1">
              <a:off x="328770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Line 81"/>
            <p:cNvSpPr>
              <a:spLocks noChangeShapeType="1"/>
            </p:cNvSpPr>
            <p:nvPr/>
          </p:nvSpPr>
          <p:spPr bwMode="auto">
            <a:xfrm>
              <a:off x="436085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17" name="直接连接符 216"/>
          <p:cNvCxnSpPr/>
          <p:nvPr/>
        </p:nvCxnSpPr>
        <p:spPr>
          <a:xfrm rot="5400000">
            <a:off x="-13537533" y="2178841"/>
            <a:ext cx="13073154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9326" y="2482144"/>
            <a:ext cx="1173719" cy="2461219"/>
            <a:chOff x="5679326" y="2482144"/>
            <a:chExt cx="1173719" cy="2461219"/>
          </a:xfrm>
        </p:grpSpPr>
        <p:sp>
          <p:nvSpPr>
            <p:cNvPr id="228" name="Freeform 95"/>
            <p:cNvSpPr/>
            <p:nvPr/>
          </p:nvSpPr>
          <p:spPr bwMode="auto">
            <a:xfrm>
              <a:off x="649263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120"/>
            <p:cNvSpPr>
              <a:spLocks noChangeArrowheads="1"/>
            </p:cNvSpPr>
            <p:nvPr/>
          </p:nvSpPr>
          <p:spPr bwMode="auto">
            <a:xfrm>
              <a:off x="6556179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5" name="Rectangle 2"/>
            <p:cNvSpPr>
              <a:spLocks noChangeArrowheads="1"/>
            </p:cNvSpPr>
            <p:nvPr/>
          </p:nvSpPr>
          <p:spPr bwMode="auto">
            <a:xfrm>
              <a:off x="567932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6" name="Line 80"/>
            <p:cNvSpPr>
              <a:spLocks noChangeShapeType="1"/>
            </p:cNvSpPr>
            <p:nvPr/>
          </p:nvSpPr>
          <p:spPr bwMode="auto">
            <a:xfrm flipH="1">
              <a:off x="568091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81"/>
            <p:cNvSpPr>
              <a:spLocks noChangeShapeType="1"/>
            </p:cNvSpPr>
            <p:nvPr/>
          </p:nvSpPr>
          <p:spPr bwMode="auto">
            <a:xfrm>
              <a:off x="675406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可纠正多个磁盘错误的冗余磁盘阵列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57352"/>
            <a:ext cx="4879235" cy="626366"/>
            <a:chOff x="844893" y="1657352"/>
            <a:chExt cx="4879235" cy="62636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657352"/>
              <a:ext cx="45811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RAID-6: </a:t>
              </a:r>
              <a:r>
                <a:rPr lang="zh-CN" altLang="en-US" dirty="0" smtClean="0"/>
                <a:t>每</a:t>
              </a:r>
              <a:r>
                <a:rPr lang="zh-CN" altLang="en-US" dirty="0"/>
                <a:t>组条带块有两</a:t>
              </a:r>
              <a:r>
                <a:rPr lang="zh-CN" altLang="en-US" dirty="0" smtClean="0"/>
                <a:t>个冗余块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43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99556"/>
              <a:ext cx="2391196" cy="28416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允许两个磁盘错误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441619" cy="712788"/>
            <a:chOff x="844893" y="1000114"/>
            <a:chExt cx="5441619" cy="71278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1435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RAID-5: </a:t>
              </a:r>
              <a:r>
                <a:rPr lang="zh-CN" altLang="en-US" dirty="0" smtClean="0"/>
                <a:t>每组条带块有一个奇偶校验块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357304"/>
              <a:ext cx="253407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允许一个磁盘错误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</a:t>
            </a:r>
            <a:r>
              <a:rPr lang="zh-CN" altLang="en-US" dirty="0" smtClean="0"/>
              <a:t>嵌套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00114"/>
            <a:ext cx="1726843" cy="428628"/>
            <a:chOff x="844893" y="1000114"/>
            <a:chExt cx="172684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RAID 0+1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857502"/>
            <a:ext cx="1869719" cy="428628"/>
            <a:chOff x="844893" y="2857502"/>
            <a:chExt cx="1869719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857502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RAID 1+0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57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19400" y="1298563"/>
            <a:ext cx="5181600" cy="1158875"/>
            <a:chOff x="2819400" y="1298563"/>
            <a:chExt cx="5181600" cy="115887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95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2672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68675" y="1298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7150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7086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188075" y="1298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2766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60960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>
              <a:off x="28194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56388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43200" y="857238"/>
            <a:ext cx="5334000" cy="1752600"/>
            <a:chOff x="2743200" y="857238"/>
            <a:chExt cx="5334000" cy="1752600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26000" y="917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28" name="AutoShape 39"/>
            <p:cNvSpPr>
              <a:spLocks noChangeArrowheads="1"/>
            </p:cNvSpPr>
            <p:nvPr/>
          </p:nvSpPr>
          <p:spPr bwMode="auto">
            <a:xfrm>
              <a:off x="5181600" y="146683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2743200" y="857238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 rot="16200000" flipH="1">
            <a:off x="-9679881" y="2750345"/>
            <a:ext cx="1328746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743200" y="3071816"/>
            <a:ext cx="5334000" cy="1752600"/>
            <a:chOff x="2743200" y="3071816"/>
            <a:chExt cx="5334000" cy="1752600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4826000" y="3132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572000" y="371475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2743200" y="3071816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9400" y="3513141"/>
            <a:ext cx="5181600" cy="1158875"/>
            <a:chOff x="2819400" y="3513141"/>
            <a:chExt cx="5181600" cy="1158875"/>
          </a:xfrm>
        </p:grpSpPr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895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2672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3368675" y="3513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150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7086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188075" y="3513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786182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28194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>
              <a:off x="56388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6572264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文件描述</a:t>
            </a:r>
            <a:r>
              <a:rPr lang="zh-CN" altLang="en-US" dirty="0" smtClean="0">
                <a:solidFill>
                  <a:srgbClr val="C00000"/>
                </a:solidFill>
              </a:rPr>
              <a:t>符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1394985" y="145072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lnSpc>
                <a:spcPct val="80000"/>
              </a:lnSpc>
            </a:pPr>
            <a:r>
              <a:rPr lang="en-US" altLang="zh-CN" dirty="0" smtClean="0"/>
              <a:t>f = open(name, flag);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read(f, …);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close(f);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3640</Words>
  <Application>Kingsoft Office WPP</Application>
  <PresentationFormat>全屏显示(16:9)</PresentationFormat>
  <Paragraphs>1127</Paragraphs>
  <Slides>74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1082</cp:revision>
  <dcterms:created xsi:type="dcterms:W3CDTF">2017-03-02T03:09:21Z</dcterms:created>
  <dcterms:modified xsi:type="dcterms:W3CDTF">2019-08-22T17:25:01Z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