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305" r:id="rId2"/>
    <p:sldId id="608" r:id="rId3"/>
    <p:sldId id="644" r:id="rId4"/>
    <p:sldId id="645" r:id="rId5"/>
    <p:sldId id="650" r:id="rId6"/>
    <p:sldId id="651" r:id="rId7"/>
    <p:sldId id="652" r:id="rId8"/>
    <p:sldId id="653" r:id="rId9"/>
    <p:sldId id="610" r:id="rId10"/>
    <p:sldId id="647" r:id="rId11"/>
    <p:sldId id="648"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 id="676" r:id="rId31"/>
    <p:sldId id="677" r:id="rId32"/>
    <p:sldId id="678" r:id="rId33"/>
    <p:sldId id="679" r:id="rId34"/>
    <p:sldId id="680" r:id="rId35"/>
    <p:sldId id="681" r:id="rId36"/>
    <p:sldId id="682" r:id="rId37"/>
    <p:sldId id="683" r:id="rId38"/>
    <p:sldId id="684" r:id="rId39"/>
    <p:sldId id="685" r:id="rId40"/>
    <p:sldId id="686" r:id="rId41"/>
    <p:sldId id="687" r:id="rId42"/>
    <p:sldId id="688" r:id="rId43"/>
    <p:sldId id="689" r:id="rId44"/>
    <p:sldId id="690" r:id="rId45"/>
    <p:sldId id="691" r:id="rId46"/>
    <p:sldId id="692" r:id="rId47"/>
    <p:sldId id="693" r:id="rId48"/>
    <p:sldId id="694" r:id="rId49"/>
    <p:sldId id="695" r:id="rId50"/>
    <p:sldId id="641" r:id="rId5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B1C8"/>
    <a:srgbClr val="0093DD"/>
    <a:srgbClr val="11576A"/>
    <a:srgbClr val="005072"/>
    <a:srgbClr val="CCFFFF"/>
    <a:srgbClr val="33FFFF"/>
    <a:srgbClr val="CC9900"/>
    <a:srgbClr val="CCCCCC"/>
    <a:srgbClr val="666666"/>
    <a:srgbClr val="FFF9B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353" autoAdjust="0"/>
  </p:normalViewPr>
  <p:slideViewPr>
    <p:cSldViewPr>
      <p:cViewPr varScale="1">
        <p:scale>
          <a:sx n="109" d="100"/>
          <a:sy n="109" d="100"/>
        </p:scale>
        <p:origin x="-696" y="-77"/>
      </p:cViewPr>
      <p:guideLst>
        <p:guide orient="horz" pos="1620"/>
        <p:guide orient="horz" pos="849"/>
        <p:guide pos="2880"/>
        <p:guide pos="2562"/>
      </p:guideLst>
    </p:cSldViewPr>
  </p:slideViewPr>
  <p:notesTextViewPr>
    <p:cViewPr>
      <p:scale>
        <a:sx n="200" d="100"/>
        <a:sy n="200" d="100"/>
      </p:scale>
      <p:origin x="0" y="0"/>
    </p:cViewPr>
  </p:notesTextViewPr>
  <p:sorterViewPr>
    <p:cViewPr>
      <p:scale>
        <a:sx n="66" d="100"/>
        <a:sy n="66" d="100"/>
      </p:scale>
      <p:origin x="0" y="0"/>
    </p:cViewPr>
  </p:sorterViewPr>
  <p:notesViewPr>
    <p:cSldViewPr showGuides="1">
      <p:cViewPr varScale="1">
        <p:scale>
          <a:sx n="52" d="100"/>
          <a:sy n="52" d="100"/>
        </p:scale>
        <p:origin x="-284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2019/8/23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2019/8/23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solidFill>
                  <a:srgbClr val="C00000"/>
                </a:solidFill>
              </a:rPr>
              <a:t>I/O</a:t>
            </a:r>
            <a:r>
              <a:rPr lang="zh-CN" altLang="en-US" dirty="0" smtClean="0">
                <a:solidFill>
                  <a:srgbClr val="C00000"/>
                </a:solidFill>
              </a:rPr>
              <a:t>特点</a:t>
            </a:r>
            <a:endParaRPr lang="zh-CN" altLang="en-US" dirty="0">
              <a:solidFill>
                <a:srgbClr val="C00000"/>
              </a:solidFill>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982784"/>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16" name="TextBox 15"/>
          <p:cNvSpPr txBox="1"/>
          <p:nvPr/>
        </p:nvSpPr>
        <p:spPr>
          <a:xfrm>
            <a:off x="844893" y="19827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2325687"/>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18" name="TextBox 17"/>
          <p:cNvSpPr txBox="1"/>
          <p:nvPr/>
        </p:nvSpPr>
        <p:spPr>
          <a:xfrm>
            <a:off x="844893" y="232568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682877"/>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68287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3026458"/>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30264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1" name="图片 20" descr="小点1.png"/>
          <p:cNvPicPr>
            <a:picLocks noChangeAspect="1"/>
          </p:cNvPicPr>
          <p:nvPr/>
        </p:nvPicPr>
        <p:blipFill>
          <a:blip r:embed="rId2" cstate="print"/>
          <a:stretch>
            <a:fillRect/>
          </a:stretch>
        </p:blipFill>
        <p:spPr>
          <a:xfrm>
            <a:off x="1262422" y="1436680"/>
            <a:ext cx="151066" cy="148997"/>
          </a:xfrm>
          <a:prstGeom prst="rect">
            <a:avLst/>
          </a:prstGeom>
          <a:effectLst/>
        </p:spPr>
      </p:pic>
      <p:sp>
        <p:nvSpPr>
          <p:cNvPr id="26" name="内容占位符 2"/>
          <p:cNvSpPr txBox="1"/>
          <p:nvPr/>
        </p:nvSpPr>
        <p:spPr>
          <a:xfrm>
            <a:off x="1398566" y="1327142"/>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设备接口类型</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65294"/>
            <a:ext cx="151066" cy="148997"/>
          </a:xfrm>
          <a:prstGeom prst="rect">
            <a:avLst/>
          </a:prstGeom>
          <a:effectLst/>
        </p:spPr>
      </p:pic>
      <p:sp>
        <p:nvSpPr>
          <p:cNvPr id="28" name="内容占位符 2"/>
          <p:cNvSpPr txBox="1"/>
          <p:nvPr/>
        </p:nvSpPr>
        <p:spPr>
          <a:xfrm>
            <a:off x="1398566" y="1655756"/>
            <a:ext cx="20304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同步和异步</a:t>
            </a:r>
            <a:r>
              <a:rPr kumimoji="0" lang="en-US" altLang="zh-CN"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I/O</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4" name="图片 23" descr="封面.jpg"/>
          <p:cNvPicPr>
            <a:picLocks noChangeAspect="1"/>
          </p:cNvPicPr>
          <p:nvPr/>
        </p:nvPicPr>
        <p:blipFill>
          <a:blip r:embed="rId3" cstate="print"/>
          <a:stretch>
            <a:fillRect/>
          </a:stretch>
        </p:blipFill>
        <p:spPr>
          <a:xfrm>
            <a:off x="0" y="1566"/>
            <a:ext cx="9140974" cy="5141934"/>
          </a:xfrm>
          <a:prstGeom prst="rect">
            <a:avLst/>
          </a:prstGeom>
        </p:spPr>
      </p:pic>
      <p:pic>
        <p:nvPicPr>
          <p:cNvPr id="25" name="图片 2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195736" y="1974278"/>
            <a:ext cx="4591364" cy="1196510"/>
          </a:xfrm>
          <a:prstGeom prst="rect">
            <a:avLst/>
          </a:prstGeom>
        </p:spPr>
      </p:pic>
      <p:sp>
        <p:nvSpPr>
          <p:cNvPr id="29" name="TextBox 19"/>
          <p:cNvSpPr txBox="1"/>
          <p:nvPr/>
        </p:nvSpPr>
        <p:spPr>
          <a:xfrm>
            <a:off x="2357422" y="4000510"/>
            <a:ext cx="4500594" cy="78483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80604020202020204" charset="0"/>
                <a:ea typeface="宋体" charset="-122"/>
                <a:cs typeface="+mn-cs"/>
              </a:defRPr>
            </a:lvl1pPr>
            <a:lvl2pPr marL="457200" algn="l" rtl="0" fontAlgn="base">
              <a:spcBef>
                <a:spcPct val="0"/>
              </a:spcBef>
              <a:spcAft>
                <a:spcPct val="0"/>
              </a:spcAft>
              <a:defRPr kern="1200">
                <a:solidFill>
                  <a:schemeClr val="tx1"/>
                </a:solidFill>
                <a:latin typeface="Arial" panose="02080604020202020204" charset="0"/>
                <a:ea typeface="宋体" charset="-122"/>
                <a:cs typeface="+mn-cs"/>
              </a:defRPr>
            </a:lvl2pPr>
            <a:lvl3pPr marL="914400" algn="l" rtl="0" fontAlgn="base">
              <a:spcBef>
                <a:spcPct val="0"/>
              </a:spcBef>
              <a:spcAft>
                <a:spcPct val="0"/>
              </a:spcAft>
              <a:defRPr kern="1200">
                <a:solidFill>
                  <a:schemeClr val="tx1"/>
                </a:solidFill>
                <a:latin typeface="Arial" panose="02080604020202020204" charset="0"/>
                <a:ea typeface="宋体" charset="-122"/>
                <a:cs typeface="+mn-cs"/>
              </a:defRPr>
            </a:lvl3pPr>
            <a:lvl4pPr marL="1371600" algn="l" rtl="0" fontAlgn="base">
              <a:spcBef>
                <a:spcPct val="0"/>
              </a:spcBef>
              <a:spcAft>
                <a:spcPct val="0"/>
              </a:spcAft>
              <a:defRPr kern="1200">
                <a:solidFill>
                  <a:schemeClr val="tx1"/>
                </a:solidFill>
                <a:latin typeface="Arial" panose="02080604020202020204" charset="0"/>
                <a:ea typeface="宋体" charset="-122"/>
                <a:cs typeface="+mn-cs"/>
              </a:defRPr>
            </a:lvl4pPr>
            <a:lvl5pPr marL="1828800" algn="l" rtl="0" fontAlgn="base">
              <a:spcBef>
                <a:spcPct val="0"/>
              </a:spcBef>
              <a:spcAft>
                <a:spcPct val="0"/>
              </a:spcAft>
              <a:defRPr kern="1200">
                <a:solidFill>
                  <a:schemeClr val="tx1"/>
                </a:solidFill>
                <a:latin typeface="Arial" panose="02080604020202020204" charset="0"/>
                <a:ea typeface="宋体" charset="-122"/>
                <a:cs typeface="+mn-cs"/>
              </a:defRPr>
            </a:lvl5pPr>
            <a:lvl6pPr marL="2286000" algn="l" defTabSz="914400" rtl="0" eaLnBrk="1" latinLnBrk="0" hangingPunct="1">
              <a:defRPr kern="1200">
                <a:solidFill>
                  <a:schemeClr val="tx1"/>
                </a:solidFill>
                <a:latin typeface="Arial" panose="02080604020202020204" charset="0"/>
                <a:ea typeface="宋体" charset="-122"/>
                <a:cs typeface="+mn-cs"/>
              </a:defRPr>
            </a:lvl6pPr>
            <a:lvl7pPr marL="2743200" algn="l" defTabSz="914400" rtl="0" eaLnBrk="1" latinLnBrk="0" hangingPunct="1">
              <a:defRPr kern="1200">
                <a:solidFill>
                  <a:schemeClr val="tx1"/>
                </a:solidFill>
                <a:latin typeface="Arial" panose="02080604020202020204" charset="0"/>
                <a:ea typeface="宋体" charset="-122"/>
                <a:cs typeface="+mn-cs"/>
              </a:defRPr>
            </a:lvl7pPr>
            <a:lvl8pPr marL="3200400" algn="l" defTabSz="914400" rtl="0" eaLnBrk="1" latinLnBrk="0" hangingPunct="1">
              <a:defRPr kern="1200">
                <a:solidFill>
                  <a:schemeClr val="tx1"/>
                </a:solidFill>
                <a:latin typeface="Arial" panose="02080604020202020204" charset="0"/>
                <a:ea typeface="宋体" charset="-122"/>
                <a:cs typeface="+mn-cs"/>
              </a:defRPr>
            </a:lvl8pPr>
            <a:lvl9pPr marL="3657600" algn="l" defTabSz="914400" rtl="0" eaLnBrk="1" latinLnBrk="0" hangingPunct="1">
              <a:defRPr kern="1200">
                <a:solidFill>
                  <a:schemeClr val="tx1"/>
                </a:solidFill>
                <a:latin typeface="Arial" panose="02080604020202020204" charset="0"/>
                <a:ea typeface="宋体" charset="-122"/>
                <a:cs typeface="+mn-cs"/>
              </a:defRPr>
            </a:lvl9pPr>
          </a:lstStyle>
          <a:p>
            <a:pPr algn="ctr"/>
            <a:r>
              <a:rPr lang="en-US" altLang="zh-CN" sz="2250" b="1" dirty="0" smtClean="0">
                <a:solidFill>
                  <a:srgbClr val="11576A"/>
                </a:solidFill>
                <a:latin typeface="微软雅黑" pitchFamily="34" charset="-122"/>
                <a:ea typeface="微软雅黑" pitchFamily="34" charset="-122"/>
              </a:rPr>
              <a:t>Lec23 I/O</a:t>
            </a:r>
            <a:r>
              <a:rPr lang="zh-CN" altLang="en-US" sz="2250" b="1" dirty="0" smtClean="0">
                <a:solidFill>
                  <a:srgbClr val="11576A"/>
                </a:solidFill>
                <a:latin typeface="微软雅黑" pitchFamily="34" charset="-122"/>
                <a:ea typeface="微软雅黑" pitchFamily="34" charset="-122"/>
              </a:rPr>
              <a:t>子系统</a:t>
            </a:r>
            <a:endParaRPr lang="en-US" altLang="zh-CN" sz="2250" b="1" dirty="0" smtClean="0">
              <a:solidFill>
                <a:srgbClr val="11576A"/>
              </a:solidFill>
              <a:latin typeface="微软雅黑" pitchFamily="34" charset="-122"/>
              <a:ea typeface="微软雅黑" pitchFamily="34" charset="-122"/>
            </a:endParaRPr>
          </a:p>
          <a:p>
            <a:pPr algn="ctr"/>
            <a:r>
              <a:rPr lang="zh-CN" altLang="en-US" sz="2250" b="1" dirty="0" smtClean="0">
                <a:solidFill>
                  <a:srgbClr val="11576A"/>
                </a:solidFill>
                <a:latin typeface="微软雅黑" pitchFamily="34" charset="-122"/>
                <a:ea typeface="微软雅黑" pitchFamily="34" charset="-122"/>
              </a:rPr>
              <a:t>清华大学</a:t>
            </a:r>
            <a:r>
              <a:rPr lang="zh-CN" altLang="en-US" sz="2250" b="1" dirty="0" smtClean="0">
                <a:solidFill>
                  <a:srgbClr val="11576A"/>
                </a:solidFill>
                <a:latin typeface="微软雅黑" pitchFamily="34" charset="-122"/>
                <a:ea typeface="微软雅黑" pitchFamily="34" charset="-122"/>
              </a:rPr>
              <a:t>计算机系</a:t>
            </a:r>
            <a:endParaRPr lang="zh-CN" altLang="en-US" sz="2250" b="1" dirty="0">
              <a:solidFill>
                <a:srgbClr val="11576A"/>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5"/>
                                        </p:tgtEl>
                                        <p:attrNameLst>
                                          <p:attrName>ppt_w</p:attrName>
                                        </p:attrNameLst>
                                      </p:cBhvr>
                                      <p:tavLst>
                                        <p:tav tm="0">
                                          <p:val>
                                            <p:strVal val="ppt_w"/>
                                          </p:val>
                                        </p:tav>
                                        <p:tav tm="100000">
                                          <p:val>
                                            <p:strVal val="4*ppt_w"/>
                                          </p:val>
                                        </p:tav>
                                      </p:tavLst>
                                    </p:anim>
                                    <p:anim calcmode="lin" valueType="num">
                                      <p:cBhvr>
                                        <p:cTn id="7" dur="500"/>
                                        <p:tgtEl>
                                          <p:spTgt spid="25"/>
                                        </p:tgtEl>
                                        <p:attrNameLst>
                                          <p:attrName>ppt_h</p:attrName>
                                        </p:attrNameLst>
                                      </p:cBhvr>
                                      <p:tavLst>
                                        <p:tav tm="0">
                                          <p:val>
                                            <p:strVal val="ppt_h"/>
                                          </p:val>
                                        </p:tav>
                                        <p:tav tm="100000">
                                          <p:val>
                                            <p:strVal val="4*ppt_h"/>
                                          </p:val>
                                        </p:tav>
                                      </p:tavLst>
                                    </p:anim>
                                    <p:set>
                                      <p:cBhvr>
                                        <p:cTn id="8" dur="1" fill="hold">
                                          <p:stCondLst>
                                            <p:cond delay="499"/>
                                          </p:stCondLst>
                                        </p:cTn>
                                        <p:tgtEl>
                                          <p:spTgt spid="25"/>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5"/>
                                        </p:tgtEl>
                                      </p:cBhvr>
                                    </p:animEffect>
                                    <p:set>
                                      <p:cBhvr>
                                        <p:cTn id="11" dur="1" fill="hold">
                                          <p:stCondLst>
                                            <p:cond delay="499"/>
                                          </p:stCondLst>
                                        </p:cTn>
                                        <p:tgtEl>
                                          <p:spTgt spid="2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4"/>
                                        </p:tgtEl>
                                      </p:cBhvr>
                                    </p:animEffect>
                                    <p:set>
                                      <p:cBhvr>
                                        <p:cTn id="1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203598"/>
            <a:ext cx="3425816" cy="3141893"/>
            <a:chOff x="4203805" y="1203598"/>
            <a:chExt cx="3425816" cy="3141893"/>
          </a:xfrm>
        </p:grpSpPr>
        <p:sp>
          <p:nvSpPr>
            <p:cNvPr id="24" name="矩形 23"/>
            <p:cNvSpPr/>
            <p:nvPr/>
          </p:nvSpPr>
          <p:spPr>
            <a:xfrm>
              <a:off x="4986415" y="1223454"/>
              <a:ext cx="2643206" cy="2786082"/>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rot="10800000" flipH="1">
              <a:off x="4986415" y="1794958"/>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H="1">
              <a:off x="4986415" y="2366462"/>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flipH="1">
              <a:off x="4986415" y="3152280"/>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5428883" y="1203598"/>
              <a:ext cx="1750800" cy="338554"/>
            </a:xfrm>
            <a:prstGeom prst="rect">
              <a:avLst/>
            </a:prstGeom>
            <a:noFill/>
          </p:spPr>
          <p:txBody>
            <a:bodyPr wrap="none" rtlCol="0">
              <a:spAutoFit/>
            </a:bodyPr>
            <a:lstStyle/>
            <a:p>
              <a:pPr algn="ctr"/>
              <a:r>
                <a:rPr lang="en-US" altLang="zh-CN" sz="1600" b="1" dirty="0" smtClean="0">
                  <a:solidFill>
                    <a:srgbClr val="11576A"/>
                  </a:solidFill>
                  <a:latin typeface="+mn-ea"/>
                </a:rPr>
                <a:t>I/O</a:t>
              </a:r>
              <a:r>
                <a:rPr lang="zh-CN" altLang="en-US" sz="1600" b="1" dirty="0" smtClean="0">
                  <a:solidFill>
                    <a:srgbClr val="11576A"/>
                  </a:solidFill>
                  <a:latin typeface="+mn-ea"/>
                </a:rPr>
                <a:t>请求处理过程</a:t>
              </a:r>
              <a:endParaRPr lang="en-US" altLang="zh-CN" sz="1600" b="1" dirty="0" smtClean="0">
                <a:solidFill>
                  <a:srgbClr val="11576A"/>
                </a:solidFill>
                <a:latin typeface="+mn-ea"/>
              </a:endParaRPr>
            </a:p>
          </p:txBody>
        </p:sp>
        <p:sp>
          <p:nvSpPr>
            <p:cNvPr id="33" name="TextBox 10"/>
            <p:cNvSpPr txBox="1"/>
            <p:nvPr/>
          </p:nvSpPr>
          <p:spPr>
            <a:xfrm>
              <a:off x="5788469" y="1915871"/>
              <a:ext cx="979755" cy="338554"/>
            </a:xfrm>
            <a:prstGeom prst="rect">
              <a:avLst/>
            </a:prstGeom>
            <a:noFill/>
          </p:spPr>
          <p:txBody>
            <a:bodyPr wrap="none" rtlCol="0">
              <a:spAutoFit/>
            </a:bodyPr>
            <a:lstStyle/>
            <a:p>
              <a:r>
                <a:rPr lang="zh-CN" altLang="en-US" sz="1600" b="1" spc="-100" dirty="0" smtClean="0">
                  <a:solidFill>
                    <a:srgbClr val="11576A"/>
                  </a:solidFill>
                  <a:latin typeface="+mn-ea"/>
                </a:rPr>
                <a:t>设备驱动</a:t>
              </a:r>
              <a:endParaRPr lang="zh-CN" altLang="en-US" sz="1600" b="1" dirty="0">
                <a:solidFill>
                  <a:srgbClr val="11576A"/>
                </a:solidFill>
                <a:latin typeface="+mn-ea"/>
              </a:endParaRPr>
            </a:p>
          </p:txBody>
        </p:sp>
        <p:sp>
          <p:nvSpPr>
            <p:cNvPr id="34" name="TextBox 11"/>
            <p:cNvSpPr txBox="1"/>
            <p:nvPr/>
          </p:nvSpPr>
          <p:spPr>
            <a:xfrm>
              <a:off x="5765202" y="2592140"/>
              <a:ext cx="1018227" cy="338554"/>
            </a:xfrm>
            <a:prstGeom prst="rect">
              <a:avLst/>
            </a:prstGeom>
            <a:noFill/>
          </p:spPr>
          <p:txBody>
            <a:bodyPr wrap="none" rtlCol="0">
              <a:spAutoFit/>
            </a:bodyPr>
            <a:lstStyle/>
            <a:p>
              <a:r>
                <a:rPr lang="zh-CN" altLang="en-US" sz="1600" b="1" spc="-100" dirty="0" smtClean="0">
                  <a:solidFill>
                    <a:srgbClr val="11576A"/>
                  </a:solidFill>
                  <a:latin typeface="+mn-ea"/>
                </a:rPr>
                <a:t>中断处理</a:t>
              </a:r>
              <a:endParaRPr lang="zh-CN" altLang="en-US" sz="1600" b="1" dirty="0">
                <a:solidFill>
                  <a:srgbClr val="11576A"/>
                </a:solidFill>
                <a:latin typeface="+mn-ea"/>
              </a:endParaRPr>
            </a:p>
          </p:txBody>
        </p:sp>
        <p:sp>
          <p:nvSpPr>
            <p:cNvPr id="35" name="TextBox 12"/>
            <p:cNvSpPr txBox="1"/>
            <p:nvPr/>
          </p:nvSpPr>
          <p:spPr>
            <a:xfrm>
              <a:off x="5749449" y="3323859"/>
              <a:ext cx="1018227" cy="584776"/>
            </a:xfrm>
            <a:prstGeom prst="rect">
              <a:avLst/>
            </a:prstGeom>
            <a:noFill/>
          </p:spPr>
          <p:txBody>
            <a:bodyPr wrap="none" rtlCol="0">
              <a:spAutoFit/>
            </a:bodyPr>
            <a:lstStyle/>
            <a:p>
              <a:pPr algn="ctr"/>
              <a:r>
                <a:rPr lang="zh-CN" altLang="en-US" sz="1600" b="1" dirty="0" smtClean="0">
                  <a:solidFill>
                    <a:srgbClr val="11576A"/>
                  </a:solidFill>
                  <a:latin typeface="+mn-ea"/>
                </a:rPr>
                <a:t>硬件控制</a:t>
              </a:r>
            </a:p>
            <a:p>
              <a:pPr algn="ctr"/>
              <a:r>
                <a:rPr lang="zh-CN" altLang="en-US" sz="1600" b="1" dirty="0" smtClean="0">
                  <a:solidFill>
                    <a:srgbClr val="11576A"/>
                  </a:solidFill>
                  <a:latin typeface="+mn-ea"/>
                </a:rPr>
                <a:t>数据传送</a:t>
              </a:r>
              <a:endParaRPr lang="en-US" altLang="zh-CN" sz="1600" b="1" dirty="0" smtClean="0">
                <a:solidFill>
                  <a:srgbClr val="11576A"/>
                </a:solidFill>
                <a:latin typeface="+mn-ea"/>
              </a:endParaRPr>
            </a:p>
          </p:txBody>
        </p:sp>
        <p:sp>
          <p:nvSpPr>
            <p:cNvPr id="42" name="左大括号 41"/>
            <p:cNvSpPr/>
            <p:nvPr/>
          </p:nvSpPr>
          <p:spPr>
            <a:xfrm>
              <a:off x="4772101" y="1223454"/>
              <a:ext cx="142876" cy="571504"/>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772101" y="1814008"/>
              <a:ext cx="142876" cy="2196000"/>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32"/>
            <p:cNvSpPr txBox="1"/>
            <p:nvPr/>
          </p:nvSpPr>
          <p:spPr>
            <a:xfrm>
              <a:off x="4203805" y="1326709"/>
              <a:ext cx="595035" cy="338554"/>
            </a:xfrm>
            <a:prstGeom prst="rect">
              <a:avLst/>
            </a:prstGeom>
            <a:noFill/>
          </p:spPr>
          <p:txBody>
            <a:bodyPr wrap="none" rtlCol="0">
              <a:spAutoFit/>
            </a:bodyPr>
            <a:lstStyle/>
            <a:p>
              <a:r>
                <a:rPr lang="zh-CN" altLang="en-US" sz="1600" b="1" dirty="0" smtClean="0">
                  <a:solidFill>
                    <a:srgbClr val="11576A"/>
                  </a:solidFill>
                  <a:latin typeface="+mn-ea"/>
                </a:rPr>
                <a:t>用户</a:t>
              </a:r>
              <a:endParaRPr lang="zh-CN" altLang="en-US" sz="1600" b="1" dirty="0">
                <a:solidFill>
                  <a:srgbClr val="11576A"/>
                </a:solidFill>
                <a:latin typeface="+mn-ea"/>
              </a:endParaRPr>
            </a:p>
          </p:txBody>
        </p:sp>
        <p:sp>
          <p:nvSpPr>
            <p:cNvPr id="49" name="TextBox 47"/>
            <p:cNvSpPr txBox="1"/>
            <p:nvPr/>
          </p:nvSpPr>
          <p:spPr>
            <a:xfrm>
              <a:off x="5589669" y="4006937"/>
              <a:ext cx="595035" cy="338554"/>
            </a:xfrm>
            <a:prstGeom prst="rect">
              <a:avLst/>
            </a:prstGeom>
            <a:noFill/>
          </p:spPr>
          <p:txBody>
            <a:bodyPr wrap="none" rtlCol="0">
              <a:spAutoFit/>
            </a:bodyPr>
            <a:lstStyle/>
            <a:p>
              <a:r>
                <a:rPr lang="zh-CN" altLang="en-US" sz="1600" b="1" dirty="0" smtClean="0">
                  <a:solidFill>
                    <a:srgbClr val="11576A"/>
                  </a:solidFill>
                  <a:latin typeface="+mn-ea"/>
                </a:rPr>
                <a:t>时间</a:t>
              </a:r>
              <a:endParaRPr lang="zh-CN" altLang="en-US" sz="1600" b="1" dirty="0">
                <a:solidFill>
                  <a:srgbClr val="11576A"/>
                </a:solidFill>
                <a:latin typeface="+mn-ea"/>
              </a:endParaRPr>
            </a:p>
          </p:txBody>
        </p:sp>
        <p:cxnSp>
          <p:nvCxnSpPr>
            <p:cNvPr id="50" name="直接箭头连接符 49"/>
            <p:cNvCxnSpPr>
              <a:stCxn id="49" idx="3"/>
            </p:cNvCxnSpPr>
            <p:nvPr/>
          </p:nvCxnSpPr>
          <p:spPr>
            <a:xfrm flipV="1">
              <a:off x="6184704" y="4173616"/>
              <a:ext cx="755702" cy="259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4207208" y="2742288"/>
              <a:ext cx="595035" cy="338554"/>
            </a:xfrm>
            <a:prstGeom prst="rect">
              <a:avLst/>
            </a:prstGeom>
            <a:noFill/>
          </p:spPr>
          <p:txBody>
            <a:bodyPr wrap="none" rtlCol="0">
              <a:spAutoFit/>
            </a:bodyPr>
            <a:lstStyle/>
            <a:p>
              <a:r>
                <a:rPr lang="zh-CN" altLang="en-US" sz="1600" b="1" dirty="0" smtClean="0">
                  <a:solidFill>
                    <a:srgbClr val="11576A"/>
                  </a:solidFill>
                  <a:latin typeface="+mn-ea"/>
                </a:rPr>
                <a:t>内核</a:t>
              </a:r>
              <a:endParaRPr lang="zh-CN" altLang="en-US" sz="1600" b="1" dirty="0">
                <a:solidFill>
                  <a:srgbClr val="11576A"/>
                </a:solidFill>
                <a:latin typeface="+mn-ea"/>
              </a:endParaRPr>
            </a:p>
          </p:txBody>
        </p:sp>
      </p:grpSp>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同步与异步I/O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4" name="组合 13"/>
          <p:cNvGrpSpPr/>
          <p:nvPr/>
        </p:nvGrpSpPr>
        <p:grpSpPr>
          <a:xfrm>
            <a:off x="4753494" y="1538880"/>
            <a:ext cx="1042642" cy="2209860"/>
            <a:chOff x="4876243" y="1538880"/>
            <a:chExt cx="1042642" cy="2209860"/>
          </a:xfrm>
        </p:grpSpPr>
        <p:cxnSp>
          <p:nvCxnSpPr>
            <p:cNvPr id="41" name="直接箭头连接符 40"/>
            <p:cNvCxnSpPr/>
            <p:nvPr/>
          </p:nvCxnSpPr>
          <p:spPr>
            <a:xfrm rot="16200000" flipV="1">
              <a:off x="4621085" y="1952880"/>
              <a:ext cx="828000"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026499" y="3172740"/>
              <a:ext cx="252000" cy="576000"/>
              <a:chOff x="5344544" y="3156625"/>
              <a:chExt cx="252000" cy="576000"/>
            </a:xfrm>
          </p:grpSpPr>
          <p:cxnSp>
            <p:nvCxnSpPr>
              <p:cNvPr id="40" name="直接连接符 39"/>
              <p:cNvCxnSpPr/>
              <p:nvPr/>
            </p:nvCxnSpPr>
            <p:spPr>
              <a:xfrm flipV="1">
                <a:off x="5344544"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V="1">
                <a:off x="5065130" y="3444625"/>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48" name="弧形 47"/>
            <p:cNvSpPr/>
            <p:nvPr/>
          </p:nvSpPr>
          <p:spPr>
            <a:xfrm rot="-8100000">
              <a:off x="4876243" y="2245668"/>
              <a:ext cx="1042642" cy="1042642"/>
            </a:xfrm>
            <a:prstGeom prst="arc">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 name="组合 9"/>
          <p:cNvGrpSpPr/>
          <p:nvPr/>
        </p:nvGrpSpPr>
        <p:grpSpPr>
          <a:xfrm>
            <a:off x="433045" y="1691602"/>
            <a:ext cx="3480942" cy="590931"/>
            <a:chOff x="433045" y="1575338"/>
            <a:chExt cx="3480942" cy="590931"/>
          </a:xfrm>
        </p:grpSpPr>
        <p:pic>
          <p:nvPicPr>
            <p:cNvPr id="37" name="图片 36" descr="小点1.png"/>
            <p:cNvPicPr>
              <a:picLocks noChangeAspect="1"/>
            </p:cNvPicPr>
            <p:nvPr/>
          </p:nvPicPr>
          <p:blipFill>
            <a:blip r:embed="rId2" cstate="print"/>
            <a:stretch>
              <a:fillRect/>
            </a:stretch>
          </p:blipFill>
          <p:spPr>
            <a:xfrm>
              <a:off x="433045" y="1680114"/>
              <a:ext cx="151066" cy="148997"/>
            </a:xfrm>
            <a:prstGeom prst="rect">
              <a:avLst/>
            </a:prstGeom>
            <a:effectLst/>
          </p:spPr>
        </p:pic>
        <p:sp>
          <p:nvSpPr>
            <p:cNvPr id="38" name="内容占位符 2"/>
            <p:cNvSpPr txBox="1"/>
            <p:nvPr/>
          </p:nvSpPr>
          <p:spPr>
            <a:xfrm>
              <a:off x="565608" y="1575338"/>
              <a:ext cx="3348379" cy="5909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立即从</a:t>
              </a:r>
              <a:r>
                <a:rPr lang="en-US" altLang="zh-CN" sz="1800" dirty="0" smtClean="0">
                  <a:sym typeface="宋体" charset="0"/>
                </a:rPr>
                <a:t>read</a:t>
              </a:r>
              <a:r>
                <a:rPr lang="zh-CN" altLang="en-US" sz="1800" dirty="0" smtClean="0">
                  <a:sym typeface="宋体" charset="0"/>
                </a:rPr>
                <a:t>或</a:t>
              </a:r>
              <a:r>
                <a:rPr lang="en-US" altLang="zh-CN" sz="1800" dirty="0" smtClean="0">
                  <a:sym typeface="宋体" charset="0"/>
                </a:rPr>
                <a:t>write</a:t>
              </a:r>
              <a:r>
                <a:rPr lang="zh-CN" altLang="en-US" sz="1800" dirty="0" smtClean="0">
                  <a:sym typeface="宋体" charset="0"/>
                </a:rPr>
                <a:t>系统调用返回，返回值为成功传输字节数</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3" name="组合 12"/>
          <p:cNvGrpSpPr/>
          <p:nvPr/>
        </p:nvGrpSpPr>
        <p:grpSpPr>
          <a:xfrm>
            <a:off x="458818" y="2432865"/>
            <a:ext cx="3480943" cy="590931"/>
            <a:chOff x="433044" y="2414249"/>
            <a:chExt cx="3480943" cy="590931"/>
          </a:xfrm>
        </p:grpSpPr>
        <p:pic>
          <p:nvPicPr>
            <p:cNvPr id="45" name="图片 44" descr="小点1.png"/>
            <p:cNvPicPr>
              <a:picLocks noChangeAspect="1"/>
            </p:cNvPicPr>
            <p:nvPr/>
          </p:nvPicPr>
          <p:blipFill>
            <a:blip r:embed="rId2" cstate="print"/>
            <a:stretch>
              <a:fillRect/>
            </a:stretch>
          </p:blipFill>
          <p:spPr>
            <a:xfrm>
              <a:off x="433044" y="2519025"/>
              <a:ext cx="151066" cy="148997"/>
            </a:xfrm>
            <a:prstGeom prst="rect">
              <a:avLst/>
            </a:prstGeom>
            <a:effectLst/>
          </p:spPr>
        </p:pic>
        <p:sp>
          <p:nvSpPr>
            <p:cNvPr id="46" name="内容占位符 2"/>
            <p:cNvSpPr txBox="1"/>
            <p:nvPr/>
          </p:nvSpPr>
          <p:spPr>
            <a:xfrm>
              <a:off x="565608" y="2414249"/>
              <a:ext cx="3348379" cy="5909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sym typeface="宋体" charset="0"/>
                </a:rPr>
                <a:t>r</a:t>
              </a:r>
              <a:r>
                <a:rPr lang="zh-CN" altLang="en-US" sz="1800" dirty="0" smtClean="0">
                  <a:sym typeface="宋体" charset="0"/>
                </a:rPr>
                <a:t>ead或write的传输字节数可能为零</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218235" y="1223145"/>
            <a:ext cx="3941421" cy="400110"/>
            <a:chOff x="21437" y="1251486"/>
            <a:chExt cx="3941421" cy="400110"/>
          </a:xfrm>
        </p:grpSpPr>
        <p:sp>
          <p:nvSpPr>
            <p:cNvPr id="51" name="内容占位符 2"/>
            <p:cNvSpPr txBox="1"/>
            <p:nvPr/>
          </p:nvSpPr>
          <p:spPr>
            <a:xfrm>
              <a:off x="319520" y="1251486"/>
              <a:ext cx="3643338"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非</a:t>
              </a:r>
              <a:r>
                <a:rPr lang="zh-CN" altLang="en-US" dirty="0" smtClean="0">
                  <a:sym typeface="宋体" charset="0"/>
                </a:rPr>
                <a:t>阻塞I/O: “</a:t>
              </a:r>
              <a:r>
                <a:rPr lang="zh-CN" altLang="en-US" dirty="0" smtClean="0">
                  <a:solidFill>
                    <a:srgbClr val="C00000"/>
                  </a:solidFill>
                  <a:sym typeface="宋体" charset="0"/>
                </a:rPr>
                <a:t>Don</a:t>
              </a:r>
              <a:r>
                <a:rPr lang="en-US" altLang="zh-CN" dirty="0" smtClean="0">
                  <a:solidFill>
                    <a:srgbClr val="C00000"/>
                  </a:solidFill>
                  <a:sym typeface="宋体" charset="0"/>
                </a:rPr>
                <a:t>’</a:t>
              </a:r>
              <a:r>
                <a:rPr lang="zh-CN" altLang="en-US" dirty="0" smtClean="0">
                  <a:solidFill>
                    <a:srgbClr val="C00000"/>
                  </a:solidFill>
                  <a:sym typeface="宋体" charset="0"/>
                </a:rPr>
                <a:t>t Wait</a:t>
              </a:r>
              <a:r>
                <a:rPr lang="zh-CN" altLang="en-US"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2" name="TextBox 37"/>
            <p:cNvSpPr txBox="1"/>
            <p:nvPr/>
          </p:nvSpPr>
          <p:spPr>
            <a:xfrm>
              <a:off x="21437" y="125148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3" name="组合 52"/>
          <p:cNvGrpSpPr/>
          <p:nvPr/>
        </p:nvGrpSpPr>
        <p:grpSpPr>
          <a:xfrm>
            <a:off x="5010622" y="1532005"/>
            <a:ext cx="1042642" cy="2202938"/>
            <a:chOff x="5003963" y="1449223"/>
            <a:chExt cx="1042642" cy="2202938"/>
          </a:xfrm>
        </p:grpSpPr>
        <p:cxnSp>
          <p:nvCxnSpPr>
            <p:cNvPr id="54" name="直接箭头连接符 53"/>
            <p:cNvCxnSpPr/>
            <p:nvPr/>
          </p:nvCxnSpPr>
          <p:spPr>
            <a:xfrm flipV="1">
              <a:off x="5132392" y="1449223"/>
              <a:ext cx="0" cy="8485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6200000" flipV="1">
              <a:off x="4844392" y="3364161"/>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7" name="弧形 56"/>
            <p:cNvSpPr/>
            <p:nvPr/>
          </p:nvSpPr>
          <p:spPr>
            <a:xfrm rot="-8100000">
              <a:off x="5003963" y="2175014"/>
              <a:ext cx="1042642" cy="1042642"/>
            </a:xfrm>
            <a:prstGeom prst="arc">
              <a:avLst/>
            </a:prstGeom>
            <a:ln w="38100">
              <a:solidFill>
                <a:srgbClr val="C00000"/>
              </a:solidFill>
              <a:prstDash val="sysDash"/>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down)">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203598"/>
            <a:ext cx="3425816" cy="3141893"/>
            <a:chOff x="4203805" y="1203598"/>
            <a:chExt cx="3425816" cy="3141893"/>
          </a:xfrm>
        </p:grpSpPr>
        <p:sp>
          <p:nvSpPr>
            <p:cNvPr id="24" name="矩形 23"/>
            <p:cNvSpPr/>
            <p:nvPr/>
          </p:nvSpPr>
          <p:spPr>
            <a:xfrm>
              <a:off x="4986415" y="1223454"/>
              <a:ext cx="2643206" cy="2786082"/>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rot="10800000" flipH="1">
              <a:off x="4986415" y="1794958"/>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H="1">
              <a:off x="4986415" y="2366462"/>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flipH="1">
              <a:off x="4986415" y="3152280"/>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5428883" y="1203598"/>
              <a:ext cx="1750800" cy="338554"/>
            </a:xfrm>
            <a:prstGeom prst="rect">
              <a:avLst/>
            </a:prstGeom>
            <a:noFill/>
          </p:spPr>
          <p:txBody>
            <a:bodyPr wrap="none" rtlCol="0">
              <a:spAutoFit/>
            </a:bodyPr>
            <a:lstStyle/>
            <a:p>
              <a:pPr algn="ctr"/>
              <a:r>
                <a:rPr lang="en-US" altLang="zh-CN" sz="1600" b="1" dirty="0" smtClean="0">
                  <a:solidFill>
                    <a:srgbClr val="11576A"/>
                  </a:solidFill>
                  <a:latin typeface="+mn-ea"/>
                </a:rPr>
                <a:t>I/O</a:t>
              </a:r>
              <a:r>
                <a:rPr lang="zh-CN" altLang="en-US" sz="1600" b="1" dirty="0" smtClean="0">
                  <a:solidFill>
                    <a:srgbClr val="11576A"/>
                  </a:solidFill>
                  <a:latin typeface="+mn-ea"/>
                </a:rPr>
                <a:t>请求处理过程</a:t>
              </a:r>
              <a:endParaRPr lang="en-US" altLang="zh-CN" sz="1600" b="1" dirty="0" smtClean="0">
                <a:solidFill>
                  <a:srgbClr val="11576A"/>
                </a:solidFill>
                <a:latin typeface="+mn-ea"/>
              </a:endParaRPr>
            </a:p>
          </p:txBody>
        </p:sp>
        <p:sp>
          <p:nvSpPr>
            <p:cNvPr id="33" name="TextBox 10"/>
            <p:cNvSpPr txBox="1"/>
            <p:nvPr/>
          </p:nvSpPr>
          <p:spPr>
            <a:xfrm>
              <a:off x="5788469" y="1915871"/>
              <a:ext cx="979755" cy="338554"/>
            </a:xfrm>
            <a:prstGeom prst="rect">
              <a:avLst/>
            </a:prstGeom>
            <a:noFill/>
          </p:spPr>
          <p:txBody>
            <a:bodyPr wrap="none" rtlCol="0">
              <a:spAutoFit/>
            </a:bodyPr>
            <a:lstStyle/>
            <a:p>
              <a:r>
                <a:rPr lang="zh-CN" altLang="en-US" sz="1600" b="1" spc="-100" dirty="0" smtClean="0">
                  <a:solidFill>
                    <a:srgbClr val="11576A"/>
                  </a:solidFill>
                  <a:latin typeface="+mn-ea"/>
                </a:rPr>
                <a:t>设备驱动</a:t>
              </a:r>
              <a:endParaRPr lang="zh-CN" altLang="en-US" sz="1600" b="1" dirty="0">
                <a:solidFill>
                  <a:srgbClr val="11576A"/>
                </a:solidFill>
                <a:latin typeface="+mn-ea"/>
              </a:endParaRPr>
            </a:p>
          </p:txBody>
        </p:sp>
        <p:sp>
          <p:nvSpPr>
            <p:cNvPr id="34" name="TextBox 11"/>
            <p:cNvSpPr txBox="1"/>
            <p:nvPr/>
          </p:nvSpPr>
          <p:spPr>
            <a:xfrm>
              <a:off x="5765202" y="2592140"/>
              <a:ext cx="1018227" cy="338554"/>
            </a:xfrm>
            <a:prstGeom prst="rect">
              <a:avLst/>
            </a:prstGeom>
            <a:noFill/>
          </p:spPr>
          <p:txBody>
            <a:bodyPr wrap="none" rtlCol="0">
              <a:spAutoFit/>
            </a:bodyPr>
            <a:lstStyle/>
            <a:p>
              <a:r>
                <a:rPr lang="zh-CN" altLang="en-US" sz="1600" b="1" spc="-100" dirty="0" smtClean="0">
                  <a:solidFill>
                    <a:srgbClr val="11576A"/>
                  </a:solidFill>
                  <a:latin typeface="+mn-ea"/>
                </a:rPr>
                <a:t>中断处理</a:t>
              </a:r>
              <a:endParaRPr lang="zh-CN" altLang="en-US" sz="1600" b="1" dirty="0">
                <a:solidFill>
                  <a:srgbClr val="11576A"/>
                </a:solidFill>
                <a:latin typeface="+mn-ea"/>
              </a:endParaRPr>
            </a:p>
          </p:txBody>
        </p:sp>
        <p:sp>
          <p:nvSpPr>
            <p:cNvPr id="35" name="TextBox 12"/>
            <p:cNvSpPr txBox="1"/>
            <p:nvPr/>
          </p:nvSpPr>
          <p:spPr>
            <a:xfrm>
              <a:off x="5749449" y="3323859"/>
              <a:ext cx="1018227" cy="584776"/>
            </a:xfrm>
            <a:prstGeom prst="rect">
              <a:avLst/>
            </a:prstGeom>
            <a:noFill/>
          </p:spPr>
          <p:txBody>
            <a:bodyPr wrap="none" rtlCol="0">
              <a:spAutoFit/>
            </a:bodyPr>
            <a:lstStyle/>
            <a:p>
              <a:pPr algn="ctr"/>
              <a:r>
                <a:rPr lang="zh-CN" altLang="en-US" sz="1600" b="1" dirty="0" smtClean="0">
                  <a:solidFill>
                    <a:srgbClr val="11576A"/>
                  </a:solidFill>
                  <a:latin typeface="+mn-ea"/>
                </a:rPr>
                <a:t>硬件控制</a:t>
              </a:r>
            </a:p>
            <a:p>
              <a:pPr algn="ctr"/>
              <a:r>
                <a:rPr lang="zh-CN" altLang="en-US" sz="1600" b="1" dirty="0" smtClean="0">
                  <a:solidFill>
                    <a:srgbClr val="11576A"/>
                  </a:solidFill>
                  <a:latin typeface="+mn-ea"/>
                </a:rPr>
                <a:t>数据传送</a:t>
              </a:r>
              <a:endParaRPr lang="en-US" altLang="zh-CN" sz="1600" b="1" dirty="0" smtClean="0">
                <a:solidFill>
                  <a:srgbClr val="11576A"/>
                </a:solidFill>
                <a:latin typeface="+mn-ea"/>
              </a:endParaRPr>
            </a:p>
          </p:txBody>
        </p:sp>
        <p:sp>
          <p:nvSpPr>
            <p:cNvPr id="42" name="左大括号 41"/>
            <p:cNvSpPr/>
            <p:nvPr/>
          </p:nvSpPr>
          <p:spPr>
            <a:xfrm>
              <a:off x="4772101" y="1223454"/>
              <a:ext cx="142876" cy="571504"/>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772101" y="1814008"/>
              <a:ext cx="142876" cy="2196000"/>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32"/>
            <p:cNvSpPr txBox="1"/>
            <p:nvPr/>
          </p:nvSpPr>
          <p:spPr>
            <a:xfrm>
              <a:off x="4203805" y="1326709"/>
              <a:ext cx="595035" cy="338554"/>
            </a:xfrm>
            <a:prstGeom prst="rect">
              <a:avLst/>
            </a:prstGeom>
            <a:noFill/>
          </p:spPr>
          <p:txBody>
            <a:bodyPr wrap="none" rtlCol="0">
              <a:spAutoFit/>
            </a:bodyPr>
            <a:lstStyle/>
            <a:p>
              <a:r>
                <a:rPr lang="zh-CN" altLang="en-US" sz="1600" b="1" dirty="0" smtClean="0">
                  <a:solidFill>
                    <a:srgbClr val="11576A"/>
                  </a:solidFill>
                  <a:latin typeface="+mn-ea"/>
                </a:rPr>
                <a:t>用户</a:t>
              </a:r>
              <a:endParaRPr lang="zh-CN" altLang="en-US" sz="1600" b="1" dirty="0">
                <a:solidFill>
                  <a:srgbClr val="11576A"/>
                </a:solidFill>
                <a:latin typeface="+mn-ea"/>
              </a:endParaRPr>
            </a:p>
          </p:txBody>
        </p:sp>
        <p:sp>
          <p:nvSpPr>
            <p:cNvPr id="49" name="TextBox 47"/>
            <p:cNvSpPr txBox="1"/>
            <p:nvPr/>
          </p:nvSpPr>
          <p:spPr>
            <a:xfrm>
              <a:off x="5589669" y="4006937"/>
              <a:ext cx="595035" cy="338554"/>
            </a:xfrm>
            <a:prstGeom prst="rect">
              <a:avLst/>
            </a:prstGeom>
            <a:noFill/>
          </p:spPr>
          <p:txBody>
            <a:bodyPr wrap="none" rtlCol="0">
              <a:spAutoFit/>
            </a:bodyPr>
            <a:lstStyle/>
            <a:p>
              <a:r>
                <a:rPr lang="zh-CN" altLang="en-US" sz="1600" b="1" dirty="0" smtClean="0">
                  <a:solidFill>
                    <a:srgbClr val="11576A"/>
                  </a:solidFill>
                  <a:latin typeface="+mn-ea"/>
                </a:rPr>
                <a:t>时间</a:t>
              </a:r>
              <a:endParaRPr lang="zh-CN" altLang="en-US" sz="1600" b="1" dirty="0">
                <a:solidFill>
                  <a:srgbClr val="11576A"/>
                </a:solidFill>
                <a:latin typeface="+mn-ea"/>
              </a:endParaRPr>
            </a:p>
          </p:txBody>
        </p:sp>
        <p:cxnSp>
          <p:nvCxnSpPr>
            <p:cNvPr id="50" name="直接箭头连接符 49"/>
            <p:cNvCxnSpPr>
              <a:stCxn id="49" idx="3"/>
            </p:cNvCxnSpPr>
            <p:nvPr/>
          </p:nvCxnSpPr>
          <p:spPr>
            <a:xfrm flipV="1">
              <a:off x="6184704" y="4173616"/>
              <a:ext cx="755702" cy="259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4207208" y="2742288"/>
              <a:ext cx="595035" cy="338554"/>
            </a:xfrm>
            <a:prstGeom prst="rect">
              <a:avLst/>
            </a:prstGeom>
            <a:noFill/>
          </p:spPr>
          <p:txBody>
            <a:bodyPr wrap="none" rtlCol="0">
              <a:spAutoFit/>
            </a:bodyPr>
            <a:lstStyle/>
            <a:p>
              <a:r>
                <a:rPr lang="zh-CN" altLang="en-US" sz="1600" b="1" dirty="0" smtClean="0">
                  <a:solidFill>
                    <a:srgbClr val="11576A"/>
                  </a:solidFill>
                  <a:latin typeface="+mn-ea"/>
                </a:rPr>
                <a:t>内核</a:t>
              </a:r>
              <a:endParaRPr lang="zh-CN" altLang="en-US" sz="1600" b="1" dirty="0">
                <a:solidFill>
                  <a:srgbClr val="11576A"/>
                </a:solidFill>
                <a:latin typeface="+mn-ea"/>
              </a:endParaRPr>
            </a:p>
          </p:txBody>
        </p:sp>
      </p:grpSp>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同步与异步I/O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92209" y="1340257"/>
            <a:ext cx="3941421" cy="400110"/>
            <a:chOff x="-18065" y="1407135"/>
            <a:chExt cx="3941421" cy="400110"/>
          </a:xfrm>
        </p:grpSpPr>
        <p:sp>
          <p:nvSpPr>
            <p:cNvPr id="37" name="内容占位符 2"/>
            <p:cNvSpPr txBox="1"/>
            <p:nvPr/>
          </p:nvSpPr>
          <p:spPr>
            <a:xfrm>
              <a:off x="280018" y="1407135"/>
              <a:ext cx="3643338"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异步</a:t>
              </a:r>
              <a:r>
                <a:rPr lang="zh-CN" altLang="en-US" dirty="0" smtClean="0">
                  <a:sym typeface="宋体" charset="0"/>
                </a:rPr>
                <a:t>I/O: “</a:t>
              </a:r>
              <a:r>
                <a:rPr lang="zh-CN" altLang="en-US" dirty="0" smtClean="0">
                  <a:solidFill>
                    <a:srgbClr val="C00000"/>
                  </a:solidFill>
                  <a:sym typeface="宋体" charset="0"/>
                </a:rPr>
                <a:t>Tell Me Later</a:t>
              </a:r>
              <a:r>
                <a:rPr lang="zh-CN" altLang="en-US"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8" name="TextBox 45"/>
            <p:cNvSpPr txBox="1"/>
            <p:nvPr/>
          </p:nvSpPr>
          <p:spPr>
            <a:xfrm>
              <a:off x="-18065" y="14071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336793" y="1727589"/>
            <a:ext cx="3520023" cy="840230"/>
            <a:chOff x="415325" y="1740517"/>
            <a:chExt cx="3520023" cy="840230"/>
          </a:xfrm>
        </p:grpSpPr>
        <p:pic>
          <p:nvPicPr>
            <p:cNvPr id="45" name="图片 44" descr="小点1.png"/>
            <p:cNvPicPr>
              <a:picLocks noChangeAspect="1"/>
            </p:cNvPicPr>
            <p:nvPr/>
          </p:nvPicPr>
          <p:blipFill>
            <a:blip r:embed="rId2" cstate="print"/>
            <a:stretch>
              <a:fillRect/>
            </a:stretch>
          </p:blipFill>
          <p:spPr>
            <a:xfrm>
              <a:off x="415325" y="1841372"/>
              <a:ext cx="151066" cy="148997"/>
            </a:xfrm>
            <a:prstGeom prst="rect">
              <a:avLst/>
            </a:prstGeom>
            <a:effectLst/>
          </p:spPr>
        </p:pic>
        <p:sp>
          <p:nvSpPr>
            <p:cNvPr id="46" name="内容占位符 2"/>
            <p:cNvSpPr txBox="1"/>
            <p:nvPr/>
          </p:nvSpPr>
          <p:spPr>
            <a:xfrm>
              <a:off x="532028" y="1740517"/>
              <a:ext cx="3403320" cy="84023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读数据时，使用指针标记好用户缓冲区，立即返回；稍后内核将填充缓冲区并通知用户</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320932" y="2686728"/>
            <a:ext cx="3596929" cy="840230"/>
            <a:chOff x="399464" y="2699656"/>
            <a:chExt cx="3596929" cy="840230"/>
          </a:xfrm>
        </p:grpSpPr>
        <p:pic>
          <p:nvPicPr>
            <p:cNvPr id="51" name="图片 50" descr="小点1.png"/>
            <p:cNvPicPr>
              <a:picLocks noChangeAspect="1"/>
            </p:cNvPicPr>
            <p:nvPr/>
          </p:nvPicPr>
          <p:blipFill>
            <a:blip r:embed="rId2" cstate="print"/>
            <a:stretch>
              <a:fillRect/>
            </a:stretch>
          </p:blipFill>
          <p:spPr>
            <a:xfrm>
              <a:off x="399464" y="2784432"/>
              <a:ext cx="151066" cy="148997"/>
            </a:xfrm>
            <a:prstGeom prst="rect">
              <a:avLst/>
            </a:prstGeom>
            <a:effectLst/>
          </p:spPr>
        </p:pic>
        <p:sp>
          <p:nvSpPr>
            <p:cNvPr id="52" name="内容占位符 2"/>
            <p:cNvSpPr txBox="1"/>
            <p:nvPr/>
          </p:nvSpPr>
          <p:spPr>
            <a:xfrm>
              <a:off x="532028" y="2699656"/>
              <a:ext cx="3464365" cy="84023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写数据时，使用指针标记好用户缓冲区，立即返回；稍后内核将处理数据并通知用户</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53" name="组合 52"/>
          <p:cNvGrpSpPr/>
          <p:nvPr/>
        </p:nvGrpSpPr>
        <p:grpSpPr>
          <a:xfrm>
            <a:off x="4753494" y="1538880"/>
            <a:ext cx="1042642" cy="2209860"/>
            <a:chOff x="4876243" y="1538880"/>
            <a:chExt cx="1042642" cy="2209860"/>
          </a:xfrm>
        </p:grpSpPr>
        <p:cxnSp>
          <p:nvCxnSpPr>
            <p:cNvPr id="54" name="直接箭头连接符 53"/>
            <p:cNvCxnSpPr/>
            <p:nvPr/>
          </p:nvCxnSpPr>
          <p:spPr>
            <a:xfrm rot="16200000" flipV="1">
              <a:off x="4621085" y="1952880"/>
              <a:ext cx="828000"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5026499" y="3172740"/>
              <a:ext cx="252000" cy="576000"/>
              <a:chOff x="5344544" y="3156625"/>
              <a:chExt cx="252000" cy="576000"/>
            </a:xfrm>
          </p:grpSpPr>
          <p:cxnSp>
            <p:nvCxnSpPr>
              <p:cNvPr id="58" name="直接连接符 57"/>
              <p:cNvCxnSpPr/>
              <p:nvPr/>
            </p:nvCxnSpPr>
            <p:spPr>
              <a:xfrm flipV="1">
                <a:off x="5344544"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6200000" flipV="1">
                <a:off x="5065130" y="3444625"/>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57" name="弧形 56"/>
            <p:cNvSpPr/>
            <p:nvPr/>
          </p:nvSpPr>
          <p:spPr>
            <a:xfrm rot="-8100000">
              <a:off x="4876243" y="2245668"/>
              <a:ext cx="1042642" cy="1042642"/>
            </a:xfrm>
            <a:prstGeom prst="arc">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0" name="组合 59"/>
          <p:cNvGrpSpPr/>
          <p:nvPr/>
        </p:nvGrpSpPr>
        <p:grpSpPr>
          <a:xfrm>
            <a:off x="5010622" y="1532005"/>
            <a:ext cx="1042642" cy="2202938"/>
            <a:chOff x="5003963" y="1449223"/>
            <a:chExt cx="1042642" cy="2202938"/>
          </a:xfrm>
        </p:grpSpPr>
        <p:cxnSp>
          <p:nvCxnSpPr>
            <p:cNvPr id="61" name="直接箭头连接符 60"/>
            <p:cNvCxnSpPr/>
            <p:nvPr/>
          </p:nvCxnSpPr>
          <p:spPr>
            <a:xfrm flipV="1">
              <a:off x="5132392" y="1449223"/>
              <a:ext cx="0" cy="8485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16200000" flipV="1">
              <a:off x="4844392" y="3364161"/>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63" name="弧形 62"/>
            <p:cNvSpPr/>
            <p:nvPr/>
          </p:nvSpPr>
          <p:spPr>
            <a:xfrm rot="-8100000">
              <a:off x="5003963" y="2175014"/>
              <a:ext cx="1042642" cy="1042642"/>
            </a:xfrm>
            <a:prstGeom prst="arc">
              <a:avLst/>
            </a:prstGeom>
            <a:ln w="38100">
              <a:solidFill>
                <a:srgbClr val="C00000"/>
              </a:solidFill>
              <a:prstDash val="sysDash"/>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 name="组合 16"/>
          <p:cNvGrpSpPr/>
          <p:nvPr/>
        </p:nvGrpSpPr>
        <p:grpSpPr>
          <a:xfrm>
            <a:off x="5139051" y="1575552"/>
            <a:ext cx="1736735" cy="2160000"/>
            <a:chOff x="5139051" y="1575552"/>
            <a:chExt cx="1736735" cy="2160000"/>
          </a:xfrm>
        </p:grpSpPr>
        <p:grpSp>
          <p:nvGrpSpPr>
            <p:cNvPr id="6" name="组合 5"/>
            <p:cNvGrpSpPr/>
            <p:nvPr/>
          </p:nvGrpSpPr>
          <p:grpSpPr>
            <a:xfrm>
              <a:off x="6623786" y="1575552"/>
              <a:ext cx="252000" cy="2160000"/>
              <a:chOff x="7021597" y="1570134"/>
              <a:chExt cx="252000" cy="2160000"/>
            </a:xfrm>
          </p:grpSpPr>
          <p:cxnSp>
            <p:nvCxnSpPr>
              <p:cNvPr id="36" name="直接连接符 35"/>
              <p:cNvCxnSpPr/>
              <p:nvPr/>
            </p:nvCxnSpPr>
            <p:spPr>
              <a:xfrm flipV="1">
                <a:off x="7021597"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16200000" flipV="1">
                <a:off x="6173178" y="2650134"/>
                <a:ext cx="2160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5139051" y="3734943"/>
              <a:ext cx="258513" cy="0"/>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sp>
        <p:nvSpPr>
          <p:cNvPr id="47" name="TextBox 9"/>
          <p:cNvSpPr txBox="1"/>
          <p:nvPr/>
        </p:nvSpPr>
        <p:spPr>
          <a:xfrm>
            <a:off x="5151537" y="1439831"/>
            <a:ext cx="1601721" cy="338554"/>
          </a:xfrm>
          <a:prstGeom prst="rect">
            <a:avLst/>
          </a:prstGeom>
          <a:noFill/>
        </p:spPr>
        <p:txBody>
          <a:bodyPr wrap="none" rtlCol="0">
            <a:spAutoFit/>
          </a:bodyPr>
          <a:lstStyle/>
          <a:p>
            <a:pPr algn="ctr"/>
            <a:r>
              <a:rPr lang="en-US" altLang="zh-CN" sz="1600" b="1" dirty="0" smtClean="0">
                <a:solidFill>
                  <a:srgbClr val="11576A"/>
                </a:solidFill>
                <a:latin typeface="+mn-ea"/>
              </a:rPr>
              <a:t>——</a:t>
            </a:r>
            <a:r>
              <a:rPr lang="zh-CN" altLang="en-US" sz="1600" b="1" dirty="0" smtClean="0">
                <a:solidFill>
                  <a:srgbClr val="11576A"/>
                </a:solidFill>
                <a:latin typeface="+mn-ea"/>
              </a:rPr>
              <a:t> 等待 </a:t>
            </a:r>
            <a:r>
              <a:rPr lang="en-US" altLang="zh-CN" sz="1600" b="1" dirty="0" smtClean="0">
                <a:solidFill>
                  <a:srgbClr val="11576A"/>
                </a:solidFill>
                <a:latin typeface="+mn-ea"/>
              </a:rPr>
              <a:t>——</a:t>
            </a:r>
            <a:endParaRPr lang="zh-CN" altLang="en-US" sz="16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down)">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right)">
                                      <p:cBhvr>
                                        <p:cTn id="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solidFill>
                  <a:srgbClr val="C00000"/>
                </a:solidFill>
              </a:rPr>
              <a:t>I/O</a:t>
            </a:r>
            <a:r>
              <a:rPr lang="zh-CN" altLang="en-US" dirty="0" smtClean="0">
                <a:solidFill>
                  <a:srgbClr val="C00000"/>
                </a:solidFill>
              </a:rPr>
              <a:t>结构</a:t>
            </a:r>
            <a:endParaRPr lang="zh-CN" altLang="en-US" dirty="0">
              <a:solidFill>
                <a:srgbClr val="C00000"/>
              </a:solidFill>
            </a:endParaRPr>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I/O 结构: 一个实际例子</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 name="组合 4"/>
          <p:cNvGrpSpPr/>
          <p:nvPr/>
        </p:nvGrpSpPr>
        <p:grpSpPr>
          <a:xfrm>
            <a:off x="4309108" y="1436452"/>
            <a:ext cx="2786082" cy="1270326"/>
            <a:chOff x="4355976" y="1444300"/>
            <a:chExt cx="2786082" cy="1270326"/>
          </a:xfrm>
        </p:grpSpPr>
        <p:sp>
          <p:nvSpPr>
            <p:cNvPr id="14" name="内容占位符 2"/>
            <p:cNvSpPr txBox="1"/>
            <p:nvPr/>
          </p:nvSpPr>
          <p:spPr>
            <a:xfrm>
              <a:off x="4355976" y="1444300"/>
              <a:ext cx="1319626" cy="346249"/>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北桥</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2" cstate="print"/>
            <a:stretch>
              <a:fillRect/>
            </a:stretch>
          </p:blipFill>
          <p:spPr>
            <a:xfrm>
              <a:off x="4630998" y="1868724"/>
              <a:ext cx="151066" cy="148997"/>
            </a:xfrm>
            <a:prstGeom prst="rect">
              <a:avLst/>
            </a:prstGeom>
            <a:effectLst/>
          </p:spPr>
        </p:pic>
        <p:sp>
          <p:nvSpPr>
            <p:cNvPr id="24" name="内容占位符 2"/>
            <p:cNvSpPr txBox="1"/>
            <p:nvPr/>
          </p:nvSpPr>
          <p:spPr>
            <a:xfrm>
              <a:off x="4763561" y="1763948"/>
              <a:ext cx="806861"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内存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5" name="图片 24" descr="小点1.png"/>
            <p:cNvPicPr>
              <a:picLocks noChangeAspect="1"/>
            </p:cNvPicPr>
            <p:nvPr/>
          </p:nvPicPr>
          <p:blipFill>
            <a:blip r:embed="rId2" cstate="print"/>
            <a:stretch>
              <a:fillRect/>
            </a:stretch>
          </p:blipFill>
          <p:spPr>
            <a:xfrm>
              <a:off x="4630998" y="2153918"/>
              <a:ext cx="151066" cy="148997"/>
            </a:xfrm>
            <a:prstGeom prst="rect">
              <a:avLst/>
            </a:prstGeom>
            <a:effectLst/>
          </p:spPr>
        </p:pic>
        <p:sp>
          <p:nvSpPr>
            <p:cNvPr id="26" name="内容占位符 2"/>
            <p:cNvSpPr txBox="1"/>
            <p:nvPr/>
          </p:nvSpPr>
          <p:spPr>
            <a:xfrm>
              <a:off x="4763561" y="2087242"/>
              <a:ext cx="237849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AGP/PCI-Express</a:t>
              </a:r>
              <a:endParaRPr lang="zh-CN" altLang="en-US" sz="1800" dirty="0">
                <a:sym typeface="宋体" charset="0"/>
              </a:endParaRPr>
            </a:p>
          </p:txBody>
        </p:sp>
        <p:pic>
          <p:nvPicPr>
            <p:cNvPr id="27" name="图片 26" descr="小点1.png"/>
            <p:cNvPicPr>
              <a:picLocks noChangeAspect="1"/>
            </p:cNvPicPr>
            <p:nvPr/>
          </p:nvPicPr>
          <p:blipFill>
            <a:blip r:embed="rId2" cstate="print"/>
            <a:stretch>
              <a:fillRect/>
            </a:stretch>
          </p:blipFill>
          <p:spPr>
            <a:xfrm>
              <a:off x="4630998" y="2439670"/>
              <a:ext cx="151066" cy="148997"/>
            </a:xfrm>
            <a:prstGeom prst="rect">
              <a:avLst/>
            </a:prstGeom>
            <a:effectLst/>
          </p:spPr>
        </p:pic>
        <p:sp>
          <p:nvSpPr>
            <p:cNvPr id="28" name="内容占位符 2"/>
            <p:cNvSpPr txBox="1"/>
            <p:nvPr/>
          </p:nvSpPr>
          <p:spPr>
            <a:xfrm>
              <a:off x="4763561" y="2372994"/>
              <a:ext cx="202130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Built-in display</a:t>
              </a:r>
              <a:endParaRPr lang="zh-CN" altLang="en-US" sz="1800" dirty="0">
                <a:sym typeface="宋体" charset="0"/>
              </a:endParaRPr>
            </a:p>
          </p:txBody>
        </p:sp>
      </p:grpSp>
      <p:grpSp>
        <p:nvGrpSpPr>
          <p:cNvPr id="6" name="组合 5"/>
          <p:cNvGrpSpPr/>
          <p:nvPr/>
        </p:nvGrpSpPr>
        <p:grpSpPr>
          <a:xfrm>
            <a:off x="4286248" y="2658746"/>
            <a:ext cx="2786082" cy="2413334"/>
            <a:chOff x="4286248" y="2658746"/>
            <a:chExt cx="2786082" cy="2413334"/>
          </a:xfrm>
        </p:grpSpPr>
        <p:sp>
          <p:nvSpPr>
            <p:cNvPr id="29" name="内容占位符 2"/>
            <p:cNvSpPr txBox="1"/>
            <p:nvPr/>
          </p:nvSpPr>
          <p:spPr>
            <a:xfrm>
              <a:off x="4286248" y="2658746"/>
              <a:ext cx="1319626" cy="346249"/>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南桥</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0" name="图片 29" descr="小点1.png"/>
            <p:cNvPicPr>
              <a:picLocks noChangeAspect="1"/>
            </p:cNvPicPr>
            <p:nvPr/>
          </p:nvPicPr>
          <p:blipFill>
            <a:blip r:embed="rId2" cstate="print"/>
            <a:stretch>
              <a:fillRect/>
            </a:stretch>
          </p:blipFill>
          <p:spPr>
            <a:xfrm>
              <a:off x="4561270" y="3045070"/>
              <a:ext cx="151066" cy="148997"/>
            </a:xfrm>
            <a:prstGeom prst="rect">
              <a:avLst/>
            </a:prstGeom>
            <a:effectLst/>
          </p:spPr>
        </p:pic>
        <p:sp>
          <p:nvSpPr>
            <p:cNvPr id="31" name="内容占位符 2"/>
            <p:cNvSpPr txBox="1"/>
            <p:nvPr/>
          </p:nvSpPr>
          <p:spPr>
            <a:xfrm>
              <a:off x="4693833" y="2940294"/>
              <a:ext cx="130692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ATA/IDE</a:t>
              </a:r>
              <a:endParaRPr lang="zh-CN" altLang="en-US" sz="1800" dirty="0">
                <a:sym typeface="宋体" charset="0"/>
              </a:endParaRPr>
            </a:p>
          </p:txBody>
        </p:sp>
        <p:pic>
          <p:nvPicPr>
            <p:cNvPr id="32" name="图片 31" descr="小点1.png"/>
            <p:cNvPicPr>
              <a:picLocks noChangeAspect="1"/>
            </p:cNvPicPr>
            <p:nvPr/>
          </p:nvPicPr>
          <p:blipFill>
            <a:blip r:embed="rId2" cstate="print"/>
            <a:stretch>
              <a:fillRect/>
            </a:stretch>
          </p:blipFill>
          <p:spPr>
            <a:xfrm>
              <a:off x="4561270" y="3330264"/>
              <a:ext cx="151066" cy="148997"/>
            </a:xfrm>
            <a:prstGeom prst="rect">
              <a:avLst/>
            </a:prstGeom>
            <a:effectLst/>
          </p:spPr>
        </p:pic>
        <p:sp>
          <p:nvSpPr>
            <p:cNvPr id="33" name="内容占位符 2"/>
            <p:cNvSpPr txBox="1"/>
            <p:nvPr/>
          </p:nvSpPr>
          <p:spPr>
            <a:xfrm>
              <a:off x="4693833" y="3263588"/>
              <a:ext cx="1021175"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PCI总线</a:t>
              </a:r>
              <a:endParaRPr lang="zh-CN" altLang="en-US" sz="1800" dirty="0">
                <a:sym typeface="宋体" charset="0"/>
              </a:endParaRPr>
            </a:p>
          </p:txBody>
        </p:sp>
        <p:pic>
          <p:nvPicPr>
            <p:cNvPr id="34" name="图片 33" descr="小点1.png"/>
            <p:cNvPicPr>
              <a:picLocks noChangeAspect="1"/>
            </p:cNvPicPr>
            <p:nvPr/>
          </p:nvPicPr>
          <p:blipFill>
            <a:blip r:embed="rId2" cstate="print"/>
            <a:stretch>
              <a:fillRect/>
            </a:stretch>
          </p:blipFill>
          <p:spPr>
            <a:xfrm>
              <a:off x="4561270" y="3616016"/>
              <a:ext cx="151066" cy="148997"/>
            </a:xfrm>
            <a:prstGeom prst="rect">
              <a:avLst/>
            </a:prstGeom>
            <a:effectLst/>
          </p:spPr>
        </p:pic>
        <p:sp>
          <p:nvSpPr>
            <p:cNvPr id="35" name="内容占位符 2"/>
            <p:cNvSpPr txBox="1"/>
            <p:nvPr/>
          </p:nvSpPr>
          <p:spPr>
            <a:xfrm>
              <a:off x="4693833" y="3549340"/>
              <a:ext cx="2307059"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USB/Firewire总线</a:t>
              </a:r>
              <a:endParaRPr lang="zh-CN" altLang="en-US" sz="1800" dirty="0">
                <a:sym typeface="宋体" charset="0"/>
              </a:endParaRPr>
            </a:p>
          </p:txBody>
        </p:sp>
        <p:pic>
          <p:nvPicPr>
            <p:cNvPr id="36" name="图片 35" descr="小点1.png"/>
            <p:cNvPicPr>
              <a:picLocks noChangeAspect="1"/>
            </p:cNvPicPr>
            <p:nvPr/>
          </p:nvPicPr>
          <p:blipFill>
            <a:blip r:embed="rId2" cstate="print"/>
            <a:stretch>
              <a:fillRect/>
            </a:stretch>
          </p:blipFill>
          <p:spPr>
            <a:xfrm>
              <a:off x="4561270" y="3940426"/>
              <a:ext cx="151066" cy="148997"/>
            </a:xfrm>
            <a:prstGeom prst="rect">
              <a:avLst/>
            </a:prstGeom>
            <a:effectLst/>
          </p:spPr>
        </p:pic>
        <p:sp>
          <p:nvSpPr>
            <p:cNvPr id="37" name="内容占位符 2"/>
            <p:cNvSpPr txBox="1"/>
            <p:nvPr/>
          </p:nvSpPr>
          <p:spPr>
            <a:xfrm>
              <a:off x="4693833" y="3835650"/>
              <a:ext cx="237849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Serial/Parallel接口</a:t>
              </a:r>
              <a:endParaRPr lang="zh-CN" altLang="en-US" sz="1800" dirty="0">
                <a:sym typeface="宋体" charset="0"/>
              </a:endParaRPr>
            </a:p>
          </p:txBody>
        </p:sp>
        <p:pic>
          <p:nvPicPr>
            <p:cNvPr id="38" name="图片 37" descr="小点1.png"/>
            <p:cNvPicPr>
              <a:picLocks noChangeAspect="1"/>
            </p:cNvPicPr>
            <p:nvPr/>
          </p:nvPicPr>
          <p:blipFill>
            <a:blip r:embed="rId2" cstate="print"/>
            <a:stretch>
              <a:fillRect/>
            </a:stretch>
          </p:blipFill>
          <p:spPr>
            <a:xfrm>
              <a:off x="4561270" y="4225620"/>
              <a:ext cx="151066" cy="148997"/>
            </a:xfrm>
            <a:prstGeom prst="rect">
              <a:avLst/>
            </a:prstGeom>
            <a:effectLst/>
          </p:spPr>
        </p:pic>
        <p:sp>
          <p:nvSpPr>
            <p:cNvPr id="39" name="内容占位符 2"/>
            <p:cNvSpPr txBox="1"/>
            <p:nvPr/>
          </p:nvSpPr>
          <p:spPr>
            <a:xfrm>
              <a:off x="4693833" y="4158944"/>
              <a:ext cx="1592679"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DMA 控制器</a:t>
              </a:r>
              <a:endParaRPr lang="zh-CN" altLang="en-US" sz="1800" dirty="0">
                <a:sym typeface="宋体" charset="0"/>
              </a:endParaRPr>
            </a:p>
          </p:txBody>
        </p:sp>
        <p:pic>
          <p:nvPicPr>
            <p:cNvPr id="40" name="图片 39" descr="小点1.png"/>
            <p:cNvPicPr>
              <a:picLocks noChangeAspect="1"/>
            </p:cNvPicPr>
            <p:nvPr/>
          </p:nvPicPr>
          <p:blipFill>
            <a:blip r:embed="rId2" cstate="print"/>
            <a:stretch>
              <a:fillRect/>
            </a:stretch>
          </p:blipFill>
          <p:spPr>
            <a:xfrm>
              <a:off x="4561270" y="4511372"/>
              <a:ext cx="151066" cy="148997"/>
            </a:xfrm>
            <a:prstGeom prst="rect">
              <a:avLst/>
            </a:prstGeom>
            <a:effectLst/>
          </p:spPr>
        </p:pic>
        <p:sp>
          <p:nvSpPr>
            <p:cNvPr id="41" name="内容占位符 2"/>
            <p:cNvSpPr txBox="1"/>
            <p:nvPr/>
          </p:nvSpPr>
          <p:spPr>
            <a:xfrm>
              <a:off x="4693833" y="4444696"/>
              <a:ext cx="202130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Interrupt控制器</a:t>
              </a:r>
              <a:endParaRPr lang="zh-CN" altLang="en-US" sz="1800" dirty="0">
                <a:sym typeface="宋体" charset="0"/>
              </a:endParaRPr>
            </a:p>
          </p:txBody>
        </p:sp>
        <p:pic>
          <p:nvPicPr>
            <p:cNvPr id="42" name="图片 41" descr="小点1.png"/>
            <p:cNvPicPr>
              <a:picLocks noChangeAspect="1"/>
            </p:cNvPicPr>
            <p:nvPr/>
          </p:nvPicPr>
          <p:blipFill>
            <a:blip r:embed="rId2" cstate="print"/>
            <a:stretch>
              <a:fillRect/>
            </a:stretch>
          </p:blipFill>
          <p:spPr>
            <a:xfrm>
              <a:off x="4561270" y="4797124"/>
              <a:ext cx="151066" cy="148997"/>
            </a:xfrm>
            <a:prstGeom prst="rect">
              <a:avLst/>
            </a:prstGeom>
            <a:effectLst/>
          </p:spPr>
        </p:pic>
        <p:sp>
          <p:nvSpPr>
            <p:cNvPr id="43" name="内容占位符 2"/>
            <p:cNvSpPr txBox="1"/>
            <p:nvPr/>
          </p:nvSpPr>
          <p:spPr>
            <a:xfrm>
              <a:off x="4693833" y="4730448"/>
              <a:ext cx="237849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RTC, ACPI, BIOS, …</a:t>
              </a:r>
              <a:endParaRPr lang="zh-CN" altLang="en-US" sz="1800" dirty="0"/>
            </a:p>
          </p:txBody>
        </p:sp>
      </p:grpSp>
      <p:cxnSp>
        <p:nvCxnSpPr>
          <p:cNvPr id="45" name="直接连接符 44"/>
          <p:cNvCxnSpPr/>
          <p:nvPr/>
        </p:nvCxnSpPr>
        <p:spPr>
          <a:xfrm rot="16200000" flipH="1">
            <a:off x="-10572856" y="2285998"/>
            <a:ext cx="13144592"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57290" y="1214428"/>
            <a:ext cx="1714512" cy="785818"/>
            <a:chOff x="1357290" y="1214428"/>
            <a:chExt cx="1714512" cy="785818"/>
          </a:xfrm>
        </p:grpSpPr>
        <p:sp>
          <p:nvSpPr>
            <p:cNvPr id="49" name="矩形 48"/>
            <p:cNvSpPr/>
            <p:nvPr/>
          </p:nvSpPr>
          <p:spPr>
            <a:xfrm>
              <a:off x="1357290" y="1214428"/>
              <a:ext cx="1714512" cy="785818"/>
            </a:xfrm>
            <a:prstGeom prst="rect">
              <a:avLst/>
            </a:prstGeom>
            <a:gradFill>
              <a:gsLst>
                <a:gs pos="100000">
                  <a:schemeClr val="tx1">
                    <a:lumMod val="75000"/>
                    <a:lumOff val="25000"/>
                  </a:schemeClr>
                </a:gs>
                <a:gs pos="0">
                  <a:schemeClr val="bg1">
                    <a:lumMod val="65000"/>
                  </a:schemeClr>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1876408" y="1328736"/>
              <a:ext cx="648000" cy="576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TextBox 79"/>
            <p:cNvSpPr txBox="1"/>
            <p:nvPr/>
          </p:nvSpPr>
          <p:spPr>
            <a:xfrm>
              <a:off x="1833541" y="1319204"/>
              <a:ext cx="647934" cy="307777"/>
            </a:xfrm>
            <a:prstGeom prst="rect">
              <a:avLst/>
            </a:prstGeom>
            <a:noFill/>
          </p:spPr>
          <p:txBody>
            <a:bodyPr wrap="none" rtlCol="0">
              <a:spAutoFit/>
            </a:bodyPr>
            <a:lstStyle/>
            <a:p>
              <a:r>
                <a:rPr lang="en-US" altLang="zh-CN" sz="700" b="1" dirty="0" smtClean="0">
                  <a:solidFill>
                    <a:srgbClr val="11576A"/>
                  </a:solidFill>
                  <a:latin typeface="+mn-ea"/>
                </a:rPr>
                <a:t>Pentium 4</a:t>
              </a:r>
            </a:p>
            <a:p>
              <a:r>
                <a:rPr lang="en-US" altLang="zh-CN" sz="700" b="1" dirty="0" smtClean="0">
                  <a:solidFill>
                    <a:srgbClr val="11576A"/>
                  </a:solidFill>
                  <a:latin typeface="+mn-ea"/>
                </a:rPr>
                <a:t>CPU</a:t>
              </a:r>
              <a:endParaRPr lang="zh-CN" altLang="en-US" sz="700" b="1" dirty="0">
                <a:solidFill>
                  <a:srgbClr val="11576A"/>
                </a:solidFill>
                <a:latin typeface="+mn-ea"/>
              </a:endParaRPr>
            </a:p>
          </p:txBody>
        </p:sp>
      </p:grpSp>
      <p:grpSp>
        <p:nvGrpSpPr>
          <p:cNvPr id="4" name="组合 3"/>
          <p:cNvGrpSpPr/>
          <p:nvPr/>
        </p:nvGrpSpPr>
        <p:grpSpPr>
          <a:xfrm>
            <a:off x="642910" y="2811782"/>
            <a:ext cx="3333388" cy="2009014"/>
            <a:chOff x="642910" y="2811782"/>
            <a:chExt cx="3333388" cy="2009014"/>
          </a:xfrm>
        </p:grpSpPr>
        <p:sp>
          <p:nvSpPr>
            <p:cNvPr id="81" name="矩形 80"/>
            <p:cNvSpPr/>
            <p:nvPr/>
          </p:nvSpPr>
          <p:spPr>
            <a:xfrm>
              <a:off x="2120248" y="2811782"/>
              <a:ext cx="142876" cy="162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p:cNvSpPr/>
            <p:nvPr/>
          </p:nvSpPr>
          <p:spPr>
            <a:xfrm>
              <a:off x="2500298" y="3837659"/>
              <a:ext cx="1476000" cy="123134"/>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86"/>
            <p:cNvSpPr txBox="1"/>
            <p:nvPr/>
          </p:nvSpPr>
          <p:spPr>
            <a:xfrm>
              <a:off x="2495536" y="3798896"/>
              <a:ext cx="513281" cy="215444"/>
            </a:xfrm>
            <a:prstGeom prst="rect">
              <a:avLst/>
            </a:prstGeom>
            <a:noFill/>
          </p:spPr>
          <p:txBody>
            <a:bodyPr wrap="none" rtlCol="0">
              <a:spAutoFit/>
            </a:bodyPr>
            <a:lstStyle/>
            <a:p>
              <a:r>
                <a:rPr lang="en-US" altLang="zh-CN" sz="800" b="1" spc="-150" dirty="0" smtClean="0">
                  <a:solidFill>
                    <a:schemeClr val="bg1"/>
                  </a:solidFill>
                  <a:latin typeface="+mn-ea"/>
                </a:rPr>
                <a:t>133MB/s</a:t>
              </a:r>
              <a:endParaRPr lang="zh-CN" altLang="en-US" sz="800" b="1" spc="-150" dirty="0">
                <a:solidFill>
                  <a:schemeClr val="bg1"/>
                </a:solidFill>
                <a:latin typeface="+mn-ea"/>
              </a:endParaRPr>
            </a:p>
          </p:txBody>
        </p:sp>
        <p:sp>
          <p:nvSpPr>
            <p:cNvPr id="89" name="矩形 88"/>
            <p:cNvSpPr/>
            <p:nvPr/>
          </p:nvSpPr>
          <p:spPr>
            <a:xfrm>
              <a:off x="1077888" y="3754446"/>
              <a:ext cx="792000" cy="144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TextBox 89"/>
            <p:cNvSpPr txBox="1"/>
            <p:nvPr/>
          </p:nvSpPr>
          <p:spPr>
            <a:xfrm>
              <a:off x="2285984" y="2857502"/>
              <a:ext cx="647934" cy="215444"/>
            </a:xfrm>
            <a:prstGeom prst="rect">
              <a:avLst/>
            </a:prstGeom>
            <a:noFill/>
          </p:spPr>
          <p:txBody>
            <a:bodyPr wrap="none" rtlCol="0">
              <a:spAutoFit/>
            </a:bodyPr>
            <a:lstStyle/>
            <a:p>
              <a:r>
                <a:rPr lang="en-US" altLang="zh-CN" sz="800" b="1" dirty="0" smtClean="0">
                  <a:solidFill>
                    <a:srgbClr val="11576A"/>
                  </a:solidFill>
                  <a:latin typeface="+mn-ea"/>
                </a:rPr>
                <a:t>266MB/s</a:t>
              </a:r>
              <a:endParaRPr lang="zh-CN" altLang="en-US" sz="800" b="1" dirty="0">
                <a:solidFill>
                  <a:srgbClr val="11576A"/>
                </a:solidFill>
                <a:latin typeface="+mn-ea"/>
              </a:endParaRPr>
            </a:p>
          </p:txBody>
        </p:sp>
        <p:sp>
          <p:nvSpPr>
            <p:cNvPr id="91" name="TextBox 90"/>
            <p:cNvSpPr txBox="1"/>
            <p:nvPr/>
          </p:nvSpPr>
          <p:spPr>
            <a:xfrm>
              <a:off x="1447778" y="2849563"/>
              <a:ext cx="590226" cy="461665"/>
            </a:xfrm>
            <a:prstGeom prst="rect">
              <a:avLst/>
            </a:prstGeom>
            <a:noFill/>
          </p:spPr>
          <p:txBody>
            <a:bodyPr wrap="none" rtlCol="0">
              <a:spAutoFit/>
            </a:bodyPr>
            <a:lstStyle/>
            <a:p>
              <a:r>
                <a:rPr lang="en-US" altLang="zh-CN" sz="800" b="1" dirty="0" smtClean="0">
                  <a:solidFill>
                    <a:srgbClr val="11576A"/>
                  </a:solidFill>
                  <a:latin typeface="+mn-ea"/>
                </a:rPr>
                <a:t>ATA100</a:t>
              </a:r>
            </a:p>
            <a:p>
              <a:r>
                <a:rPr lang="en-US" altLang="zh-CN" sz="800" b="1" dirty="0" smtClean="0">
                  <a:solidFill>
                    <a:srgbClr val="11576A"/>
                  </a:solidFill>
                  <a:latin typeface="+mn-ea"/>
                </a:rPr>
                <a:t>IDE</a:t>
              </a:r>
            </a:p>
            <a:p>
              <a:r>
                <a:rPr lang="en-US" altLang="zh-CN" sz="800" b="1" dirty="0" smtClean="0">
                  <a:solidFill>
                    <a:srgbClr val="11576A"/>
                  </a:solidFill>
                  <a:latin typeface="+mn-ea"/>
                </a:rPr>
                <a:t>drives</a:t>
              </a:r>
              <a:endParaRPr lang="zh-CN" altLang="en-US" sz="800" b="1" dirty="0">
                <a:solidFill>
                  <a:srgbClr val="11576A"/>
                </a:solidFill>
                <a:latin typeface="+mn-ea"/>
              </a:endParaRPr>
            </a:p>
          </p:txBody>
        </p:sp>
        <p:sp>
          <p:nvSpPr>
            <p:cNvPr id="92" name="矩形 91"/>
            <p:cNvSpPr/>
            <p:nvPr/>
          </p:nvSpPr>
          <p:spPr>
            <a:xfrm rot="19320000">
              <a:off x="1479510" y="3785591"/>
              <a:ext cx="1332000" cy="144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矩形 92"/>
            <p:cNvSpPr/>
            <p:nvPr/>
          </p:nvSpPr>
          <p:spPr>
            <a:xfrm rot="2700000">
              <a:off x="2363103" y="4133805"/>
              <a:ext cx="504000" cy="144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7" name="组合 96"/>
            <p:cNvGrpSpPr/>
            <p:nvPr/>
          </p:nvGrpSpPr>
          <p:grpSpPr>
            <a:xfrm>
              <a:off x="2738420" y="4162438"/>
              <a:ext cx="142876" cy="633416"/>
              <a:chOff x="2643174" y="4071948"/>
              <a:chExt cx="142876" cy="714380"/>
            </a:xfrm>
          </p:grpSpPr>
          <p:sp>
            <p:nvSpPr>
              <p:cNvPr id="94" name="矩形 93"/>
              <p:cNvSpPr/>
              <p:nvPr/>
            </p:nvSpPr>
            <p:spPr>
              <a:xfrm>
                <a:off x="2643174" y="4071948"/>
                <a:ext cx="142876" cy="714380"/>
              </a:xfrm>
              <a:prstGeom prst="rect">
                <a:avLst/>
              </a:prstGeom>
              <a:solidFill>
                <a:srgbClr val="CC9900"/>
              </a:solid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5400000">
                <a:off x="2462619" y="4443009"/>
                <a:ext cx="504000" cy="158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2605084" y="3986221"/>
              <a:ext cx="412292" cy="215444"/>
            </a:xfrm>
            <a:prstGeom prst="rect">
              <a:avLst/>
            </a:prstGeom>
            <a:noFill/>
          </p:spPr>
          <p:txBody>
            <a:bodyPr wrap="none" rtlCol="0">
              <a:spAutoFit/>
            </a:bodyPr>
            <a:lstStyle/>
            <a:p>
              <a:r>
                <a:rPr lang="en-US" altLang="zh-CN" sz="800" b="1" dirty="0" smtClean="0">
                  <a:solidFill>
                    <a:srgbClr val="11576A"/>
                  </a:solidFill>
                  <a:latin typeface="+mn-ea"/>
                </a:rPr>
                <a:t>CNR</a:t>
              </a:r>
              <a:endParaRPr lang="zh-CN" altLang="en-US" sz="800" b="1" dirty="0">
                <a:solidFill>
                  <a:srgbClr val="11576A"/>
                </a:solidFill>
                <a:latin typeface="+mn-ea"/>
              </a:endParaRPr>
            </a:p>
          </p:txBody>
        </p:sp>
        <p:sp>
          <p:nvSpPr>
            <p:cNvPr id="83" name="矩形 82"/>
            <p:cNvSpPr/>
            <p:nvPr/>
          </p:nvSpPr>
          <p:spPr>
            <a:xfrm>
              <a:off x="1876408" y="3521082"/>
              <a:ext cx="648000" cy="576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83"/>
            <p:cNvSpPr txBox="1"/>
            <p:nvPr/>
          </p:nvSpPr>
          <p:spPr>
            <a:xfrm>
              <a:off x="1833541" y="3497267"/>
              <a:ext cx="643125" cy="523220"/>
            </a:xfrm>
            <a:prstGeom prst="rect">
              <a:avLst/>
            </a:prstGeom>
            <a:noFill/>
          </p:spPr>
          <p:txBody>
            <a:bodyPr wrap="none" rtlCol="0">
              <a:spAutoFit/>
            </a:bodyPr>
            <a:lstStyle/>
            <a:p>
              <a:r>
                <a:rPr lang="en-US" altLang="zh-CN" sz="700" b="1" dirty="0" smtClean="0">
                  <a:solidFill>
                    <a:srgbClr val="11576A"/>
                  </a:solidFill>
                  <a:latin typeface="+mn-ea"/>
                </a:rPr>
                <a:t>I/O</a:t>
              </a:r>
            </a:p>
            <a:p>
              <a:r>
                <a:rPr lang="en-US" altLang="zh-CN" sz="700" b="1" dirty="0" smtClean="0">
                  <a:solidFill>
                    <a:srgbClr val="11576A"/>
                  </a:solidFill>
                  <a:latin typeface="+mn-ea"/>
                </a:rPr>
                <a:t>Controller</a:t>
              </a:r>
            </a:p>
            <a:p>
              <a:r>
                <a:rPr lang="en-US" altLang="zh-CN" sz="700" b="1" dirty="0" smtClean="0">
                  <a:solidFill>
                    <a:srgbClr val="11576A"/>
                  </a:solidFill>
                  <a:latin typeface="+mn-ea"/>
                </a:rPr>
                <a:t>Hub 2</a:t>
              </a:r>
            </a:p>
            <a:p>
              <a:r>
                <a:rPr lang="en-US" altLang="zh-CN" sz="700" b="1" dirty="0" smtClean="0">
                  <a:solidFill>
                    <a:srgbClr val="11576A"/>
                  </a:solidFill>
                  <a:latin typeface="+mn-ea"/>
                </a:rPr>
                <a:t>(ICH2)</a:t>
              </a:r>
              <a:endParaRPr lang="zh-CN" altLang="en-US" sz="700" b="1" dirty="0">
                <a:solidFill>
                  <a:srgbClr val="11576A"/>
                </a:solidFill>
                <a:latin typeface="+mn-ea"/>
              </a:endParaRPr>
            </a:p>
          </p:txBody>
        </p:sp>
        <p:sp>
          <p:nvSpPr>
            <p:cNvPr id="99" name="矩形 98"/>
            <p:cNvSpPr/>
            <p:nvPr/>
          </p:nvSpPr>
          <p:spPr>
            <a:xfrm>
              <a:off x="1876408" y="4429138"/>
              <a:ext cx="648000" cy="35719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99"/>
            <p:cNvSpPr txBox="1"/>
            <p:nvPr/>
          </p:nvSpPr>
          <p:spPr>
            <a:xfrm>
              <a:off x="1833541" y="4405323"/>
              <a:ext cx="643125" cy="307777"/>
            </a:xfrm>
            <a:prstGeom prst="rect">
              <a:avLst/>
            </a:prstGeom>
            <a:noFill/>
          </p:spPr>
          <p:txBody>
            <a:bodyPr wrap="square" rtlCol="0">
              <a:spAutoFit/>
            </a:bodyPr>
            <a:lstStyle/>
            <a:p>
              <a:r>
                <a:rPr lang="en-US" altLang="zh-CN" sz="700" b="1" dirty="0" smtClean="0">
                  <a:solidFill>
                    <a:srgbClr val="11576A"/>
                  </a:solidFill>
                  <a:latin typeface="+mn-ea"/>
                </a:rPr>
                <a:t>Flash</a:t>
              </a:r>
            </a:p>
            <a:p>
              <a:r>
                <a:rPr lang="en-US" altLang="zh-CN" sz="700" b="1" dirty="0" smtClean="0">
                  <a:solidFill>
                    <a:srgbClr val="11576A"/>
                  </a:solidFill>
                  <a:latin typeface="+mn-ea"/>
                </a:rPr>
                <a:t>BIOS</a:t>
              </a:r>
            </a:p>
          </p:txBody>
        </p:sp>
        <p:grpSp>
          <p:nvGrpSpPr>
            <p:cNvPr id="101" name="组合 100"/>
            <p:cNvGrpSpPr/>
            <p:nvPr/>
          </p:nvGrpSpPr>
          <p:grpSpPr>
            <a:xfrm>
              <a:off x="3805234" y="3643320"/>
              <a:ext cx="142876" cy="1143008"/>
              <a:chOff x="4143372" y="1428742"/>
              <a:chExt cx="142876" cy="1428760"/>
            </a:xfrm>
            <a:solidFill>
              <a:schemeClr val="bg1">
                <a:lumMod val="75000"/>
              </a:schemeClr>
            </a:solidFill>
          </p:grpSpPr>
          <p:sp>
            <p:nvSpPr>
              <p:cNvPr id="102" name="矩形 101"/>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3" name="直接连接符 102"/>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04" name="组合 103"/>
            <p:cNvGrpSpPr/>
            <p:nvPr/>
          </p:nvGrpSpPr>
          <p:grpSpPr>
            <a:xfrm>
              <a:off x="3414703" y="3643320"/>
              <a:ext cx="142876" cy="1143008"/>
              <a:chOff x="4143372" y="1428742"/>
              <a:chExt cx="142876" cy="1428760"/>
            </a:xfrm>
            <a:solidFill>
              <a:schemeClr val="bg1">
                <a:lumMod val="75000"/>
              </a:schemeClr>
            </a:solidFill>
          </p:grpSpPr>
          <p:sp>
            <p:nvSpPr>
              <p:cNvPr id="105" name="矩形 104"/>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6" name="直接连接符 105"/>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3609965" y="3643320"/>
              <a:ext cx="142876" cy="1143008"/>
              <a:chOff x="4143372" y="1428742"/>
              <a:chExt cx="142876" cy="1428760"/>
            </a:xfrm>
            <a:solidFill>
              <a:schemeClr val="bg1">
                <a:lumMod val="75000"/>
              </a:schemeClr>
            </a:solidFill>
          </p:grpSpPr>
          <p:sp>
            <p:nvSpPr>
              <p:cNvPr id="108" name="矩形 107"/>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9" name="直接连接符 108"/>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3219434" y="3643320"/>
              <a:ext cx="142876" cy="1143008"/>
              <a:chOff x="4143372" y="1428742"/>
              <a:chExt cx="142876" cy="1428760"/>
            </a:xfrm>
            <a:solidFill>
              <a:schemeClr val="bg1">
                <a:lumMod val="75000"/>
              </a:schemeClr>
            </a:solidFill>
          </p:grpSpPr>
          <p:sp>
            <p:nvSpPr>
              <p:cNvPr id="111" name="矩形 110"/>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2" name="直接连接符 111"/>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3009890" y="3643320"/>
              <a:ext cx="142876" cy="1143008"/>
              <a:chOff x="4143372" y="1428742"/>
              <a:chExt cx="142876" cy="1428760"/>
            </a:xfrm>
            <a:solidFill>
              <a:schemeClr val="bg1">
                <a:lumMod val="75000"/>
              </a:schemeClr>
            </a:solidFill>
          </p:grpSpPr>
          <p:sp>
            <p:nvSpPr>
              <p:cNvPr id="114" name="矩形 113"/>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16" name="TextBox 115"/>
            <p:cNvSpPr txBox="1"/>
            <p:nvPr/>
          </p:nvSpPr>
          <p:spPr>
            <a:xfrm>
              <a:off x="3176574" y="3457584"/>
              <a:ext cx="641522" cy="215444"/>
            </a:xfrm>
            <a:prstGeom prst="rect">
              <a:avLst/>
            </a:prstGeom>
            <a:noFill/>
          </p:spPr>
          <p:txBody>
            <a:bodyPr wrap="none" rtlCol="0">
              <a:spAutoFit/>
            </a:bodyPr>
            <a:lstStyle/>
            <a:p>
              <a:r>
                <a:rPr lang="en-US" altLang="zh-CN" sz="800" b="1" dirty="0" smtClean="0">
                  <a:solidFill>
                    <a:srgbClr val="11576A"/>
                  </a:solidFill>
                  <a:latin typeface="+mn-ea"/>
                </a:rPr>
                <a:t>PCI slots</a:t>
              </a:r>
              <a:endParaRPr lang="zh-CN" altLang="en-US" sz="800" b="1" dirty="0">
                <a:solidFill>
                  <a:srgbClr val="11576A"/>
                </a:solidFill>
                <a:latin typeface="+mn-ea"/>
              </a:endParaRPr>
            </a:p>
          </p:txBody>
        </p:sp>
        <p:sp>
          <p:nvSpPr>
            <p:cNvPr id="118" name="立方体 117"/>
            <p:cNvSpPr/>
            <p:nvPr/>
          </p:nvSpPr>
          <p:spPr>
            <a:xfrm>
              <a:off x="2571736" y="3143254"/>
              <a:ext cx="285752" cy="357190"/>
            </a:xfrm>
            <a:prstGeom prst="cube">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立方体 118"/>
            <p:cNvSpPr/>
            <p:nvPr/>
          </p:nvSpPr>
          <p:spPr>
            <a:xfrm>
              <a:off x="2838443" y="3047994"/>
              <a:ext cx="285752" cy="357190"/>
            </a:xfrm>
            <a:prstGeom prst="cube">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矩形 119"/>
            <p:cNvSpPr/>
            <p:nvPr/>
          </p:nvSpPr>
          <p:spPr>
            <a:xfrm>
              <a:off x="1295378" y="3571882"/>
              <a:ext cx="576000" cy="123134"/>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矩形 120"/>
            <p:cNvSpPr/>
            <p:nvPr/>
          </p:nvSpPr>
          <p:spPr>
            <a:xfrm>
              <a:off x="1296802" y="3408275"/>
              <a:ext cx="122400" cy="216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050" name="Picture 2" descr="C:\Users\tf-pc\Desktop\硬盘.png"/>
            <p:cNvPicPr>
              <a:picLocks noChangeAspect="1" noChangeArrowheads="1"/>
            </p:cNvPicPr>
            <p:nvPr/>
          </p:nvPicPr>
          <p:blipFill>
            <a:blip r:embed="rId3" cstate="print"/>
            <a:srcRect/>
            <a:stretch>
              <a:fillRect/>
            </a:stretch>
          </p:blipFill>
          <p:spPr bwMode="auto">
            <a:xfrm>
              <a:off x="1147739" y="2886077"/>
              <a:ext cx="459534" cy="642942"/>
            </a:xfrm>
            <a:prstGeom prst="rect">
              <a:avLst/>
            </a:prstGeom>
            <a:noFill/>
          </p:spPr>
        </p:pic>
        <p:pic>
          <p:nvPicPr>
            <p:cNvPr id="122" name="Picture 2" descr="C:\Users\tf-pc\Desktop\硬盘.png"/>
            <p:cNvPicPr>
              <a:picLocks noChangeAspect="1" noChangeArrowheads="1"/>
            </p:cNvPicPr>
            <p:nvPr/>
          </p:nvPicPr>
          <p:blipFill>
            <a:blip r:embed="rId3" cstate="print"/>
            <a:srcRect/>
            <a:stretch>
              <a:fillRect/>
            </a:stretch>
          </p:blipFill>
          <p:spPr bwMode="auto">
            <a:xfrm>
              <a:off x="1014388" y="2886077"/>
              <a:ext cx="459534" cy="642942"/>
            </a:xfrm>
            <a:prstGeom prst="rect">
              <a:avLst/>
            </a:prstGeom>
            <a:noFill/>
          </p:spPr>
        </p:pic>
        <p:pic>
          <p:nvPicPr>
            <p:cNvPr id="2051" name="Picture 3" descr="C:\Users\tf-pc\Desktop\13G58PICYyS.png"/>
            <p:cNvPicPr>
              <a:picLocks noChangeAspect="1" noChangeArrowheads="1"/>
            </p:cNvPicPr>
            <p:nvPr/>
          </p:nvPicPr>
          <p:blipFill>
            <a:blip r:embed="rId4" cstate="print"/>
            <a:srcRect/>
            <a:stretch>
              <a:fillRect/>
            </a:stretch>
          </p:blipFill>
          <p:spPr bwMode="auto">
            <a:xfrm rot="10800000">
              <a:off x="690535" y="3594462"/>
              <a:ext cx="461940" cy="477486"/>
            </a:xfrm>
            <a:prstGeom prst="rect">
              <a:avLst/>
            </a:prstGeom>
            <a:noFill/>
          </p:spPr>
        </p:pic>
        <p:pic>
          <p:nvPicPr>
            <p:cNvPr id="2052" name="Picture 4" descr="C:\Users\tf-pc\Desktop\图片1.png"/>
            <p:cNvPicPr>
              <a:picLocks noChangeAspect="1" noChangeArrowheads="1"/>
            </p:cNvPicPr>
            <p:nvPr/>
          </p:nvPicPr>
          <p:blipFill>
            <a:blip r:embed="rId5"/>
            <a:srcRect/>
            <a:stretch>
              <a:fillRect/>
            </a:stretch>
          </p:blipFill>
          <p:spPr bwMode="auto">
            <a:xfrm>
              <a:off x="1242989" y="3986223"/>
              <a:ext cx="591715" cy="785818"/>
            </a:xfrm>
            <a:prstGeom prst="rect">
              <a:avLst/>
            </a:prstGeom>
            <a:noFill/>
          </p:spPr>
        </p:pic>
        <p:sp>
          <p:nvSpPr>
            <p:cNvPr id="123" name="TextBox 122"/>
            <p:cNvSpPr txBox="1"/>
            <p:nvPr/>
          </p:nvSpPr>
          <p:spPr>
            <a:xfrm>
              <a:off x="642910" y="4046548"/>
              <a:ext cx="623889" cy="338554"/>
            </a:xfrm>
            <a:prstGeom prst="rect">
              <a:avLst/>
            </a:prstGeom>
            <a:noFill/>
          </p:spPr>
          <p:txBody>
            <a:bodyPr wrap="none" rtlCol="0">
              <a:spAutoFit/>
            </a:bodyPr>
            <a:lstStyle/>
            <a:p>
              <a:r>
                <a:rPr lang="en-US" altLang="zh-CN" sz="800" b="1" dirty="0" smtClean="0">
                  <a:solidFill>
                    <a:srgbClr val="11576A"/>
                  </a:solidFill>
                  <a:latin typeface="+mn-ea"/>
                </a:rPr>
                <a:t>10/100</a:t>
              </a:r>
            </a:p>
            <a:p>
              <a:r>
                <a:rPr lang="en-US" altLang="zh-CN" sz="800" b="1" dirty="0" smtClean="0">
                  <a:solidFill>
                    <a:srgbClr val="11576A"/>
                  </a:solidFill>
                  <a:latin typeface="+mn-ea"/>
                </a:rPr>
                <a:t>Ethernet</a:t>
              </a:r>
              <a:endParaRPr lang="zh-CN" altLang="en-US" sz="800" b="1" dirty="0">
                <a:solidFill>
                  <a:srgbClr val="11576A"/>
                </a:solidFill>
                <a:latin typeface="+mn-ea"/>
              </a:endParaRPr>
            </a:p>
          </p:txBody>
        </p:sp>
        <p:sp>
          <p:nvSpPr>
            <p:cNvPr id="124" name="TextBox 123"/>
            <p:cNvSpPr txBox="1"/>
            <p:nvPr/>
          </p:nvSpPr>
          <p:spPr>
            <a:xfrm>
              <a:off x="1142976" y="4605352"/>
              <a:ext cx="397866" cy="215444"/>
            </a:xfrm>
            <a:prstGeom prst="rect">
              <a:avLst/>
            </a:prstGeom>
            <a:noFill/>
          </p:spPr>
          <p:txBody>
            <a:bodyPr wrap="none" rtlCol="0">
              <a:spAutoFit/>
            </a:bodyPr>
            <a:lstStyle/>
            <a:p>
              <a:r>
                <a:rPr lang="en-US" altLang="zh-CN" sz="800" b="1" dirty="0" smtClean="0">
                  <a:solidFill>
                    <a:srgbClr val="11576A"/>
                  </a:solidFill>
                  <a:latin typeface="+mn-ea"/>
                </a:rPr>
                <a:t>USB</a:t>
              </a:r>
              <a:endParaRPr lang="zh-CN" altLang="en-US" sz="800" b="1" dirty="0">
                <a:solidFill>
                  <a:srgbClr val="11576A"/>
                </a:solidFill>
                <a:latin typeface="+mn-ea"/>
              </a:endParaRPr>
            </a:p>
          </p:txBody>
        </p:sp>
      </p:grpSp>
      <p:grpSp>
        <p:nvGrpSpPr>
          <p:cNvPr id="3" name="组合 2"/>
          <p:cNvGrpSpPr/>
          <p:nvPr/>
        </p:nvGrpSpPr>
        <p:grpSpPr>
          <a:xfrm>
            <a:off x="714348" y="979907"/>
            <a:ext cx="3314727" cy="2130013"/>
            <a:chOff x="714348" y="979907"/>
            <a:chExt cx="3314727" cy="2130013"/>
          </a:xfrm>
        </p:grpSpPr>
        <p:grpSp>
          <p:nvGrpSpPr>
            <p:cNvPr id="57" name="组合 56"/>
            <p:cNvGrpSpPr/>
            <p:nvPr/>
          </p:nvGrpSpPr>
          <p:grpSpPr>
            <a:xfrm>
              <a:off x="2505061" y="2271716"/>
              <a:ext cx="1152000" cy="246221"/>
              <a:chOff x="2505061" y="2271716"/>
              <a:chExt cx="1152000" cy="246221"/>
            </a:xfrm>
          </p:grpSpPr>
          <p:sp>
            <p:nvSpPr>
              <p:cNvPr id="52" name="矩形 51"/>
              <p:cNvSpPr/>
              <p:nvPr/>
            </p:nvSpPr>
            <p:spPr>
              <a:xfrm>
                <a:off x="2505061" y="2309813"/>
                <a:ext cx="1152000" cy="18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p:cNvSpPr txBox="1"/>
              <p:nvPr/>
            </p:nvSpPr>
            <p:spPr>
              <a:xfrm>
                <a:off x="2528869" y="2271716"/>
                <a:ext cx="688009" cy="246221"/>
              </a:xfrm>
              <a:prstGeom prst="rect">
                <a:avLst/>
              </a:prstGeom>
              <a:noFill/>
            </p:spPr>
            <p:txBody>
              <a:bodyPr wrap="none" rtlCol="0">
                <a:spAutoFit/>
              </a:bodyPr>
              <a:lstStyle/>
              <a:p>
                <a:r>
                  <a:rPr lang="en-US" altLang="zh-CN" sz="1000" b="1" dirty="0" smtClean="0">
                    <a:solidFill>
                      <a:schemeClr val="bg1"/>
                    </a:solidFill>
                    <a:latin typeface="+mn-ea"/>
                  </a:rPr>
                  <a:t>1.6GB/s</a:t>
                </a:r>
                <a:endParaRPr lang="zh-CN" altLang="en-US" sz="1000" b="1" dirty="0">
                  <a:solidFill>
                    <a:schemeClr val="bg1"/>
                  </a:solidFill>
                  <a:latin typeface="+mn-ea"/>
                </a:endParaRPr>
              </a:p>
            </p:txBody>
          </p:sp>
        </p:grpSp>
        <p:grpSp>
          <p:nvGrpSpPr>
            <p:cNvPr id="82" name="组合 81"/>
            <p:cNvGrpSpPr/>
            <p:nvPr/>
          </p:nvGrpSpPr>
          <p:grpSpPr>
            <a:xfrm>
              <a:off x="2505061" y="2533653"/>
              <a:ext cx="1152000" cy="246221"/>
              <a:chOff x="2505061" y="2533653"/>
              <a:chExt cx="1152000" cy="246221"/>
            </a:xfrm>
          </p:grpSpPr>
          <p:sp>
            <p:nvSpPr>
              <p:cNvPr id="54" name="矩形 53"/>
              <p:cNvSpPr/>
              <p:nvPr/>
            </p:nvSpPr>
            <p:spPr>
              <a:xfrm>
                <a:off x="2505061" y="2571750"/>
                <a:ext cx="1152000" cy="18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54"/>
              <p:cNvSpPr txBox="1"/>
              <p:nvPr/>
            </p:nvSpPr>
            <p:spPr>
              <a:xfrm>
                <a:off x="2528869" y="2533653"/>
                <a:ext cx="688009" cy="246221"/>
              </a:xfrm>
              <a:prstGeom prst="rect">
                <a:avLst/>
              </a:prstGeom>
              <a:noFill/>
            </p:spPr>
            <p:txBody>
              <a:bodyPr wrap="none" rtlCol="0">
                <a:spAutoFit/>
              </a:bodyPr>
              <a:lstStyle/>
              <a:p>
                <a:r>
                  <a:rPr lang="en-US" altLang="zh-CN" sz="1000" b="1" dirty="0" smtClean="0">
                    <a:solidFill>
                      <a:schemeClr val="bg1"/>
                    </a:solidFill>
                    <a:latin typeface="+mn-ea"/>
                  </a:rPr>
                  <a:t>1.6GB/s</a:t>
                </a:r>
                <a:endParaRPr lang="zh-CN" altLang="en-US" sz="1000" b="1" dirty="0">
                  <a:solidFill>
                    <a:schemeClr val="bg1"/>
                  </a:solidFill>
                  <a:latin typeface="+mn-ea"/>
                </a:endParaRPr>
              </a:p>
            </p:txBody>
          </p:sp>
        </p:grpSp>
        <p:grpSp>
          <p:nvGrpSpPr>
            <p:cNvPr id="61" name="组合 60"/>
            <p:cNvGrpSpPr/>
            <p:nvPr/>
          </p:nvGrpSpPr>
          <p:grpSpPr>
            <a:xfrm>
              <a:off x="3805234" y="1462076"/>
              <a:ext cx="142876" cy="1428760"/>
              <a:chOff x="4143372" y="1428742"/>
              <a:chExt cx="142876" cy="1428760"/>
            </a:xfrm>
            <a:solidFill>
              <a:schemeClr val="bg1">
                <a:lumMod val="75000"/>
              </a:schemeClr>
            </a:solidFill>
          </p:grpSpPr>
          <p:sp>
            <p:nvSpPr>
              <p:cNvPr id="58" name="矩形 57"/>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0" name="直接连接符 59"/>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3414703" y="1462076"/>
              <a:ext cx="142876" cy="1428760"/>
              <a:chOff x="4143372" y="1428742"/>
              <a:chExt cx="142876" cy="1428760"/>
            </a:xfrm>
            <a:solidFill>
              <a:schemeClr val="bg1">
                <a:lumMod val="75000"/>
              </a:schemeClr>
            </a:solidFill>
          </p:grpSpPr>
          <p:sp>
            <p:nvSpPr>
              <p:cNvPr id="63" name="矩形 62"/>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4" name="直接连接符 63"/>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3605209" y="1681160"/>
              <a:ext cx="142876" cy="1428760"/>
              <a:chOff x="4143372" y="1428742"/>
              <a:chExt cx="142876" cy="1428760"/>
            </a:xfrm>
            <a:solidFill>
              <a:schemeClr val="bg1">
                <a:lumMod val="75000"/>
              </a:schemeClr>
            </a:solidFill>
          </p:grpSpPr>
          <p:sp>
            <p:nvSpPr>
              <p:cNvPr id="66" name="矩形 65"/>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7" name="直接连接符 66"/>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214678" y="1681160"/>
              <a:ext cx="142876" cy="1428760"/>
              <a:chOff x="4143372" y="1428742"/>
              <a:chExt cx="142876" cy="1428760"/>
            </a:xfrm>
            <a:solidFill>
              <a:schemeClr val="bg1">
                <a:lumMod val="75000"/>
              </a:schemeClr>
            </a:solidFill>
          </p:grpSpPr>
          <p:sp>
            <p:nvSpPr>
              <p:cNvPr id="69" name="矩形 68"/>
              <p:cNvSpPr/>
              <p:nvPr/>
            </p:nvSpPr>
            <p:spPr>
              <a:xfrm>
                <a:off x="4143372" y="1428742"/>
                <a:ext cx="142876" cy="1428760"/>
              </a:xfrm>
              <a:prstGeom prst="rect">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5400000">
                <a:off x="3571868" y="2143122"/>
                <a:ext cx="1285884" cy="1588"/>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1876408" y="2238375"/>
              <a:ext cx="648000" cy="576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71"/>
            <p:cNvSpPr txBox="1"/>
            <p:nvPr/>
          </p:nvSpPr>
          <p:spPr>
            <a:xfrm>
              <a:off x="1833541" y="2214560"/>
              <a:ext cx="643125" cy="523220"/>
            </a:xfrm>
            <a:prstGeom prst="rect">
              <a:avLst/>
            </a:prstGeom>
            <a:noFill/>
          </p:spPr>
          <p:txBody>
            <a:bodyPr wrap="none" rtlCol="0">
              <a:spAutoFit/>
            </a:bodyPr>
            <a:lstStyle/>
            <a:p>
              <a:r>
                <a:rPr lang="en-US" altLang="zh-CN" sz="700" b="1" dirty="0" smtClean="0">
                  <a:solidFill>
                    <a:srgbClr val="11576A"/>
                  </a:solidFill>
                  <a:latin typeface="+mn-ea"/>
                </a:rPr>
                <a:t>Memory</a:t>
              </a:r>
            </a:p>
            <a:p>
              <a:r>
                <a:rPr lang="en-US" altLang="zh-CN" sz="700" b="1" dirty="0" smtClean="0">
                  <a:solidFill>
                    <a:srgbClr val="11576A"/>
                  </a:solidFill>
                  <a:latin typeface="+mn-ea"/>
                </a:rPr>
                <a:t>Controller</a:t>
              </a:r>
            </a:p>
            <a:p>
              <a:r>
                <a:rPr lang="en-US" altLang="zh-CN" sz="700" b="1" dirty="0" smtClean="0">
                  <a:solidFill>
                    <a:srgbClr val="11576A"/>
                  </a:solidFill>
                  <a:latin typeface="+mn-ea"/>
                </a:rPr>
                <a:t>Hub</a:t>
              </a:r>
            </a:p>
            <a:p>
              <a:r>
                <a:rPr lang="en-US" altLang="zh-CN" sz="700" b="1" dirty="0" smtClean="0">
                  <a:solidFill>
                    <a:srgbClr val="11576A"/>
                  </a:solidFill>
                  <a:latin typeface="+mn-ea"/>
                </a:rPr>
                <a:t>(MCH)</a:t>
              </a:r>
              <a:endParaRPr lang="zh-CN" altLang="en-US" sz="700" b="1" dirty="0">
                <a:solidFill>
                  <a:srgbClr val="11576A"/>
                </a:solidFill>
                <a:latin typeface="+mn-ea"/>
              </a:endParaRPr>
            </a:p>
          </p:txBody>
        </p:sp>
        <p:grpSp>
          <p:nvGrpSpPr>
            <p:cNvPr id="73" name="组合 72"/>
            <p:cNvGrpSpPr/>
            <p:nvPr/>
          </p:nvGrpSpPr>
          <p:grpSpPr>
            <a:xfrm>
              <a:off x="828657" y="2386014"/>
              <a:ext cx="1057271" cy="230832"/>
              <a:chOff x="2505061" y="2271715"/>
              <a:chExt cx="1166642" cy="263128"/>
            </a:xfrm>
          </p:grpSpPr>
          <p:sp>
            <p:nvSpPr>
              <p:cNvPr id="74" name="矩形 73"/>
              <p:cNvSpPr/>
              <p:nvPr/>
            </p:nvSpPr>
            <p:spPr>
              <a:xfrm>
                <a:off x="2505061" y="2309813"/>
                <a:ext cx="1152000" cy="180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3120353" y="2271715"/>
                <a:ext cx="551350" cy="263128"/>
              </a:xfrm>
              <a:prstGeom prst="rect">
                <a:avLst/>
              </a:prstGeom>
              <a:noFill/>
            </p:spPr>
            <p:txBody>
              <a:bodyPr wrap="none" rtlCol="0">
                <a:spAutoFit/>
              </a:bodyPr>
              <a:lstStyle/>
              <a:p>
                <a:r>
                  <a:rPr lang="en-US" altLang="zh-CN" sz="900" b="1" dirty="0" smtClean="0">
                    <a:solidFill>
                      <a:schemeClr val="bg1"/>
                    </a:solidFill>
                    <a:latin typeface="+mn-ea"/>
                  </a:rPr>
                  <a:t>1GB/s</a:t>
                </a:r>
                <a:endParaRPr lang="zh-CN" altLang="en-US" sz="900" b="1" dirty="0">
                  <a:solidFill>
                    <a:schemeClr val="bg1"/>
                  </a:solidFill>
                  <a:latin typeface="+mn-ea"/>
                </a:endParaRPr>
              </a:p>
            </p:txBody>
          </p:sp>
        </p:grpSp>
        <p:sp>
          <p:nvSpPr>
            <p:cNvPr id="47" name="矩形 46"/>
            <p:cNvSpPr/>
            <p:nvPr/>
          </p:nvSpPr>
          <p:spPr>
            <a:xfrm>
              <a:off x="1071538" y="2285998"/>
              <a:ext cx="357190" cy="42862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028671" y="2266946"/>
              <a:ext cx="380232" cy="307777"/>
            </a:xfrm>
            <a:prstGeom prst="rect">
              <a:avLst/>
            </a:prstGeom>
            <a:noFill/>
          </p:spPr>
          <p:txBody>
            <a:bodyPr wrap="none" rtlCol="0">
              <a:spAutoFit/>
            </a:bodyPr>
            <a:lstStyle/>
            <a:p>
              <a:r>
                <a:rPr lang="en-US" altLang="zh-CN" sz="700" b="1" dirty="0" smtClean="0">
                  <a:solidFill>
                    <a:srgbClr val="11576A"/>
                  </a:solidFill>
                  <a:latin typeface="+mn-ea"/>
                </a:rPr>
                <a:t>AGP</a:t>
              </a:r>
            </a:p>
            <a:p>
              <a:r>
                <a:rPr lang="en-US" altLang="zh-CN" sz="700" b="1" dirty="0" smtClean="0">
                  <a:solidFill>
                    <a:srgbClr val="11576A"/>
                  </a:solidFill>
                  <a:latin typeface="+mn-ea"/>
                </a:rPr>
                <a:t>4x</a:t>
              </a:r>
              <a:endParaRPr lang="zh-CN" altLang="en-US" sz="700" b="1" dirty="0">
                <a:solidFill>
                  <a:srgbClr val="11576A"/>
                </a:solidFill>
                <a:latin typeface="+mn-ea"/>
              </a:endParaRPr>
            </a:p>
          </p:txBody>
        </p:sp>
        <p:sp>
          <p:nvSpPr>
            <p:cNvPr id="77" name="矩形 76"/>
            <p:cNvSpPr/>
            <p:nvPr/>
          </p:nvSpPr>
          <p:spPr>
            <a:xfrm>
              <a:off x="823883" y="1809747"/>
              <a:ext cx="142876" cy="1143008"/>
            </a:xfrm>
            <a:prstGeom prst="rect">
              <a:avLst/>
            </a:prstGeom>
            <a:solidFill>
              <a:srgbClr val="CC9900"/>
            </a:solidFill>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9" name="直接连接符 78"/>
            <p:cNvCxnSpPr/>
            <p:nvPr/>
          </p:nvCxnSpPr>
          <p:spPr>
            <a:xfrm rot="16200000" flipH="1">
              <a:off x="430981" y="2393155"/>
              <a:ext cx="928694"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39088" y="979907"/>
              <a:ext cx="889987" cy="461665"/>
            </a:xfrm>
            <a:prstGeom prst="rect">
              <a:avLst/>
            </a:prstGeom>
            <a:noFill/>
          </p:spPr>
          <p:txBody>
            <a:bodyPr wrap="none" rtlCol="0">
              <a:spAutoFit/>
            </a:bodyPr>
            <a:lstStyle/>
            <a:p>
              <a:r>
                <a:rPr lang="en-US" altLang="zh-CN" sz="800" b="1" dirty="0" smtClean="0">
                  <a:solidFill>
                    <a:srgbClr val="11576A"/>
                  </a:solidFill>
                  <a:latin typeface="+mn-ea"/>
                </a:rPr>
                <a:t>Dual channel</a:t>
              </a:r>
            </a:p>
            <a:p>
              <a:r>
                <a:rPr lang="en-US" altLang="zh-CN" sz="800" b="1" dirty="0" smtClean="0">
                  <a:solidFill>
                    <a:srgbClr val="11576A"/>
                  </a:solidFill>
                  <a:latin typeface="+mn-ea"/>
                </a:rPr>
                <a:t>RDRAM</a:t>
              </a:r>
            </a:p>
            <a:p>
              <a:r>
                <a:rPr lang="en-US" altLang="zh-CN" sz="800" b="1" dirty="0" smtClean="0">
                  <a:solidFill>
                    <a:srgbClr val="11576A"/>
                  </a:solidFill>
                  <a:latin typeface="+mn-ea"/>
                </a:rPr>
                <a:t>memory slots</a:t>
              </a:r>
              <a:endParaRPr lang="zh-CN" altLang="en-US" sz="800" b="1" dirty="0">
                <a:solidFill>
                  <a:srgbClr val="11576A"/>
                </a:solidFill>
                <a:latin typeface="+mn-ea"/>
              </a:endParaRPr>
            </a:p>
          </p:txBody>
        </p:sp>
        <p:sp>
          <p:nvSpPr>
            <p:cNvPr id="125" name="TextBox 124"/>
            <p:cNvSpPr txBox="1"/>
            <p:nvPr/>
          </p:nvSpPr>
          <p:spPr>
            <a:xfrm>
              <a:off x="714348" y="1535305"/>
              <a:ext cx="380232" cy="307777"/>
            </a:xfrm>
            <a:prstGeom prst="rect">
              <a:avLst/>
            </a:prstGeom>
            <a:noFill/>
          </p:spPr>
          <p:txBody>
            <a:bodyPr wrap="none" rtlCol="0">
              <a:spAutoFit/>
            </a:bodyPr>
            <a:lstStyle/>
            <a:p>
              <a:r>
                <a:rPr lang="en-US" altLang="zh-CN" sz="700" b="1" dirty="0" smtClean="0">
                  <a:solidFill>
                    <a:srgbClr val="11576A"/>
                  </a:solidFill>
                  <a:latin typeface="+mn-ea"/>
                </a:rPr>
                <a:t>AGP</a:t>
              </a:r>
            </a:p>
            <a:p>
              <a:r>
                <a:rPr lang="en-US" altLang="zh-CN" sz="700" b="1" dirty="0" smtClean="0">
                  <a:solidFill>
                    <a:srgbClr val="11576A"/>
                  </a:solidFill>
                  <a:latin typeface="+mn-ea"/>
                </a:rPr>
                <a:t>slot</a:t>
              </a:r>
              <a:endParaRPr lang="zh-CN" altLang="en-US" sz="700" b="1" dirty="0">
                <a:solidFill>
                  <a:srgbClr val="11576A"/>
                </a:solidFill>
                <a:latin typeface="+mn-ea"/>
              </a:endParaRPr>
            </a:p>
          </p:txBody>
        </p:sp>
        <p:sp>
          <p:nvSpPr>
            <p:cNvPr id="126" name="TextBox 125"/>
            <p:cNvSpPr txBox="1"/>
            <p:nvPr/>
          </p:nvSpPr>
          <p:spPr>
            <a:xfrm>
              <a:off x="2318558" y="2033555"/>
              <a:ext cx="538930" cy="200055"/>
            </a:xfrm>
            <a:prstGeom prst="rect">
              <a:avLst/>
            </a:prstGeom>
            <a:noFill/>
          </p:spPr>
          <p:txBody>
            <a:bodyPr wrap="none" rtlCol="0">
              <a:spAutoFit/>
            </a:bodyPr>
            <a:lstStyle/>
            <a:p>
              <a:r>
                <a:rPr lang="en-US" altLang="zh-CN" sz="700" b="1" dirty="0" smtClean="0">
                  <a:solidFill>
                    <a:srgbClr val="11576A"/>
                  </a:solidFill>
                  <a:latin typeface="+mn-ea"/>
                </a:rPr>
                <a:t>3.2GB/s</a:t>
              </a:r>
              <a:endParaRPr lang="zh-CN" altLang="en-US" sz="700" b="1" dirty="0">
                <a:solidFill>
                  <a:srgbClr val="11576A"/>
                </a:solidFill>
                <a:latin typeface="+mn-ea"/>
              </a:endParaRPr>
            </a:p>
          </p:txBody>
        </p:sp>
        <p:sp>
          <p:nvSpPr>
            <p:cNvPr id="127" name="矩形 126"/>
            <p:cNvSpPr/>
            <p:nvPr/>
          </p:nvSpPr>
          <p:spPr>
            <a:xfrm>
              <a:off x="2050398" y="1993896"/>
              <a:ext cx="324000" cy="252000"/>
            </a:xfrm>
            <a:prstGeom prst="rect">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smtClean="0">
                <a:sym typeface="宋体" charset="0"/>
              </a:rPr>
              <a:t>CPU</a:t>
            </a:r>
            <a:r>
              <a:rPr lang="zh-CN" altLang="en-US" dirty="0" smtClean="0">
                <a:sym typeface="宋体" charset="0"/>
              </a:rPr>
              <a:t>与设备的连接</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4057574" y="2743792"/>
            <a:ext cx="2408826" cy="2276230"/>
            <a:chOff x="4489622" y="2367222"/>
            <a:chExt cx="2408826" cy="2276230"/>
          </a:xfrm>
        </p:grpSpPr>
        <p:sp>
          <p:nvSpPr>
            <p:cNvPr id="24" name="Rectangle 58"/>
            <p:cNvSpPr>
              <a:spLocks noChangeArrowheads="1"/>
            </p:cNvSpPr>
            <p:nvPr/>
          </p:nvSpPr>
          <p:spPr bwMode="auto">
            <a:xfrm>
              <a:off x="4489622" y="2367222"/>
              <a:ext cx="2408826" cy="2276230"/>
            </a:xfrm>
            <a:prstGeom prst="rect">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ln>
          </p:spPr>
          <p:txBody>
            <a:bodyPr wrap="none" lIns="90478" tIns="44445" rIns="90478" bIns="44445"/>
            <a:lstStyle/>
            <a:p>
              <a:pPr marL="228600" indent="-228600" algn="ctr">
                <a:buFont typeface="Arial" panose="02080604020202020204" charset="0"/>
                <a:buNone/>
              </a:pPr>
              <a:r>
                <a:rPr lang="zh-CN" altLang="en-US" sz="1200" b="1" dirty="0" smtClean="0">
                  <a:solidFill>
                    <a:srgbClr val="11576A"/>
                  </a:solidFill>
                  <a:latin typeface="+mj-ea"/>
                  <a:ea typeface="+mj-ea"/>
                  <a:cs typeface="MS PGothic" charset="0"/>
                </a:rPr>
                <a:t>设备控制器</a:t>
              </a:r>
              <a:endParaRPr lang="zh-CN" altLang="en-US" sz="1200" b="1" dirty="0">
                <a:solidFill>
                  <a:srgbClr val="11576A"/>
                </a:solidFill>
                <a:latin typeface="+mj-ea"/>
                <a:ea typeface="+mj-ea"/>
                <a:cs typeface="MS PGothic" charset="0"/>
              </a:endParaRPr>
            </a:p>
          </p:txBody>
        </p:sp>
        <p:grpSp>
          <p:nvGrpSpPr>
            <p:cNvPr id="25" name="Group 4"/>
            <p:cNvGrpSpPr/>
            <p:nvPr/>
          </p:nvGrpSpPr>
          <p:grpSpPr bwMode="auto">
            <a:xfrm>
              <a:off x="4717594" y="3445436"/>
              <a:ext cx="561788" cy="586214"/>
              <a:chOff x="0" y="0"/>
              <a:chExt cx="528" cy="576"/>
            </a:xfrm>
            <a:gradFill>
              <a:gsLst>
                <a:gs pos="100000">
                  <a:srgbClr val="33FFFF"/>
                </a:gs>
                <a:gs pos="0">
                  <a:srgbClr val="CCFFFF"/>
                </a:gs>
                <a:gs pos="100000">
                  <a:schemeClr val="accent1">
                    <a:tint val="23500"/>
                    <a:satMod val="160000"/>
                  </a:schemeClr>
                </a:gs>
              </a:gsLst>
              <a:lin ang="5400000" scaled="0"/>
            </a:gradFill>
          </p:grpSpPr>
          <p:sp>
            <p:nvSpPr>
              <p:cNvPr id="35" name="Rectangle 59"/>
              <p:cNvSpPr>
                <a:spLocks noChangeArrowheads="1"/>
              </p:cNvSpPr>
              <p:nvPr/>
            </p:nvSpPr>
            <p:spPr bwMode="auto">
              <a:xfrm>
                <a:off x="0" y="0"/>
                <a:ext cx="528" cy="144"/>
              </a:xfrm>
              <a:prstGeom prst="rect">
                <a:avLst/>
              </a:prstGeom>
              <a:grpFill/>
              <a:ln w="28575">
                <a:solidFill>
                  <a:srgbClr val="005072"/>
                </a:solidFill>
                <a:miter lim="800000"/>
              </a:ln>
            </p:spPr>
            <p:txBody>
              <a:bodyPr wrap="none" lIns="90478" tIns="44445" rIns="90478" bIns="44445" anchor="ctr"/>
              <a:lstStyle/>
              <a:p>
                <a:pPr marL="228600" indent="-228600" algn="ctr"/>
                <a:r>
                  <a:rPr lang="zh-CN" altLang="en-US" sz="900" b="1" dirty="0" smtClean="0">
                    <a:solidFill>
                      <a:srgbClr val="11576A"/>
                    </a:solidFill>
                    <a:latin typeface="+mj-ea"/>
                    <a:ea typeface="+mj-ea"/>
                    <a:sym typeface="宋体" charset="0"/>
                  </a:rPr>
                  <a:t>读数据</a:t>
                </a:r>
                <a:endParaRPr lang="zh-CN" altLang="en-US" sz="900" b="1" dirty="0">
                  <a:solidFill>
                    <a:srgbClr val="11576A"/>
                  </a:solidFill>
                  <a:latin typeface="+mj-ea"/>
                  <a:ea typeface="+mj-ea"/>
                  <a:sym typeface="宋体" charset="0"/>
                </a:endParaRPr>
              </a:p>
            </p:txBody>
          </p:sp>
          <p:sp>
            <p:nvSpPr>
              <p:cNvPr id="36" name="Rectangle 60"/>
              <p:cNvSpPr>
                <a:spLocks noChangeArrowheads="1"/>
              </p:cNvSpPr>
              <p:nvPr/>
            </p:nvSpPr>
            <p:spPr bwMode="auto">
              <a:xfrm>
                <a:off x="0" y="144"/>
                <a:ext cx="528" cy="144"/>
              </a:xfrm>
              <a:prstGeom prst="rect">
                <a:avLst/>
              </a:prstGeom>
              <a:grpFill/>
              <a:ln w="28575">
                <a:solidFill>
                  <a:srgbClr val="005072"/>
                </a:solidFill>
                <a:miter lim="800000"/>
              </a:ln>
            </p:spPr>
            <p:txBody>
              <a:bodyPr wrap="none" lIns="90478" tIns="44445" rIns="90478" bIns="44445" anchor="ctr"/>
              <a:lstStyle/>
              <a:p>
                <a:pPr marL="228600" indent="-228600" algn="ctr"/>
                <a:r>
                  <a:rPr lang="zh-CN" altLang="en-US" sz="900" b="1" dirty="0" smtClean="0">
                    <a:solidFill>
                      <a:srgbClr val="11576A"/>
                    </a:solidFill>
                    <a:latin typeface="+mj-ea"/>
                    <a:ea typeface="+mj-ea"/>
                    <a:sym typeface="宋体" charset="0"/>
                  </a:rPr>
                  <a:t>写数据</a:t>
                </a:r>
                <a:endParaRPr lang="zh-CN" altLang="en-US" sz="900" b="1" dirty="0">
                  <a:solidFill>
                    <a:srgbClr val="11576A"/>
                  </a:solidFill>
                  <a:latin typeface="+mj-ea"/>
                  <a:ea typeface="+mj-ea"/>
                  <a:sym typeface="宋体" charset="0"/>
                </a:endParaRPr>
              </a:p>
            </p:txBody>
          </p:sp>
          <p:sp>
            <p:nvSpPr>
              <p:cNvPr id="39" name="Rectangle 61"/>
              <p:cNvSpPr>
                <a:spLocks noChangeArrowheads="1"/>
              </p:cNvSpPr>
              <p:nvPr/>
            </p:nvSpPr>
            <p:spPr bwMode="auto">
              <a:xfrm>
                <a:off x="0" y="288"/>
                <a:ext cx="528" cy="144"/>
              </a:xfrm>
              <a:prstGeom prst="rect">
                <a:avLst/>
              </a:prstGeom>
              <a:grpFill/>
              <a:ln w="28575">
                <a:solidFill>
                  <a:srgbClr val="005072"/>
                </a:solidFill>
                <a:miter lim="800000"/>
              </a:ln>
            </p:spPr>
            <p:txBody>
              <a:bodyPr wrap="none" lIns="90478" tIns="44445" rIns="90478" bIns="44445" anchor="ctr"/>
              <a:lstStyle/>
              <a:p>
                <a:pPr marL="228600" indent="-228600" algn="ctr"/>
                <a:r>
                  <a:rPr lang="zh-CN" altLang="en-US" sz="900" b="1" dirty="0" smtClean="0">
                    <a:solidFill>
                      <a:srgbClr val="11576A"/>
                    </a:solidFill>
                    <a:latin typeface="+mj-ea"/>
                    <a:ea typeface="+mj-ea"/>
                    <a:sym typeface="宋体" charset="0"/>
                  </a:rPr>
                  <a:t>控制</a:t>
                </a:r>
                <a:endParaRPr lang="zh-CN" altLang="en-US" sz="900" b="1" dirty="0">
                  <a:solidFill>
                    <a:srgbClr val="11576A"/>
                  </a:solidFill>
                  <a:latin typeface="+mj-ea"/>
                  <a:ea typeface="+mj-ea"/>
                  <a:sym typeface="宋体" charset="0"/>
                </a:endParaRPr>
              </a:p>
            </p:txBody>
          </p:sp>
          <p:sp>
            <p:nvSpPr>
              <p:cNvPr id="40" name="Rectangle 62"/>
              <p:cNvSpPr>
                <a:spLocks noChangeArrowheads="1"/>
              </p:cNvSpPr>
              <p:nvPr/>
            </p:nvSpPr>
            <p:spPr bwMode="auto">
              <a:xfrm>
                <a:off x="0" y="432"/>
                <a:ext cx="528" cy="144"/>
              </a:xfrm>
              <a:prstGeom prst="rect">
                <a:avLst/>
              </a:prstGeom>
              <a:grpFill/>
              <a:ln w="28575">
                <a:solidFill>
                  <a:srgbClr val="005072"/>
                </a:solidFill>
                <a:miter lim="800000"/>
              </a:ln>
            </p:spPr>
            <p:txBody>
              <a:bodyPr wrap="none" lIns="90478" tIns="44445" rIns="90478" bIns="44445" anchor="ctr"/>
              <a:lstStyle/>
              <a:p>
                <a:pPr marL="228600" indent="-228600" algn="ctr"/>
                <a:r>
                  <a:rPr lang="zh-CN" altLang="en-US" sz="900" b="1" dirty="0" smtClean="0">
                    <a:solidFill>
                      <a:srgbClr val="11576A"/>
                    </a:solidFill>
                    <a:latin typeface="+mj-ea"/>
                    <a:ea typeface="+mj-ea"/>
                    <a:sym typeface="宋体" charset="0"/>
                  </a:rPr>
                  <a:t>状态</a:t>
                </a:r>
                <a:endParaRPr lang="zh-CN" altLang="en-US" sz="900" b="1" dirty="0">
                  <a:solidFill>
                    <a:srgbClr val="11576A"/>
                  </a:solidFill>
                  <a:latin typeface="+mj-ea"/>
                  <a:ea typeface="+mj-ea"/>
                  <a:sym typeface="宋体" charset="0"/>
                </a:endParaRPr>
              </a:p>
            </p:txBody>
          </p:sp>
        </p:grpSp>
        <p:sp>
          <p:nvSpPr>
            <p:cNvPr id="26" name="Rectangle 63"/>
            <p:cNvSpPr>
              <a:spLocks noChangeArrowheads="1"/>
            </p:cNvSpPr>
            <p:nvPr/>
          </p:nvSpPr>
          <p:spPr bwMode="auto">
            <a:xfrm>
              <a:off x="5613198" y="3357039"/>
              <a:ext cx="918867" cy="728114"/>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005072"/>
              </a:solidFill>
              <a:miter lim="800000"/>
            </a:ln>
          </p:spPr>
          <p:txBody>
            <a:bodyPr wrap="none" lIns="90478" tIns="44445" rIns="90478" bIns="44445" anchor="ctr"/>
            <a:lstStyle/>
            <a:p>
              <a:pPr marL="228600" indent="-228600" algn="ctr">
                <a:buFont typeface="Arial" panose="02080604020202020204" charset="0"/>
                <a:buNone/>
              </a:pPr>
              <a:r>
                <a:rPr lang="zh-CN" altLang="en-US" sz="1200" b="1" dirty="0" smtClean="0">
                  <a:solidFill>
                    <a:srgbClr val="11576A"/>
                  </a:solidFill>
                  <a:latin typeface="+mj-ea"/>
                  <a:ea typeface="+mj-ea"/>
                  <a:sym typeface="宋体" charset="0"/>
                </a:rPr>
                <a:t>可寻址存储</a:t>
              </a:r>
              <a:endParaRPr lang="en-US" altLang="zh-CN" sz="1200" b="1" dirty="0" smtClean="0">
                <a:solidFill>
                  <a:srgbClr val="11576A"/>
                </a:solidFill>
                <a:latin typeface="+mj-ea"/>
                <a:ea typeface="+mj-ea"/>
                <a:sym typeface="宋体" charset="0"/>
              </a:endParaRPr>
            </a:p>
            <a:p>
              <a:pPr marL="228600" indent="-228600" algn="ctr">
                <a:buFont typeface="Arial" panose="02080604020202020204" charset="0"/>
                <a:buNone/>
              </a:pPr>
              <a:r>
                <a:rPr lang="zh-CN" altLang="en-US" sz="1200" b="1" dirty="0" smtClean="0">
                  <a:solidFill>
                    <a:srgbClr val="11576A"/>
                  </a:solidFill>
                  <a:latin typeface="+mj-ea"/>
                  <a:ea typeface="+mj-ea"/>
                  <a:sym typeface="宋体" charset="0"/>
                </a:rPr>
                <a:t>或</a:t>
              </a:r>
            </a:p>
            <a:p>
              <a:pPr marL="228600" indent="-228600" algn="ctr">
                <a:buFont typeface="Arial" panose="02080604020202020204" charset="0"/>
                <a:buNone/>
              </a:pPr>
              <a:r>
                <a:rPr lang="zh-CN" altLang="en-US" sz="1200" b="1" dirty="0" smtClean="0">
                  <a:solidFill>
                    <a:srgbClr val="11576A"/>
                  </a:solidFill>
                  <a:latin typeface="+mj-ea"/>
                  <a:ea typeface="+mj-ea"/>
                  <a:sym typeface="宋体" charset="0"/>
                </a:rPr>
                <a:t>队列</a:t>
              </a:r>
              <a:endParaRPr lang="zh-CN" altLang="en-US" sz="1200" b="1" dirty="0">
                <a:solidFill>
                  <a:srgbClr val="11576A"/>
                </a:solidFill>
                <a:latin typeface="+mj-ea"/>
                <a:ea typeface="+mj-ea"/>
                <a:sym typeface="宋体" charset="0"/>
              </a:endParaRPr>
            </a:p>
          </p:txBody>
        </p:sp>
        <p:sp>
          <p:nvSpPr>
            <p:cNvPr id="31" name="Text Box 64"/>
            <p:cNvSpPr>
              <a:spLocks noChangeArrowheads="1"/>
            </p:cNvSpPr>
            <p:nvPr/>
          </p:nvSpPr>
          <p:spPr bwMode="auto">
            <a:xfrm>
              <a:off x="4559058" y="4140528"/>
              <a:ext cx="888044" cy="428312"/>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sz="1100" b="1" dirty="0" smtClean="0">
                  <a:solidFill>
                    <a:srgbClr val="11576A"/>
                  </a:solidFill>
                  <a:latin typeface="+mj-ea"/>
                  <a:ea typeface="+mj-ea"/>
                  <a:sym typeface="宋体" charset="0"/>
                </a:rPr>
                <a:t>寄存器</a:t>
              </a:r>
              <a:endParaRPr lang="zh-CN" altLang="en-US" sz="1100" b="1" dirty="0">
                <a:solidFill>
                  <a:srgbClr val="11576A"/>
                </a:solidFill>
                <a:latin typeface="+mj-ea"/>
                <a:ea typeface="+mj-ea"/>
                <a:sym typeface="宋体" charset="0"/>
              </a:endParaRPr>
            </a:p>
            <a:p>
              <a:pPr marL="228600" indent="-228600" algn="ctr">
                <a:buFont typeface="Arial" panose="02080604020202020204" charset="0"/>
                <a:buNone/>
              </a:pPr>
              <a:r>
                <a:rPr lang="en-US" altLang="zh-CN" sz="1100" b="1" dirty="0" smtClean="0">
                  <a:solidFill>
                    <a:srgbClr val="11576A"/>
                  </a:solidFill>
                  <a:latin typeface="+mj-ea"/>
                  <a:ea typeface="+mj-ea"/>
                  <a:sym typeface="宋体" charset="0"/>
                </a:rPr>
                <a:t>(</a:t>
              </a:r>
              <a:r>
                <a:rPr lang="zh-CN" altLang="en-US" sz="1100" b="1" dirty="0" smtClean="0">
                  <a:solidFill>
                    <a:srgbClr val="11576A"/>
                  </a:solidFill>
                  <a:latin typeface="+mj-ea"/>
                  <a:ea typeface="+mj-ea"/>
                  <a:sym typeface="宋体" charset="0"/>
                </a:rPr>
                <a:t>端口</a:t>
              </a:r>
              <a:r>
                <a:rPr lang="en-US" altLang="zh-CN" sz="1100" b="1" dirty="0" smtClean="0">
                  <a:solidFill>
                    <a:srgbClr val="11576A"/>
                  </a:solidFill>
                  <a:latin typeface="+mj-ea"/>
                  <a:ea typeface="+mj-ea"/>
                  <a:sym typeface="宋体" charset="0"/>
                </a:rPr>
                <a:t>0x20</a:t>
              </a:r>
              <a:r>
                <a:rPr lang="en-US" altLang="zh-CN" sz="1100" b="1" dirty="0">
                  <a:solidFill>
                    <a:srgbClr val="11576A"/>
                  </a:solidFill>
                  <a:latin typeface="+mj-ea"/>
                  <a:ea typeface="+mj-ea"/>
                  <a:sym typeface="宋体" charset="0"/>
                </a:rPr>
                <a:t>)</a:t>
              </a:r>
              <a:endParaRPr lang="zh-CN" altLang="en-US" sz="1100" b="1" dirty="0">
                <a:solidFill>
                  <a:srgbClr val="11576A"/>
                </a:solidFill>
                <a:latin typeface="+mj-ea"/>
                <a:ea typeface="+mj-ea"/>
                <a:cs typeface="MS PGothic" charset="0"/>
              </a:endParaRPr>
            </a:p>
          </p:txBody>
        </p:sp>
        <p:sp>
          <p:nvSpPr>
            <p:cNvPr id="32" name="Rectangle 65"/>
            <p:cNvSpPr>
              <a:spLocks noChangeArrowheads="1"/>
            </p:cNvSpPr>
            <p:nvPr/>
          </p:nvSpPr>
          <p:spPr bwMode="auto">
            <a:xfrm>
              <a:off x="5335212" y="2788272"/>
              <a:ext cx="1452740" cy="486185"/>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lIns="90478" tIns="44445" rIns="90478" bIns="44445" anchor="ctr"/>
            <a:lstStyle/>
            <a:p>
              <a:pPr marL="228600" indent="-228600" algn="ctr">
                <a:buFont typeface="Arial" panose="02080604020202020204" charset="0"/>
                <a:buNone/>
              </a:pPr>
              <a:r>
                <a:rPr lang="zh-CN" altLang="en-US" sz="1200" b="1" dirty="0" smtClean="0">
                  <a:solidFill>
                    <a:srgbClr val="11576A"/>
                  </a:solidFill>
                  <a:latin typeface="+mj-ea"/>
                  <a:ea typeface="+mj-ea"/>
                  <a:cs typeface="MS PGothic" charset="0"/>
                </a:rPr>
                <a:t>硬件控制器</a:t>
              </a:r>
              <a:endParaRPr lang="zh-CN" altLang="en-US" sz="1200" b="1" dirty="0">
                <a:solidFill>
                  <a:srgbClr val="11576A"/>
                </a:solidFill>
                <a:latin typeface="+mj-ea"/>
                <a:ea typeface="+mj-ea"/>
                <a:cs typeface="MS PGothic" charset="0"/>
              </a:endParaRPr>
            </a:p>
          </p:txBody>
        </p:sp>
        <p:sp>
          <p:nvSpPr>
            <p:cNvPr id="33" name="Text Box 69"/>
            <p:cNvSpPr>
              <a:spLocks noChangeArrowheads="1"/>
            </p:cNvSpPr>
            <p:nvPr/>
          </p:nvSpPr>
          <p:spPr bwMode="auto">
            <a:xfrm>
              <a:off x="5301094" y="4071948"/>
              <a:ext cx="1496938" cy="428312"/>
            </a:xfrm>
            <a:prstGeom prst="rect">
              <a:avLst/>
            </a:prstGeom>
            <a:noFill/>
            <a:ln>
              <a:noFill/>
            </a:ln>
          </p:spPr>
          <p:txBody>
            <a:bodyPr lIns="90478" tIns="44445" rIns="90478" bIns="44445">
              <a:spAutoFit/>
            </a:bodyPr>
            <a:lstStyle/>
            <a:p>
              <a:pPr marL="228600" indent="-228600" algn="ctr">
                <a:buFont typeface="Arial" panose="02080604020202020204" charset="0"/>
                <a:buNone/>
              </a:pPr>
              <a:r>
                <a:rPr lang="zh-CN" altLang="en-US" sz="1100" b="1" dirty="0" smtClean="0">
                  <a:solidFill>
                    <a:srgbClr val="11576A"/>
                  </a:solidFill>
                  <a:latin typeface="+mj-ea"/>
                  <a:ea typeface="+mj-ea"/>
                  <a:sym typeface="宋体" charset="0"/>
                </a:rPr>
                <a:t>内存映射</a:t>
              </a:r>
              <a:endParaRPr lang="zh-CN" altLang="en-US" sz="1100" b="1" dirty="0">
                <a:solidFill>
                  <a:srgbClr val="11576A"/>
                </a:solidFill>
                <a:latin typeface="+mj-ea"/>
                <a:ea typeface="+mj-ea"/>
                <a:sym typeface="宋体" charset="0"/>
              </a:endParaRPr>
            </a:p>
            <a:p>
              <a:pPr marL="228600" indent="-228600" algn="ctr">
                <a:buFont typeface="Arial" panose="02080604020202020204" charset="0"/>
                <a:buNone/>
              </a:pPr>
              <a:r>
                <a:rPr lang="zh-CN" altLang="en-US" sz="1100" b="1" dirty="0" smtClean="0">
                  <a:solidFill>
                    <a:srgbClr val="11576A"/>
                  </a:solidFill>
                  <a:latin typeface="+mj-ea"/>
                  <a:ea typeface="+mj-ea"/>
                  <a:sym typeface="宋体" charset="0"/>
                </a:rPr>
                <a:t>地址</a:t>
              </a:r>
              <a:r>
                <a:rPr lang="en-US" altLang="zh-CN" sz="1100" b="1" dirty="0" smtClean="0">
                  <a:solidFill>
                    <a:srgbClr val="11576A"/>
                  </a:solidFill>
                  <a:latin typeface="+mj-ea"/>
                  <a:ea typeface="+mj-ea"/>
                  <a:sym typeface="宋体" charset="0"/>
                </a:rPr>
                <a:t>: </a:t>
              </a:r>
              <a:r>
                <a:rPr lang="en-US" altLang="zh-CN" sz="1100" b="1" dirty="0">
                  <a:solidFill>
                    <a:srgbClr val="11576A"/>
                  </a:solidFill>
                  <a:latin typeface="+mj-ea"/>
                  <a:ea typeface="+mj-ea"/>
                  <a:sym typeface="宋体" charset="0"/>
                </a:rPr>
                <a:t>0x8f008020</a:t>
              </a:r>
              <a:endParaRPr lang="zh-CN" altLang="en-US" sz="1100" b="1" dirty="0">
                <a:solidFill>
                  <a:srgbClr val="11576A"/>
                </a:solidFill>
                <a:latin typeface="+mj-ea"/>
                <a:ea typeface="+mj-ea"/>
                <a:cs typeface="MS PGothic" charset="0"/>
              </a:endParaRPr>
            </a:p>
          </p:txBody>
        </p:sp>
        <p:sp>
          <p:nvSpPr>
            <p:cNvPr id="34" name="Rectangle 78"/>
            <p:cNvSpPr>
              <a:spLocks noChangeArrowheads="1"/>
            </p:cNvSpPr>
            <p:nvPr/>
          </p:nvSpPr>
          <p:spPr bwMode="auto">
            <a:xfrm>
              <a:off x="4615239" y="2788272"/>
              <a:ext cx="664143" cy="486185"/>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lIns="90478" tIns="44445" rIns="90478" bIns="44445" anchor="ctr"/>
            <a:lstStyle/>
            <a:p>
              <a:pPr marL="228600" indent="-228600" algn="ctr"/>
              <a:r>
                <a:rPr lang="zh-CN" altLang="en-US" sz="1200" b="1" dirty="0" smtClean="0">
                  <a:solidFill>
                    <a:srgbClr val="11576A"/>
                  </a:solidFill>
                  <a:latin typeface="+mj-ea"/>
                  <a:ea typeface="+mj-ea"/>
                  <a:cs typeface="MS PGothic" charset="0"/>
                </a:rPr>
                <a:t>总线接口</a:t>
              </a:r>
              <a:endParaRPr lang="zh-CN" altLang="en-US" sz="1200" b="1" dirty="0">
                <a:solidFill>
                  <a:srgbClr val="11576A"/>
                </a:solidFill>
                <a:latin typeface="+mj-ea"/>
                <a:ea typeface="+mj-ea"/>
                <a:cs typeface="MS PGothic" charset="0"/>
              </a:endParaRPr>
            </a:p>
          </p:txBody>
        </p:sp>
      </p:grpSp>
      <p:grpSp>
        <p:nvGrpSpPr>
          <p:cNvPr id="3" name="组合 2"/>
          <p:cNvGrpSpPr/>
          <p:nvPr/>
        </p:nvGrpSpPr>
        <p:grpSpPr>
          <a:xfrm>
            <a:off x="3004948" y="2996189"/>
            <a:ext cx="1172427" cy="376779"/>
            <a:chOff x="3436996" y="2619619"/>
            <a:chExt cx="1172427" cy="376779"/>
          </a:xfrm>
        </p:grpSpPr>
        <p:sp>
          <p:nvSpPr>
            <p:cNvPr id="42" name="Freeform 83"/>
            <p:cNvSpPr>
              <a:spLocks noChangeArrowheads="1"/>
            </p:cNvSpPr>
            <p:nvPr/>
          </p:nvSpPr>
          <p:spPr bwMode="auto">
            <a:xfrm>
              <a:off x="3453280" y="2619619"/>
              <a:ext cx="1156143" cy="340795"/>
            </a:xfrm>
            <a:custGeom>
              <a:avLst/>
              <a:gdLst>
                <a:gd name="T0" fmla="*/ 0 w 960"/>
                <a:gd name="T1" fmla="*/ 0 h 336"/>
                <a:gd name="T2" fmla="*/ 0 w 960"/>
                <a:gd name="T3" fmla="*/ 65 h 336"/>
                <a:gd name="T4" fmla="*/ 1456 w 960"/>
                <a:gd name="T5" fmla="*/ 65 h 336"/>
                <a:gd name="T6" fmla="*/ 0 60000 65536"/>
                <a:gd name="T7" fmla="*/ 0 60000 65536"/>
                <a:gd name="T8" fmla="*/ 0 60000 65536"/>
                <a:gd name="T9" fmla="*/ 0 w 960"/>
                <a:gd name="T10" fmla="*/ 0 h 336"/>
                <a:gd name="T11" fmla="*/ 960 w 960"/>
                <a:gd name="T12" fmla="*/ 336 h 336"/>
              </a:gdLst>
              <a:ahLst/>
              <a:cxnLst>
                <a:cxn ang="T6">
                  <a:pos x="T0" y="T1"/>
                </a:cxn>
                <a:cxn ang="T7">
                  <a:pos x="T2" y="T3"/>
                </a:cxn>
                <a:cxn ang="T8">
                  <a:pos x="T4" y="T5"/>
                </a:cxn>
              </a:cxnLst>
              <a:rect l="T9" t="T10" r="T11" b="T12"/>
              <a:pathLst>
                <a:path w="960" h="336">
                  <a:moveTo>
                    <a:pt x="0" y="0"/>
                  </a:moveTo>
                  <a:lnTo>
                    <a:pt x="0" y="336"/>
                  </a:lnTo>
                  <a:lnTo>
                    <a:pt x="960" y="336"/>
                  </a:lnTo>
                </a:path>
              </a:pathLst>
            </a:custGeom>
            <a:noFill/>
            <a:ln w="38100" cmpd="sng">
              <a:solidFill>
                <a:srgbClr val="0070C0"/>
              </a:solidFill>
              <a:miter lim="800000"/>
            </a:ln>
          </p:spPr>
          <p:txBody>
            <a:bodyPr wrap="none" lIns="90478" tIns="44445" rIns="90478" bIns="44445" anchor="ctr"/>
            <a:lstStyle/>
            <a:p>
              <a:endParaRPr lang="zh-CN" altLang="en-US" sz="1200" b="1">
                <a:solidFill>
                  <a:srgbClr val="11576A"/>
                </a:solidFill>
                <a:latin typeface="+mj-ea"/>
                <a:ea typeface="+mj-ea"/>
              </a:endParaRPr>
            </a:p>
          </p:txBody>
        </p:sp>
        <p:sp>
          <p:nvSpPr>
            <p:cNvPr id="47" name="Text Box 84"/>
            <p:cNvSpPr>
              <a:spLocks noChangeArrowheads="1"/>
            </p:cNvSpPr>
            <p:nvPr/>
          </p:nvSpPr>
          <p:spPr bwMode="auto">
            <a:xfrm>
              <a:off x="3436996" y="2721974"/>
              <a:ext cx="1116597" cy="274424"/>
            </a:xfrm>
            <a:prstGeom prst="rect">
              <a:avLst/>
            </a:prstGeom>
            <a:noFill/>
            <a:ln>
              <a:noFill/>
            </a:ln>
          </p:spPr>
          <p:txBody>
            <a:bodyPr lIns="90478" tIns="44445" rIns="90478" bIns="44445">
              <a:spAutoFit/>
            </a:bodyPr>
            <a:lstStyle/>
            <a:p>
              <a:pPr marL="228600" indent="-228600">
                <a:buFont typeface="Arial" panose="02080604020202020204" charset="0"/>
                <a:buNone/>
              </a:pPr>
              <a:r>
                <a:rPr lang="zh-CN" altLang="en-US" sz="1200" b="1" dirty="0" smtClean="0">
                  <a:solidFill>
                    <a:srgbClr val="11576A"/>
                  </a:solidFill>
                  <a:latin typeface="+mj-ea"/>
                  <a:ea typeface="+mj-ea"/>
                  <a:sym typeface="宋体" charset="0"/>
                </a:rPr>
                <a:t>地址</a:t>
              </a:r>
              <a:r>
                <a:rPr lang="en-US" altLang="zh-CN" sz="1200" b="1" dirty="0" smtClean="0">
                  <a:solidFill>
                    <a:srgbClr val="11576A"/>
                  </a:solidFill>
                  <a:latin typeface="+mj-ea"/>
                  <a:ea typeface="+mj-ea"/>
                  <a:sym typeface="宋体" charset="0"/>
                </a:rPr>
                <a:t>+</a:t>
              </a:r>
              <a:r>
                <a:rPr lang="zh-CN" altLang="en-US" sz="1200" b="1" dirty="0" smtClean="0">
                  <a:solidFill>
                    <a:srgbClr val="11576A"/>
                  </a:solidFill>
                  <a:latin typeface="+mj-ea"/>
                  <a:ea typeface="+mj-ea"/>
                  <a:sym typeface="宋体" charset="0"/>
                </a:rPr>
                <a:t>数据</a:t>
              </a:r>
              <a:endParaRPr lang="zh-CN" altLang="en-US" sz="1200" b="1" dirty="0">
                <a:solidFill>
                  <a:srgbClr val="11576A"/>
                </a:solidFill>
                <a:latin typeface="+mj-ea"/>
                <a:ea typeface="+mj-ea"/>
                <a:cs typeface="MS PGothic" charset="0"/>
              </a:endParaRPr>
            </a:p>
          </p:txBody>
        </p:sp>
      </p:grpSp>
      <p:grpSp>
        <p:nvGrpSpPr>
          <p:cNvPr id="5" name="组合 4"/>
          <p:cNvGrpSpPr/>
          <p:nvPr/>
        </p:nvGrpSpPr>
        <p:grpSpPr>
          <a:xfrm>
            <a:off x="1553372" y="3456785"/>
            <a:ext cx="2624003" cy="274424"/>
            <a:chOff x="1985420" y="3080215"/>
            <a:chExt cx="2624003" cy="274424"/>
          </a:xfrm>
        </p:grpSpPr>
        <p:sp>
          <p:nvSpPr>
            <p:cNvPr id="52" name="Line 87"/>
            <p:cNvSpPr>
              <a:spLocks noChangeShapeType="1"/>
            </p:cNvSpPr>
            <p:nvPr/>
          </p:nvSpPr>
          <p:spPr bwMode="auto">
            <a:xfrm flipH="1" flipV="1">
              <a:off x="1985420" y="3115109"/>
              <a:ext cx="2624003" cy="1163"/>
            </a:xfrm>
            <a:prstGeom prst="line">
              <a:avLst/>
            </a:prstGeom>
            <a:noFill/>
            <a:ln w="38100">
              <a:solidFill>
                <a:srgbClr val="0070C0"/>
              </a:solidFill>
              <a:miter lim="800000"/>
              <a:tailEnd type="triangle" w="med" len="med"/>
            </a:ln>
          </p:spPr>
          <p:txBody>
            <a:bodyPr wrap="none" lIns="90478" tIns="44445" rIns="90478" bIns="44445" anchor="ctr"/>
            <a:lstStyle/>
            <a:p>
              <a:endParaRPr lang="zh-CN" altLang="en-US" sz="1200" b="1">
                <a:solidFill>
                  <a:srgbClr val="11576A"/>
                </a:solidFill>
                <a:latin typeface="+mj-ea"/>
                <a:ea typeface="+mj-ea"/>
              </a:endParaRPr>
            </a:p>
          </p:txBody>
        </p:sp>
        <p:sp>
          <p:nvSpPr>
            <p:cNvPr id="53" name="Text Box 89"/>
            <p:cNvSpPr>
              <a:spLocks noChangeArrowheads="1"/>
            </p:cNvSpPr>
            <p:nvPr/>
          </p:nvSpPr>
          <p:spPr bwMode="auto">
            <a:xfrm>
              <a:off x="2376229" y="3080215"/>
              <a:ext cx="1674896" cy="274424"/>
            </a:xfrm>
            <a:prstGeom prst="rect">
              <a:avLst/>
            </a:prstGeom>
            <a:noFill/>
            <a:ln>
              <a:noFill/>
            </a:ln>
          </p:spPr>
          <p:txBody>
            <a:bodyPr lIns="90478" tIns="44445" rIns="90478" bIns="44445">
              <a:spAutoFit/>
            </a:bodyPr>
            <a:lstStyle/>
            <a:p>
              <a:pPr marL="228600" indent="-228600">
                <a:buFont typeface="Arial" panose="02080604020202020204" charset="0"/>
                <a:buNone/>
              </a:pPr>
              <a:r>
                <a:rPr lang="zh-CN" altLang="en-US" sz="1200" b="1" dirty="0" smtClean="0">
                  <a:solidFill>
                    <a:srgbClr val="11576A"/>
                  </a:solidFill>
                  <a:latin typeface="+mj-ea"/>
                  <a:ea typeface="+mj-ea"/>
                  <a:sym typeface="宋体" charset="0"/>
                </a:rPr>
                <a:t>中断请求</a:t>
              </a:r>
              <a:endParaRPr lang="zh-CN" altLang="en-US" sz="1200" b="1" dirty="0">
                <a:solidFill>
                  <a:srgbClr val="11576A"/>
                </a:solidFill>
                <a:latin typeface="+mj-ea"/>
                <a:ea typeface="+mj-ea"/>
                <a:cs typeface="MS PGothic" charset="0"/>
              </a:endParaRPr>
            </a:p>
          </p:txBody>
        </p:sp>
      </p:grpSp>
      <p:sp>
        <p:nvSpPr>
          <p:cNvPr id="61" name="Rectangle 5"/>
          <p:cNvSpPr/>
          <p:nvPr/>
        </p:nvSpPr>
        <p:spPr bwMode="auto">
          <a:xfrm>
            <a:off x="995074" y="1279421"/>
            <a:ext cx="1060767" cy="94910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Arial" panose="02080604020202020204" charset="0"/>
              <a:buNone/>
            </a:pPr>
            <a:r>
              <a:rPr lang="en-US" altLang="zh-CN" sz="1200" b="1" dirty="0">
                <a:solidFill>
                  <a:schemeClr val="bg1"/>
                </a:solidFill>
                <a:latin typeface="+mj-ea"/>
                <a:ea typeface="+mj-ea"/>
                <a:sym typeface="宋体" charset="0"/>
              </a:rPr>
              <a:t>CPU</a:t>
            </a:r>
            <a:endParaRPr lang="zh-CN" altLang="en-US" sz="1200" b="1" dirty="0">
              <a:solidFill>
                <a:schemeClr val="bg1"/>
              </a:solidFill>
              <a:latin typeface="+mj-ea"/>
              <a:ea typeface="+mj-ea"/>
              <a:cs typeface="MS PGothic" charset="0"/>
            </a:endParaRPr>
          </a:p>
        </p:txBody>
      </p:sp>
      <p:grpSp>
        <p:nvGrpSpPr>
          <p:cNvPr id="4" name="组合 3"/>
          <p:cNvGrpSpPr/>
          <p:nvPr/>
        </p:nvGrpSpPr>
        <p:grpSpPr>
          <a:xfrm>
            <a:off x="1162563" y="2184066"/>
            <a:ext cx="2456514" cy="857485"/>
            <a:chOff x="1594611" y="1807496"/>
            <a:chExt cx="2456514" cy="857485"/>
          </a:xfrm>
        </p:grpSpPr>
        <p:sp>
          <p:nvSpPr>
            <p:cNvPr id="54" name="Freeform 100"/>
            <p:cNvSpPr>
              <a:spLocks noChangeArrowheads="1"/>
            </p:cNvSpPr>
            <p:nvPr/>
          </p:nvSpPr>
          <p:spPr bwMode="auto">
            <a:xfrm>
              <a:off x="1594611" y="2088073"/>
              <a:ext cx="2258783" cy="1163"/>
            </a:xfrm>
            <a:custGeom>
              <a:avLst/>
              <a:gdLst>
                <a:gd name="T0" fmla="*/ 2147483646 w 2448"/>
                <a:gd name="T1" fmla="*/ 0 h 635"/>
                <a:gd name="T2" fmla="*/ 0 w 2448"/>
                <a:gd name="T3" fmla="*/ 0 h 635"/>
                <a:gd name="T4" fmla="*/ 0 60000 65536"/>
                <a:gd name="T5" fmla="*/ 0 60000 65536"/>
                <a:gd name="T6" fmla="*/ 0 w 2448"/>
                <a:gd name="T7" fmla="*/ 0 h 635"/>
                <a:gd name="T8" fmla="*/ 2448 w 2448"/>
                <a:gd name="T9" fmla="*/ 635 h 635"/>
              </a:gdLst>
              <a:ahLst/>
              <a:cxnLst>
                <a:cxn ang="T4">
                  <a:pos x="T0" y="T1"/>
                </a:cxn>
                <a:cxn ang="T5">
                  <a:pos x="T2" y="T3"/>
                </a:cxn>
              </a:cxnLst>
              <a:rect l="T6" t="T7" r="T8" b="T9"/>
              <a:pathLst>
                <a:path w="2448" h="635">
                  <a:moveTo>
                    <a:pt x="2448" y="0"/>
                  </a:moveTo>
                  <a:lnTo>
                    <a:pt x="0" y="0"/>
                  </a:lnTo>
                </a:path>
              </a:pathLst>
            </a:custGeom>
            <a:noFill/>
            <a:ln w="38100" cmpd="sng">
              <a:solidFill>
                <a:srgbClr val="002060"/>
              </a:solidFill>
              <a:miter lim="800000"/>
            </a:ln>
          </p:spPr>
          <p:txBody>
            <a:bodyPr wrap="none" lIns="90478" tIns="44445" rIns="90478" bIns="44445" anchor="ctr"/>
            <a:lstStyle/>
            <a:p>
              <a:endParaRPr lang="zh-CN" altLang="en-US" sz="1200" b="1">
                <a:solidFill>
                  <a:srgbClr val="11576A"/>
                </a:solidFill>
                <a:latin typeface="+mj-ea"/>
                <a:ea typeface="+mj-ea"/>
              </a:endParaRPr>
            </a:p>
          </p:txBody>
        </p:sp>
        <p:sp>
          <p:nvSpPr>
            <p:cNvPr id="55" name="Line 8"/>
            <p:cNvSpPr>
              <a:spLocks noChangeShapeType="1"/>
            </p:cNvSpPr>
            <p:nvPr/>
          </p:nvSpPr>
          <p:spPr bwMode="auto">
            <a:xfrm>
              <a:off x="3468401" y="2088073"/>
              <a:ext cx="1163" cy="197731"/>
            </a:xfrm>
            <a:prstGeom prst="line">
              <a:avLst/>
            </a:prstGeom>
            <a:noFill/>
            <a:ln w="38100">
              <a:solidFill>
                <a:srgbClr val="002060"/>
              </a:solidFill>
              <a:miter lim="800000"/>
            </a:ln>
          </p:spPr>
          <p:txBody>
            <a:bodyPr wrap="none" anchor="ctr"/>
            <a:lstStyle/>
            <a:p>
              <a:endParaRPr lang="zh-CN" altLang="en-US" sz="1200" b="1">
                <a:solidFill>
                  <a:srgbClr val="11576A"/>
                </a:solidFill>
                <a:latin typeface="+mj-ea"/>
                <a:ea typeface="+mj-ea"/>
              </a:endParaRPr>
            </a:p>
          </p:txBody>
        </p:sp>
        <p:sp>
          <p:nvSpPr>
            <p:cNvPr id="57" name="Oval 93"/>
            <p:cNvSpPr>
              <a:spLocks noChangeArrowheads="1"/>
            </p:cNvSpPr>
            <p:nvPr/>
          </p:nvSpPr>
          <p:spPr bwMode="auto">
            <a:xfrm>
              <a:off x="3108996" y="2274172"/>
              <a:ext cx="725788" cy="390809"/>
            </a:xfrm>
            <a:prstGeom prst="ellips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ln>
          </p:spPr>
          <p:txBody>
            <a:bodyPr wrap="none" lIns="90478" tIns="44445" rIns="90478" bIns="44445" anchor="ctr"/>
            <a:lstStyle/>
            <a:p>
              <a:pPr marL="228600" indent="-228600" algn="ctr"/>
              <a:r>
                <a:rPr lang="zh-CN" altLang="en-US" sz="1000" b="1" dirty="0">
                  <a:solidFill>
                    <a:srgbClr val="11576A"/>
                  </a:solidFill>
                  <a:latin typeface="+mj-ea"/>
                  <a:ea typeface="+mj-ea"/>
                  <a:cs typeface="MS PGothic" charset="0"/>
                </a:rPr>
                <a:t>总线</a:t>
              </a:r>
              <a:endParaRPr lang="en-US" altLang="zh-CN" sz="1000" b="1" dirty="0">
                <a:solidFill>
                  <a:srgbClr val="11576A"/>
                </a:solidFill>
                <a:latin typeface="+mj-ea"/>
                <a:ea typeface="+mj-ea"/>
                <a:cs typeface="MS PGothic" charset="0"/>
              </a:endParaRPr>
            </a:p>
            <a:p>
              <a:pPr marL="228600" indent="-228600" algn="ctr"/>
              <a:r>
                <a:rPr lang="zh-CN" altLang="en-US" sz="1000" b="1" dirty="0" smtClean="0">
                  <a:solidFill>
                    <a:srgbClr val="11576A"/>
                  </a:solidFill>
                  <a:latin typeface="+mj-ea"/>
                  <a:ea typeface="+mj-ea"/>
                  <a:cs typeface="MS PGothic" charset="0"/>
                </a:rPr>
                <a:t>适配器</a:t>
              </a:r>
              <a:endParaRPr lang="zh-CN" altLang="en-US" sz="1000" b="1" dirty="0">
                <a:solidFill>
                  <a:srgbClr val="11576A"/>
                </a:solidFill>
                <a:latin typeface="+mj-ea"/>
                <a:ea typeface="+mj-ea"/>
                <a:cs typeface="MS PGothic" charset="0"/>
              </a:endParaRPr>
            </a:p>
          </p:txBody>
        </p:sp>
        <p:sp>
          <p:nvSpPr>
            <p:cNvPr id="58" name="Oval 95"/>
            <p:cNvSpPr>
              <a:spLocks noChangeArrowheads="1"/>
            </p:cNvSpPr>
            <p:nvPr/>
          </p:nvSpPr>
          <p:spPr bwMode="auto">
            <a:xfrm>
              <a:off x="2097080" y="2255562"/>
              <a:ext cx="725788" cy="390809"/>
            </a:xfrm>
            <a:prstGeom prst="ellips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ln>
          </p:spPr>
          <p:txBody>
            <a:bodyPr wrap="none" lIns="90478" tIns="44445" rIns="90478" bIns="44445" anchor="ctr"/>
            <a:lstStyle/>
            <a:p>
              <a:pPr marL="228600" indent="-228600" algn="ctr"/>
              <a:r>
                <a:rPr lang="zh-CN" altLang="en-US" sz="1000" b="1" dirty="0" smtClean="0">
                  <a:solidFill>
                    <a:srgbClr val="11576A"/>
                  </a:solidFill>
                  <a:latin typeface="+mj-ea"/>
                  <a:ea typeface="+mj-ea"/>
                  <a:cs typeface="MS PGothic" charset="0"/>
                </a:rPr>
                <a:t>总线</a:t>
              </a:r>
              <a:endParaRPr lang="en-US" altLang="zh-CN" sz="1000" b="1" dirty="0" smtClean="0">
                <a:solidFill>
                  <a:srgbClr val="11576A"/>
                </a:solidFill>
                <a:latin typeface="+mj-ea"/>
                <a:ea typeface="+mj-ea"/>
                <a:cs typeface="MS PGothic" charset="0"/>
              </a:endParaRPr>
            </a:p>
            <a:p>
              <a:pPr marL="228600" indent="-228600" algn="ctr"/>
              <a:r>
                <a:rPr lang="zh-CN" altLang="en-US" sz="1000" b="1" dirty="0" smtClean="0">
                  <a:solidFill>
                    <a:srgbClr val="11576A"/>
                  </a:solidFill>
                  <a:latin typeface="+mj-ea"/>
                  <a:ea typeface="+mj-ea"/>
                  <a:cs typeface="MS PGothic" charset="0"/>
                </a:rPr>
                <a:t>适配器</a:t>
              </a:r>
              <a:endParaRPr lang="zh-CN" altLang="en-US" sz="1000" b="1" dirty="0">
                <a:solidFill>
                  <a:srgbClr val="11576A"/>
                </a:solidFill>
                <a:latin typeface="+mj-ea"/>
                <a:ea typeface="+mj-ea"/>
                <a:cs typeface="MS PGothic" charset="0"/>
              </a:endParaRPr>
            </a:p>
          </p:txBody>
        </p:sp>
        <p:sp>
          <p:nvSpPr>
            <p:cNvPr id="59" name="Line 96"/>
            <p:cNvSpPr>
              <a:spLocks noChangeShapeType="1"/>
            </p:cNvSpPr>
            <p:nvPr/>
          </p:nvSpPr>
          <p:spPr bwMode="auto">
            <a:xfrm>
              <a:off x="2487889" y="2088073"/>
              <a:ext cx="0" cy="157021"/>
            </a:xfrm>
            <a:prstGeom prst="line">
              <a:avLst/>
            </a:prstGeom>
            <a:noFill/>
            <a:ln w="38100">
              <a:solidFill>
                <a:srgbClr val="002060"/>
              </a:solidFill>
              <a:miter lim="800000"/>
            </a:ln>
          </p:spPr>
          <p:txBody>
            <a:bodyPr wrap="none" anchor="ctr"/>
            <a:lstStyle/>
            <a:p>
              <a:endParaRPr lang="zh-CN" altLang="en-US" sz="1200" b="1">
                <a:solidFill>
                  <a:srgbClr val="11576A"/>
                </a:solidFill>
                <a:latin typeface="+mj-ea"/>
                <a:ea typeface="+mj-ea"/>
              </a:endParaRPr>
            </a:p>
          </p:txBody>
        </p:sp>
        <p:sp>
          <p:nvSpPr>
            <p:cNvPr id="62" name="Line 96"/>
            <p:cNvSpPr>
              <a:spLocks noChangeShapeType="1"/>
            </p:cNvSpPr>
            <p:nvPr/>
          </p:nvSpPr>
          <p:spPr bwMode="auto">
            <a:xfrm flipH="1">
              <a:off x="2152910" y="1851959"/>
              <a:ext cx="0" cy="223319"/>
            </a:xfrm>
            <a:prstGeom prst="line">
              <a:avLst/>
            </a:prstGeom>
            <a:noFill/>
            <a:ln w="38100">
              <a:solidFill>
                <a:srgbClr val="002060"/>
              </a:solidFill>
              <a:miter lim="800000"/>
            </a:ln>
          </p:spPr>
          <p:txBody>
            <a:bodyPr wrap="none" anchor="ctr"/>
            <a:lstStyle/>
            <a:p>
              <a:endParaRPr lang="zh-CN" altLang="en-US" sz="1200" b="1">
                <a:solidFill>
                  <a:srgbClr val="11576A"/>
                </a:solidFill>
                <a:latin typeface="+mj-ea"/>
                <a:ea typeface="+mj-ea"/>
              </a:endParaRPr>
            </a:p>
          </p:txBody>
        </p:sp>
        <p:sp>
          <p:nvSpPr>
            <p:cNvPr id="63" name="Text Box 9"/>
            <p:cNvSpPr>
              <a:spLocks noChangeArrowheads="1"/>
            </p:cNvSpPr>
            <p:nvPr/>
          </p:nvSpPr>
          <p:spPr bwMode="auto">
            <a:xfrm>
              <a:off x="3558682" y="1807496"/>
              <a:ext cx="492443" cy="276999"/>
            </a:xfrm>
            <a:prstGeom prst="rect">
              <a:avLst/>
            </a:prstGeom>
            <a:noFill/>
            <a:ln>
              <a:noFill/>
            </a:ln>
          </p:spPr>
          <p:txBody>
            <a:bodyPr wrap="none">
              <a:spAutoFit/>
            </a:bodyPr>
            <a:lstStyle/>
            <a:p>
              <a:pPr>
                <a:buFont typeface="Arial" panose="02080604020202020204" charset="0"/>
                <a:buNone/>
              </a:pPr>
              <a:r>
                <a:rPr lang="zh-CN" altLang="en-US" sz="1200" b="1" dirty="0" smtClean="0">
                  <a:solidFill>
                    <a:srgbClr val="11576A"/>
                  </a:solidFill>
                  <a:latin typeface="+mj-ea"/>
                  <a:ea typeface="+mj-ea"/>
                  <a:cs typeface="MS PGothic" charset="0"/>
                </a:rPr>
                <a:t>总线</a:t>
              </a:r>
              <a:endParaRPr lang="zh-CN" altLang="en-US" sz="1200" b="1" dirty="0">
                <a:solidFill>
                  <a:srgbClr val="11576A"/>
                </a:solidFill>
                <a:latin typeface="+mj-ea"/>
                <a:ea typeface="+mj-ea"/>
                <a:cs typeface="MS PGothic" charset="0"/>
              </a:endParaRPr>
            </a:p>
          </p:txBody>
        </p:sp>
      </p:grpSp>
      <p:grpSp>
        <p:nvGrpSpPr>
          <p:cNvPr id="7" name="组合 6"/>
          <p:cNvGrpSpPr/>
          <p:nvPr/>
        </p:nvGrpSpPr>
        <p:grpSpPr>
          <a:xfrm>
            <a:off x="827584" y="2228529"/>
            <a:ext cx="715320" cy="1520201"/>
            <a:chOff x="827584" y="2228529"/>
            <a:chExt cx="715320" cy="1520201"/>
          </a:xfrm>
        </p:grpSpPr>
        <p:sp>
          <p:nvSpPr>
            <p:cNvPr id="56" name="Rectangle 85"/>
            <p:cNvSpPr>
              <a:spLocks noChangeArrowheads="1"/>
            </p:cNvSpPr>
            <p:nvPr/>
          </p:nvSpPr>
          <p:spPr bwMode="auto">
            <a:xfrm>
              <a:off x="827584" y="3246261"/>
              <a:ext cx="715320" cy="502469"/>
            </a:xfrm>
            <a:prstGeom prst="rect">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miter lim="800000"/>
            </a:ln>
          </p:spPr>
          <p:txBody>
            <a:bodyPr wrap="none" lIns="90478" tIns="44445" rIns="90478" bIns="44445" anchor="ctr"/>
            <a:lstStyle/>
            <a:p>
              <a:pPr marL="228600" indent="-228600" algn="ctr"/>
              <a:r>
                <a:rPr lang="zh-CN" altLang="en-US" sz="1200" b="1" dirty="0" smtClean="0">
                  <a:solidFill>
                    <a:srgbClr val="11576A"/>
                  </a:solidFill>
                  <a:latin typeface="+mj-ea"/>
                  <a:ea typeface="+mj-ea"/>
                  <a:cs typeface="MS PGothic" charset="0"/>
                  <a:sym typeface="宋体" charset="0"/>
                </a:rPr>
                <a:t>中断</a:t>
              </a:r>
              <a:endParaRPr lang="en-US" altLang="zh-CN" sz="1200" b="1" dirty="0" smtClean="0">
                <a:solidFill>
                  <a:srgbClr val="11576A"/>
                </a:solidFill>
                <a:latin typeface="+mj-ea"/>
                <a:ea typeface="+mj-ea"/>
                <a:cs typeface="MS PGothic" charset="0"/>
                <a:sym typeface="宋体" charset="0"/>
              </a:endParaRPr>
            </a:p>
            <a:p>
              <a:pPr marL="228600" indent="-228600" algn="ctr"/>
              <a:r>
                <a:rPr lang="zh-CN" altLang="en-US" sz="1200" b="1" dirty="0" smtClean="0">
                  <a:solidFill>
                    <a:srgbClr val="11576A"/>
                  </a:solidFill>
                  <a:latin typeface="+mj-ea"/>
                  <a:ea typeface="+mj-ea"/>
                  <a:cs typeface="MS PGothic" charset="0"/>
                  <a:sym typeface="宋体" charset="0"/>
                </a:rPr>
                <a:t>控制器</a:t>
              </a:r>
              <a:endParaRPr lang="zh-CN" altLang="en-US" sz="1200" b="1" dirty="0">
                <a:solidFill>
                  <a:srgbClr val="11576A"/>
                </a:solidFill>
                <a:latin typeface="+mj-ea"/>
                <a:ea typeface="+mj-ea"/>
                <a:cs typeface="MS PGothic" charset="0"/>
                <a:sym typeface="宋体" charset="0"/>
              </a:endParaRPr>
            </a:p>
          </p:txBody>
        </p:sp>
        <p:grpSp>
          <p:nvGrpSpPr>
            <p:cNvPr id="6" name="组合 5"/>
            <p:cNvGrpSpPr/>
            <p:nvPr/>
          </p:nvGrpSpPr>
          <p:grpSpPr>
            <a:xfrm>
              <a:off x="1100917" y="2228529"/>
              <a:ext cx="229136" cy="1004937"/>
              <a:chOff x="1100917" y="2228529"/>
              <a:chExt cx="229136" cy="1004937"/>
            </a:xfrm>
          </p:grpSpPr>
          <p:sp>
            <p:nvSpPr>
              <p:cNvPr id="60" name="Line 88"/>
              <p:cNvSpPr>
                <a:spLocks noChangeShapeType="1"/>
              </p:cNvSpPr>
              <p:nvPr/>
            </p:nvSpPr>
            <p:spPr bwMode="auto">
              <a:xfrm flipH="1">
                <a:off x="1100917" y="2228529"/>
                <a:ext cx="5816" cy="1004937"/>
              </a:xfrm>
              <a:prstGeom prst="line">
                <a:avLst/>
              </a:prstGeom>
              <a:noFill/>
              <a:ln w="38100">
                <a:solidFill>
                  <a:srgbClr val="0070C0"/>
                </a:solidFill>
                <a:miter lim="800000"/>
                <a:headEnd type="triangle" w="med" len="med"/>
                <a:tailEnd type="triangle" w="med" len="med"/>
              </a:ln>
            </p:spPr>
            <p:txBody>
              <a:bodyPr wrap="none" lIns="90478" tIns="44445" rIns="90478" bIns="44445" anchor="ctr"/>
              <a:lstStyle/>
              <a:p>
                <a:endParaRPr lang="zh-CN" altLang="en-US" sz="1200" b="1">
                  <a:solidFill>
                    <a:srgbClr val="11576A"/>
                  </a:solidFill>
                  <a:latin typeface="+mj-ea"/>
                  <a:ea typeface="+mj-ea"/>
                </a:endParaRPr>
              </a:p>
            </p:txBody>
          </p:sp>
          <p:sp>
            <p:nvSpPr>
              <p:cNvPr id="64" name="Line 96"/>
              <p:cNvSpPr>
                <a:spLocks noChangeShapeType="1"/>
              </p:cNvSpPr>
              <p:nvPr/>
            </p:nvSpPr>
            <p:spPr bwMode="auto">
              <a:xfrm>
                <a:off x="1330053" y="2451848"/>
                <a:ext cx="0" cy="781618"/>
              </a:xfrm>
              <a:prstGeom prst="line">
                <a:avLst/>
              </a:prstGeom>
              <a:noFill/>
              <a:ln w="38100">
                <a:solidFill>
                  <a:srgbClr val="002060"/>
                </a:solidFill>
                <a:miter lim="800000"/>
              </a:ln>
            </p:spPr>
            <p:txBody>
              <a:bodyPr wrap="none" anchor="ctr"/>
              <a:lstStyle/>
              <a:p>
                <a:endParaRPr lang="zh-CN" altLang="en-US" sz="1200" b="1">
                  <a:solidFill>
                    <a:srgbClr val="11576A"/>
                  </a:solidFill>
                  <a:latin typeface="+mj-ea"/>
                  <a:ea typeface="+mj-ea"/>
                </a:endParaRPr>
              </a:p>
            </p:txBody>
          </p:sp>
        </p:grpSp>
      </p:grpSp>
      <p:grpSp>
        <p:nvGrpSpPr>
          <p:cNvPr id="37" name="组合 36"/>
          <p:cNvGrpSpPr/>
          <p:nvPr/>
        </p:nvGrpSpPr>
        <p:grpSpPr>
          <a:xfrm>
            <a:off x="3586327" y="843558"/>
            <a:ext cx="2574979" cy="400110"/>
            <a:chOff x="844893" y="1019164"/>
            <a:chExt cx="2574979" cy="400110"/>
          </a:xfrm>
        </p:grpSpPr>
        <p:sp>
          <p:nvSpPr>
            <p:cNvPr id="38" name="内容占位符 2"/>
            <p:cNvSpPr txBox="1"/>
            <p:nvPr/>
          </p:nvSpPr>
          <p:spPr>
            <a:xfrm>
              <a:off x="1142976" y="1019164"/>
              <a:ext cx="2276896"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设备控制器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1"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4003856" y="1168998"/>
            <a:ext cx="3952520" cy="651192"/>
            <a:chOff x="1262422" y="1344604"/>
            <a:chExt cx="3952520" cy="651192"/>
          </a:xfrm>
        </p:grpSpPr>
        <p:pic>
          <p:nvPicPr>
            <p:cNvPr id="44" name="图片 43" descr="小点1.png"/>
            <p:cNvPicPr>
              <a:picLocks noChangeAspect="1"/>
            </p:cNvPicPr>
            <p:nvPr/>
          </p:nvPicPr>
          <p:blipFill>
            <a:blip r:embed="rId2" cstate="print"/>
            <a:stretch>
              <a:fillRect/>
            </a:stretch>
          </p:blipFill>
          <p:spPr>
            <a:xfrm>
              <a:off x="1262422" y="1419622"/>
              <a:ext cx="151066" cy="148997"/>
            </a:xfrm>
            <a:prstGeom prst="rect">
              <a:avLst/>
            </a:prstGeom>
            <a:effectLst/>
          </p:spPr>
        </p:pic>
        <p:sp>
          <p:nvSpPr>
            <p:cNvPr id="45" name="内容占位符 2"/>
            <p:cNvSpPr txBox="1"/>
            <p:nvPr/>
          </p:nvSpPr>
          <p:spPr>
            <a:xfrm>
              <a:off x="1394985" y="1344604"/>
              <a:ext cx="3034139"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CPU和I/O设备间的接口</a:t>
              </a:r>
              <a:endParaRPr kumimoji="0" lang="zh-CN" altLang="en-US" sz="1800" b="1" i="0" u="none" strike="noStrike" kern="1200" cap="none" spc="0" normalizeH="0" baseline="0" noProof="0" dirty="0">
                <a:ln>
                  <a:noFill/>
                </a:ln>
                <a:solidFill>
                  <a:srgbClr val="11576A"/>
                </a:solidFill>
                <a:effectLst/>
                <a:uLnTx/>
                <a:uFillTx/>
              </a:endParaRPr>
            </a:p>
          </p:txBody>
        </p:sp>
        <p:pic>
          <p:nvPicPr>
            <p:cNvPr id="46" name="图片 45" descr="小点1.png"/>
            <p:cNvPicPr>
              <a:picLocks noChangeAspect="1"/>
            </p:cNvPicPr>
            <p:nvPr/>
          </p:nvPicPr>
          <p:blipFill>
            <a:blip r:embed="rId2" cstate="print"/>
            <a:stretch>
              <a:fillRect/>
            </a:stretch>
          </p:blipFill>
          <p:spPr>
            <a:xfrm>
              <a:off x="1262422" y="1729182"/>
              <a:ext cx="151066" cy="148997"/>
            </a:xfrm>
            <a:prstGeom prst="rect">
              <a:avLst/>
            </a:prstGeom>
            <a:effectLst/>
          </p:spPr>
        </p:pic>
        <p:sp>
          <p:nvSpPr>
            <p:cNvPr id="48" name="内容占位符 2"/>
            <p:cNvSpPr txBox="1"/>
            <p:nvPr/>
          </p:nvSpPr>
          <p:spPr>
            <a:xfrm>
              <a:off x="1394986" y="1654164"/>
              <a:ext cx="381995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向</a:t>
              </a:r>
              <a:r>
                <a:rPr lang="en-US" altLang="zh-CN" sz="1800" dirty="0" smtClean="0">
                  <a:sym typeface="宋体" charset="0"/>
                </a:rPr>
                <a:t>CPU</a:t>
              </a:r>
              <a:r>
                <a:rPr lang="zh-CN" altLang="en-US" sz="1800" dirty="0" smtClean="0">
                  <a:sym typeface="宋体" charset="0"/>
                </a:rPr>
                <a:t>提供特殊指令和寄存器</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49" name="组合 48"/>
          <p:cNvGrpSpPr/>
          <p:nvPr/>
        </p:nvGrpSpPr>
        <p:grpSpPr>
          <a:xfrm>
            <a:off x="3595702" y="1153330"/>
            <a:ext cx="3369917" cy="665484"/>
            <a:chOff x="844893" y="1978022"/>
            <a:chExt cx="3369917" cy="665484"/>
          </a:xfrm>
        </p:grpSpPr>
        <p:grpSp>
          <p:nvGrpSpPr>
            <p:cNvPr id="50" name="组合 49"/>
            <p:cNvGrpSpPr/>
            <p:nvPr/>
          </p:nvGrpSpPr>
          <p:grpSpPr>
            <a:xfrm>
              <a:off x="844893" y="1978022"/>
              <a:ext cx="1583967" cy="400110"/>
              <a:chOff x="844893" y="1978022"/>
              <a:chExt cx="1583967" cy="400110"/>
            </a:xfrm>
          </p:grpSpPr>
          <p:sp>
            <p:nvSpPr>
              <p:cNvPr id="73" name="内容占位符 2"/>
              <p:cNvSpPr txBox="1"/>
              <p:nvPr/>
            </p:nvSpPr>
            <p:spPr>
              <a:xfrm>
                <a:off x="1142976" y="1978022"/>
                <a:ext cx="128588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I/O地址</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4" name="TextBox 37"/>
              <p:cNvSpPr txBox="1"/>
              <p:nvPr/>
            </p:nvSpPr>
            <p:spPr>
              <a:xfrm>
                <a:off x="844893" y="197802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1" name="组合 50"/>
            <p:cNvGrpSpPr/>
            <p:nvPr/>
          </p:nvGrpSpPr>
          <p:grpSpPr>
            <a:xfrm>
              <a:off x="1256501" y="2301874"/>
              <a:ext cx="2958309" cy="341632"/>
              <a:chOff x="1256501" y="2301874"/>
              <a:chExt cx="2958309" cy="341632"/>
            </a:xfrm>
          </p:grpSpPr>
          <p:pic>
            <p:nvPicPr>
              <p:cNvPr id="65" name="图片 64" descr="小点1.png"/>
              <p:cNvPicPr>
                <a:picLocks noChangeAspect="1"/>
              </p:cNvPicPr>
              <p:nvPr/>
            </p:nvPicPr>
            <p:blipFill>
              <a:blip r:embed="rId2" cstate="print"/>
              <a:stretch>
                <a:fillRect/>
              </a:stretch>
            </p:blipFill>
            <p:spPr>
              <a:xfrm>
                <a:off x="1256501" y="2392900"/>
                <a:ext cx="151066" cy="148997"/>
              </a:xfrm>
              <a:prstGeom prst="rect">
                <a:avLst/>
              </a:prstGeom>
              <a:effectLst/>
            </p:spPr>
          </p:pic>
          <p:sp>
            <p:nvSpPr>
              <p:cNvPr id="66" name="内容占位符 2"/>
              <p:cNvSpPr txBox="1"/>
              <p:nvPr/>
            </p:nvSpPr>
            <p:spPr>
              <a:xfrm>
                <a:off x="1389064" y="2301874"/>
                <a:ext cx="282574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CPU用来控制I/O硬件</a:t>
                </a:r>
                <a:endParaRPr kumimoji="0" lang="zh-CN" altLang="en-US" sz="1800" b="1" i="0" u="none" strike="noStrike" kern="1200" cap="none" spc="0" normalizeH="0" baseline="0" noProof="0" dirty="0">
                  <a:ln>
                    <a:noFill/>
                  </a:ln>
                  <a:solidFill>
                    <a:srgbClr val="11576A"/>
                  </a:solidFill>
                  <a:effectLst/>
                  <a:uLnTx/>
                  <a:uFillTx/>
                </a:endParaRPr>
              </a:p>
            </p:txBody>
          </p:sp>
        </p:grpSp>
      </p:grpSp>
      <p:grpSp>
        <p:nvGrpSpPr>
          <p:cNvPr id="75" name="组合 74"/>
          <p:cNvGrpSpPr/>
          <p:nvPr/>
        </p:nvGrpSpPr>
        <p:grpSpPr>
          <a:xfrm>
            <a:off x="772153" y="3882455"/>
            <a:ext cx="3382769" cy="683980"/>
            <a:chOff x="832892" y="3559343"/>
            <a:chExt cx="3382769" cy="683980"/>
          </a:xfrm>
        </p:grpSpPr>
        <p:pic>
          <p:nvPicPr>
            <p:cNvPr id="76" name="图片 75" descr="小点1.png"/>
            <p:cNvPicPr>
              <a:picLocks noChangeAspect="1"/>
            </p:cNvPicPr>
            <p:nvPr/>
          </p:nvPicPr>
          <p:blipFill>
            <a:blip r:embed="rId2" cstate="print"/>
            <a:stretch>
              <a:fillRect/>
            </a:stretch>
          </p:blipFill>
          <p:spPr>
            <a:xfrm>
              <a:off x="1243121" y="3982619"/>
              <a:ext cx="151066" cy="148997"/>
            </a:xfrm>
            <a:prstGeom prst="rect">
              <a:avLst/>
            </a:prstGeom>
            <a:effectLst/>
          </p:spPr>
        </p:pic>
        <p:sp>
          <p:nvSpPr>
            <p:cNvPr id="77" name="内容占位符 2"/>
            <p:cNvSpPr txBox="1"/>
            <p:nvPr/>
          </p:nvSpPr>
          <p:spPr>
            <a:xfrm>
              <a:off x="1379478" y="3901691"/>
              <a:ext cx="272298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轮询、设备中断和</a:t>
              </a:r>
              <a:r>
                <a:rPr lang="en-US" altLang="zh-CN" sz="1800" dirty="0" smtClean="0">
                  <a:sym typeface="宋体" charset="0"/>
                </a:rPr>
                <a:t>DMA</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8" name="内容占位符 2"/>
            <p:cNvSpPr txBox="1"/>
            <p:nvPr/>
          </p:nvSpPr>
          <p:spPr>
            <a:xfrm>
              <a:off x="1104164" y="3584992"/>
              <a:ext cx="3111497"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sym typeface="宋体" charset="0"/>
                </a:rPr>
                <a:t>CPU</a:t>
              </a:r>
              <a:r>
                <a:rPr lang="zh-CN" altLang="en-US" dirty="0" smtClean="0">
                  <a:sym typeface="宋体" charset="0"/>
                </a:rPr>
                <a:t>与设备的通信方式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9" name="TextBox 37"/>
            <p:cNvSpPr txBox="1"/>
            <p:nvPr/>
          </p:nvSpPr>
          <p:spPr>
            <a:xfrm>
              <a:off x="832892" y="355934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4007310" y="1786742"/>
            <a:ext cx="2595419" cy="943848"/>
            <a:chOff x="4007310" y="1786742"/>
            <a:chExt cx="2595419" cy="943848"/>
          </a:xfrm>
        </p:grpSpPr>
        <p:pic>
          <p:nvPicPr>
            <p:cNvPr id="80" name="图片 79" descr="小点1.png"/>
            <p:cNvPicPr>
              <a:picLocks noChangeAspect="1"/>
            </p:cNvPicPr>
            <p:nvPr/>
          </p:nvPicPr>
          <p:blipFill>
            <a:blip r:embed="rId2" cstate="print"/>
            <a:stretch>
              <a:fillRect/>
            </a:stretch>
          </p:blipFill>
          <p:spPr>
            <a:xfrm>
              <a:off x="4007310" y="1877768"/>
              <a:ext cx="151066" cy="148997"/>
            </a:xfrm>
            <a:prstGeom prst="rect">
              <a:avLst/>
            </a:prstGeom>
            <a:effectLst/>
          </p:spPr>
        </p:pic>
        <p:sp>
          <p:nvSpPr>
            <p:cNvPr id="81" name="内容占位符 2"/>
            <p:cNvSpPr txBox="1"/>
            <p:nvPr/>
          </p:nvSpPr>
          <p:spPr>
            <a:xfrm>
              <a:off x="4139874" y="1786742"/>
              <a:ext cx="2254241"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内存地址或端口号</a:t>
              </a:r>
              <a:endParaRPr kumimoji="0" lang="zh-CN" altLang="en-US" sz="1800" b="1" i="0" u="none" strike="noStrike" kern="1200" cap="none" spc="0" normalizeH="0" baseline="0" noProof="0" dirty="0">
                <a:ln>
                  <a:noFill/>
                </a:ln>
                <a:solidFill>
                  <a:srgbClr val="11576A"/>
                </a:solidFill>
                <a:effectLst/>
                <a:uLnTx/>
                <a:uFillTx/>
              </a:endParaRPr>
            </a:p>
          </p:txBody>
        </p:sp>
        <p:pic>
          <p:nvPicPr>
            <p:cNvPr id="82" name="图片 81" descr="小点1.png"/>
            <p:cNvPicPr>
              <a:picLocks noChangeAspect="1"/>
            </p:cNvPicPr>
            <p:nvPr/>
          </p:nvPicPr>
          <p:blipFill>
            <a:blip r:embed="rId2" cstate="print"/>
            <a:stretch>
              <a:fillRect/>
            </a:stretch>
          </p:blipFill>
          <p:spPr>
            <a:xfrm>
              <a:off x="4364721" y="2183778"/>
              <a:ext cx="151066" cy="148997"/>
            </a:xfrm>
            <a:prstGeom prst="rect">
              <a:avLst/>
            </a:prstGeom>
            <a:effectLst/>
          </p:spPr>
        </p:pic>
        <p:sp>
          <p:nvSpPr>
            <p:cNvPr id="83" name="内容占位符 2"/>
            <p:cNvSpPr txBox="1"/>
            <p:nvPr/>
          </p:nvSpPr>
          <p:spPr>
            <a:xfrm>
              <a:off x="4497284" y="2107098"/>
              <a:ext cx="1176751"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I/O指令</a:t>
              </a:r>
              <a:endParaRPr kumimoji="0" lang="zh-CN" altLang="en-US" sz="1600" b="1" i="0" u="none" strike="noStrike" kern="1200" cap="none" spc="0" normalizeH="0" baseline="0" noProof="0" dirty="0">
                <a:ln>
                  <a:noFill/>
                </a:ln>
                <a:solidFill>
                  <a:srgbClr val="11576A"/>
                </a:solidFill>
                <a:effectLst/>
                <a:uLnTx/>
                <a:uFillTx/>
              </a:endParaRPr>
            </a:p>
          </p:txBody>
        </p:sp>
        <p:pic>
          <p:nvPicPr>
            <p:cNvPr id="84" name="图片 83" descr="小点1.png"/>
            <p:cNvPicPr>
              <a:picLocks noChangeAspect="1"/>
            </p:cNvPicPr>
            <p:nvPr/>
          </p:nvPicPr>
          <p:blipFill>
            <a:blip r:embed="rId2" cstate="print"/>
            <a:stretch>
              <a:fillRect/>
            </a:stretch>
          </p:blipFill>
          <p:spPr>
            <a:xfrm>
              <a:off x="4364721" y="2500477"/>
              <a:ext cx="151066" cy="148997"/>
            </a:xfrm>
            <a:prstGeom prst="rect">
              <a:avLst/>
            </a:prstGeom>
            <a:effectLst/>
          </p:spPr>
        </p:pic>
        <p:sp>
          <p:nvSpPr>
            <p:cNvPr id="85" name="内容占位符 2"/>
            <p:cNvSpPr txBox="1"/>
            <p:nvPr/>
          </p:nvSpPr>
          <p:spPr>
            <a:xfrm>
              <a:off x="4497285" y="2416658"/>
              <a:ext cx="2105444"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600" b="1" i="0" u="none" strike="noStrike" kern="1200" cap="none" spc="0" normalizeH="0" baseline="0" noProof="0" dirty="0" smtClean="0">
                  <a:ln>
                    <a:noFill/>
                  </a:ln>
                  <a:solidFill>
                    <a:srgbClr val="11576A"/>
                  </a:solidFill>
                  <a:effectLst/>
                  <a:uLnTx/>
                  <a:uFillTx/>
                </a:rPr>
                <a:t>内存映射</a:t>
              </a:r>
              <a:r>
                <a:rPr lang="zh-CN" altLang="en-US" sz="1600" dirty="0" smtClean="0">
                  <a:sym typeface="宋体" charset="0"/>
                </a:rPr>
                <a:t>I/O</a:t>
              </a:r>
              <a:endParaRPr kumimoji="0" lang="zh-CN" altLang="en-US" sz="1600" b="1" i="0" u="none" strike="noStrike" kern="1200" cap="none" spc="0" normalizeH="0" baseline="0" noProof="0" dirty="0">
                <a:ln>
                  <a:noFill/>
                </a:ln>
                <a:solidFill>
                  <a:srgbClr val="11576A"/>
                </a:solidFill>
                <a:effectLst/>
                <a:uLnTx/>
                <a:uFillTx/>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par>
                                <p:cTn id="13" presetID="22" presetClass="entr" presetSubtype="8"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nodeType="clickEffect">
                                  <p:stCondLst>
                                    <p:cond delay="0"/>
                                  </p:stCondLst>
                                  <p:childTnLst>
                                    <p:animEffect transition="out" filter="wipe(left)">
                                      <p:cBhvr>
                                        <p:cTn id="19" dur="500"/>
                                        <p:tgtEl>
                                          <p:spTgt spid="43"/>
                                        </p:tgtEl>
                                      </p:cBhvr>
                                    </p:animEffect>
                                    <p:set>
                                      <p:cBhvr>
                                        <p:cTn id="20" dur="1" fill="hold">
                                          <p:stCondLst>
                                            <p:cond delay="499"/>
                                          </p:stCondLst>
                                        </p:cTn>
                                        <p:tgtEl>
                                          <p:spTgt spid="43"/>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right)">
                                      <p:cBhvr>
                                        <p:cTn id="28" dur="500"/>
                                        <p:tgtEl>
                                          <p:spTgt spid="3"/>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par>
                                <p:cTn id="42" presetID="22" presetClass="entr" presetSubtype="2"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I/O 指令和内存映射I/O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4512925" cy="694772"/>
            <a:chOff x="844893" y="1019164"/>
            <a:chExt cx="4512925" cy="694772"/>
          </a:xfrm>
        </p:grpSpPr>
        <p:sp>
          <p:nvSpPr>
            <p:cNvPr id="9" name="内容占位符 2"/>
            <p:cNvSpPr txBox="1"/>
            <p:nvPr/>
          </p:nvSpPr>
          <p:spPr>
            <a:xfrm>
              <a:off x="1142976" y="1019164"/>
              <a:ext cx="1428760"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I/O指令</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9380"/>
              <a:ext cx="151066" cy="148997"/>
            </a:xfrm>
            <a:prstGeom prst="rect">
              <a:avLst/>
            </a:prstGeom>
            <a:effectLst/>
          </p:spPr>
        </p:pic>
        <p:sp>
          <p:nvSpPr>
            <p:cNvPr id="30" name="内容占位符 2"/>
            <p:cNvSpPr txBox="1"/>
            <p:nvPr/>
          </p:nvSpPr>
          <p:spPr>
            <a:xfrm>
              <a:off x="1394985" y="1344604"/>
              <a:ext cx="39628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通过</a:t>
              </a:r>
              <a:r>
                <a:rPr lang="en-US" altLang="zh-CN" dirty="0" smtClean="0">
                  <a:sym typeface="宋体" charset="0"/>
                </a:rPr>
                <a:t>I/O</a:t>
              </a:r>
              <a:r>
                <a:rPr lang="zh-CN" altLang="en-US" dirty="0" smtClean="0">
                  <a:sym typeface="宋体" charset="0"/>
                </a:rPr>
                <a:t>端口号访问设备寄存器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3" y="2313894"/>
            <a:ext cx="6370313" cy="693184"/>
            <a:chOff x="844893" y="2313894"/>
            <a:chExt cx="6370313" cy="693184"/>
          </a:xfrm>
        </p:grpSpPr>
        <p:pic>
          <p:nvPicPr>
            <p:cNvPr id="19" name="图片 18" descr="小点1.png"/>
            <p:cNvPicPr>
              <a:picLocks noChangeAspect="1"/>
            </p:cNvPicPr>
            <p:nvPr/>
          </p:nvPicPr>
          <p:blipFill>
            <a:blip r:embed="rId2" cstate="print"/>
            <a:stretch>
              <a:fillRect/>
            </a:stretch>
          </p:blipFill>
          <p:spPr>
            <a:xfrm>
              <a:off x="1256501" y="2742522"/>
              <a:ext cx="151066" cy="148997"/>
            </a:xfrm>
            <a:prstGeom prst="rect">
              <a:avLst/>
            </a:prstGeom>
            <a:effectLst/>
          </p:spPr>
        </p:pic>
        <p:sp>
          <p:nvSpPr>
            <p:cNvPr id="20" name="内容占位符 2"/>
            <p:cNvSpPr txBox="1"/>
            <p:nvPr/>
          </p:nvSpPr>
          <p:spPr>
            <a:xfrm>
              <a:off x="1389064" y="2637746"/>
              <a:ext cx="5826142"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设备的寄存器</a:t>
              </a:r>
              <a:r>
                <a:rPr lang="en-US" altLang="zh-CN" dirty="0" smtClean="0">
                  <a:sym typeface="宋体" charset="0"/>
                </a:rPr>
                <a:t>/</a:t>
              </a:r>
              <a:r>
                <a:rPr lang="zh-CN" altLang="en-US" dirty="0" smtClean="0">
                  <a:sym typeface="宋体" charset="0"/>
                </a:rPr>
                <a:t>存储被映射到内存物理地址空间中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7" name="内容占位符 2"/>
            <p:cNvSpPr txBox="1"/>
            <p:nvPr/>
          </p:nvSpPr>
          <p:spPr>
            <a:xfrm>
              <a:off x="1142976" y="2313894"/>
              <a:ext cx="2500330"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内存映射I/O</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8" name="TextBox 37"/>
            <p:cNvSpPr txBox="1"/>
            <p:nvPr/>
          </p:nvSpPr>
          <p:spPr>
            <a:xfrm>
              <a:off x="844893" y="231389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56501" y="2947306"/>
            <a:ext cx="4815697" cy="369332"/>
            <a:chOff x="1256501" y="2947306"/>
            <a:chExt cx="4815697" cy="369332"/>
          </a:xfrm>
        </p:grpSpPr>
        <p:pic>
          <p:nvPicPr>
            <p:cNvPr id="21" name="图片 20" descr="小点1.png"/>
            <p:cNvPicPr>
              <a:picLocks noChangeAspect="1"/>
            </p:cNvPicPr>
            <p:nvPr/>
          </p:nvPicPr>
          <p:blipFill>
            <a:blip r:embed="rId2" cstate="print"/>
            <a:stretch>
              <a:fillRect/>
            </a:stretch>
          </p:blipFill>
          <p:spPr>
            <a:xfrm>
              <a:off x="1256501" y="3052082"/>
              <a:ext cx="151066" cy="148997"/>
            </a:xfrm>
            <a:prstGeom prst="rect">
              <a:avLst/>
            </a:prstGeom>
            <a:effectLst/>
          </p:spPr>
        </p:pic>
        <p:sp>
          <p:nvSpPr>
            <p:cNvPr id="22" name="内容占位符 2"/>
            <p:cNvSpPr txBox="1"/>
            <p:nvPr/>
          </p:nvSpPr>
          <p:spPr>
            <a:xfrm>
              <a:off x="1389065" y="2947306"/>
              <a:ext cx="46831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通过内存</a:t>
              </a:r>
              <a:r>
                <a:rPr lang="en-US" altLang="zh-CN" dirty="0" smtClean="0">
                  <a:sym typeface="宋体" charset="0"/>
                </a:rPr>
                <a:t>load/store</a:t>
              </a:r>
              <a:r>
                <a:rPr lang="zh-CN" altLang="en-US" dirty="0" smtClean="0">
                  <a:sym typeface="宋体" charset="0"/>
                </a:rPr>
                <a:t>指令完成</a:t>
              </a:r>
              <a:r>
                <a:rPr lang="en-US" altLang="zh-CN" dirty="0" smtClean="0">
                  <a:sym typeface="宋体" charset="0"/>
                </a:rPr>
                <a:t>I/O</a:t>
              </a:r>
              <a:r>
                <a:rPr lang="zh-CN" altLang="en-US" dirty="0" smtClean="0">
                  <a:sym typeface="宋体" charset="0"/>
                </a:rPr>
                <a:t>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1654164"/>
            <a:ext cx="4362300" cy="629554"/>
            <a:chOff x="1262422" y="1654164"/>
            <a:chExt cx="4362300" cy="629554"/>
          </a:xfrm>
        </p:grpSpPr>
        <p:pic>
          <p:nvPicPr>
            <p:cNvPr id="27" name="图片 26" descr="小点1.png"/>
            <p:cNvPicPr>
              <a:picLocks noChangeAspect="1"/>
            </p:cNvPicPr>
            <p:nvPr/>
          </p:nvPicPr>
          <p:blipFill>
            <a:blip r:embed="rId2" cstate="print"/>
            <a:stretch>
              <a:fillRect/>
            </a:stretch>
          </p:blipFill>
          <p:spPr>
            <a:xfrm>
              <a:off x="1262422" y="1758940"/>
              <a:ext cx="151066" cy="148997"/>
            </a:xfrm>
            <a:prstGeom prst="rect">
              <a:avLst/>
            </a:prstGeom>
            <a:effectLst/>
          </p:spPr>
        </p:pic>
        <p:sp>
          <p:nvSpPr>
            <p:cNvPr id="28" name="内容占位符 2"/>
            <p:cNvSpPr txBox="1"/>
            <p:nvPr/>
          </p:nvSpPr>
          <p:spPr>
            <a:xfrm>
              <a:off x="1394986" y="1654164"/>
              <a:ext cx="2248320"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特殊的</a:t>
              </a:r>
              <a:r>
                <a:rPr lang="en-US" altLang="zh-CN" dirty="0" smtClean="0">
                  <a:sym typeface="宋体" charset="0"/>
                </a:rPr>
                <a:t>CPU</a:t>
              </a:r>
              <a:r>
                <a:rPr lang="zh-CN" altLang="en-US" dirty="0" smtClean="0">
                  <a:sym typeface="宋体" charset="0"/>
                </a:rPr>
                <a:t>指令</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547664" y="2035725"/>
              <a:ext cx="151066" cy="148997"/>
            </a:xfrm>
            <a:prstGeom prst="rect">
              <a:avLst/>
            </a:prstGeom>
            <a:effectLst/>
          </p:spPr>
        </p:pic>
        <p:sp>
          <p:nvSpPr>
            <p:cNvPr id="24" name="内容占位符 2"/>
            <p:cNvSpPr txBox="1"/>
            <p:nvPr/>
          </p:nvSpPr>
          <p:spPr>
            <a:xfrm>
              <a:off x="1661889" y="1914386"/>
              <a:ext cx="39628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zh-CN" sz="1800" dirty="0" smtClean="0">
                  <a:sym typeface="Times New Roman" charset="0"/>
                </a:rPr>
                <a:t>out 0x21,AL</a:t>
              </a:r>
              <a:endParaRPr lang="zh-CN" altLang="zh-CN" sz="1800" dirty="0">
                <a:sym typeface="Times New Roman" charset="0"/>
              </a:endParaRPr>
            </a:p>
          </p:txBody>
        </p:sp>
      </p:grpSp>
      <p:grpSp>
        <p:nvGrpSpPr>
          <p:cNvPr id="6" name="组合 5"/>
          <p:cNvGrpSpPr/>
          <p:nvPr/>
        </p:nvGrpSpPr>
        <p:grpSpPr>
          <a:xfrm>
            <a:off x="1256501" y="3260052"/>
            <a:ext cx="5744391" cy="646331"/>
            <a:chOff x="1256501" y="3260052"/>
            <a:chExt cx="5744391" cy="646331"/>
          </a:xfrm>
        </p:grpSpPr>
        <p:pic>
          <p:nvPicPr>
            <p:cNvPr id="25" name="图片 24" descr="小点1.png"/>
            <p:cNvPicPr>
              <a:picLocks noChangeAspect="1"/>
            </p:cNvPicPr>
            <p:nvPr/>
          </p:nvPicPr>
          <p:blipFill>
            <a:blip r:embed="rId2" cstate="print"/>
            <a:stretch>
              <a:fillRect/>
            </a:stretch>
          </p:blipFill>
          <p:spPr>
            <a:xfrm>
              <a:off x="1256501" y="3364828"/>
              <a:ext cx="151066" cy="148997"/>
            </a:xfrm>
            <a:prstGeom prst="rect">
              <a:avLst/>
            </a:prstGeom>
            <a:effectLst/>
          </p:spPr>
        </p:pic>
        <p:sp>
          <p:nvSpPr>
            <p:cNvPr id="26" name="内容占位符 2"/>
            <p:cNvSpPr txBox="1"/>
            <p:nvPr/>
          </p:nvSpPr>
          <p:spPr>
            <a:xfrm>
              <a:off x="1389064" y="3260052"/>
              <a:ext cx="5611828" cy="6463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MMU</a:t>
              </a:r>
              <a:r>
                <a:rPr lang="zh-CN" altLang="en-US" dirty="0" smtClean="0">
                  <a:sym typeface="宋体" charset="0"/>
                </a:rPr>
                <a:t>设置映射，硬件跳线或程序在启动时设置地址</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内核I/O结构</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5" name="直接连接符 4"/>
          <p:cNvCxnSpPr/>
          <p:nvPr/>
        </p:nvCxnSpPr>
        <p:spPr>
          <a:xfrm rot="5400000">
            <a:off x="-7393865" y="2464593"/>
            <a:ext cx="8715436" cy="214314"/>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5770" y="3857634"/>
            <a:ext cx="6730942" cy="785818"/>
            <a:chOff x="665770" y="3857634"/>
            <a:chExt cx="6730942" cy="785818"/>
          </a:xfrm>
        </p:grpSpPr>
        <p:sp>
          <p:nvSpPr>
            <p:cNvPr id="26" name="矩形 25"/>
            <p:cNvSpPr/>
            <p:nvPr/>
          </p:nvSpPr>
          <p:spPr>
            <a:xfrm>
              <a:off x="665770"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790793" y="3992890"/>
              <a:ext cx="569387" cy="523220"/>
            </a:xfrm>
            <a:prstGeom prst="rect">
              <a:avLst/>
            </a:prstGeom>
            <a:noFill/>
          </p:spPr>
          <p:txBody>
            <a:bodyPr wrap="none" rtlCol="0">
              <a:spAutoFit/>
            </a:bodyPr>
            <a:lstStyle/>
            <a:p>
              <a:pPr algn="ctr"/>
              <a:r>
                <a:rPr lang="en-US" altLang="zh-CN" sz="1400" b="1" dirty="0" smtClean="0">
                  <a:solidFill>
                    <a:schemeClr val="bg1"/>
                  </a:solidFill>
                  <a:latin typeface="+mj-ea"/>
                  <a:ea typeface="+mj-ea"/>
                </a:rPr>
                <a:t>SCSI</a:t>
              </a:r>
            </a:p>
            <a:p>
              <a:r>
                <a:rPr lang="zh-CN" altLang="en-US" sz="1400" b="1" dirty="0" smtClean="0">
                  <a:solidFill>
                    <a:schemeClr val="bg1"/>
                  </a:solidFill>
                  <a:latin typeface="+mj-ea"/>
                  <a:ea typeface="+mj-ea"/>
                </a:rPr>
                <a:t>设备</a:t>
              </a:r>
              <a:endParaRPr lang="zh-CN" altLang="en-US" sz="1400" b="1" dirty="0">
                <a:solidFill>
                  <a:schemeClr val="bg1"/>
                </a:solidFill>
                <a:latin typeface="+mj-ea"/>
                <a:ea typeface="+mj-ea"/>
              </a:endParaRPr>
            </a:p>
          </p:txBody>
        </p:sp>
        <p:sp>
          <p:nvSpPr>
            <p:cNvPr id="28" name="矩形 27"/>
            <p:cNvSpPr/>
            <p:nvPr/>
          </p:nvSpPr>
          <p:spPr>
            <a:xfrm>
              <a:off x="1643042"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763521" y="4076710"/>
              <a:ext cx="543739" cy="307777"/>
            </a:xfrm>
            <a:prstGeom prst="rect">
              <a:avLst/>
            </a:prstGeom>
            <a:noFill/>
          </p:spPr>
          <p:txBody>
            <a:bodyPr wrap="none" rtlCol="0">
              <a:spAutoFit/>
            </a:bodyPr>
            <a:lstStyle/>
            <a:p>
              <a:pPr algn="ctr"/>
              <a:r>
                <a:rPr lang="zh-CN" altLang="en-US" sz="1400" b="1" spc="-150" dirty="0" smtClean="0">
                  <a:solidFill>
                    <a:schemeClr val="bg1"/>
                  </a:solidFill>
                  <a:latin typeface="+mj-ea"/>
                  <a:ea typeface="+mj-ea"/>
                </a:rPr>
                <a:t>键盘</a:t>
              </a:r>
              <a:endParaRPr lang="zh-CN" altLang="en-US" sz="1400" b="1" spc="-150" dirty="0">
                <a:solidFill>
                  <a:schemeClr val="bg1"/>
                </a:solidFill>
                <a:latin typeface="+mj-ea"/>
                <a:ea typeface="+mj-ea"/>
              </a:endParaRPr>
            </a:p>
          </p:txBody>
        </p:sp>
        <p:sp>
          <p:nvSpPr>
            <p:cNvPr id="30" name="矩形 29"/>
            <p:cNvSpPr/>
            <p:nvPr/>
          </p:nvSpPr>
          <p:spPr>
            <a:xfrm>
              <a:off x="2627934"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2759392" y="4072783"/>
              <a:ext cx="556563" cy="307777"/>
            </a:xfrm>
            <a:prstGeom prst="rect">
              <a:avLst/>
            </a:prstGeom>
            <a:noFill/>
          </p:spPr>
          <p:txBody>
            <a:bodyPr wrap="none" rtlCol="0">
              <a:spAutoFit/>
            </a:bodyPr>
            <a:lstStyle/>
            <a:p>
              <a:pPr algn="ctr"/>
              <a:r>
                <a:rPr lang="zh-CN" altLang="en-US" sz="1400" b="1" dirty="0" smtClean="0">
                  <a:solidFill>
                    <a:schemeClr val="bg1"/>
                  </a:solidFill>
                  <a:latin typeface="+mj-ea"/>
                  <a:ea typeface="+mj-ea"/>
                </a:rPr>
                <a:t>鼠标</a:t>
              </a:r>
              <a:endParaRPr lang="zh-CN" altLang="en-US" sz="1400" b="1" dirty="0">
                <a:solidFill>
                  <a:schemeClr val="bg1"/>
                </a:solidFill>
                <a:latin typeface="+mj-ea"/>
                <a:ea typeface="+mj-ea"/>
              </a:endParaRPr>
            </a:p>
          </p:txBody>
        </p:sp>
        <p:sp>
          <p:nvSpPr>
            <p:cNvPr id="32" name="矩形 31"/>
            <p:cNvSpPr/>
            <p:nvPr/>
          </p:nvSpPr>
          <p:spPr>
            <a:xfrm>
              <a:off x="3617588"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3809742" y="4072783"/>
              <a:ext cx="420308" cy="307777"/>
            </a:xfrm>
            <a:prstGeom prst="rect">
              <a:avLst/>
            </a:prstGeom>
            <a:noFill/>
          </p:spPr>
          <p:txBody>
            <a:bodyPr wrap="none" rtlCol="0">
              <a:spAutoFit/>
            </a:bodyPr>
            <a:lstStyle/>
            <a:p>
              <a:pPr algn="ctr"/>
              <a:r>
                <a:rPr lang="en-US" altLang="zh-CN" sz="1400" b="1" dirty="0" smtClean="0">
                  <a:solidFill>
                    <a:schemeClr val="bg1"/>
                  </a:solidFill>
                  <a:latin typeface="+mj-ea"/>
                  <a:ea typeface="+mj-ea"/>
                </a:rPr>
                <a:t>···</a:t>
              </a:r>
              <a:endParaRPr lang="zh-CN" altLang="en-US" sz="1400" b="1" dirty="0">
                <a:solidFill>
                  <a:schemeClr val="bg1"/>
                </a:solidFill>
                <a:latin typeface="+mj-ea"/>
                <a:ea typeface="+mj-ea"/>
              </a:endParaRPr>
            </a:p>
          </p:txBody>
        </p:sp>
        <p:sp>
          <p:nvSpPr>
            <p:cNvPr id="34" name="矩形 33"/>
            <p:cNvSpPr/>
            <p:nvPr/>
          </p:nvSpPr>
          <p:spPr>
            <a:xfrm>
              <a:off x="4572000"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4558375" y="4072783"/>
              <a:ext cx="889987" cy="307777"/>
            </a:xfrm>
            <a:prstGeom prst="rect">
              <a:avLst/>
            </a:prstGeom>
            <a:noFill/>
          </p:spPr>
          <p:txBody>
            <a:bodyPr wrap="none" rtlCol="0">
              <a:spAutoFit/>
            </a:bodyPr>
            <a:lstStyle/>
            <a:p>
              <a:pPr algn="ctr"/>
              <a:r>
                <a:rPr lang="en-US" altLang="zh-CN" sz="1400" b="1" dirty="0" smtClean="0">
                  <a:solidFill>
                    <a:schemeClr val="bg1"/>
                  </a:solidFill>
                  <a:latin typeface="+mj-ea"/>
                  <a:ea typeface="+mj-ea"/>
                </a:rPr>
                <a:t>PCI </a:t>
              </a:r>
              <a:r>
                <a:rPr lang="zh-CN" altLang="en-US" sz="1400" b="1" dirty="0" smtClean="0">
                  <a:solidFill>
                    <a:schemeClr val="bg1"/>
                  </a:solidFill>
                  <a:latin typeface="+mj-ea"/>
                  <a:ea typeface="+mj-ea"/>
                </a:rPr>
                <a:t>总线</a:t>
              </a:r>
              <a:endParaRPr lang="zh-CN" altLang="en-US" sz="1400" b="1" dirty="0">
                <a:solidFill>
                  <a:schemeClr val="bg1"/>
                </a:solidFill>
                <a:latin typeface="+mj-ea"/>
                <a:ea typeface="+mj-ea"/>
              </a:endParaRPr>
            </a:p>
          </p:txBody>
        </p:sp>
        <p:sp>
          <p:nvSpPr>
            <p:cNvPr id="37" name="矩形 36"/>
            <p:cNvSpPr/>
            <p:nvPr/>
          </p:nvSpPr>
          <p:spPr>
            <a:xfrm>
              <a:off x="5572132"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5707850" y="4072783"/>
              <a:ext cx="556563" cy="307777"/>
            </a:xfrm>
            <a:prstGeom prst="rect">
              <a:avLst/>
            </a:prstGeom>
            <a:noFill/>
          </p:spPr>
          <p:txBody>
            <a:bodyPr wrap="none" rtlCol="0">
              <a:spAutoFit/>
            </a:bodyPr>
            <a:lstStyle/>
            <a:p>
              <a:pPr algn="ctr"/>
              <a:r>
                <a:rPr lang="zh-CN" altLang="en-US" sz="1400" b="1" dirty="0" smtClean="0">
                  <a:solidFill>
                    <a:schemeClr val="bg1"/>
                  </a:solidFill>
                  <a:latin typeface="+mj-ea"/>
                  <a:ea typeface="+mj-ea"/>
                </a:rPr>
                <a:t>软盘</a:t>
              </a:r>
              <a:endParaRPr lang="zh-CN" altLang="en-US" sz="1400" b="1" dirty="0">
                <a:solidFill>
                  <a:schemeClr val="bg1"/>
                </a:solidFill>
                <a:latin typeface="+mj-ea"/>
                <a:ea typeface="+mj-ea"/>
              </a:endParaRPr>
            </a:p>
          </p:txBody>
        </p:sp>
        <p:sp>
          <p:nvSpPr>
            <p:cNvPr id="39" name="矩形 38"/>
            <p:cNvSpPr/>
            <p:nvPr/>
          </p:nvSpPr>
          <p:spPr>
            <a:xfrm>
              <a:off x="6531306" y="3857634"/>
              <a:ext cx="828000" cy="785818"/>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493900" y="3927377"/>
              <a:ext cx="902812" cy="646331"/>
            </a:xfrm>
            <a:prstGeom prst="rect">
              <a:avLst/>
            </a:prstGeom>
            <a:noFill/>
          </p:spPr>
          <p:txBody>
            <a:bodyPr wrap="none" rtlCol="0">
              <a:spAutoFit/>
            </a:bodyPr>
            <a:lstStyle/>
            <a:p>
              <a:pPr algn="ctr"/>
              <a:r>
                <a:rPr lang="en-US" altLang="zh-CN" sz="1200" b="1" dirty="0" smtClean="0">
                  <a:solidFill>
                    <a:schemeClr val="bg1"/>
                  </a:solidFill>
                  <a:latin typeface="+mj-ea"/>
                  <a:ea typeface="+mj-ea"/>
                </a:rPr>
                <a:t>ATAPI</a:t>
              </a:r>
            </a:p>
            <a:p>
              <a:pPr algn="ctr"/>
              <a:r>
                <a:rPr lang="zh-CN" altLang="en-US" sz="1200" b="1" dirty="0" smtClean="0">
                  <a:solidFill>
                    <a:schemeClr val="bg1"/>
                  </a:solidFill>
                  <a:latin typeface="+mj-ea"/>
                  <a:ea typeface="+mj-ea"/>
                </a:rPr>
                <a:t>设备</a:t>
              </a:r>
              <a:r>
                <a:rPr lang="en-US" altLang="zh-CN" sz="1200" b="1" dirty="0" smtClean="0">
                  <a:solidFill>
                    <a:schemeClr val="bg1"/>
                  </a:solidFill>
                  <a:latin typeface="+mj-ea"/>
                  <a:ea typeface="+mj-ea"/>
                </a:rPr>
                <a:t>(</a:t>
              </a:r>
              <a:r>
                <a:rPr lang="zh-CN" altLang="en-US" sz="1200" b="1" dirty="0" smtClean="0">
                  <a:solidFill>
                    <a:schemeClr val="bg1"/>
                  </a:solidFill>
                  <a:latin typeface="+mj-ea"/>
                  <a:ea typeface="+mj-ea"/>
                </a:rPr>
                <a:t>磁盘</a:t>
              </a:r>
              <a:r>
                <a:rPr lang="en-US" altLang="zh-CN" sz="1200" b="1" dirty="0" smtClean="0">
                  <a:solidFill>
                    <a:schemeClr val="bg1"/>
                  </a:solidFill>
                  <a:latin typeface="+mj-ea"/>
                  <a:ea typeface="+mj-ea"/>
                </a:rPr>
                <a:t>,</a:t>
              </a:r>
            </a:p>
            <a:p>
              <a:pPr algn="ctr"/>
              <a:r>
                <a:rPr lang="zh-CN" altLang="en-US" sz="1200" b="1" dirty="0" smtClean="0">
                  <a:solidFill>
                    <a:schemeClr val="bg1"/>
                  </a:solidFill>
                  <a:latin typeface="+mj-ea"/>
                  <a:ea typeface="+mj-ea"/>
                </a:rPr>
                <a:t>磁带等</a:t>
              </a:r>
              <a:r>
                <a:rPr lang="en-US" altLang="zh-CN" sz="1200" b="1" dirty="0" smtClean="0">
                  <a:solidFill>
                    <a:schemeClr val="bg1"/>
                  </a:solidFill>
                  <a:latin typeface="+mj-ea"/>
                  <a:ea typeface="+mj-ea"/>
                </a:rPr>
                <a:t>)</a:t>
              </a:r>
              <a:endParaRPr lang="zh-CN" altLang="en-US" sz="1200" b="1" dirty="0">
                <a:solidFill>
                  <a:schemeClr val="bg1"/>
                </a:solidFill>
                <a:latin typeface="+mj-ea"/>
                <a:ea typeface="+mj-ea"/>
              </a:endParaRPr>
            </a:p>
          </p:txBody>
        </p:sp>
      </p:grpSp>
      <p:grpSp>
        <p:nvGrpSpPr>
          <p:cNvPr id="4" name="组合 3"/>
          <p:cNvGrpSpPr/>
          <p:nvPr/>
        </p:nvGrpSpPr>
        <p:grpSpPr>
          <a:xfrm>
            <a:off x="604810" y="2161223"/>
            <a:ext cx="6840000" cy="642938"/>
            <a:chOff x="604810" y="2161223"/>
            <a:chExt cx="6840000" cy="642938"/>
          </a:xfrm>
        </p:grpSpPr>
        <p:sp>
          <p:nvSpPr>
            <p:cNvPr id="6" name="矩形 5"/>
            <p:cNvSpPr/>
            <p:nvPr/>
          </p:nvSpPr>
          <p:spPr>
            <a:xfrm>
              <a:off x="604810" y="2177857"/>
              <a:ext cx="6840000" cy="626304"/>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rot="16200000" flipV="1">
              <a:off x="1252539"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2233597"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V="1">
              <a:off x="3205158"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V="1">
              <a:off x="4181475"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V="1">
              <a:off x="5162555"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V="1">
              <a:off x="6134116" y="2480310"/>
              <a:ext cx="642937"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809742" y="2304096"/>
              <a:ext cx="420308" cy="307777"/>
            </a:xfrm>
            <a:prstGeom prst="rect">
              <a:avLst/>
            </a:prstGeom>
            <a:noFill/>
          </p:spPr>
          <p:txBody>
            <a:bodyPr wrap="none" rtlCol="0">
              <a:spAutoFit/>
            </a:bodyPr>
            <a:lstStyle/>
            <a:p>
              <a:pPr algn="ctr"/>
              <a:r>
                <a:rPr lang="en-US" altLang="zh-CN" sz="1400" b="1" dirty="0" smtClean="0">
                  <a:solidFill>
                    <a:srgbClr val="11576A"/>
                  </a:solidFill>
                  <a:latin typeface="+mj-ea"/>
                  <a:ea typeface="+mj-ea"/>
                </a:rPr>
                <a:t>···</a:t>
              </a:r>
              <a:endParaRPr lang="zh-CN" altLang="en-US" sz="1400" b="1" dirty="0">
                <a:solidFill>
                  <a:srgbClr val="11576A"/>
                </a:solidFill>
                <a:latin typeface="+mj-ea"/>
                <a:ea typeface="+mj-ea"/>
              </a:endParaRPr>
            </a:p>
          </p:txBody>
        </p:sp>
        <p:sp>
          <p:nvSpPr>
            <p:cNvPr id="57" name="TextBox 56"/>
            <p:cNvSpPr txBox="1"/>
            <p:nvPr/>
          </p:nvSpPr>
          <p:spPr>
            <a:xfrm>
              <a:off x="679206" y="2226403"/>
              <a:ext cx="800219" cy="461665"/>
            </a:xfrm>
            <a:prstGeom prst="rect">
              <a:avLst/>
            </a:prstGeom>
            <a:noFill/>
          </p:spPr>
          <p:txBody>
            <a:bodyPr wrap="none" rtlCol="0">
              <a:spAutoFit/>
            </a:bodyPr>
            <a:lstStyle/>
            <a:p>
              <a:pPr algn="ctr"/>
              <a:r>
                <a:rPr lang="en-US" altLang="zh-CN" sz="1200" b="1" dirty="0" smtClean="0">
                  <a:solidFill>
                    <a:srgbClr val="11576A"/>
                  </a:solidFill>
                  <a:latin typeface="+mj-ea"/>
                  <a:ea typeface="+mj-ea"/>
                </a:rPr>
                <a:t>SCSI</a:t>
              </a:r>
            </a:p>
            <a:p>
              <a:pPr algn="ctr"/>
              <a:r>
                <a:rPr lang="zh-CN" altLang="en-US" sz="1200" b="1" dirty="0" smtClean="0">
                  <a:solidFill>
                    <a:srgbClr val="11576A"/>
                  </a:solidFill>
                  <a:latin typeface="+mj-ea"/>
                  <a:ea typeface="+mj-ea"/>
                </a:rPr>
                <a:t>设备驱动</a:t>
              </a:r>
              <a:endParaRPr lang="zh-CN" altLang="en-US" sz="1200" b="1" dirty="0">
                <a:solidFill>
                  <a:srgbClr val="11576A"/>
                </a:solidFill>
                <a:latin typeface="+mj-ea"/>
                <a:ea typeface="+mj-ea"/>
              </a:endParaRPr>
            </a:p>
          </p:txBody>
        </p:sp>
        <p:sp>
          <p:nvSpPr>
            <p:cNvPr id="59" name="TextBox 58"/>
            <p:cNvSpPr txBox="1"/>
            <p:nvPr/>
          </p:nvSpPr>
          <p:spPr>
            <a:xfrm>
              <a:off x="1668740" y="2222180"/>
              <a:ext cx="800219" cy="461665"/>
            </a:xfrm>
            <a:prstGeom prst="rect">
              <a:avLst/>
            </a:prstGeom>
            <a:noFill/>
          </p:spPr>
          <p:txBody>
            <a:bodyPr wrap="none" rtlCol="0">
              <a:spAutoFit/>
            </a:bodyPr>
            <a:lstStyle/>
            <a:p>
              <a:pPr algn="ctr"/>
              <a:r>
                <a:rPr lang="zh-CN" altLang="en-US" sz="1200" b="1" dirty="0" smtClean="0">
                  <a:solidFill>
                    <a:srgbClr val="11576A"/>
                  </a:solidFill>
                  <a:latin typeface="+mj-ea"/>
                  <a:ea typeface="+mj-ea"/>
                </a:rPr>
                <a:t>键盘</a:t>
              </a:r>
              <a:endParaRPr lang="en-US" altLang="zh-CN" sz="1200" b="1" dirty="0" smtClean="0">
                <a:solidFill>
                  <a:srgbClr val="11576A"/>
                </a:solidFill>
                <a:latin typeface="+mj-ea"/>
                <a:ea typeface="+mj-ea"/>
              </a:endParaRPr>
            </a:p>
            <a:p>
              <a:pPr algn="ctr"/>
              <a:r>
                <a:rPr lang="zh-CN" altLang="en-US" sz="1200" b="1" dirty="0">
                  <a:solidFill>
                    <a:srgbClr val="11576A"/>
                  </a:solidFill>
                  <a:latin typeface="+mj-ea"/>
                </a:rPr>
                <a:t>设备驱动</a:t>
              </a:r>
            </a:p>
          </p:txBody>
        </p:sp>
        <p:sp>
          <p:nvSpPr>
            <p:cNvPr id="60" name="TextBox 59"/>
            <p:cNvSpPr txBox="1"/>
            <p:nvPr/>
          </p:nvSpPr>
          <p:spPr>
            <a:xfrm>
              <a:off x="2623186" y="2236819"/>
              <a:ext cx="800219" cy="461665"/>
            </a:xfrm>
            <a:prstGeom prst="rect">
              <a:avLst/>
            </a:prstGeom>
            <a:noFill/>
          </p:spPr>
          <p:txBody>
            <a:bodyPr wrap="none" rtlCol="0">
              <a:spAutoFit/>
            </a:bodyPr>
            <a:lstStyle/>
            <a:p>
              <a:pPr algn="ctr"/>
              <a:r>
                <a:rPr lang="zh-CN" altLang="en-US" sz="1200" b="1" dirty="0" smtClean="0">
                  <a:solidFill>
                    <a:srgbClr val="11576A"/>
                  </a:solidFill>
                  <a:latin typeface="+mj-ea"/>
                  <a:ea typeface="+mj-ea"/>
                </a:rPr>
                <a:t>鼠标</a:t>
              </a:r>
              <a:endParaRPr lang="en-US" altLang="zh-CN" sz="1200" b="1" dirty="0" smtClean="0">
                <a:solidFill>
                  <a:srgbClr val="11576A"/>
                </a:solidFill>
                <a:latin typeface="+mj-ea"/>
                <a:ea typeface="+mj-ea"/>
              </a:endParaRPr>
            </a:p>
            <a:p>
              <a:pPr algn="ctr"/>
              <a:r>
                <a:rPr lang="zh-CN" altLang="en-US" sz="1200" b="1" dirty="0">
                  <a:solidFill>
                    <a:srgbClr val="11576A"/>
                  </a:solidFill>
                  <a:latin typeface="+mj-ea"/>
                </a:rPr>
                <a:t>设备驱动</a:t>
              </a:r>
            </a:p>
          </p:txBody>
        </p:sp>
        <p:sp>
          <p:nvSpPr>
            <p:cNvPr id="61" name="TextBox 60"/>
            <p:cNvSpPr txBox="1"/>
            <p:nvPr/>
          </p:nvSpPr>
          <p:spPr>
            <a:xfrm>
              <a:off x="4581582" y="2230118"/>
              <a:ext cx="800219" cy="461665"/>
            </a:xfrm>
            <a:prstGeom prst="rect">
              <a:avLst/>
            </a:prstGeom>
            <a:noFill/>
          </p:spPr>
          <p:txBody>
            <a:bodyPr wrap="none" rtlCol="0">
              <a:spAutoFit/>
            </a:bodyPr>
            <a:lstStyle/>
            <a:p>
              <a:pPr algn="ctr"/>
              <a:r>
                <a:rPr lang="en-US" altLang="zh-CN" sz="1200" b="1" dirty="0" smtClean="0">
                  <a:solidFill>
                    <a:srgbClr val="11576A"/>
                  </a:solidFill>
                  <a:latin typeface="+mj-ea"/>
                  <a:ea typeface="+mj-ea"/>
                </a:rPr>
                <a:t>PCI</a:t>
              </a:r>
            </a:p>
            <a:p>
              <a:pPr algn="ctr"/>
              <a:r>
                <a:rPr lang="zh-CN" altLang="en-US" sz="1200" b="1" dirty="0" smtClean="0">
                  <a:solidFill>
                    <a:srgbClr val="11576A"/>
                  </a:solidFill>
                  <a:latin typeface="+mj-ea"/>
                  <a:ea typeface="+mj-ea"/>
                </a:rPr>
                <a:t>总线</a:t>
              </a:r>
              <a:r>
                <a:rPr lang="zh-CN" altLang="en-US" sz="1200" b="1" dirty="0" smtClean="0">
                  <a:solidFill>
                    <a:srgbClr val="11576A"/>
                  </a:solidFill>
                  <a:latin typeface="+mj-ea"/>
                </a:rPr>
                <a:t>驱动</a:t>
              </a:r>
              <a:endParaRPr lang="zh-CN" altLang="en-US" sz="1200" b="1" dirty="0">
                <a:solidFill>
                  <a:srgbClr val="11576A"/>
                </a:solidFill>
                <a:latin typeface="+mj-ea"/>
              </a:endParaRPr>
            </a:p>
          </p:txBody>
        </p:sp>
        <p:sp>
          <p:nvSpPr>
            <p:cNvPr id="62" name="TextBox 61"/>
            <p:cNvSpPr txBox="1"/>
            <p:nvPr/>
          </p:nvSpPr>
          <p:spPr>
            <a:xfrm>
              <a:off x="5567426" y="2222180"/>
              <a:ext cx="800219" cy="461665"/>
            </a:xfrm>
            <a:prstGeom prst="rect">
              <a:avLst/>
            </a:prstGeom>
            <a:noFill/>
          </p:spPr>
          <p:txBody>
            <a:bodyPr wrap="none" rtlCol="0">
              <a:spAutoFit/>
            </a:bodyPr>
            <a:lstStyle/>
            <a:p>
              <a:pPr algn="ctr"/>
              <a:r>
                <a:rPr lang="zh-CN" altLang="en-US" sz="1200" b="1" dirty="0" smtClean="0">
                  <a:solidFill>
                    <a:srgbClr val="11576A"/>
                  </a:solidFill>
                  <a:latin typeface="+mj-ea"/>
                  <a:ea typeface="+mj-ea"/>
                </a:rPr>
                <a:t>软盘</a:t>
              </a:r>
              <a:endParaRPr lang="en-US" altLang="zh-CN" sz="1200" b="1" dirty="0" smtClean="0">
                <a:solidFill>
                  <a:srgbClr val="11576A"/>
                </a:solidFill>
                <a:latin typeface="+mj-ea"/>
                <a:ea typeface="+mj-ea"/>
              </a:endParaRPr>
            </a:p>
            <a:p>
              <a:pPr algn="ctr"/>
              <a:r>
                <a:rPr lang="zh-CN" altLang="en-US" sz="1200" b="1" dirty="0">
                  <a:solidFill>
                    <a:srgbClr val="11576A"/>
                  </a:solidFill>
                  <a:latin typeface="+mj-ea"/>
                </a:rPr>
                <a:t>设备驱动</a:t>
              </a:r>
            </a:p>
          </p:txBody>
        </p:sp>
        <p:sp>
          <p:nvSpPr>
            <p:cNvPr id="63" name="TextBox 62"/>
            <p:cNvSpPr txBox="1"/>
            <p:nvPr/>
          </p:nvSpPr>
          <p:spPr>
            <a:xfrm>
              <a:off x="6538600" y="2228530"/>
              <a:ext cx="800219" cy="461665"/>
            </a:xfrm>
            <a:prstGeom prst="rect">
              <a:avLst/>
            </a:prstGeom>
            <a:noFill/>
          </p:spPr>
          <p:txBody>
            <a:bodyPr wrap="none" rtlCol="0">
              <a:spAutoFit/>
            </a:bodyPr>
            <a:lstStyle/>
            <a:p>
              <a:pPr algn="ctr"/>
              <a:r>
                <a:rPr lang="en-US" altLang="zh-CN" sz="1200" b="1" dirty="0" smtClean="0">
                  <a:solidFill>
                    <a:srgbClr val="11576A"/>
                  </a:solidFill>
                  <a:latin typeface="+mj-ea"/>
                  <a:ea typeface="+mj-ea"/>
                </a:rPr>
                <a:t>ATAPI</a:t>
              </a:r>
            </a:p>
            <a:p>
              <a:pPr algn="ctr"/>
              <a:r>
                <a:rPr lang="zh-CN" altLang="en-US" sz="1200" b="1" dirty="0">
                  <a:solidFill>
                    <a:srgbClr val="11576A"/>
                  </a:solidFill>
                  <a:latin typeface="+mj-ea"/>
                </a:rPr>
                <a:t>设备驱动</a:t>
              </a:r>
            </a:p>
          </p:txBody>
        </p:sp>
      </p:grpSp>
      <p:grpSp>
        <p:nvGrpSpPr>
          <p:cNvPr id="11" name="组合 10"/>
          <p:cNvGrpSpPr/>
          <p:nvPr/>
        </p:nvGrpSpPr>
        <p:grpSpPr>
          <a:xfrm>
            <a:off x="605976" y="1117358"/>
            <a:ext cx="6840000" cy="531361"/>
            <a:chOff x="605976" y="1117358"/>
            <a:chExt cx="6840000" cy="531361"/>
          </a:xfrm>
        </p:grpSpPr>
        <p:sp>
          <p:nvSpPr>
            <p:cNvPr id="70" name="矩形 69"/>
            <p:cNvSpPr/>
            <p:nvPr/>
          </p:nvSpPr>
          <p:spPr>
            <a:xfrm>
              <a:off x="605976" y="1117358"/>
              <a:ext cx="6840000" cy="531361"/>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Box 63"/>
            <p:cNvSpPr txBox="1"/>
            <p:nvPr/>
          </p:nvSpPr>
          <p:spPr>
            <a:xfrm>
              <a:off x="3778954" y="1247359"/>
              <a:ext cx="505267" cy="246221"/>
            </a:xfrm>
            <a:prstGeom prst="rect">
              <a:avLst/>
            </a:prstGeom>
            <a:noFill/>
          </p:spPr>
          <p:txBody>
            <a:bodyPr wrap="none" rtlCol="0">
              <a:spAutoFit/>
            </a:bodyPr>
            <a:lstStyle/>
            <a:p>
              <a:pPr algn="ctr">
                <a:lnSpc>
                  <a:spcPct val="80000"/>
                </a:lnSpc>
              </a:pPr>
              <a:r>
                <a:rPr lang="zh-CN" altLang="en-US" sz="1200" b="1" dirty="0" smtClean="0">
                  <a:solidFill>
                    <a:srgbClr val="11576A"/>
                  </a:solidFill>
                  <a:latin typeface="+mj-ea"/>
                  <a:ea typeface="+mj-ea"/>
                </a:rPr>
                <a:t>内核</a:t>
              </a:r>
              <a:endParaRPr lang="zh-CN" altLang="en-US" sz="1200" b="1" dirty="0">
                <a:solidFill>
                  <a:srgbClr val="11576A"/>
                </a:solidFill>
                <a:latin typeface="+mj-ea"/>
                <a:ea typeface="+mj-ea"/>
              </a:endParaRPr>
            </a:p>
          </p:txBody>
        </p:sp>
      </p:grpSp>
      <p:grpSp>
        <p:nvGrpSpPr>
          <p:cNvPr id="7" name="组合 6"/>
          <p:cNvGrpSpPr/>
          <p:nvPr/>
        </p:nvGrpSpPr>
        <p:grpSpPr>
          <a:xfrm>
            <a:off x="600047" y="1642004"/>
            <a:ext cx="6840000" cy="531361"/>
            <a:chOff x="600047" y="1642004"/>
            <a:chExt cx="6840000" cy="531361"/>
          </a:xfrm>
        </p:grpSpPr>
        <p:sp>
          <p:nvSpPr>
            <p:cNvPr id="69" name="矩形 68"/>
            <p:cNvSpPr/>
            <p:nvPr/>
          </p:nvSpPr>
          <p:spPr>
            <a:xfrm>
              <a:off x="600047" y="1642004"/>
              <a:ext cx="6840000" cy="531361"/>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581061" y="1778278"/>
              <a:ext cx="889987" cy="246221"/>
            </a:xfrm>
            <a:prstGeom prst="rect">
              <a:avLst/>
            </a:prstGeom>
            <a:noFill/>
          </p:spPr>
          <p:txBody>
            <a:bodyPr wrap="none" rtlCol="0">
              <a:spAutoFit/>
            </a:bodyPr>
            <a:lstStyle/>
            <a:p>
              <a:pPr algn="ctr">
                <a:lnSpc>
                  <a:spcPct val="80000"/>
                </a:lnSpc>
              </a:pPr>
              <a:r>
                <a:rPr lang="en-US" altLang="zh-CN" sz="1200" b="1" dirty="0" smtClean="0">
                  <a:solidFill>
                    <a:srgbClr val="11576A"/>
                  </a:solidFill>
                  <a:latin typeface="+mj-ea"/>
                  <a:ea typeface="+mj-ea"/>
                </a:rPr>
                <a:t>I/O</a:t>
              </a:r>
              <a:r>
                <a:rPr lang="zh-CN" altLang="en-US" sz="1200" b="1" dirty="0" smtClean="0">
                  <a:solidFill>
                    <a:srgbClr val="11576A"/>
                  </a:solidFill>
                  <a:latin typeface="+mj-ea"/>
                  <a:ea typeface="+mj-ea"/>
                </a:rPr>
                <a:t>子系统</a:t>
              </a:r>
              <a:endParaRPr lang="zh-CN" altLang="en-US" sz="1200" b="1" dirty="0">
                <a:solidFill>
                  <a:srgbClr val="11576A"/>
                </a:solidFill>
                <a:latin typeface="+mj-ea"/>
                <a:ea typeface="+mj-ea"/>
              </a:endParaRPr>
            </a:p>
          </p:txBody>
        </p:sp>
      </p:grpSp>
      <p:sp>
        <p:nvSpPr>
          <p:cNvPr id="67" name="TextBox 66"/>
          <p:cNvSpPr txBox="1"/>
          <p:nvPr/>
        </p:nvSpPr>
        <p:spPr>
          <a:xfrm rot="10800000">
            <a:off x="208772" y="1609108"/>
            <a:ext cx="430887" cy="502702"/>
          </a:xfrm>
          <a:prstGeom prst="rect">
            <a:avLst/>
          </a:prstGeom>
          <a:noFill/>
          <a:scene3d>
            <a:camera prst="orthographicFront">
              <a:rot lat="0" lon="0" rev="10800000"/>
            </a:camera>
            <a:lightRig rig="threePt" dir="t"/>
          </a:scene3d>
        </p:spPr>
        <p:txBody>
          <a:bodyPr vert="eaVert" wrap="none" rtlCol="0">
            <a:spAutoFit/>
          </a:bodyPr>
          <a:lstStyle/>
          <a:p>
            <a:r>
              <a:rPr lang="zh-CN" altLang="en-US" sz="1600" b="1" dirty="0" smtClean="0">
                <a:solidFill>
                  <a:srgbClr val="11576A"/>
                </a:solidFill>
                <a:latin typeface="+mn-ea"/>
              </a:rPr>
              <a:t>软件</a:t>
            </a:r>
            <a:endParaRPr lang="zh-CN" altLang="en-US" sz="1600" b="1" dirty="0">
              <a:solidFill>
                <a:srgbClr val="11576A"/>
              </a:solidFill>
              <a:latin typeface="+mn-ea"/>
            </a:endParaRPr>
          </a:p>
        </p:txBody>
      </p:sp>
      <p:grpSp>
        <p:nvGrpSpPr>
          <p:cNvPr id="3" name="组合 2"/>
          <p:cNvGrpSpPr/>
          <p:nvPr/>
        </p:nvGrpSpPr>
        <p:grpSpPr>
          <a:xfrm>
            <a:off x="195192" y="2957518"/>
            <a:ext cx="7244855" cy="903282"/>
            <a:chOff x="195192" y="2957518"/>
            <a:chExt cx="7244855" cy="903282"/>
          </a:xfrm>
        </p:grpSpPr>
        <p:sp>
          <p:nvSpPr>
            <p:cNvPr id="25" name="矩形 24"/>
            <p:cNvSpPr/>
            <p:nvPr/>
          </p:nvSpPr>
          <p:spPr>
            <a:xfrm>
              <a:off x="600047" y="2957518"/>
              <a:ext cx="6840000" cy="61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rot="16200000" flipV="1">
              <a:off x="1268007"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2249065"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200000" flipV="1">
              <a:off x="3220626"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flipV="1">
              <a:off x="4196943"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V="1">
              <a:off x="5178023"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V="1">
              <a:off x="6149584" y="3266353"/>
              <a:ext cx="612000" cy="476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6924300" y="3547591"/>
              <a:ext cx="12859" cy="290514"/>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16200000" flipH="1">
              <a:off x="5826138"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16200000" flipH="1">
              <a:off x="4814894"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16200000" flipH="1">
              <a:off x="3856037"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H="1">
              <a:off x="2886068"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16200000" flipH="1">
              <a:off x="1927211"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H="1">
              <a:off x="927079" y="3716341"/>
              <a:ext cx="288918" cy="0"/>
            </a:xfrm>
            <a:prstGeom prst="straightConnector1">
              <a:avLst/>
            </a:prstGeom>
            <a:ln w="28575">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18651" y="3022063"/>
              <a:ext cx="954107" cy="461665"/>
            </a:xfrm>
            <a:prstGeom prst="rect">
              <a:avLst/>
            </a:prstGeom>
            <a:noFill/>
          </p:spPr>
          <p:txBody>
            <a:bodyPr wrap="none" rtlCol="0">
              <a:spAutoFit/>
            </a:bodyPr>
            <a:lstStyle/>
            <a:p>
              <a:pPr algn="ctr"/>
              <a:r>
                <a:rPr lang="en-US" altLang="zh-CN" sz="1200" b="1" dirty="0" smtClean="0">
                  <a:solidFill>
                    <a:schemeClr val="bg1"/>
                  </a:solidFill>
                  <a:latin typeface="+mj-ea"/>
                  <a:ea typeface="+mj-ea"/>
                </a:rPr>
                <a:t>SCSI</a:t>
              </a:r>
            </a:p>
            <a:p>
              <a:pPr algn="ctr"/>
              <a:r>
                <a:rPr lang="zh-CN" altLang="en-US" sz="1200" b="1" dirty="0" smtClean="0">
                  <a:solidFill>
                    <a:schemeClr val="bg1"/>
                  </a:solidFill>
                  <a:latin typeface="+mj-ea"/>
                  <a:ea typeface="+mj-ea"/>
                </a:rPr>
                <a:t>设备控制器</a:t>
              </a:r>
              <a:endParaRPr lang="en-US" altLang="zh-CN" sz="1200" b="1" dirty="0" smtClean="0">
                <a:solidFill>
                  <a:schemeClr val="bg1"/>
                </a:solidFill>
                <a:latin typeface="+mj-ea"/>
                <a:ea typeface="+mj-ea"/>
              </a:endParaRPr>
            </a:p>
          </p:txBody>
        </p:sp>
        <p:sp>
          <p:nvSpPr>
            <p:cNvPr id="49" name="TextBox 48"/>
            <p:cNvSpPr txBox="1"/>
            <p:nvPr/>
          </p:nvSpPr>
          <p:spPr>
            <a:xfrm>
              <a:off x="1591796" y="3022063"/>
              <a:ext cx="954107" cy="461665"/>
            </a:xfrm>
            <a:prstGeom prst="rect">
              <a:avLst/>
            </a:prstGeom>
            <a:noFill/>
          </p:spPr>
          <p:txBody>
            <a:bodyPr wrap="none" rtlCol="0">
              <a:spAutoFit/>
            </a:bodyPr>
            <a:lstStyle/>
            <a:p>
              <a:pPr algn="ctr"/>
              <a:r>
                <a:rPr lang="zh-CN" altLang="en-US" sz="1200" b="1" dirty="0" smtClean="0">
                  <a:solidFill>
                    <a:schemeClr val="bg1"/>
                  </a:solidFill>
                  <a:latin typeface="+mj-ea"/>
                  <a:ea typeface="+mj-ea"/>
                </a:rPr>
                <a:t>键盘</a:t>
              </a:r>
              <a:endParaRPr lang="en-US" altLang="zh-CN" sz="1200" b="1" dirty="0" smtClean="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50" name="TextBox 49"/>
            <p:cNvSpPr txBox="1"/>
            <p:nvPr/>
          </p:nvSpPr>
          <p:spPr>
            <a:xfrm>
              <a:off x="2565820" y="3019428"/>
              <a:ext cx="954107" cy="461665"/>
            </a:xfrm>
            <a:prstGeom prst="rect">
              <a:avLst/>
            </a:prstGeom>
            <a:noFill/>
          </p:spPr>
          <p:txBody>
            <a:bodyPr wrap="none" rtlCol="0">
              <a:spAutoFit/>
            </a:bodyPr>
            <a:lstStyle/>
            <a:p>
              <a:pPr algn="ctr"/>
              <a:r>
                <a:rPr lang="zh-CN" altLang="en-US" sz="1200" b="1" dirty="0" smtClean="0">
                  <a:solidFill>
                    <a:schemeClr val="bg1"/>
                  </a:solidFill>
                  <a:latin typeface="+mj-ea"/>
                  <a:ea typeface="+mj-ea"/>
                </a:rPr>
                <a:t>鼠标</a:t>
              </a:r>
              <a:endParaRPr lang="en-US" altLang="zh-CN" sz="1200" b="1" dirty="0" smtClean="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51" name="TextBox 50"/>
            <p:cNvSpPr txBox="1"/>
            <p:nvPr/>
          </p:nvSpPr>
          <p:spPr>
            <a:xfrm>
              <a:off x="3809742" y="3071816"/>
              <a:ext cx="420308" cy="307777"/>
            </a:xfrm>
            <a:prstGeom prst="rect">
              <a:avLst/>
            </a:prstGeom>
            <a:noFill/>
          </p:spPr>
          <p:txBody>
            <a:bodyPr wrap="none" rtlCol="0">
              <a:spAutoFit/>
            </a:bodyPr>
            <a:lstStyle/>
            <a:p>
              <a:pPr algn="ctr"/>
              <a:r>
                <a:rPr lang="en-US" altLang="zh-CN" sz="1400" b="1" dirty="0" smtClean="0">
                  <a:solidFill>
                    <a:schemeClr val="bg1"/>
                  </a:solidFill>
                  <a:latin typeface="+mj-ea"/>
                  <a:ea typeface="+mj-ea"/>
                </a:rPr>
                <a:t>···</a:t>
              </a:r>
              <a:endParaRPr lang="zh-CN" altLang="en-US" sz="1400" b="1" dirty="0">
                <a:solidFill>
                  <a:schemeClr val="bg1"/>
                </a:solidFill>
                <a:latin typeface="+mj-ea"/>
                <a:ea typeface="+mj-ea"/>
              </a:endParaRPr>
            </a:p>
          </p:txBody>
        </p:sp>
        <p:sp>
          <p:nvSpPr>
            <p:cNvPr id="53" name="TextBox 52"/>
            <p:cNvSpPr txBox="1"/>
            <p:nvPr/>
          </p:nvSpPr>
          <p:spPr>
            <a:xfrm>
              <a:off x="4519166" y="3031589"/>
              <a:ext cx="954107" cy="461665"/>
            </a:xfrm>
            <a:prstGeom prst="rect">
              <a:avLst/>
            </a:prstGeom>
            <a:noFill/>
          </p:spPr>
          <p:txBody>
            <a:bodyPr wrap="none" rtlCol="0">
              <a:spAutoFit/>
            </a:bodyPr>
            <a:lstStyle/>
            <a:p>
              <a:pPr algn="ctr"/>
              <a:r>
                <a:rPr lang="en-US" altLang="zh-CN" sz="1200" b="1" dirty="0" smtClean="0">
                  <a:solidFill>
                    <a:schemeClr val="bg1"/>
                  </a:solidFill>
                  <a:latin typeface="+mj-ea"/>
                  <a:ea typeface="+mj-ea"/>
                </a:rPr>
                <a:t>PCI</a:t>
              </a:r>
            </a:p>
            <a:p>
              <a:pPr algn="ctr"/>
              <a:r>
                <a:rPr lang="zh-CN" altLang="en-US" sz="1200" b="1" dirty="0" smtClean="0">
                  <a:solidFill>
                    <a:schemeClr val="bg1"/>
                  </a:solidFill>
                  <a:latin typeface="+mj-ea"/>
                  <a:ea typeface="+mj-ea"/>
                </a:rPr>
                <a:t>总线</a:t>
              </a:r>
              <a:r>
                <a:rPr lang="zh-CN" altLang="en-US" sz="1200" b="1" dirty="0" smtClean="0">
                  <a:solidFill>
                    <a:schemeClr val="bg1"/>
                  </a:solidFill>
                  <a:latin typeface="+mj-ea"/>
                </a:rPr>
                <a:t>控制器</a:t>
              </a:r>
              <a:endParaRPr lang="en-US" altLang="zh-CN" sz="1200" b="1" dirty="0">
                <a:solidFill>
                  <a:schemeClr val="bg1"/>
                </a:solidFill>
                <a:latin typeface="+mj-ea"/>
              </a:endParaRPr>
            </a:p>
          </p:txBody>
        </p:sp>
        <p:sp>
          <p:nvSpPr>
            <p:cNvPr id="54" name="TextBox 53"/>
            <p:cNvSpPr txBox="1"/>
            <p:nvPr/>
          </p:nvSpPr>
          <p:spPr>
            <a:xfrm>
              <a:off x="5487548" y="3023651"/>
              <a:ext cx="954107" cy="461665"/>
            </a:xfrm>
            <a:prstGeom prst="rect">
              <a:avLst/>
            </a:prstGeom>
            <a:noFill/>
          </p:spPr>
          <p:txBody>
            <a:bodyPr wrap="none" rtlCol="0">
              <a:spAutoFit/>
            </a:bodyPr>
            <a:lstStyle/>
            <a:p>
              <a:pPr algn="ctr"/>
              <a:r>
                <a:rPr lang="zh-CN" altLang="en-US" sz="1200" b="1" dirty="0" smtClean="0">
                  <a:solidFill>
                    <a:schemeClr val="bg1"/>
                  </a:solidFill>
                  <a:latin typeface="+mj-ea"/>
                  <a:ea typeface="+mj-ea"/>
                </a:rPr>
                <a:t>软盘</a:t>
              </a:r>
              <a:endParaRPr lang="en-US" altLang="zh-CN" sz="1200" b="1" dirty="0" smtClean="0">
                <a:solidFill>
                  <a:schemeClr val="bg1"/>
                </a:solidFill>
                <a:latin typeface="+mj-ea"/>
                <a:ea typeface="+mj-ea"/>
              </a:endParaRP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56" name="TextBox 55"/>
            <p:cNvSpPr txBox="1"/>
            <p:nvPr/>
          </p:nvSpPr>
          <p:spPr>
            <a:xfrm>
              <a:off x="6462280" y="3030001"/>
              <a:ext cx="954107" cy="461665"/>
            </a:xfrm>
            <a:prstGeom prst="rect">
              <a:avLst/>
            </a:prstGeom>
            <a:noFill/>
          </p:spPr>
          <p:txBody>
            <a:bodyPr wrap="none" rtlCol="0">
              <a:spAutoFit/>
            </a:bodyPr>
            <a:lstStyle/>
            <a:p>
              <a:pPr algn="ctr"/>
              <a:r>
                <a:rPr lang="en-US" altLang="zh-CN" sz="1200" b="1" dirty="0" smtClean="0">
                  <a:solidFill>
                    <a:schemeClr val="bg1"/>
                  </a:solidFill>
                  <a:latin typeface="+mj-ea"/>
                  <a:ea typeface="+mj-ea"/>
                </a:rPr>
                <a:t>ATAPI</a:t>
              </a:r>
            </a:p>
            <a:p>
              <a:pPr algn="ctr"/>
              <a:r>
                <a:rPr lang="zh-CN" altLang="en-US" sz="1200" b="1" dirty="0">
                  <a:solidFill>
                    <a:schemeClr val="bg1"/>
                  </a:solidFill>
                  <a:latin typeface="+mj-ea"/>
                </a:rPr>
                <a:t>设备控制器</a:t>
              </a:r>
              <a:endParaRPr lang="en-US" altLang="zh-CN" sz="1200" b="1" dirty="0">
                <a:solidFill>
                  <a:schemeClr val="bg1"/>
                </a:solidFill>
                <a:latin typeface="+mj-ea"/>
              </a:endParaRPr>
            </a:p>
          </p:txBody>
        </p:sp>
        <p:sp>
          <p:nvSpPr>
            <p:cNvPr id="68" name="TextBox 67"/>
            <p:cNvSpPr txBox="1"/>
            <p:nvPr/>
          </p:nvSpPr>
          <p:spPr>
            <a:xfrm rot="10800000">
              <a:off x="195192" y="3002670"/>
              <a:ext cx="430887" cy="502702"/>
            </a:xfrm>
            <a:prstGeom prst="rect">
              <a:avLst/>
            </a:prstGeom>
            <a:noFill/>
            <a:scene3d>
              <a:camera prst="orthographicFront">
                <a:rot lat="0" lon="0" rev="10800000"/>
              </a:camera>
              <a:lightRig rig="threePt" dir="t"/>
            </a:scene3d>
          </p:spPr>
          <p:txBody>
            <a:bodyPr vert="eaVert" wrap="none" rtlCol="0">
              <a:spAutoFit/>
            </a:bodyPr>
            <a:lstStyle/>
            <a:p>
              <a:r>
                <a:rPr lang="zh-CN" altLang="en-US" sz="1600" b="1" dirty="0" smtClean="0">
                  <a:solidFill>
                    <a:srgbClr val="11576A"/>
                  </a:solidFill>
                  <a:latin typeface="+mn-ea"/>
                </a:rPr>
                <a:t>硬件</a:t>
              </a:r>
              <a:endParaRPr lang="zh-CN" altLang="en-US" sz="16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I/O请求生存周期</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13" name="Rectangle 13"/>
          <p:cNvSpPr>
            <a:spLocks noChangeArrowheads="1"/>
          </p:cNvSpPr>
          <p:nvPr/>
        </p:nvSpPr>
        <p:spPr bwMode="auto">
          <a:xfrm>
            <a:off x="857224" y="3913185"/>
            <a:ext cx="6638948" cy="801705"/>
          </a:xfrm>
          <a:prstGeom prst="rect">
            <a:avLst/>
          </a:prstGeom>
          <a:gradFill>
            <a:gsLst>
              <a:gs pos="100000">
                <a:srgbClr val="33FFFF"/>
              </a:gs>
              <a:gs pos="0">
                <a:srgbClr val="CCFFFF"/>
              </a:gs>
              <a:gs pos="100000">
                <a:schemeClr val="accent1">
                  <a:tint val="23500"/>
                  <a:satMod val="160000"/>
                </a:schemeClr>
              </a:gs>
            </a:gsLst>
            <a:lin ang="5400000" scaled="0"/>
          </a:gradFill>
          <a:ln>
            <a:noFill/>
          </a:ln>
        </p:spPr>
        <p:txBody>
          <a:bodyPr/>
          <a:lstStyle/>
          <a:p>
            <a:pPr>
              <a:buFont typeface="Arial" panose="02080604020202020204" charset="0"/>
              <a:buNone/>
            </a:pPr>
            <a:endParaRPr lang="zh-CN" sz="1200">
              <a:solidFill>
                <a:srgbClr val="000099"/>
              </a:solidFill>
              <a:sym typeface="宋体" charset="0"/>
            </a:endParaRPr>
          </a:p>
        </p:txBody>
      </p:sp>
      <p:sp>
        <p:nvSpPr>
          <p:cNvPr id="21" name="Line 4"/>
          <p:cNvSpPr>
            <a:spLocks noChangeShapeType="1"/>
          </p:cNvSpPr>
          <p:nvPr/>
        </p:nvSpPr>
        <p:spPr bwMode="auto">
          <a:xfrm>
            <a:off x="823925" y="2639642"/>
            <a:ext cx="6638948" cy="0"/>
          </a:xfrm>
          <a:prstGeom prst="line">
            <a:avLst/>
          </a:prstGeom>
          <a:noFill/>
          <a:ln w="38100">
            <a:solidFill>
              <a:srgbClr val="11576A"/>
            </a:solidFill>
            <a:prstDash val="sysDot"/>
            <a:miter lim="800000"/>
          </a:ln>
        </p:spPr>
        <p:txBody>
          <a:bodyPr wrap="none" lIns="90478" tIns="44445" rIns="90478" bIns="44445" anchor="ctr"/>
          <a:lstStyle/>
          <a:p>
            <a:endParaRPr lang="zh-CN" altLang="en-US" sz="1200"/>
          </a:p>
        </p:txBody>
      </p:sp>
      <p:sp>
        <p:nvSpPr>
          <p:cNvPr id="24" name="Text Box 5"/>
          <p:cNvSpPr>
            <a:spLocks noChangeArrowheads="1"/>
          </p:cNvSpPr>
          <p:nvPr/>
        </p:nvSpPr>
        <p:spPr bwMode="auto">
          <a:xfrm>
            <a:off x="1300594" y="2765406"/>
            <a:ext cx="1118877" cy="366757"/>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smtClean="0">
                <a:solidFill>
                  <a:srgbClr val="11576A"/>
                </a:solidFill>
                <a:latin typeface="+mn-ea"/>
              </a:rPr>
              <a:t>设备驱动</a:t>
            </a:r>
            <a:endParaRPr lang="zh-CN" altLang="en-US" b="1" dirty="0">
              <a:solidFill>
                <a:srgbClr val="11576A"/>
              </a:solidFill>
              <a:latin typeface="+mn-ea"/>
            </a:endParaRPr>
          </a:p>
        </p:txBody>
      </p:sp>
      <p:sp>
        <p:nvSpPr>
          <p:cNvPr id="25" name="Line 6"/>
          <p:cNvSpPr>
            <a:spLocks noChangeShapeType="1"/>
          </p:cNvSpPr>
          <p:nvPr/>
        </p:nvSpPr>
        <p:spPr bwMode="auto">
          <a:xfrm>
            <a:off x="823925" y="3240921"/>
            <a:ext cx="6638948" cy="0"/>
          </a:xfrm>
          <a:prstGeom prst="line">
            <a:avLst/>
          </a:prstGeom>
          <a:noFill/>
          <a:ln w="38100">
            <a:solidFill>
              <a:srgbClr val="11576A"/>
            </a:solidFill>
            <a:prstDash val="sysDot"/>
            <a:miter lim="800000"/>
          </a:ln>
        </p:spPr>
        <p:txBody>
          <a:bodyPr wrap="none" lIns="90478" tIns="44445" rIns="90478" bIns="44445" anchor="ctr"/>
          <a:lstStyle/>
          <a:p>
            <a:endParaRPr lang="zh-CN" altLang="en-US" sz="1200"/>
          </a:p>
        </p:txBody>
      </p:sp>
      <p:sp>
        <p:nvSpPr>
          <p:cNvPr id="26" name="Text Box 7"/>
          <p:cNvSpPr>
            <a:spLocks noChangeArrowheads="1"/>
          </p:cNvSpPr>
          <p:nvPr/>
        </p:nvSpPr>
        <p:spPr bwMode="auto">
          <a:xfrm>
            <a:off x="1076175" y="3401341"/>
            <a:ext cx="1567718" cy="366757"/>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smtClean="0">
                <a:solidFill>
                  <a:srgbClr val="11576A"/>
                </a:solidFill>
                <a:latin typeface="+mn-ea"/>
              </a:rPr>
              <a:t>中断处理例程</a:t>
            </a:r>
            <a:endParaRPr lang="zh-CN" altLang="en-US" b="1" dirty="0">
              <a:solidFill>
                <a:srgbClr val="11576A"/>
              </a:solidFill>
              <a:latin typeface="+mn-ea"/>
            </a:endParaRPr>
          </a:p>
        </p:txBody>
      </p:sp>
      <p:sp>
        <p:nvSpPr>
          <p:cNvPr id="27" name="Line 8"/>
          <p:cNvSpPr>
            <a:spLocks noChangeShapeType="1"/>
          </p:cNvSpPr>
          <p:nvPr/>
        </p:nvSpPr>
        <p:spPr bwMode="auto">
          <a:xfrm>
            <a:off x="792772" y="3907547"/>
            <a:ext cx="6638948" cy="0"/>
          </a:xfrm>
          <a:prstGeom prst="line">
            <a:avLst/>
          </a:prstGeom>
          <a:noFill/>
          <a:ln w="38100">
            <a:solidFill>
              <a:srgbClr val="11576A"/>
            </a:solidFill>
            <a:prstDash val="sysDot"/>
            <a:miter lim="800000"/>
          </a:ln>
        </p:spPr>
        <p:txBody>
          <a:bodyPr wrap="none" lIns="90478" tIns="44445" rIns="90478" bIns="44445" anchor="ctr"/>
          <a:lstStyle/>
          <a:p>
            <a:endParaRPr lang="zh-CN" altLang="en-US" sz="1200"/>
          </a:p>
        </p:txBody>
      </p:sp>
      <p:sp>
        <p:nvSpPr>
          <p:cNvPr id="28" name="Text Box 9"/>
          <p:cNvSpPr>
            <a:spLocks noChangeArrowheads="1"/>
          </p:cNvSpPr>
          <p:nvPr/>
        </p:nvSpPr>
        <p:spPr bwMode="auto">
          <a:xfrm>
            <a:off x="1285401" y="4015380"/>
            <a:ext cx="1106054" cy="366757"/>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a:solidFill>
                  <a:srgbClr val="11576A"/>
                </a:solidFill>
                <a:latin typeface="+mn-ea"/>
              </a:rPr>
              <a:t>硬件设备</a:t>
            </a:r>
          </a:p>
        </p:txBody>
      </p:sp>
      <p:sp>
        <p:nvSpPr>
          <p:cNvPr id="29" name="Line 10"/>
          <p:cNvSpPr>
            <a:spLocks noChangeShapeType="1"/>
          </p:cNvSpPr>
          <p:nvPr/>
        </p:nvSpPr>
        <p:spPr bwMode="auto">
          <a:xfrm>
            <a:off x="823925" y="1500180"/>
            <a:ext cx="6638948" cy="0"/>
          </a:xfrm>
          <a:prstGeom prst="line">
            <a:avLst/>
          </a:prstGeom>
          <a:noFill/>
          <a:ln w="38100">
            <a:solidFill>
              <a:srgbClr val="11576A"/>
            </a:solidFill>
            <a:prstDash val="sysDot"/>
            <a:miter lim="800000"/>
          </a:ln>
        </p:spPr>
        <p:txBody>
          <a:bodyPr wrap="none" lIns="90478" tIns="44445" rIns="90478" bIns="44445" anchor="ctr"/>
          <a:lstStyle/>
          <a:p>
            <a:endParaRPr lang="zh-CN" altLang="en-US" sz="1200"/>
          </a:p>
        </p:txBody>
      </p:sp>
      <p:sp>
        <p:nvSpPr>
          <p:cNvPr id="30" name="Text Box 11"/>
          <p:cNvSpPr>
            <a:spLocks noChangeArrowheads="1"/>
          </p:cNvSpPr>
          <p:nvPr/>
        </p:nvSpPr>
        <p:spPr bwMode="auto">
          <a:xfrm>
            <a:off x="1401353" y="1785932"/>
            <a:ext cx="1088420" cy="643756"/>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a:solidFill>
                  <a:srgbClr val="11576A"/>
                </a:solidFill>
                <a:latin typeface="+mn-ea"/>
                <a:sym typeface="宋体" charset="0"/>
              </a:rPr>
              <a:t>内核</a:t>
            </a:r>
            <a:r>
              <a:rPr lang="en-US" b="1" dirty="0">
                <a:solidFill>
                  <a:srgbClr val="11576A"/>
                </a:solidFill>
                <a:latin typeface="+mn-ea"/>
                <a:sym typeface="宋体" charset="0"/>
              </a:rPr>
              <a:t> </a:t>
            </a:r>
            <a:r>
              <a:rPr lang="en-US" altLang="zh-CN" b="1" dirty="0">
                <a:solidFill>
                  <a:srgbClr val="11576A"/>
                </a:solidFill>
                <a:latin typeface="+mn-ea"/>
                <a:sym typeface="宋体" charset="0"/>
              </a:rPr>
              <a:t>I/O</a:t>
            </a:r>
            <a:endParaRPr lang="zh-CN" altLang="en-US" b="1" dirty="0">
              <a:solidFill>
                <a:srgbClr val="11576A"/>
              </a:solidFill>
              <a:latin typeface="+mn-ea"/>
              <a:sym typeface="宋体" charset="0"/>
            </a:endParaRPr>
          </a:p>
          <a:p>
            <a:pPr marL="228600" indent="-228600" algn="ctr">
              <a:buFont typeface="Arial" panose="02080604020202020204" charset="0"/>
              <a:buNone/>
            </a:pPr>
            <a:r>
              <a:rPr lang="zh-CN" altLang="en-US" b="1" dirty="0">
                <a:solidFill>
                  <a:srgbClr val="11576A"/>
                </a:solidFill>
                <a:latin typeface="+mn-ea"/>
              </a:rPr>
              <a:t>子系统</a:t>
            </a:r>
          </a:p>
        </p:txBody>
      </p:sp>
      <p:sp>
        <p:nvSpPr>
          <p:cNvPr id="31" name="Text Box 12"/>
          <p:cNvSpPr>
            <a:spLocks noChangeArrowheads="1"/>
          </p:cNvSpPr>
          <p:nvPr/>
        </p:nvSpPr>
        <p:spPr bwMode="auto">
          <a:xfrm>
            <a:off x="1639719" y="859818"/>
            <a:ext cx="644388" cy="643756"/>
          </a:xfrm>
          <a:prstGeom prst="rect">
            <a:avLst/>
          </a:prstGeom>
          <a:noFill/>
          <a:ln>
            <a:noFill/>
          </a:ln>
        </p:spPr>
        <p:txBody>
          <a:bodyPr wrap="none" lIns="90478" tIns="44445" rIns="90478" bIns="44445">
            <a:spAutoFit/>
          </a:bodyPr>
          <a:lstStyle/>
          <a:p>
            <a:pPr marL="228600" indent="-228600" algn="ctr">
              <a:buFont typeface="Arial" panose="02080604020202020204" charset="0"/>
              <a:buNone/>
            </a:pPr>
            <a:r>
              <a:rPr lang="zh-CN" altLang="en-US" b="1" dirty="0">
                <a:solidFill>
                  <a:srgbClr val="11576A"/>
                </a:solidFill>
                <a:latin typeface="+mn-ea"/>
              </a:rPr>
              <a:t>用户</a:t>
            </a:r>
            <a:endParaRPr lang="en-US" altLang="zh-CN" b="1" dirty="0">
              <a:solidFill>
                <a:srgbClr val="11576A"/>
              </a:solidFill>
              <a:latin typeface="+mn-ea"/>
            </a:endParaRPr>
          </a:p>
          <a:p>
            <a:pPr marL="228600" indent="-228600" algn="ctr">
              <a:buFont typeface="Arial" panose="02080604020202020204" charset="0"/>
              <a:buNone/>
            </a:pPr>
            <a:r>
              <a:rPr lang="zh-CN" altLang="en-US" b="1" dirty="0" smtClean="0">
                <a:solidFill>
                  <a:srgbClr val="11576A"/>
                </a:solidFill>
                <a:latin typeface="+mn-ea"/>
              </a:rPr>
              <a:t>进程</a:t>
            </a:r>
            <a:endParaRPr lang="zh-CN" altLang="en-US" b="1" dirty="0">
              <a:solidFill>
                <a:srgbClr val="11576A"/>
              </a:solidFill>
              <a:latin typeface="+mn-ea"/>
            </a:endParaRPr>
          </a:p>
        </p:txBody>
      </p:sp>
      <p:cxnSp>
        <p:nvCxnSpPr>
          <p:cNvPr id="16" name="直接连接符 15"/>
          <p:cNvCxnSpPr/>
          <p:nvPr/>
        </p:nvCxnSpPr>
        <p:spPr>
          <a:xfrm rot="5400000">
            <a:off x="-11251517" y="2750345"/>
            <a:ext cx="13001716"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59320" y="5162570"/>
            <a:ext cx="1426994" cy="439929"/>
          </a:xfrm>
          <a:prstGeom prst="rect">
            <a:avLst/>
          </a:prstGeom>
          <a:noFill/>
        </p:spPr>
        <p:txBody>
          <a:bodyPr wrap="none" rtlCol="0">
            <a:spAutoFit/>
          </a:bodyPr>
          <a:lstStyle/>
          <a:p>
            <a:pPr>
              <a:lnSpc>
                <a:spcPct val="70000"/>
              </a:lnSpc>
            </a:pPr>
            <a:r>
              <a:rPr lang="en-US" altLang="zh-CN" sz="800" b="1" dirty="0" smtClean="0">
                <a:solidFill>
                  <a:schemeClr val="bg1"/>
                </a:solidFill>
                <a:latin typeface="+mn-ea"/>
              </a:rPr>
              <a:t>process </a:t>
            </a:r>
            <a:r>
              <a:rPr lang="en-US" altLang="zh-CN" sz="800" b="1" dirty="0" err="1" smtClean="0">
                <a:solidFill>
                  <a:schemeClr val="bg1"/>
                </a:solidFill>
                <a:latin typeface="+mn-ea"/>
              </a:rPr>
              <a:t>request,issue</a:t>
            </a:r>
            <a:endParaRPr lang="en-US" altLang="zh-CN" sz="800" b="1" dirty="0" smtClean="0">
              <a:solidFill>
                <a:schemeClr val="bg1"/>
              </a:solidFill>
              <a:latin typeface="+mn-ea"/>
            </a:endParaRPr>
          </a:p>
          <a:p>
            <a:pPr>
              <a:lnSpc>
                <a:spcPct val="70000"/>
              </a:lnSpc>
            </a:pPr>
            <a:r>
              <a:rPr lang="en-US" altLang="zh-CN" sz="800" b="1" dirty="0" smtClean="0">
                <a:solidFill>
                  <a:schemeClr val="bg1"/>
                </a:solidFill>
                <a:latin typeface="+mn-ea"/>
              </a:rPr>
              <a:t>commands to controller</a:t>
            </a:r>
          </a:p>
          <a:p>
            <a:pPr>
              <a:lnSpc>
                <a:spcPct val="70000"/>
              </a:lnSpc>
            </a:pPr>
            <a:r>
              <a:rPr lang="en-US" altLang="zh-CN" sz="800" b="1" dirty="0" smtClean="0">
                <a:solidFill>
                  <a:schemeClr val="bg1"/>
                </a:solidFill>
                <a:latin typeface="+mn-ea"/>
              </a:rPr>
              <a:t>configure controller to</a:t>
            </a:r>
          </a:p>
          <a:p>
            <a:pPr>
              <a:lnSpc>
                <a:spcPct val="70000"/>
              </a:lnSpc>
            </a:pPr>
            <a:r>
              <a:rPr lang="en-US" altLang="zh-CN" sz="800" b="1" dirty="0" smtClean="0">
                <a:solidFill>
                  <a:schemeClr val="bg1"/>
                </a:solidFill>
                <a:latin typeface="+mn-ea"/>
              </a:rPr>
              <a:t>block until interrupted</a:t>
            </a:r>
            <a:endParaRPr lang="zh-CN" altLang="en-US" sz="800" b="1" dirty="0" smtClean="0">
              <a:solidFill>
                <a:schemeClr val="bg1"/>
              </a:solidFill>
              <a:latin typeface="+mn-ea"/>
            </a:endParaRPr>
          </a:p>
        </p:txBody>
      </p:sp>
      <p:grpSp>
        <p:nvGrpSpPr>
          <p:cNvPr id="17" name="组合 16"/>
          <p:cNvGrpSpPr/>
          <p:nvPr/>
        </p:nvGrpSpPr>
        <p:grpSpPr>
          <a:xfrm>
            <a:off x="2774041" y="1541845"/>
            <a:ext cx="1265134" cy="525674"/>
            <a:chOff x="2774041" y="1541845"/>
            <a:chExt cx="1265134" cy="525674"/>
          </a:xfrm>
        </p:grpSpPr>
        <p:sp>
          <p:nvSpPr>
            <p:cNvPr id="51" name="菱形 50"/>
            <p:cNvSpPr/>
            <p:nvPr/>
          </p:nvSpPr>
          <p:spPr>
            <a:xfrm>
              <a:off x="2774041" y="1541845"/>
              <a:ext cx="1265134" cy="525674"/>
            </a:xfrm>
            <a:prstGeom prst="diamond">
              <a:avLst/>
            </a:prstGeom>
            <a:gradFill>
              <a:gsLst>
                <a:gs pos="100000">
                  <a:srgbClr val="33FFFF"/>
                </a:gs>
                <a:gs pos="0">
                  <a:srgbClr val="CCFFFF"/>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2" name="TextBox 51"/>
            <p:cNvSpPr txBox="1"/>
            <p:nvPr/>
          </p:nvSpPr>
          <p:spPr>
            <a:xfrm>
              <a:off x="2943387" y="1616294"/>
              <a:ext cx="898002" cy="369332"/>
            </a:xfrm>
            <a:prstGeom prst="rect">
              <a:avLst/>
            </a:prstGeom>
            <a:noFill/>
          </p:spPr>
          <p:txBody>
            <a:bodyPr wrap="none" rtlCol="0">
              <a:spAutoFit/>
            </a:bodyPr>
            <a:lstStyle/>
            <a:p>
              <a:pPr algn="ctr"/>
              <a:r>
                <a:rPr lang="zh-CN" altLang="en-US" sz="900" b="1" spc="-50" dirty="0" smtClean="0">
                  <a:solidFill>
                    <a:srgbClr val="11576A"/>
                  </a:solidFill>
                  <a:latin typeface="+mn-ea"/>
                </a:rPr>
                <a:t>判断是否已有</a:t>
              </a:r>
              <a:endParaRPr lang="en-US" altLang="zh-CN" sz="900" b="1" spc="-50" dirty="0" smtClean="0">
                <a:solidFill>
                  <a:srgbClr val="11576A"/>
                </a:solidFill>
                <a:latin typeface="+mn-ea"/>
              </a:endParaRPr>
            </a:p>
            <a:p>
              <a:pPr algn="ctr"/>
              <a:r>
                <a:rPr lang="en-US" altLang="zh-CN" sz="900" b="1" spc="-50" dirty="0" smtClean="0">
                  <a:solidFill>
                    <a:srgbClr val="11576A"/>
                  </a:solidFill>
                  <a:latin typeface="+mn-ea"/>
                </a:rPr>
                <a:t>I/O</a:t>
              </a:r>
              <a:r>
                <a:rPr lang="zh-CN" altLang="en-US" sz="900" b="1" spc="-50" dirty="0" smtClean="0">
                  <a:solidFill>
                    <a:srgbClr val="11576A"/>
                  </a:solidFill>
                  <a:latin typeface="+mn-ea"/>
                </a:rPr>
                <a:t>请求结果？</a:t>
              </a:r>
              <a:endParaRPr lang="en-US" altLang="zh-CN" sz="900" b="1" spc="-50" dirty="0" smtClean="0">
                <a:solidFill>
                  <a:srgbClr val="11576A"/>
                </a:solidFill>
                <a:latin typeface="+mn-ea"/>
              </a:endParaRPr>
            </a:p>
          </p:txBody>
        </p:sp>
      </p:grpSp>
      <p:grpSp>
        <p:nvGrpSpPr>
          <p:cNvPr id="19" name="组合 18"/>
          <p:cNvGrpSpPr/>
          <p:nvPr/>
        </p:nvGrpSpPr>
        <p:grpSpPr>
          <a:xfrm>
            <a:off x="3879169" y="1590670"/>
            <a:ext cx="2625540" cy="439460"/>
            <a:chOff x="3879169" y="1590670"/>
            <a:chExt cx="2625540" cy="439460"/>
          </a:xfrm>
        </p:grpSpPr>
        <p:grpSp>
          <p:nvGrpSpPr>
            <p:cNvPr id="41" name="组合 40"/>
            <p:cNvGrpSpPr/>
            <p:nvPr/>
          </p:nvGrpSpPr>
          <p:grpSpPr>
            <a:xfrm>
              <a:off x="4933073" y="1590670"/>
              <a:ext cx="1571636" cy="419112"/>
              <a:chOff x="5598955" y="1590670"/>
              <a:chExt cx="1571636" cy="419112"/>
            </a:xfrm>
          </p:grpSpPr>
          <p:sp>
            <p:nvSpPr>
              <p:cNvPr id="33" name="矩形 32"/>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5598955" y="1604323"/>
                <a:ext cx="1571636" cy="400110"/>
              </a:xfrm>
              <a:prstGeom prst="rect">
                <a:avLst/>
              </a:prstGeom>
              <a:noFill/>
            </p:spPr>
            <p:txBody>
              <a:bodyPr wrap="square" rtlCol="0">
                <a:spAutoFit/>
              </a:bodyPr>
              <a:lstStyle/>
              <a:p>
                <a:pPr algn="ctr"/>
                <a:r>
                  <a:rPr lang="zh-CN" altLang="en-US" sz="1000" b="1" dirty="0" smtClean="0">
                    <a:solidFill>
                      <a:schemeClr val="bg1"/>
                    </a:solidFill>
                    <a:latin typeface="+mn-ea"/>
                  </a:rPr>
                  <a:t>与进程交换数据，并返回完成结果或错误信息</a:t>
                </a:r>
                <a:endParaRPr lang="zh-CN" altLang="en-US" sz="1000" b="1" dirty="0">
                  <a:solidFill>
                    <a:schemeClr val="bg1"/>
                  </a:solidFill>
                  <a:latin typeface="+mn-ea"/>
                </a:endParaRPr>
              </a:p>
            </p:txBody>
          </p:sp>
        </p:grpSp>
        <p:cxnSp>
          <p:nvCxnSpPr>
            <p:cNvPr id="60" name="直接箭头连接符 59"/>
            <p:cNvCxnSpPr>
              <a:stCxn id="51" idx="3"/>
              <a:endCxn id="32" idx="1"/>
            </p:cNvCxnSpPr>
            <p:nvPr/>
          </p:nvCxnSpPr>
          <p:spPr>
            <a:xfrm flipV="1">
              <a:off x="4039175" y="1804378"/>
              <a:ext cx="893898" cy="30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879169" y="1783909"/>
              <a:ext cx="354585" cy="246221"/>
            </a:xfrm>
            <a:prstGeom prst="rect">
              <a:avLst/>
            </a:prstGeom>
            <a:noFill/>
          </p:spPr>
          <p:txBody>
            <a:bodyPr wrap="square" rtlCol="0">
              <a:spAutoFit/>
            </a:bodyPr>
            <a:lstStyle/>
            <a:p>
              <a:pPr algn="ctr"/>
              <a:r>
                <a:rPr lang="zh-CN" altLang="en-US" sz="1000" b="1" dirty="0" smtClean="0">
                  <a:solidFill>
                    <a:srgbClr val="11576A"/>
                  </a:solidFill>
                  <a:latin typeface="+mn-ea"/>
                </a:rPr>
                <a:t>是</a:t>
              </a:r>
            </a:p>
          </p:txBody>
        </p:sp>
      </p:grpSp>
      <p:grpSp>
        <p:nvGrpSpPr>
          <p:cNvPr id="57" name="组合 56"/>
          <p:cNvGrpSpPr/>
          <p:nvPr/>
        </p:nvGrpSpPr>
        <p:grpSpPr>
          <a:xfrm>
            <a:off x="2699792" y="1951852"/>
            <a:ext cx="1418979" cy="611616"/>
            <a:chOff x="2699792" y="1951852"/>
            <a:chExt cx="1418979" cy="611616"/>
          </a:xfrm>
        </p:grpSpPr>
        <p:sp>
          <p:nvSpPr>
            <p:cNvPr id="34" name="矩形 33"/>
            <p:cNvSpPr/>
            <p:nvPr/>
          </p:nvSpPr>
          <p:spPr>
            <a:xfrm>
              <a:off x="2715487" y="2143122"/>
              <a:ext cx="1357322"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2699792" y="2163358"/>
              <a:ext cx="1418979" cy="400110"/>
            </a:xfrm>
            <a:prstGeom prst="rect">
              <a:avLst/>
            </a:prstGeom>
            <a:noFill/>
          </p:spPr>
          <p:txBody>
            <a:bodyPr wrap="none" rtlCol="0">
              <a:spAutoFit/>
            </a:bodyPr>
            <a:lstStyle/>
            <a:p>
              <a:pPr algn="ctr"/>
              <a:r>
                <a:rPr lang="zh-CN" altLang="en-US" sz="1000" b="1" dirty="0" smtClean="0">
                  <a:solidFill>
                    <a:schemeClr val="bg1"/>
                  </a:solidFill>
                  <a:latin typeface="+mn-ea"/>
                </a:rPr>
                <a:t>向驱动发送</a:t>
              </a:r>
              <a:r>
                <a:rPr lang="en-US" altLang="zh-CN" sz="1000" b="1" dirty="0" smtClean="0">
                  <a:solidFill>
                    <a:schemeClr val="bg1"/>
                  </a:solidFill>
                  <a:latin typeface="+mn-ea"/>
                </a:rPr>
                <a:t>I/O</a:t>
              </a:r>
              <a:r>
                <a:rPr lang="zh-CN" altLang="en-US" sz="1000" b="1" dirty="0" smtClean="0">
                  <a:solidFill>
                    <a:schemeClr val="bg1"/>
                  </a:solidFill>
                  <a:latin typeface="+mn-ea"/>
                </a:rPr>
                <a:t>请求，</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并等待结果</a:t>
              </a:r>
            </a:p>
          </p:txBody>
        </p:sp>
        <p:sp>
          <p:nvSpPr>
            <p:cNvPr id="62" name="TextBox 61"/>
            <p:cNvSpPr txBox="1"/>
            <p:nvPr/>
          </p:nvSpPr>
          <p:spPr>
            <a:xfrm>
              <a:off x="3401741" y="1951852"/>
              <a:ext cx="354585" cy="246221"/>
            </a:xfrm>
            <a:prstGeom prst="rect">
              <a:avLst/>
            </a:prstGeom>
            <a:noFill/>
          </p:spPr>
          <p:txBody>
            <a:bodyPr wrap="square" rtlCol="0">
              <a:spAutoFit/>
            </a:bodyPr>
            <a:lstStyle/>
            <a:p>
              <a:pPr algn="ctr"/>
              <a:r>
                <a:rPr lang="zh-CN" altLang="en-US" sz="1000" b="1" dirty="0" smtClean="0">
                  <a:solidFill>
                    <a:srgbClr val="11576A"/>
                  </a:solidFill>
                  <a:latin typeface="+mn-ea"/>
                </a:rPr>
                <a:t>否</a:t>
              </a:r>
            </a:p>
          </p:txBody>
        </p:sp>
        <p:cxnSp>
          <p:nvCxnSpPr>
            <p:cNvPr id="63" name="直接箭头连接符 62"/>
            <p:cNvCxnSpPr/>
            <p:nvPr/>
          </p:nvCxnSpPr>
          <p:spPr>
            <a:xfrm rot="16200000" flipH="1">
              <a:off x="3329854" y="2084211"/>
              <a:ext cx="125071" cy="0"/>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2715487" y="2566988"/>
            <a:ext cx="1357322" cy="650432"/>
            <a:chOff x="2715487" y="2566988"/>
            <a:chExt cx="1357322" cy="650432"/>
          </a:xfrm>
        </p:grpSpPr>
        <p:sp>
          <p:nvSpPr>
            <p:cNvPr id="36" name="矩形 35"/>
            <p:cNvSpPr/>
            <p:nvPr/>
          </p:nvSpPr>
          <p:spPr>
            <a:xfrm>
              <a:off x="2715487" y="2695580"/>
              <a:ext cx="1357322" cy="478191"/>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2876783" y="2663422"/>
              <a:ext cx="1082349" cy="553998"/>
            </a:xfrm>
            <a:prstGeom prst="rect">
              <a:avLst/>
            </a:prstGeom>
            <a:noFill/>
          </p:spPr>
          <p:txBody>
            <a:bodyPr wrap="none" rtlCol="0">
              <a:spAutoFit/>
            </a:bodyPr>
            <a:lstStyle/>
            <a:p>
              <a:pPr algn="ctr"/>
              <a:r>
                <a:rPr lang="zh-CN" altLang="en-US" sz="1000" b="1" dirty="0" smtClean="0">
                  <a:solidFill>
                    <a:schemeClr val="bg1"/>
                  </a:solidFill>
                  <a:latin typeface="+mn-ea"/>
                </a:rPr>
                <a:t>处理</a:t>
              </a:r>
              <a:r>
                <a:rPr lang="en-US" altLang="zh-CN" sz="1000" b="1" dirty="0" smtClean="0">
                  <a:solidFill>
                    <a:schemeClr val="bg1"/>
                  </a:solidFill>
                  <a:latin typeface="+mn-ea"/>
                </a:rPr>
                <a:t>I/O</a:t>
              </a:r>
              <a:r>
                <a:rPr lang="zh-CN" altLang="en-US" sz="1000" b="1" dirty="0" smtClean="0">
                  <a:solidFill>
                    <a:schemeClr val="bg1"/>
                  </a:solidFill>
                  <a:latin typeface="+mn-ea"/>
                </a:rPr>
                <a:t>请求</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发送控制命令</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并等待中断响应</a:t>
              </a:r>
              <a:endParaRPr lang="en-US" altLang="zh-CN" sz="1000" b="1" dirty="0" smtClean="0">
                <a:solidFill>
                  <a:schemeClr val="bg1"/>
                </a:solidFill>
                <a:latin typeface="+mn-ea"/>
              </a:endParaRPr>
            </a:p>
          </p:txBody>
        </p:sp>
        <p:cxnSp>
          <p:nvCxnSpPr>
            <p:cNvPr id="65" name="直接箭头连接符 64"/>
            <p:cNvCxnSpPr/>
            <p:nvPr/>
          </p:nvCxnSpPr>
          <p:spPr>
            <a:xfrm rot="16200000" flipH="1">
              <a:off x="3329855" y="2629524"/>
              <a:ext cx="125071" cy="0"/>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2715487" y="3105151"/>
            <a:ext cx="1357322" cy="1300486"/>
            <a:chOff x="2715487" y="3105151"/>
            <a:chExt cx="1357322" cy="1300486"/>
          </a:xfrm>
        </p:grpSpPr>
        <p:sp>
          <p:nvSpPr>
            <p:cNvPr id="38" name="矩形 37"/>
            <p:cNvSpPr/>
            <p:nvPr/>
          </p:nvSpPr>
          <p:spPr>
            <a:xfrm>
              <a:off x="2715487" y="3986525"/>
              <a:ext cx="1357322"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2803988" y="3989423"/>
              <a:ext cx="1210589" cy="400110"/>
            </a:xfrm>
            <a:prstGeom prst="rect">
              <a:avLst/>
            </a:prstGeom>
            <a:noFill/>
          </p:spPr>
          <p:txBody>
            <a:bodyPr wrap="none" rtlCol="0">
              <a:spAutoFit/>
            </a:bodyPr>
            <a:lstStyle/>
            <a:p>
              <a:pPr algn="ctr"/>
              <a:r>
                <a:rPr lang="zh-CN" altLang="en-US" sz="1000" b="1" dirty="0" smtClean="0">
                  <a:solidFill>
                    <a:schemeClr val="bg1"/>
                  </a:solidFill>
                  <a:latin typeface="+mn-ea"/>
                </a:rPr>
                <a:t>控制设备操作</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完成时</a:t>
              </a:r>
              <a:r>
                <a:rPr lang="zh-CN" altLang="zh-CN" sz="1000" b="1" dirty="0" smtClean="0">
                  <a:solidFill>
                    <a:schemeClr val="bg1"/>
                  </a:solidFill>
                  <a:latin typeface="+mn-ea"/>
                </a:rPr>
                <a:t>，</a:t>
              </a:r>
              <a:r>
                <a:rPr lang="zh-CN" altLang="en-US" sz="1000" b="1" dirty="0" smtClean="0">
                  <a:solidFill>
                    <a:schemeClr val="bg1"/>
                  </a:solidFill>
                  <a:latin typeface="+mn-ea"/>
                </a:rPr>
                <a:t>产生中断</a:t>
              </a:r>
              <a:endParaRPr lang="en-US" altLang="zh-CN" sz="1000" b="1" dirty="0" smtClean="0">
                <a:solidFill>
                  <a:schemeClr val="bg1"/>
                </a:solidFill>
                <a:latin typeface="+mn-ea"/>
              </a:endParaRPr>
            </a:p>
          </p:txBody>
        </p:sp>
        <p:cxnSp>
          <p:nvCxnSpPr>
            <p:cNvPr id="67" name="直接箭头连接符 66"/>
            <p:cNvCxnSpPr/>
            <p:nvPr/>
          </p:nvCxnSpPr>
          <p:spPr>
            <a:xfrm rot="16200000" flipH="1">
              <a:off x="3176391" y="3763081"/>
              <a:ext cx="432000" cy="0"/>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6200000" flipH="1">
              <a:off x="3230391" y="3267151"/>
              <a:ext cx="324000" cy="0"/>
            </a:xfrm>
            <a:prstGeom prst="straightConnector1">
              <a:avLst/>
            </a:prstGeom>
            <a:ln w="28575">
              <a:solidFill>
                <a:srgbClr val="11576A"/>
              </a:solidFill>
              <a:tailEnd type="none" w="med" len="sm"/>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943476" y="3370268"/>
              <a:ext cx="915636" cy="246221"/>
            </a:xfrm>
            <a:prstGeom prst="rect">
              <a:avLst/>
            </a:prstGeom>
            <a:noFill/>
          </p:spPr>
          <p:txBody>
            <a:bodyPr wrap="none" rtlCol="0">
              <a:spAutoFit/>
            </a:bodyPr>
            <a:lstStyle/>
            <a:p>
              <a:pPr algn="ctr"/>
              <a:r>
                <a:rPr lang="zh-CN" altLang="en-US" sz="1000" b="1" spc="-50" dirty="0" smtClean="0">
                  <a:solidFill>
                    <a:srgbClr val="11576A"/>
                  </a:solidFill>
                  <a:latin typeface="+mn-ea"/>
                </a:rPr>
                <a:t>设备控制命令</a:t>
              </a:r>
            </a:p>
          </p:txBody>
        </p:sp>
      </p:grpSp>
      <p:grpSp>
        <p:nvGrpSpPr>
          <p:cNvPr id="66" name="组合 65"/>
          <p:cNvGrpSpPr/>
          <p:nvPr/>
        </p:nvGrpSpPr>
        <p:grpSpPr>
          <a:xfrm>
            <a:off x="4074513" y="3939902"/>
            <a:ext cx="2406547" cy="463845"/>
            <a:chOff x="4074513" y="3939902"/>
            <a:chExt cx="2406547" cy="463845"/>
          </a:xfrm>
        </p:grpSpPr>
        <p:grpSp>
          <p:nvGrpSpPr>
            <p:cNvPr id="48" name="组合 47"/>
            <p:cNvGrpSpPr/>
            <p:nvPr/>
          </p:nvGrpSpPr>
          <p:grpSpPr>
            <a:xfrm>
              <a:off x="4909424" y="3984635"/>
              <a:ext cx="1571636" cy="419112"/>
              <a:chOff x="5568957" y="1590670"/>
              <a:chExt cx="1571636" cy="419112"/>
            </a:xfrm>
          </p:grpSpPr>
          <p:sp>
            <p:nvSpPr>
              <p:cNvPr id="49" name="矩形 48"/>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5568957" y="1689894"/>
                <a:ext cx="1571636" cy="200055"/>
              </a:xfrm>
              <a:prstGeom prst="rect">
                <a:avLst/>
              </a:prstGeom>
              <a:noFill/>
            </p:spPr>
            <p:txBody>
              <a:bodyPr wrap="square" rtlCol="0">
                <a:spAutoFit/>
              </a:bodyPr>
              <a:lstStyle/>
              <a:p>
                <a:pPr algn="ctr">
                  <a:lnSpc>
                    <a:spcPct val="70000"/>
                  </a:lnSpc>
                </a:pPr>
                <a:r>
                  <a:rPr lang="en-US" altLang="zh-CN" sz="1000" b="1" dirty="0" smtClean="0">
                    <a:solidFill>
                      <a:schemeClr val="bg1"/>
                    </a:solidFill>
                    <a:latin typeface="+mn-ea"/>
                  </a:rPr>
                  <a:t>I/O</a:t>
                </a:r>
                <a:r>
                  <a:rPr lang="zh-CN" altLang="en-US" sz="1000" b="1" dirty="0" smtClean="0">
                    <a:solidFill>
                      <a:schemeClr val="bg1"/>
                    </a:solidFill>
                    <a:latin typeface="+mn-ea"/>
                  </a:rPr>
                  <a:t>完成</a:t>
                </a:r>
                <a:r>
                  <a:rPr lang="zh-CN" altLang="zh-CN" sz="1000" b="1" dirty="0" smtClean="0">
                    <a:solidFill>
                      <a:schemeClr val="bg1"/>
                    </a:solidFill>
                    <a:latin typeface="+mn-ea"/>
                  </a:rPr>
                  <a:t>，</a:t>
                </a:r>
                <a:r>
                  <a:rPr lang="zh-CN" altLang="en-US" sz="1000" b="1" dirty="0" smtClean="0">
                    <a:solidFill>
                      <a:schemeClr val="bg1"/>
                    </a:solidFill>
                    <a:latin typeface="+mn-ea"/>
                  </a:rPr>
                  <a:t>生成中断请求</a:t>
                </a:r>
                <a:endParaRPr lang="zh-CN" altLang="en-US" sz="1000" b="1" dirty="0">
                  <a:solidFill>
                    <a:schemeClr val="bg1"/>
                  </a:solidFill>
                  <a:latin typeface="+mn-ea"/>
                </a:endParaRPr>
              </a:p>
            </p:txBody>
          </p:sp>
        </p:grpSp>
        <p:sp>
          <p:nvSpPr>
            <p:cNvPr id="71" name="TextBox 70"/>
            <p:cNvSpPr txBox="1"/>
            <p:nvPr/>
          </p:nvSpPr>
          <p:spPr>
            <a:xfrm>
              <a:off x="4122941" y="3939902"/>
              <a:ext cx="825867" cy="246221"/>
            </a:xfrm>
            <a:prstGeom prst="rect">
              <a:avLst/>
            </a:prstGeom>
            <a:noFill/>
          </p:spPr>
          <p:txBody>
            <a:bodyPr wrap="none" rtlCol="0">
              <a:spAutoFit/>
            </a:bodyPr>
            <a:lstStyle/>
            <a:p>
              <a:pPr algn="ctr"/>
              <a:r>
                <a:rPr lang="zh-CN" altLang="en-US" sz="1000" b="1" dirty="0" smtClean="0">
                  <a:solidFill>
                    <a:srgbClr val="11576A"/>
                  </a:solidFill>
                  <a:latin typeface="+mn-ea"/>
                </a:rPr>
                <a:t>设备控制器</a:t>
              </a:r>
              <a:endParaRPr lang="en-US" altLang="zh-CN" sz="1000" b="1" dirty="0" smtClean="0">
                <a:solidFill>
                  <a:srgbClr val="11576A"/>
                </a:solidFill>
                <a:latin typeface="+mn-ea"/>
              </a:endParaRPr>
            </a:p>
          </p:txBody>
        </p:sp>
        <p:cxnSp>
          <p:nvCxnSpPr>
            <p:cNvPr id="72" name="直接箭头连接符 71"/>
            <p:cNvCxnSpPr/>
            <p:nvPr/>
          </p:nvCxnSpPr>
          <p:spPr>
            <a:xfrm flipV="1">
              <a:off x="4074513" y="4183871"/>
              <a:ext cx="900000" cy="237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4940730" y="2695564"/>
            <a:ext cx="1571636" cy="603049"/>
            <a:chOff x="4940730" y="2695564"/>
            <a:chExt cx="1571636" cy="603049"/>
          </a:xfrm>
        </p:grpSpPr>
        <p:grpSp>
          <p:nvGrpSpPr>
            <p:cNvPr id="42" name="组合 41"/>
            <p:cNvGrpSpPr/>
            <p:nvPr/>
          </p:nvGrpSpPr>
          <p:grpSpPr>
            <a:xfrm>
              <a:off x="4940730" y="2695564"/>
              <a:ext cx="1571636" cy="419112"/>
              <a:chOff x="5606612" y="1590670"/>
              <a:chExt cx="1571636" cy="419112"/>
            </a:xfrm>
          </p:grpSpPr>
          <p:sp>
            <p:nvSpPr>
              <p:cNvPr id="43" name="矩形 42"/>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a:off x="5606612" y="1602824"/>
                <a:ext cx="1571636" cy="400110"/>
              </a:xfrm>
              <a:prstGeom prst="rect">
                <a:avLst/>
              </a:prstGeom>
              <a:noFill/>
            </p:spPr>
            <p:txBody>
              <a:bodyPr wrap="square" rtlCol="0">
                <a:spAutoFit/>
              </a:bodyPr>
              <a:lstStyle/>
              <a:p>
                <a:pPr algn="ctr"/>
                <a:r>
                  <a:rPr lang="zh-CN" altLang="en-US" sz="1000" b="1" dirty="0" smtClean="0">
                    <a:solidFill>
                      <a:schemeClr val="bg1"/>
                    </a:solidFill>
                    <a:latin typeface="+mn-ea"/>
                  </a:rPr>
                  <a:t>确定</a:t>
                </a:r>
                <a:r>
                  <a:rPr lang="en-US" altLang="zh-CN" sz="1000" b="1" dirty="0" smtClean="0">
                    <a:solidFill>
                      <a:schemeClr val="bg1"/>
                    </a:solidFill>
                    <a:latin typeface="+mn-ea"/>
                  </a:rPr>
                  <a:t>I/O</a:t>
                </a:r>
                <a:r>
                  <a:rPr lang="zh-CN" altLang="en-US" sz="1000" b="1" dirty="0" smtClean="0">
                    <a:solidFill>
                      <a:schemeClr val="bg1"/>
                    </a:solidFill>
                    <a:latin typeface="+mn-ea"/>
                  </a:rPr>
                  <a:t>操作完成状态，</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通知</a:t>
                </a:r>
                <a:r>
                  <a:rPr lang="en-US" altLang="zh-CN" sz="1000" b="1" dirty="0" smtClean="0">
                    <a:solidFill>
                      <a:schemeClr val="bg1"/>
                    </a:solidFill>
                    <a:latin typeface="+mn-ea"/>
                  </a:rPr>
                  <a:t>I/O</a:t>
                </a:r>
                <a:r>
                  <a:rPr lang="zh-CN" altLang="en-US" sz="1000" b="1" dirty="0" smtClean="0">
                    <a:solidFill>
                      <a:schemeClr val="bg1"/>
                    </a:solidFill>
                    <a:latin typeface="+mn-ea"/>
                  </a:rPr>
                  <a:t>子系统</a:t>
                </a:r>
                <a:endParaRPr lang="zh-CN" altLang="en-US" sz="1000" b="1" dirty="0">
                  <a:solidFill>
                    <a:schemeClr val="bg1"/>
                  </a:solidFill>
                  <a:latin typeface="+mn-ea"/>
                </a:endParaRPr>
              </a:p>
            </p:txBody>
          </p:sp>
        </p:grpSp>
        <p:cxnSp>
          <p:nvCxnSpPr>
            <p:cNvPr id="77" name="直接箭头连接符 76"/>
            <p:cNvCxnSpPr/>
            <p:nvPr/>
          </p:nvCxnSpPr>
          <p:spPr>
            <a:xfrm rot="16200000" flipH="1">
              <a:off x="5615393" y="3208613"/>
              <a:ext cx="180000" cy="0"/>
            </a:xfrm>
            <a:prstGeom prst="straightConnector1">
              <a:avLst/>
            </a:prstGeom>
            <a:ln w="28575">
              <a:solidFill>
                <a:srgbClr val="11576A"/>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4940730" y="3308071"/>
            <a:ext cx="1571636" cy="671010"/>
            <a:chOff x="4940730" y="3308071"/>
            <a:chExt cx="1571636" cy="671010"/>
          </a:xfrm>
        </p:grpSpPr>
        <p:grpSp>
          <p:nvGrpSpPr>
            <p:cNvPr id="45" name="组合 44"/>
            <p:cNvGrpSpPr/>
            <p:nvPr/>
          </p:nvGrpSpPr>
          <p:grpSpPr>
            <a:xfrm>
              <a:off x="4940730" y="3308071"/>
              <a:ext cx="1571636" cy="419112"/>
              <a:chOff x="5606613" y="1590670"/>
              <a:chExt cx="1571636" cy="419112"/>
            </a:xfrm>
          </p:grpSpPr>
          <p:sp>
            <p:nvSpPr>
              <p:cNvPr id="46" name="矩形 45"/>
              <p:cNvSpPr/>
              <p:nvPr/>
            </p:nvSpPr>
            <p:spPr>
              <a:xfrm>
                <a:off x="5643570" y="1590670"/>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5606613" y="1596122"/>
                <a:ext cx="1571636" cy="400110"/>
              </a:xfrm>
              <a:prstGeom prst="rect">
                <a:avLst/>
              </a:prstGeom>
              <a:noFill/>
            </p:spPr>
            <p:txBody>
              <a:bodyPr wrap="square" rtlCol="0">
                <a:spAutoFit/>
              </a:bodyPr>
              <a:lstStyle/>
              <a:p>
                <a:pPr algn="ctr"/>
                <a:r>
                  <a:rPr lang="zh-CN" altLang="en-US" sz="1000" b="1" spc="-50" dirty="0" smtClean="0">
                    <a:solidFill>
                      <a:schemeClr val="bg1"/>
                    </a:solidFill>
                    <a:latin typeface="+mn-ea"/>
                  </a:rPr>
                  <a:t>接收中断，保存结果，</a:t>
                </a:r>
                <a:endParaRPr lang="en-US" altLang="zh-CN" sz="1000" b="1" spc="-50" dirty="0" smtClean="0">
                  <a:solidFill>
                    <a:schemeClr val="bg1"/>
                  </a:solidFill>
                  <a:latin typeface="+mn-ea"/>
                </a:endParaRPr>
              </a:p>
              <a:p>
                <a:pPr algn="ctr"/>
                <a:r>
                  <a:rPr lang="zh-CN" altLang="en-US" sz="1000" b="1" spc="-50" dirty="0" smtClean="0">
                    <a:solidFill>
                      <a:schemeClr val="bg1"/>
                    </a:solidFill>
                    <a:latin typeface="+mn-ea"/>
                  </a:rPr>
                  <a:t>并通知设备驱动</a:t>
                </a:r>
                <a:endParaRPr lang="zh-CN" altLang="en-US" sz="1000" b="1" spc="-50" dirty="0">
                  <a:solidFill>
                    <a:schemeClr val="bg1"/>
                  </a:solidFill>
                  <a:latin typeface="+mn-ea"/>
                </a:endParaRPr>
              </a:p>
            </p:txBody>
          </p:sp>
        </p:grpSp>
        <p:sp>
          <p:nvSpPr>
            <p:cNvPr id="78" name="TextBox 77"/>
            <p:cNvSpPr txBox="1"/>
            <p:nvPr/>
          </p:nvSpPr>
          <p:spPr>
            <a:xfrm>
              <a:off x="5314390" y="3687560"/>
              <a:ext cx="441146" cy="246221"/>
            </a:xfrm>
            <a:prstGeom prst="rect">
              <a:avLst/>
            </a:prstGeom>
            <a:noFill/>
          </p:spPr>
          <p:txBody>
            <a:bodyPr wrap="none" rtlCol="0">
              <a:spAutoFit/>
            </a:bodyPr>
            <a:lstStyle/>
            <a:p>
              <a:r>
                <a:rPr lang="zh-CN" altLang="en-US" sz="1000" b="1" dirty="0" smtClean="0">
                  <a:solidFill>
                    <a:srgbClr val="11576A"/>
                  </a:solidFill>
                  <a:latin typeface="+mn-ea"/>
                </a:rPr>
                <a:t>中断</a:t>
              </a:r>
            </a:p>
          </p:txBody>
        </p:sp>
        <p:cxnSp>
          <p:nvCxnSpPr>
            <p:cNvPr id="80" name="直接箭头连接符 79"/>
            <p:cNvCxnSpPr/>
            <p:nvPr/>
          </p:nvCxnSpPr>
          <p:spPr>
            <a:xfrm>
              <a:off x="5706979" y="3713634"/>
              <a:ext cx="0" cy="265447"/>
            </a:xfrm>
            <a:prstGeom prst="straightConnector1">
              <a:avLst/>
            </a:prstGeom>
            <a:ln w="28575">
              <a:solidFill>
                <a:srgbClr val="11576A"/>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81" name="右箭头 80"/>
          <p:cNvSpPr/>
          <p:nvPr/>
        </p:nvSpPr>
        <p:spPr>
          <a:xfrm>
            <a:off x="3191738" y="4429138"/>
            <a:ext cx="2643206" cy="285752"/>
          </a:xfrm>
          <a:prstGeom prst="rightArrow">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TextBox 81"/>
          <p:cNvSpPr txBox="1"/>
          <p:nvPr/>
        </p:nvSpPr>
        <p:spPr>
          <a:xfrm>
            <a:off x="4217290" y="4447145"/>
            <a:ext cx="441147" cy="246221"/>
          </a:xfrm>
          <a:prstGeom prst="rect">
            <a:avLst/>
          </a:prstGeom>
          <a:noFill/>
        </p:spPr>
        <p:txBody>
          <a:bodyPr wrap="none" rtlCol="0">
            <a:spAutoFit/>
          </a:bodyPr>
          <a:lstStyle/>
          <a:p>
            <a:pPr algn="ctr"/>
            <a:r>
              <a:rPr lang="zh-CN" altLang="en-US" sz="1000" b="1" dirty="0" smtClean="0">
                <a:solidFill>
                  <a:schemeClr val="bg1"/>
                </a:solidFill>
                <a:latin typeface="+mn-ea"/>
              </a:rPr>
              <a:t>时间</a:t>
            </a:r>
          </a:p>
        </p:txBody>
      </p:sp>
      <p:grpSp>
        <p:nvGrpSpPr>
          <p:cNvPr id="87" name="组合 86"/>
          <p:cNvGrpSpPr/>
          <p:nvPr/>
        </p:nvGrpSpPr>
        <p:grpSpPr>
          <a:xfrm>
            <a:off x="2715487" y="882645"/>
            <a:ext cx="3903172" cy="711645"/>
            <a:chOff x="2715487" y="882645"/>
            <a:chExt cx="3903172" cy="711645"/>
          </a:xfrm>
        </p:grpSpPr>
        <p:grpSp>
          <p:nvGrpSpPr>
            <p:cNvPr id="15" name="组合 14"/>
            <p:cNvGrpSpPr/>
            <p:nvPr/>
          </p:nvGrpSpPr>
          <p:grpSpPr>
            <a:xfrm>
              <a:off x="2715487" y="882645"/>
              <a:ext cx="3788318" cy="436555"/>
              <a:chOff x="2715487" y="882645"/>
              <a:chExt cx="3788318" cy="436555"/>
            </a:xfrm>
          </p:grpSpPr>
          <p:sp>
            <p:nvSpPr>
              <p:cNvPr id="18" name="矩形 17"/>
              <p:cNvSpPr/>
              <p:nvPr/>
            </p:nvSpPr>
            <p:spPr>
              <a:xfrm>
                <a:off x="2715487" y="885809"/>
                <a:ext cx="1357322"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3114030" y="946324"/>
                <a:ext cx="649537" cy="246221"/>
              </a:xfrm>
              <a:prstGeom prst="rect">
                <a:avLst/>
              </a:prstGeom>
              <a:noFill/>
            </p:spPr>
            <p:txBody>
              <a:bodyPr wrap="none" rtlCol="0">
                <a:spAutoFit/>
              </a:bodyPr>
              <a:lstStyle/>
              <a:p>
                <a:r>
                  <a:rPr lang="en-US" altLang="zh-CN" sz="1000" b="1" dirty="0" smtClean="0">
                    <a:solidFill>
                      <a:schemeClr val="bg1"/>
                    </a:solidFill>
                    <a:latin typeface="+mn-ea"/>
                  </a:rPr>
                  <a:t>I/O</a:t>
                </a:r>
                <a:r>
                  <a:rPr lang="zh-CN" altLang="en-US" sz="1000" b="1" dirty="0" smtClean="0">
                    <a:solidFill>
                      <a:schemeClr val="bg1"/>
                    </a:solidFill>
                    <a:latin typeface="+mn-ea"/>
                  </a:rPr>
                  <a:t>请求</a:t>
                </a:r>
              </a:p>
            </p:txBody>
          </p:sp>
          <p:sp>
            <p:nvSpPr>
              <p:cNvPr id="23" name="矩形 22"/>
              <p:cNvSpPr/>
              <p:nvPr/>
            </p:nvSpPr>
            <p:spPr>
              <a:xfrm>
                <a:off x="4963399" y="900088"/>
                <a:ext cx="1440000" cy="41911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4886680" y="882645"/>
                <a:ext cx="1617125" cy="400110"/>
              </a:xfrm>
              <a:prstGeom prst="rect">
                <a:avLst/>
              </a:prstGeom>
              <a:noFill/>
            </p:spPr>
            <p:txBody>
              <a:bodyPr wrap="square" rtlCol="0">
                <a:spAutoFit/>
              </a:bodyPr>
              <a:lstStyle/>
              <a:p>
                <a:pPr algn="ctr"/>
                <a:r>
                  <a:rPr lang="en-US" altLang="zh-CN" sz="1000" b="1" dirty="0" smtClean="0">
                    <a:solidFill>
                      <a:schemeClr val="bg1"/>
                    </a:solidFill>
                    <a:latin typeface="+mn-ea"/>
                  </a:rPr>
                  <a:t>I/O </a:t>
                </a:r>
                <a:r>
                  <a:rPr lang="zh-CN" altLang="en-US" sz="1000" b="1" dirty="0" smtClean="0">
                    <a:solidFill>
                      <a:schemeClr val="bg1"/>
                    </a:solidFill>
                    <a:latin typeface="+mn-ea"/>
                  </a:rPr>
                  <a:t>操作完成</a:t>
                </a:r>
                <a:endParaRPr lang="en-US" altLang="zh-CN" sz="1000" b="1" dirty="0" smtClean="0">
                  <a:solidFill>
                    <a:schemeClr val="bg1"/>
                  </a:solidFill>
                  <a:latin typeface="+mn-ea"/>
                </a:endParaRPr>
              </a:p>
              <a:p>
                <a:pPr algn="ctr"/>
                <a:r>
                  <a:rPr lang="zh-CN" altLang="en-US" sz="1000" b="1" dirty="0" smtClean="0">
                    <a:solidFill>
                      <a:schemeClr val="bg1"/>
                    </a:solidFill>
                    <a:latin typeface="+mn-ea"/>
                  </a:rPr>
                  <a:t>输入数据可用或输出完成</a:t>
                </a:r>
                <a:endParaRPr lang="zh-CN" altLang="en-US" sz="1000" b="1" dirty="0">
                  <a:solidFill>
                    <a:schemeClr val="bg1"/>
                  </a:solidFill>
                  <a:latin typeface="+mn-ea"/>
                </a:endParaRPr>
              </a:p>
            </p:txBody>
          </p:sp>
        </p:grpSp>
        <p:grpSp>
          <p:nvGrpSpPr>
            <p:cNvPr id="54" name="组合 53"/>
            <p:cNvGrpSpPr/>
            <p:nvPr/>
          </p:nvGrpSpPr>
          <p:grpSpPr>
            <a:xfrm>
              <a:off x="5664552" y="1285248"/>
              <a:ext cx="954107" cy="299125"/>
              <a:chOff x="5664552" y="1285248"/>
              <a:chExt cx="954107" cy="299125"/>
            </a:xfrm>
          </p:grpSpPr>
          <p:sp>
            <p:nvSpPr>
              <p:cNvPr id="73" name="TextBox 72"/>
              <p:cNvSpPr txBox="1"/>
              <p:nvPr/>
            </p:nvSpPr>
            <p:spPr>
              <a:xfrm>
                <a:off x="5664552" y="1285248"/>
                <a:ext cx="954107" cy="246221"/>
              </a:xfrm>
              <a:prstGeom prst="rect">
                <a:avLst/>
              </a:prstGeom>
              <a:noFill/>
            </p:spPr>
            <p:txBody>
              <a:bodyPr wrap="none" rtlCol="0">
                <a:spAutoFit/>
              </a:bodyPr>
              <a:lstStyle/>
              <a:p>
                <a:r>
                  <a:rPr lang="zh-CN" altLang="en-US" sz="1000" b="1" dirty="0" smtClean="0">
                    <a:solidFill>
                      <a:srgbClr val="11576A"/>
                    </a:solidFill>
                    <a:latin typeface="+mn-ea"/>
                  </a:rPr>
                  <a:t>系统调用返回</a:t>
                </a:r>
              </a:p>
            </p:txBody>
          </p:sp>
          <p:cxnSp>
            <p:nvCxnSpPr>
              <p:cNvPr id="75" name="直接箭头连接符 74"/>
              <p:cNvCxnSpPr/>
              <p:nvPr/>
            </p:nvCxnSpPr>
            <p:spPr>
              <a:xfrm>
                <a:off x="5705392" y="1288016"/>
                <a:ext cx="0" cy="296357"/>
              </a:xfrm>
              <a:prstGeom prst="straightConnector1">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TextBox 52"/>
            <p:cNvSpPr txBox="1"/>
            <p:nvPr/>
          </p:nvSpPr>
          <p:spPr>
            <a:xfrm>
              <a:off x="3354070" y="1281747"/>
              <a:ext cx="697627" cy="246221"/>
            </a:xfrm>
            <a:prstGeom prst="rect">
              <a:avLst/>
            </a:prstGeom>
            <a:noFill/>
          </p:spPr>
          <p:txBody>
            <a:bodyPr wrap="none" rtlCol="0">
              <a:spAutoFit/>
            </a:bodyPr>
            <a:lstStyle/>
            <a:p>
              <a:r>
                <a:rPr lang="zh-CN" altLang="en-US" sz="1000" b="1" dirty="0" smtClean="0">
                  <a:solidFill>
                    <a:srgbClr val="11576A"/>
                  </a:solidFill>
                  <a:latin typeface="+mn-ea"/>
                </a:rPr>
                <a:t>系统调用</a:t>
              </a:r>
            </a:p>
          </p:txBody>
        </p:sp>
        <p:cxnSp>
          <p:nvCxnSpPr>
            <p:cNvPr id="86" name="直接箭头连接符 85"/>
            <p:cNvCxnSpPr/>
            <p:nvPr/>
          </p:nvCxnSpPr>
          <p:spPr>
            <a:xfrm flipH="1">
              <a:off x="3392389" y="1304921"/>
              <a:ext cx="1759" cy="289369"/>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grpSp>
      <p:cxnSp>
        <p:nvCxnSpPr>
          <p:cNvPr id="88" name="直接箭头连接符 87"/>
          <p:cNvCxnSpPr/>
          <p:nvPr/>
        </p:nvCxnSpPr>
        <p:spPr>
          <a:xfrm rot="16200000" flipH="1">
            <a:off x="5363393" y="2349010"/>
            <a:ext cx="684000" cy="0"/>
          </a:xfrm>
          <a:prstGeom prst="straightConnector1">
            <a:avLst/>
          </a:prstGeom>
          <a:ln w="28575">
            <a:solidFill>
              <a:srgbClr val="11576A"/>
            </a:solidFill>
            <a:headEnd type="triangle"/>
            <a:tailEnd type="none" w="med" len="sm"/>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up)">
                                      <p:cBhvr>
                                        <p:cTn id="21" dur="5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up)">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wipe(up)">
                                      <p:cBhvr>
                                        <p:cTn id="31" dur="5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left)">
                                      <p:cBhvr>
                                        <p:cTn id="36" dur="5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down)">
                                      <p:cBhvr>
                                        <p:cTn id="41" dur="500"/>
                                        <p:tgtEl>
                                          <p:spTgt spid="6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wipe(down)">
                                      <p:cBhvr>
                                        <p:cTn id="46" dur="500"/>
                                        <p:tgtEl>
                                          <p:spTgt spid="8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wipe(down)">
                                      <p:cBhvr>
                                        <p:cTn id="5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solidFill>
                  <a:srgbClr val="C00000"/>
                </a:solidFill>
              </a:rPr>
              <a:t>I/O</a:t>
            </a:r>
            <a:r>
              <a:rPr lang="zh-CN" altLang="en-US" dirty="0" smtClean="0">
                <a:solidFill>
                  <a:srgbClr val="C00000"/>
                </a:solidFill>
              </a:rPr>
              <a:t>数据传输</a:t>
            </a:r>
            <a:endParaRPr lang="zh-CN" altLang="en-US" dirty="0">
              <a:solidFill>
                <a:srgbClr val="C00000"/>
              </a:solidFill>
            </a:endParaRPr>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smtClean="0">
                <a:sym typeface="宋体" charset="0"/>
              </a:rPr>
              <a:t>CPU</a:t>
            </a:r>
            <a:r>
              <a:rPr lang="zh-CN" altLang="en-US" dirty="0" smtClean="0">
                <a:sym typeface="宋体" charset="0"/>
              </a:rPr>
              <a:t>与设备控制器的数据传输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755576" y="771550"/>
            <a:ext cx="6298875" cy="694772"/>
            <a:chOff x="844893" y="843558"/>
            <a:chExt cx="6298875" cy="694772"/>
          </a:xfrm>
        </p:grpSpPr>
        <p:sp>
          <p:nvSpPr>
            <p:cNvPr id="9" name="内容占位符 2"/>
            <p:cNvSpPr txBox="1"/>
            <p:nvPr/>
          </p:nvSpPr>
          <p:spPr>
            <a:xfrm>
              <a:off x="1142976" y="843558"/>
              <a:ext cx="492922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程序控制</a:t>
              </a:r>
              <a:r>
                <a:rPr lang="en-US" altLang="zh-CN" dirty="0" smtClean="0">
                  <a:sym typeface="宋体" charset="0"/>
                </a:rPr>
                <a:t>I/O</a:t>
              </a:r>
              <a:r>
                <a:rPr lang="zh-CN" altLang="en-US" dirty="0" smtClean="0">
                  <a:sym typeface="宋体" charset="0"/>
                </a:rPr>
                <a:t>(PIO</a:t>
              </a:r>
              <a:r>
                <a:rPr lang="en-US" altLang="zh-CN" dirty="0" smtClean="0">
                  <a:sym typeface="宋体" charset="0"/>
                </a:rPr>
                <a:t>, Programmed </a:t>
              </a:r>
              <a:r>
                <a:rPr lang="zh-CN" altLang="zh-CN" dirty="0" smtClean="0">
                  <a:sym typeface="宋体" charset="0"/>
                </a:rPr>
                <a:t>I/O</a:t>
              </a:r>
              <a:r>
                <a:rPr lang="en-US" altLang="zh-CN"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273774"/>
              <a:ext cx="151066" cy="148997"/>
            </a:xfrm>
            <a:prstGeom prst="rect">
              <a:avLst/>
            </a:prstGeom>
            <a:effectLst/>
          </p:spPr>
        </p:pic>
        <p:sp>
          <p:nvSpPr>
            <p:cNvPr id="30" name="内容占位符 2"/>
            <p:cNvSpPr txBox="1"/>
            <p:nvPr/>
          </p:nvSpPr>
          <p:spPr>
            <a:xfrm>
              <a:off x="1394985" y="1168998"/>
              <a:ext cx="574878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通过</a:t>
              </a:r>
              <a:r>
                <a:rPr lang="en-US" altLang="zh-CN" dirty="0" smtClean="0">
                  <a:sym typeface="宋体" charset="0"/>
                </a:rPr>
                <a:t>CPU</a:t>
              </a:r>
              <a:r>
                <a:rPr lang="zh-CN" altLang="en-US" dirty="0" smtClean="0">
                  <a:sym typeface="宋体" charset="0"/>
                </a:rPr>
                <a:t>的</a:t>
              </a:r>
              <a:r>
                <a:rPr lang="en-US" altLang="zh-CN" dirty="0" smtClean="0">
                  <a:sym typeface="宋体" charset="0"/>
                </a:rPr>
                <a:t>in/out</a:t>
              </a:r>
              <a:r>
                <a:rPr lang="zh-CN" altLang="en-US" dirty="0" smtClean="0">
                  <a:sym typeface="宋体" charset="0"/>
                </a:rPr>
                <a:t>或者</a:t>
              </a:r>
              <a:r>
                <a:rPr lang="en-US" altLang="zh-CN" dirty="0" smtClean="0">
                  <a:sym typeface="宋体" charset="0"/>
                </a:rPr>
                <a:t>load/store</a:t>
              </a:r>
              <a:r>
                <a:rPr lang="zh-CN" altLang="en-US" dirty="0" smtClean="0">
                  <a:sym typeface="宋体" charset="0"/>
                </a:rPr>
                <a:t>传输所有数据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173105" y="2286122"/>
            <a:ext cx="3881082" cy="369332"/>
            <a:chOff x="1262422" y="2358130"/>
            <a:chExt cx="3881082" cy="369332"/>
          </a:xfrm>
        </p:grpSpPr>
        <p:pic>
          <p:nvPicPr>
            <p:cNvPr id="25" name="图片 24" descr="小点1.png"/>
            <p:cNvPicPr>
              <a:picLocks noChangeAspect="1"/>
            </p:cNvPicPr>
            <p:nvPr/>
          </p:nvPicPr>
          <p:blipFill>
            <a:blip r:embed="rId2" cstate="print"/>
            <a:stretch>
              <a:fillRect/>
            </a:stretch>
          </p:blipFill>
          <p:spPr>
            <a:xfrm>
              <a:off x="1262422" y="2462906"/>
              <a:ext cx="151066" cy="148997"/>
            </a:xfrm>
            <a:prstGeom prst="rect">
              <a:avLst/>
            </a:prstGeom>
            <a:effectLst/>
          </p:spPr>
        </p:pic>
        <p:sp>
          <p:nvSpPr>
            <p:cNvPr id="26" name="内容占位符 2"/>
            <p:cNvSpPr txBox="1"/>
            <p:nvPr/>
          </p:nvSpPr>
          <p:spPr>
            <a:xfrm>
              <a:off x="1394986" y="2358130"/>
              <a:ext cx="374851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适用于简单的、小型的设备</a:t>
              </a:r>
              <a:r>
                <a:rPr lang="en-US" altLang="zh-CN" dirty="0" smtClean="0">
                  <a:sym typeface="宋体" charset="0"/>
                </a:rPr>
                <a:t>I/O</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755576" y="2605438"/>
            <a:ext cx="4512925" cy="1004332"/>
            <a:chOff x="844893" y="2677446"/>
            <a:chExt cx="4512925" cy="1004332"/>
          </a:xfrm>
        </p:grpSpPr>
        <p:sp>
          <p:nvSpPr>
            <p:cNvPr id="31" name="内容占位符 2"/>
            <p:cNvSpPr txBox="1"/>
            <p:nvPr/>
          </p:nvSpPr>
          <p:spPr>
            <a:xfrm>
              <a:off x="1142976" y="2677446"/>
              <a:ext cx="271464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直接内存访问(DMA</a:t>
              </a:r>
              <a:r>
                <a:rPr lang="en-US" altLang="zh-CN"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2" name="TextBox 31"/>
            <p:cNvSpPr txBox="1"/>
            <p:nvPr/>
          </p:nvSpPr>
          <p:spPr>
            <a:xfrm>
              <a:off x="844893" y="26774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2" cstate="print"/>
            <a:stretch>
              <a:fillRect/>
            </a:stretch>
          </p:blipFill>
          <p:spPr>
            <a:xfrm>
              <a:off x="1262422" y="3107662"/>
              <a:ext cx="151066" cy="148997"/>
            </a:xfrm>
            <a:prstGeom prst="rect">
              <a:avLst/>
            </a:prstGeom>
            <a:effectLst/>
          </p:spPr>
        </p:pic>
        <p:sp>
          <p:nvSpPr>
            <p:cNvPr id="34" name="内容占位符 2"/>
            <p:cNvSpPr txBox="1"/>
            <p:nvPr/>
          </p:nvSpPr>
          <p:spPr>
            <a:xfrm>
              <a:off x="1394985" y="3002886"/>
              <a:ext cx="3962833"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设备控制器可直接访问系统总线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2" cstate="print"/>
            <a:stretch>
              <a:fillRect/>
            </a:stretch>
          </p:blipFill>
          <p:spPr>
            <a:xfrm>
              <a:off x="1262422" y="3417222"/>
              <a:ext cx="151066" cy="148997"/>
            </a:xfrm>
            <a:prstGeom prst="rect">
              <a:avLst/>
            </a:prstGeom>
            <a:effectLst/>
          </p:spPr>
        </p:pic>
        <p:sp>
          <p:nvSpPr>
            <p:cNvPr id="36" name="内容占位符 2"/>
            <p:cNvSpPr txBox="1"/>
            <p:nvPr/>
          </p:nvSpPr>
          <p:spPr>
            <a:xfrm>
              <a:off x="1394986" y="3312446"/>
              <a:ext cx="3962832"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控制器直接与内存互相传输数据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173105" y="4403076"/>
            <a:ext cx="2809512" cy="369332"/>
            <a:chOff x="1262422" y="4475084"/>
            <a:chExt cx="2809512" cy="369332"/>
          </a:xfrm>
        </p:grpSpPr>
        <p:pic>
          <p:nvPicPr>
            <p:cNvPr id="47" name="图片 46" descr="小点1.png"/>
            <p:cNvPicPr>
              <a:picLocks noChangeAspect="1"/>
            </p:cNvPicPr>
            <p:nvPr/>
          </p:nvPicPr>
          <p:blipFill>
            <a:blip r:embed="rId2" cstate="print"/>
            <a:stretch>
              <a:fillRect/>
            </a:stretch>
          </p:blipFill>
          <p:spPr>
            <a:xfrm>
              <a:off x="1262422" y="4579860"/>
              <a:ext cx="151066" cy="148997"/>
            </a:xfrm>
            <a:prstGeom prst="rect">
              <a:avLst/>
            </a:prstGeom>
            <a:effectLst/>
          </p:spPr>
        </p:pic>
        <p:sp>
          <p:nvSpPr>
            <p:cNvPr id="52" name="内容占位符 2"/>
            <p:cNvSpPr txBox="1"/>
            <p:nvPr/>
          </p:nvSpPr>
          <p:spPr>
            <a:xfrm>
              <a:off x="1394986" y="4475084"/>
              <a:ext cx="267694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适用于高吞吐量</a:t>
              </a:r>
              <a:r>
                <a:rPr lang="en-US" altLang="zh-CN" dirty="0" smtClean="0">
                  <a:sym typeface="宋体" charset="0"/>
                </a:rPr>
                <a:t>I/O</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173105" y="1406550"/>
            <a:ext cx="5282775" cy="891178"/>
            <a:chOff x="1262422" y="1478558"/>
            <a:chExt cx="5282775" cy="891178"/>
          </a:xfrm>
        </p:grpSpPr>
        <p:pic>
          <p:nvPicPr>
            <p:cNvPr id="27" name="图片 26" descr="小点1.png"/>
            <p:cNvPicPr>
              <a:picLocks noChangeAspect="1"/>
            </p:cNvPicPr>
            <p:nvPr/>
          </p:nvPicPr>
          <p:blipFill>
            <a:blip r:embed="rId2" cstate="print"/>
            <a:stretch>
              <a:fillRect/>
            </a:stretch>
          </p:blipFill>
          <p:spPr>
            <a:xfrm>
              <a:off x="1262422" y="1583334"/>
              <a:ext cx="151066" cy="148997"/>
            </a:xfrm>
            <a:prstGeom prst="rect">
              <a:avLst/>
            </a:prstGeom>
            <a:effectLst/>
          </p:spPr>
        </p:pic>
        <p:sp>
          <p:nvSpPr>
            <p:cNvPr id="28" name="内容占位符 2"/>
            <p:cNvSpPr txBox="1"/>
            <p:nvPr/>
          </p:nvSpPr>
          <p:spPr>
            <a:xfrm>
              <a:off x="1394986" y="1478558"/>
              <a:ext cx="3534204" cy="6186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特点</a:t>
              </a:r>
              <a:endParaRPr lang="en-US" altLang="zh-CN" dirty="0">
                <a:sym typeface="宋体" charset="0"/>
              </a:endParaRPr>
            </a:p>
            <a:p>
              <a:pPr marL="0" lvl="1" indent="0">
                <a:lnSpc>
                  <a:spcPct val="90000"/>
                </a:lnSpc>
              </a:pPr>
              <a:r>
                <a:rPr lang="zh-CN" altLang="en-US" sz="1800" dirty="0" smtClean="0">
                  <a:sym typeface="宋体" charset="0"/>
                </a:rPr>
                <a:t>    硬件简单，编程容易</a:t>
              </a:r>
              <a:endParaRPr kumimoji="0" lang="zh-CN" altLang="en-US" sz="1800" b="1" i="0" u="none" strike="noStrike" kern="1200" cap="none" spc="0" normalizeH="0" baseline="0" noProof="0" dirty="0">
                <a:ln>
                  <a:noFill/>
                </a:ln>
                <a:solidFill>
                  <a:srgbClr val="11576A"/>
                </a:solidFill>
                <a:effectLst/>
                <a:uLnTx/>
                <a:uFillTx/>
              </a:endParaRPr>
            </a:p>
          </p:txBody>
        </p:sp>
        <p:sp>
          <p:nvSpPr>
            <p:cNvPr id="24" name="内容占位符 2"/>
            <p:cNvSpPr txBox="1"/>
            <p:nvPr/>
          </p:nvSpPr>
          <p:spPr>
            <a:xfrm>
              <a:off x="1653670" y="2028104"/>
              <a:ext cx="4891527"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消耗的</a:t>
              </a:r>
              <a:r>
                <a:rPr lang="en-US" altLang="zh-CN" sz="1800" dirty="0" smtClean="0">
                  <a:sym typeface="宋体" charset="0"/>
                </a:rPr>
                <a:t>CPU</a:t>
              </a:r>
              <a:r>
                <a:rPr lang="zh-CN" altLang="en-US" sz="1800" dirty="0" smtClean="0">
                  <a:sym typeface="宋体" charset="0"/>
                </a:rPr>
                <a:t>时间和数据量成正比</a:t>
              </a:r>
              <a:endParaRPr kumimoji="0" lang="zh-CN" altLang="en-US" sz="1800" b="1" i="0" u="none" strike="noStrike" kern="1200" cap="none" spc="0" normalizeH="0" baseline="0" noProof="0" dirty="0">
                <a:ln>
                  <a:noFill/>
                </a:ln>
                <a:solidFill>
                  <a:srgbClr val="11576A"/>
                </a:solidFill>
                <a:effectLst/>
                <a:uLnTx/>
                <a:uFillTx/>
              </a:endParaRPr>
            </a:p>
          </p:txBody>
        </p:sp>
        <p:pic>
          <p:nvPicPr>
            <p:cNvPr id="37" name="图片 36" descr="小点1.png"/>
            <p:cNvPicPr>
              <a:picLocks noChangeAspect="1"/>
            </p:cNvPicPr>
            <p:nvPr/>
          </p:nvPicPr>
          <p:blipFill>
            <a:blip r:embed="rId2" cstate="print"/>
            <a:stretch>
              <a:fillRect/>
            </a:stretch>
          </p:blipFill>
          <p:spPr>
            <a:xfrm>
              <a:off x="1502604" y="1844856"/>
              <a:ext cx="151066" cy="148997"/>
            </a:xfrm>
            <a:prstGeom prst="rect">
              <a:avLst/>
            </a:prstGeom>
            <a:effectLst/>
          </p:spPr>
        </p:pic>
        <p:pic>
          <p:nvPicPr>
            <p:cNvPr id="38" name="图片 37" descr="小点1.png"/>
            <p:cNvPicPr>
              <a:picLocks noChangeAspect="1"/>
            </p:cNvPicPr>
            <p:nvPr/>
          </p:nvPicPr>
          <p:blipFill>
            <a:blip r:embed="rId2" cstate="print"/>
            <a:stretch>
              <a:fillRect/>
            </a:stretch>
          </p:blipFill>
          <p:spPr>
            <a:xfrm>
              <a:off x="1502604" y="2112025"/>
              <a:ext cx="151066" cy="148997"/>
            </a:xfrm>
            <a:prstGeom prst="rect">
              <a:avLst/>
            </a:prstGeom>
            <a:effectLst/>
          </p:spPr>
        </p:pic>
      </p:grpSp>
      <p:grpSp>
        <p:nvGrpSpPr>
          <p:cNvPr id="6" name="组合 5"/>
          <p:cNvGrpSpPr/>
          <p:nvPr/>
        </p:nvGrpSpPr>
        <p:grpSpPr>
          <a:xfrm>
            <a:off x="1173105" y="3562712"/>
            <a:ext cx="4023958" cy="876614"/>
            <a:chOff x="1262422" y="3634720"/>
            <a:chExt cx="4023958" cy="876614"/>
          </a:xfrm>
        </p:grpSpPr>
        <p:pic>
          <p:nvPicPr>
            <p:cNvPr id="39" name="图片 38" descr="小点1.png"/>
            <p:cNvPicPr>
              <a:picLocks noChangeAspect="1"/>
            </p:cNvPicPr>
            <p:nvPr/>
          </p:nvPicPr>
          <p:blipFill>
            <a:blip r:embed="rId2" cstate="print"/>
            <a:stretch>
              <a:fillRect/>
            </a:stretch>
          </p:blipFill>
          <p:spPr>
            <a:xfrm>
              <a:off x="1262422" y="3739496"/>
              <a:ext cx="151066" cy="148997"/>
            </a:xfrm>
            <a:prstGeom prst="rect">
              <a:avLst/>
            </a:prstGeom>
            <a:effectLst/>
          </p:spPr>
        </p:pic>
        <p:sp>
          <p:nvSpPr>
            <p:cNvPr id="40" name="内容占位符 2"/>
            <p:cNvSpPr txBox="1"/>
            <p:nvPr/>
          </p:nvSpPr>
          <p:spPr>
            <a:xfrm>
              <a:off x="1394985" y="3634720"/>
              <a:ext cx="3891395" cy="6186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特点</a:t>
              </a:r>
              <a:endParaRPr lang="en-US" altLang="zh-CN" dirty="0">
                <a:sym typeface="宋体" charset="0"/>
              </a:endParaRPr>
            </a:p>
            <a:p>
              <a:pPr marL="0" lvl="1" indent="0">
                <a:lnSpc>
                  <a:spcPct val="90000"/>
                </a:lnSpc>
              </a:pPr>
              <a:r>
                <a:rPr lang="zh-CN" altLang="en-US" sz="1800" dirty="0" smtClean="0">
                  <a:sym typeface="宋体" charset="0"/>
                </a:rPr>
                <a:t>    设备传输数据不影响</a:t>
              </a:r>
              <a:r>
                <a:rPr lang="en-US" altLang="zh-CN" sz="1800" dirty="0" smtClean="0">
                  <a:sym typeface="宋体" charset="0"/>
                </a:rPr>
                <a:t>CPU</a:t>
              </a:r>
              <a:endParaRPr kumimoji="0" lang="zh-CN" altLang="en-US" sz="1800" b="1" i="0" u="none" strike="noStrike" kern="1200" cap="none" spc="0" normalizeH="0" baseline="0" noProof="0" dirty="0">
                <a:ln>
                  <a:noFill/>
                </a:ln>
                <a:solidFill>
                  <a:srgbClr val="11576A"/>
                </a:solidFill>
                <a:effectLst/>
                <a:uLnTx/>
                <a:uFillTx/>
              </a:endParaRPr>
            </a:p>
          </p:txBody>
        </p:sp>
        <p:pic>
          <p:nvPicPr>
            <p:cNvPr id="41" name="图片 40" descr="小点1.png"/>
            <p:cNvPicPr>
              <a:picLocks noChangeAspect="1"/>
            </p:cNvPicPr>
            <p:nvPr/>
          </p:nvPicPr>
          <p:blipFill>
            <a:blip r:embed="rId2" cstate="print"/>
            <a:stretch>
              <a:fillRect/>
            </a:stretch>
          </p:blipFill>
          <p:spPr>
            <a:xfrm>
              <a:off x="1529672" y="3993612"/>
              <a:ext cx="151066" cy="148997"/>
            </a:xfrm>
            <a:prstGeom prst="rect">
              <a:avLst/>
            </a:prstGeom>
            <a:effectLst/>
          </p:spPr>
        </p:pic>
        <p:sp>
          <p:nvSpPr>
            <p:cNvPr id="42" name="内容占位符 2"/>
            <p:cNvSpPr txBox="1"/>
            <p:nvPr/>
          </p:nvSpPr>
          <p:spPr>
            <a:xfrm>
              <a:off x="1680738" y="4169702"/>
              <a:ext cx="324845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需要</a:t>
              </a:r>
              <a:r>
                <a:rPr lang="en-US" altLang="zh-CN" sz="1800" dirty="0" smtClean="0">
                  <a:sym typeface="宋体" charset="0"/>
                </a:rPr>
                <a:t>CPU</a:t>
              </a:r>
              <a:r>
                <a:rPr lang="zh-CN" altLang="en-US" sz="1800" dirty="0" smtClean="0">
                  <a:sym typeface="宋体" charset="0"/>
                </a:rPr>
                <a:t>参与设置</a:t>
              </a:r>
              <a:endParaRPr kumimoji="0" lang="zh-CN" altLang="en-US" sz="1800" b="1" i="0" u="none" strike="noStrike" kern="1200" cap="none" spc="0" normalizeH="0" baseline="0" noProof="0" dirty="0">
                <a:ln>
                  <a:noFill/>
                </a:ln>
                <a:solidFill>
                  <a:srgbClr val="11576A"/>
                </a:solidFill>
                <a:effectLst/>
                <a:uLnTx/>
                <a:uFillTx/>
              </a:endParaRPr>
            </a:p>
          </p:txBody>
        </p:sp>
        <p:pic>
          <p:nvPicPr>
            <p:cNvPr id="43" name="图片 42" descr="小点1.png"/>
            <p:cNvPicPr>
              <a:picLocks noChangeAspect="1"/>
            </p:cNvPicPr>
            <p:nvPr/>
          </p:nvPicPr>
          <p:blipFill>
            <a:blip r:embed="rId2" cstate="print"/>
            <a:stretch>
              <a:fillRect/>
            </a:stretch>
          </p:blipFill>
          <p:spPr>
            <a:xfrm>
              <a:off x="1529672" y="4280561"/>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三种常见设备接口类型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1853852"/>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rot="5400000">
            <a:off x="4078182" y="2013896"/>
            <a:ext cx="104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通过直接</a:t>
            </a:r>
            <a:r>
              <a:rPr lang="en-US" altLang="zh-CN" dirty="0" smtClean="0">
                <a:sym typeface="宋体" charset="0"/>
              </a:rPr>
              <a:t>I/O</a:t>
            </a:r>
            <a:r>
              <a:rPr lang="zh-CN" altLang="en-US" dirty="0" smtClean="0">
                <a:sym typeface="宋体" charset="0"/>
              </a:rPr>
              <a:t>寻址读取磁盘数据的步骤</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5" name="直接连接符 4"/>
          <p:cNvCxnSpPr/>
          <p:nvPr/>
        </p:nvCxnSpPr>
        <p:spPr>
          <a:xfrm rot="5400000">
            <a:off x="-7858212" y="2571750"/>
            <a:ext cx="878687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002484" y="1070412"/>
            <a:ext cx="1214446" cy="428628"/>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305698" y="1133922"/>
            <a:ext cx="510076" cy="276999"/>
          </a:xfrm>
          <a:prstGeom prst="rect">
            <a:avLst/>
          </a:prstGeom>
          <a:noFill/>
        </p:spPr>
        <p:txBody>
          <a:bodyPr wrap="none" rtlCol="0">
            <a:spAutoFit/>
          </a:bodyPr>
          <a:lstStyle/>
          <a:p>
            <a:r>
              <a:rPr lang="en-US" altLang="zh-CN" sz="1200" b="1" dirty="0" smtClean="0">
                <a:solidFill>
                  <a:schemeClr val="bg1"/>
                </a:solidFill>
                <a:latin typeface="+mn-ea"/>
              </a:rPr>
              <a:t>CPU</a:t>
            </a:r>
            <a:endParaRPr lang="zh-CN" altLang="en-US" sz="1200" b="1" dirty="0">
              <a:solidFill>
                <a:schemeClr val="bg1"/>
              </a:solidFill>
              <a:latin typeface="+mn-ea"/>
            </a:endParaRPr>
          </a:p>
        </p:txBody>
      </p:sp>
      <p:sp>
        <p:nvSpPr>
          <p:cNvPr id="10" name="矩形 9"/>
          <p:cNvSpPr/>
          <p:nvPr/>
        </p:nvSpPr>
        <p:spPr>
          <a:xfrm>
            <a:off x="4242198" y="1934018"/>
            <a:ext cx="714380" cy="285752"/>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183460" y="1932430"/>
            <a:ext cx="813043" cy="276999"/>
          </a:xfrm>
          <a:prstGeom prst="rect">
            <a:avLst/>
          </a:prstGeom>
          <a:noFill/>
        </p:spPr>
        <p:txBody>
          <a:bodyPr wrap="none" rtlCol="0">
            <a:spAutoFit/>
          </a:bodyPr>
          <a:lstStyle/>
          <a:p>
            <a:r>
              <a:rPr lang="zh-CN" altLang="en-US" sz="1200" b="1" dirty="0" smtClean="0">
                <a:solidFill>
                  <a:schemeClr val="bg1"/>
                </a:solidFill>
                <a:latin typeface="+mn-ea"/>
              </a:rPr>
              <a:t>高速缓存</a:t>
            </a:r>
            <a:endParaRPr lang="zh-CN" altLang="en-US" sz="1200" b="1" dirty="0">
              <a:solidFill>
                <a:schemeClr val="bg1"/>
              </a:solidFill>
              <a:latin typeface="+mn-ea"/>
            </a:endParaRPr>
          </a:p>
        </p:txBody>
      </p:sp>
      <p:sp>
        <p:nvSpPr>
          <p:cNvPr id="11" name="矩形 10"/>
          <p:cNvSpPr/>
          <p:nvPr/>
        </p:nvSpPr>
        <p:spPr>
          <a:xfrm>
            <a:off x="2502286" y="2324546"/>
            <a:ext cx="1214446"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2549488" y="2357246"/>
            <a:ext cx="1107996" cy="461665"/>
          </a:xfrm>
          <a:prstGeom prst="rect">
            <a:avLst/>
          </a:prstGeom>
          <a:noFill/>
        </p:spPr>
        <p:txBody>
          <a:bodyPr wrap="none" rtlCol="0">
            <a:spAutoFit/>
          </a:bodyPr>
          <a:lstStyle/>
          <a:p>
            <a:r>
              <a:rPr lang="en-US" altLang="zh-CN" sz="1200" b="1" dirty="0" smtClean="0">
                <a:solidFill>
                  <a:schemeClr val="bg1"/>
                </a:solidFill>
                <a:latin typeface="+mn-ea"/>
              </a:rPr>
              <a:t>DMA</a:t>
            </a:r>
            <a:r>
              <a:rPr lang="zh-CN" altLang="en-US" sz="1200" b="1" dirty="0" smtClean="0">
                <a:solidFill>
                  <a:schemeClr val="bg1"/>
                </a:solidFill>
                <a:latin typeface="+mn-ea"/>
              </a:rPr>
              <a:t>、总线</a:t>
            </a:r>
            <a:endParaRPr lang="en-US" altLang="zh-CN" sz="1200" b="1" dirty="0" smtClean="0">
              <a:solidFill>
                <a:schemeClr val="bg1"/>
              </a:solidFill>
              <a:latin typeface="+mn-ea"/>
            </a:endParaRPr>
          </a:p>
          <a:p>
            <a:r>
              <a:rPr lang="zh-CN" altLang="en-US" sz="1200" b="1" dirty="0" smtClean="0">
                <a:solidFill>
                  <a:schemeClr val="bg1"/>
                </a:solidFill>
                <a:latin typeface="+mn-ea"/>
              </a:rPr>
              <a:t>和中断控制器</a:t>
            </a:r>
            <a:endParaRPr lang="zh-CN" altLang="en-US" sz="1200" b="1" dirty="0">
              <a:solidFill>
                <a:schemeClr val="bg1"/>
              </a:solidFill>
              <a:latin typeface="+mn-ea"/>
            </a:endParaRPr>
          </a:p>
        </p:txBody>
      </p:sp>
      <p:grpSp>
        <p:nvGrpSpPr>
          <p:cNvPr id="18" name="组合 17"/>
          <p:cNvGrpSpPr/>
          <p:nvPr/>
        </p:nvGrpSpPr>
        <p:grpSpPr>
          <a:xfrm>
            <a:off x="5420565" y="2330896"/>
            <a:ext cx="1406101" cy="571504"/>
            <a:chOff x="5777355" y="2474912"/>
            <a:chExt cx="1406101" cy="571504"/>
          </a:xfrm>
        </p:grpSpPr>
        <p:sp>
          <p:nvSpPr>
            <p:cNvPr id="16" name="矩形 15"/>
            <p:cNvSpPr/>
            <p:nvPr/>
          </p:nvSpPr>
          <p:spPr>
            <a:xfrm>
              <a:off x="5826134" y="2474912"/>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6621381" y="2617788"/>
              <a:ext cx="505267" cy="276999"/>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txBody>
            <a:bodyPr wrap="none" rtlCol="0">
              <a:spAutoFit/>
            </a:bodyPr>
            <a:lstStyle/>
            <a:p>
              <a:pPr algn="ctr"/>
              <a:r>
                <a:rPr lang="zh-CN" altLang="en-US" sz="1200" b="1" dirty="0" smtClean="0">
                  <a:solidFill>
                    <a:srgbClr val="11576A"/>
                  </a:solidFill>
                  <a:latin typeface="+mn-ea"/>
                </a:rPr>
                <a:t>缓存</a:t>
              </a:r>
              <a:endParaRPr lang="zh-CN" altLang="en-US" sz="1200" b="1" dirty="0">
                <a:solidFill>
                  <a:srgbClr val="11576A"/>
                </a:solidFill>
                <a:latin typeface="+mn-ea"/>
              </a:endParaRPr>
            </a:p>
          </p:txBody>
        </p:sp>
        <p:sp>
          <p:nvSpPr>
            <p:cNvPr id="17" name="TextBox 16"/>
            <p:cNvSpPr txBox="1"/>
            <p:nvPr/>
          </p:nvSpPr>
          <p:spPr>
            <a:xfrm>
              <a:off x="5777355" y="2568597"/>
              <a:ext cx="907621" cy="276999"/>
            </a:xfrm>
            <a:prstGeom prst="rect">
              <a:avLst/>
            </a:prstGeom>
            <a:noFill/>
          </p:spPr>
          <p:txBody>
            <a:bodyPr wrap="none" rtlCol="0">
              <a:spAutoFit/>
            </a:bodyPr>
            <a:lstStyle/>
            <a:p>
              <a:r>
                <a:rPr lang="zh-CN" altLang="en-US" b="1" baseline="30000" dirty="0" smtClean="0">
                  <a:solidFill>
                    <a:schemeClr val="bg1"/>
                  </a:solidFill>
                  <a:latin typeface="+mn-ea"/>
                </a:rPr>
                <a:t>内存地址</a:t>
              </a:r>
              <a:r>
                <a:rPr lang="en-US" altLang="zh-CN" b="1" baseline="30000" dirty="0" smtClean="0">
                  <a:solidFill>
                    <a:schemeClr val="bg1"/>
                  </a:solidFill>
                  <a:latin typeface="+mn-ea"/>
                </a:rPr>
                <a:t>X</a:t>
              </a:r>
              <a:endParaRPr lang="zh-CN" altLang="en-US" b="1" baseline="30000" dirty="0">
                <a:solidFill>
                  <a:schemeClr val="bg1"/>
                </a:solidFill>
                <a:latin typeface="+mn-ea"/>
              </a:endParaRPr>
            </a:p>
          </p:txBody>
        </p:sp>
      </p:grpSp>
      <p:sp>
        <p:nvSpPr>
          <p:cNvPr id="24" name="圆柱形 23"/>
          <p:cNvSpPr/>
          <p:nvPr/>
        </p:nvSpPr>
        <p:spPr>
          <a:xfrm rot="-5400000">
            <a:off x="3611956" y="34539"/>
            <a:ext cx="214314" cy="6215106"/>
          </a:xfrm>
          <a:prstGeom prst="can">
            <a:avLst>
              <a:gd name="adj" fmla="val 36852"/>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3299292" y="3011894"/>
            <a:ext cx="697627" cy="261610"/>
          </a:xfrm>
          <a:prstGeom prst="rect">
            <a:avLst/>
          </a:prstGeom>
          <a:noFill/>
        </p:spPr>
        <p:txBody>
          <a:bodyPr wrap="none" rtlCol="0">
            <a:spAutoFit/>
          </a:bodyPr>
          <a:lstStyle/>
          <a:p>
            <a:r>
              <a:rPr lang="en-US" altLang="zh-CN" sz="1100" b="1" dirty="0" smtClean="0">
                <a:solidFill>
                  <a:srgbClr val="11576A"/>
                </a:solidFill>
                <a:latin typeface="+mn-ea"/>
              </a:rPr>
              <a:t>PCI</a:t>
            </a:r>
            <a:r>
              <a:rPr lang="zh-CN" altLang="en-US" sz="1100" b="1" dirty="0" smtClean="0">
                <a:solidFill>
                  <a:srgbClr val="11576A"/>
                </a:solidFill>
                <a:latin typeface="+mn-ea"/>
              </a:rPr>
              <a:t>总线</a:t>
            </a:r>
            <a:endParaRPr lang="zh-CN" altLang="en-US" sz="1100" b="1" dirty="0">
              <a:solidFill>
                <a:srgbClr val="11576A"/>
              </a:solidFill>
              <a:latin typeface="+mn-ea"/>
            </a:endParaRPr>
          </a:p>
        </p:txBody>
      </p:sp>
      <p:sp>
        <p:nvSpPr>
          <p:cNvPr id="28" name="矩形 27"/>
          <p:cNvSpPr/>
          <p:nvPr/>
        </p:nvSpPr>
        <p:spPr>
          <a:xfrm>
            <a:off x="1683130" y="3427866"/>
            <a:ext cx="1214446"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735912" y="3579862"/>
            <a:ext cx="1223412" cy="246221"/>
          </a:xfrm>
          <a:prstGeom prst="rect">
            <a:avLst/>
          </a:prstGeom>
          <a:noFill/>
        </p:spPr>
        <p:txBody>
          <a:bodyPr wrap="none" rtlCol="0">
            <a:spAutoFit/>
          </a:bodyPr>
          <a:lstStyle/>
          <a:p>
            <a:pPr>
              <a:lnSpc>
                <a:spcPct val="80000"/>
              </a:lnSpc>
            </a:pPr>
            <a:r>
              <a:rPr lang="en-US" altLang="zh-CN" sz="1200" b="1" dirty="0" smtClean="0">
                <a:solidFill>
                  <a:schemeClr val="bg1"/>
                </a:solidFill>
                <a:latin typeface="+mn-ea"/>
              </a:rPr>
              <a:t>IDE</a:t>
            </a:r>
            <a:r>
              <a:rPr lang="zh-CN" altLang="en-US" sz="1200" b="1" dirty="0" smtClean="0">
                <a:solidFill>
                  <a:schemeClr val="bg1"/>
                </a:solidFill>
                <a:latin typeface="+mn-ea"/>
              </a:rPr>
              <a:t>磁盘控制器</a:t>
            </a:r>
            <a:endParaRPr lang="en-US" altLang="zh-CN" sz="1200" b="1" dirty="0" smtClean="0">
              <a:solidFill>
                <a:schemeClr val="bg1"/>
              </a:solidFill>
              <a:latin typeface="+mn-ea"/>
            </a:endParaRPr>
          </a:p>
        </p:txBody>
      </p:sp>
      <p:cxnSp>
        <p:nvCxnSpPr>
          <p:cNvPr id="31" name="直接连接符 30"/>
          <p:cNvCxnSpPr/>
          <p:nvPr/>
        </p:nvCxnSpPr>
        <p:spPr>
          <a:xfrm rot="5400000">
            <a:off x="1846660" y="4218434"/>
            <a:ext cx="4572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2280830" y="4218434"/>
            <a:ext cx="4572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80034" y="3249250"/>
            <a:ext cx="0" cy="18496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113478" y="2856362"/>
            <a:ext cx="0" cy="17857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1845056" y="4059696"/>
            <a:ext cx="479618" cy="285752"/>
            <a:chOff x="4308360" y="5500708"/>
            <a:chExt cx="479618" cy="285752"/>
          </a:xfrm>
        </p:grpSpPr>
        <p:sp>
          <p:nvSpPr>
            <p:cNvPr id="36" name="椭圆 35"/>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4308360" y="5507058"/>
              <a:ext cx="479618" cy="253916"/>
            </a:xfrm>
            <a:prstGeom prst="rect">
              <a:avLst/>
            </a:prstGeom>
            <a:noFill/>
          </p:spPr>
          <p:txBody>
            <a:bodyPr wrap="none" rtlCol="0">
              <a:spAutoFit/>
            </a:bodyPr>
            <a:lstStyle/>
            <a:p>
              <a:r>
                <a:rPr lang="zh-CN" altLang="en-US" sz="1050" b="1" dirty="0" smtClean="0">
                  <a:solidFill>
                    <a:schemeClr val="bg1"/>
                  </a:solidFill>
                  <a:latin typeface="+mn-ea"/>
                </a:rPr>
                <a:t>磁盘</a:t>
              </a:r>
              <a:endParaRPr lang="zh-CN" altLang="en-US" sz="1050" b="1" dirty="0">
                <a:solidFill>
                  <a:schemeClr val="bg1"/>
                </a:solidFill>
                <a:latin typeface="+mn-ea"/>
              </a:endParaRPr>
            </a:p>
          </p:txBody>
        </p:sp>
      </p:grpSp>
      <p:grpSp>
        <p:nvGrpSpPr>
          <p:cNvPr id="39" name="组合 38"/>
          <p:cNvGrpSpPr/>
          <p:nvPr/>
        </p:nvGrpSpPr>
        <p:grpSpPr>
          <a:xfrm>
            <a:off x="2268922" y="4059696"/>
            <a:ext cx="479618" cy="285752"/>
            <a:chOff x="4308360" y="5500708"/>
            <a:chExt cx="479618" cy="285752"/>
          </a:xfrm>
        </p:grpSpPr>
        <p:sp>
          <p:nvSpPr>
            <p:cNvPr id="40" name="椭圆 39"/>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4308360" y="5507058"/>
              <a:ext cx="479618" cy="253916"/>
            </a:xfrm>
            <a:prstGeom prst="rect">
              <a:avLst/>
            </a:prstGeom>
            <a:noFill/>
          </p:spPr>
          <p:txBody>
            <a:bodyPr wrap="none" rtlCol="0">
              <a:spAutoFit/>
            </a:bodyPr>
            <a:lstStyle/>
            <a:p>
              <a:r>
                <a:rPr lang="zh-CN" altLang="en-US" sz="1050" b="1" dirty="0" smtClean="0">
                  <a:solidFill>
                    <a:schemeClr val="bg1"/>
                  </a:solidFill>
                  <a:latin typeface="+mn-ea"/>
                </a:rPr>
                <a:t>磁盘</a:t>
              </a:r>
              <a:endParaRPr lang="zh-CN" altLang="en-US" sz="1050" b="1" dirty="0">
                <a:solidFill>
                  <a:schemeClr val="bg1"/>
                </a:solidFill>
                <a:latin typeface="+mn-ea"/>
              </a:endParaRPr>
            </a:p>
          </p:txBody>
        </p:sp>
      </p:grpSp>
      <p:grpSp>
        <p:nvGrpSpPr>
          <p:cNvPr id="42" name="组合 41"/>
          <p:cNvGrpSpPr/>
          <p:nvPr/>
        </p:nvGrpSpPr>
        <p:grpSpPr>
          <a:xfrm>
            <a:off x="1845056" y="4434348"/>
            <a:ext cx="479618" cy="285752"/>
            <a:chOff x="4308360" y="5500708"/>
            <a:chExt cx="479618" cy="285752"/>
          </a:xfrm>
        </p:grpSpPr>
        <p:sp>
          <p:nvSpPr>
            <p:cNvPr id="43" name="椭圆 42"/>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a:off x="4308360" y="5507058"/>
              <a:ext cx="479618" cy="253916"/>
            </a:xfrm>
            <a:prstGeom prst="rect">
              <a:avLst/>
            </a:prstGeom>
            <a:noFill/>
          </p:spPr>
          <p:txBody>
            <a:bodyPr wrap="none" rtlCol="0">
              <a:spAutoFit/>
            </a:bodyPr>
            <a:lstStyle/>
            <a:p>
              <a:r>
                <a:rPr lang="zh-CN" altLang="en-US" sz="1050" b="1" dirty="0" smtClean="0">
                  <a:solidFill>
                    <a:schemeClr val="bg1"/>
                  </a:solidFill>
                  <a:latin typeface="+mn-ea"/>
                </a:rPr>
                <a:t>磁盘</a:t>
              </a:r>
              <a:endParaRPr lang="zh-CN" altLang="en-US" sz="1050" b="1" dirty="0">
                <a:solidFill>
                  <a:schemeClr val="bg1"/>
                </a:solidFill>
                <a:latin typeface="+mn-ea"/>
              </a:endParaRPr>
            </a:p>
          </p:txBody>
        </p:sp>
      </p:grpSp>
      <p:grpSp>
        <p:nvGrpSpPr>
          <p:cNvPr id="45" name="组合 44"/>
          <p:cNvGrpSpPr/>
          <p:nvPr/>
        </p:nvGrpSpPr>
        <p:grpSpPr>
          <a:xfrm>
            <a:off x="2268922" y="4434348"/>
            <a:ext cx="479618" cy="285752"/>
            <a:chOff x="4308360" y="5500708"/>
            <a:chExt cx="479618" cy="285752"/>
          </a:xfrm>
        </p:grpSpPr>
        <p:sp>
          <p:nvSpPr>
            <p:cNvPr id="46" name="椭圆 45"/>
            <p:cNvSpPr/>
            <p:nvPr/>
          </p:nvSpPr>
          <p:spPr>
            <a:xfrm>
              <a:off x="4357686" y="5500708"/>
              <a:ext cx="357190" cy="285752"/>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4308360" y="5507058"/>
              <a:ext cx="479618" cy="253916"/>
            </a:xfrm>
            <a:prstGeom prst="rect">
              <a:avLst/>
            </a:prstGeom>
            <a:noFill/>
          </p:spPr>
          <p:txBody>
            <a:bodyPr wrap="none" rtlCol="0">
              <a:spAutoFit/>
            </a:bodyPr>
            <a:lstStyle/>
            <a:p>
              <a:r>
                <a:rPr lang="zh-CN" altLang="en-US" sz="1050" b="1" dirty="0" smtClean="0">
                  <a:solidFill>
                    <a:schemeClr val="bg1"/>
                  </a:solidFill>
                  <a:latin typeface="+mn-ea"/>
                </a:rPr>
                <a:t>磁盘</a:t>
              </a:r>
              <a:endParaRPr lang="zh-CN" altLang="en-US" sz="1050" b="1" dirty="0">
                <a:solidFill>
                  <a:schemeClr val="bg1"/>
                </a:solidFill>
                <a:latin typeface="+mn-ea"/>
              </a:endParaRPr>
            </a:p>
          </p:txBody>
        </p:sp>
      </p:grpSp>
      <p:sp>
        <p:nvSpPr>
          <p:cNvPr id="48" name="TextBox 47"/>
          <p:cNvSpPr txBox="1"/>
          <p:nvPr/>
        </p:nvSpPr>
        <p:spPr>
          <a:xfrm>
            <a:off x="2815308" y="3744425"/>
            <a:ext cx="2726614" cy="246221"/>
          </a:xfrm>
          <a:prstGeom prst="rect">
            <a:avLst/>
          </a:prstGeom>
          <a:noFill/>
        </p:spPr>
        <p:txBody>
          <a:bodyPr wrap="square" rtlCol="0">
            <a:spAutoFit/>
          </a:bodyPr>
          <a:lstStyle/>
          <a:p>
            <a:pPr marL="133350" indent="-133350">
              <a:lnSpc>
                <a:spcPct val="80000"/>
              </a:lnSpc>
            </a:pPr>
            <a:r>
              <a:rPr lang="en-US" altLang="zh-CN" sz="1200" b="1" dirty="0" smtClean="0">
                <a:solidFill>
                  <a:srgbClr val="11576A"/>
                </a:solidFill>
                <a:latin typeface="+mn-ea"/>
              </a:rPr>
              <a:t>4.</a:t>
            </a:r>
            <a:r>
              <a:rPr lang="zh-CN" altLang="en-US" sz="1200" b="1" dirty="0" smtClean="0">
                <a:solidFill>
                  <a:srgbClr val="11576A"/>
                </a:solidFill>
                <a:latin typeface="+mn-ea"/>
              </a:rPr>
              <a:t>磁盘控制器传送数据到</a:t>
            </a:r>
            <a:r>
              <a:rPr lang="en-US" altLang="zh-CN" sz="1200" b="1" dirty="0" smtClean="0">
                <a:solidFill>
                  <a:srgbClr val="11576A"/>
                </a:solidFill>
                <a:latin typeface="+mn-ea"/>
              </a:rPr>
              <a:t>DMA</a:t>
            </a:r>
            <a:r>
              <a:rPr lang="zh-CN" altLang="en-US" sz="1200" b="1" dirty="0" smtClean="0">
                <a:solidFill>
                  <a:srgbClr val="11576A"/>
                </a:solidFill>
                <a:latin typeface="+mn-ea"/>
              </a:rPr>
              <a:t>控制器</a:t>
            </a:r>
            <a:endParaRPr lang="zh-CN" altLang="en-US" sz="1200" b="1" dirty="0">
              <a:solidFill>
                <a:srgbClr val="11576A"/>
              </a:solidFill>
              <a:latin typeface="+mn-ea"/>
            </a:endParaRPr>
          </a:p>
        </p:txBody>
      </p:sp>
      <p:sp>
        <p:nvSpPr>
          <p:cNvPr id="49" name="TextBox 48"/>
          <p:cNvSpPr txBox="1"/>
          <p:nvPr/>
        </p:nvSpPr>
        <p:spPr>
          <a:xfrm>
            <a:off x="2824998" y="3486590"/>
            <a:ext cx="2294566" cy="246221"/>
          </a:xfrm>
          <a:prstGeom prst="rect">
            <a:avLst/>
          </a:prstGeom>
          <a:noFill/>
        </p:spPr>
        <p:txBody>
          <a:bodyPr wrap="square" rtlCol="0">
            <a:spAutoFit/>
          </a:bodyPr>
          <a:lstStyle/>
          <a:p>
            <a:pPr marL="133350" indent="-133350">
              <a:lnSpc>
                <a:spcPct val="80000"/>
              </a:lnSpc>
            </a:pPr>
            <a:r>
              <a:rPr lang="en-US" altLang="zh-CN" sz="1200" b="1" dirty="0" smtClean="0">
                <a:solidFill>
                  <a:srgbClr val="11576A"/>
                </a:solidFill>
                <a:latin typeface="+mn-ea"/>
              </a:rPr>
              <a:t>3.</a:t>
            </a:r>
            <a:r>
              <a:rPr lang="zh-CN" altLang="en-US" sz="1200" b="1" dirty="0" smtClean="0">
                <a:solidFill>
                  <a:srgbClr val="11576A"/>
                </a:solidFill>
                <a:latin typeface="+mn-ea"/>
              </a:rPr>
              <a:t>磁盘控制器初始化</a:t>
            </a:r>
            <a:r>
              <a:rPr lang="en-US" altLang="zh-CN" sz="1200" b="1" dirty="0" smtClean="0">
                <a:solidFill>
                  <a:srgbClr val="11576A"/>
                </a:solidFill>
                <a:latin typeface="+mn-ea"/>
              </a:rPr>
              <a:t>DMA</a:t>
            </a:r>
            <a:r>
              <a:rPr lang="zh-CN" altLang="en-US" sz="1200" b="1" dirty="0" smtClean="0">
                <a:solidFill>
                  <a:srgbClr val="11576A"/>
                </a:solidFill>
                <a:latin typeface="+mn-ea"/>
              </a:rPr>
              <a:t>传送</a:t>
            </a:r>
            <a:endParaRPr lang="zh-CN" altLang="en-US" sz="1200" b="1" dirty="0">
              <a:solidFill>
                <a:srgbClr val="11576A"/>
              </a:solidFill>
              <a:latin typeface="+mn-ea"/>
            </a:endParaRPr>
          </a:p>
        </p:txBody>
      </p:sp>
      <p:sp>
        <p:nvSpPr>
          <p:cNvPr id="50" name="TextBox 49"/>
          <p:cNvSpPr txBox="1"/>
          <p:nvPr/>
        </p:nvSpPr>
        <p:spPr>
          <a:xfrm>
            <a:off x="598990" y="2401715"/>
            <a:ext cx="1956786" cy="646331"/>
          </a:xfrm>
          <a:prstGeom prst="rect">
            <a:avLst/>
          </a:prstGeom>
          <a:noFill/>
        </p:spPr>
        <p:txBody>
          <a:bodyPr wrap="square" rtlCol="0">
            <a:spAutoFit/>
          </a:bodyPr>
          <a:lstStyle/>
          <a:p>
            <a:pPr marL="142875" indent="-142875"/>
            <a:r>
              <a:rPr lang="en-US" altLang="zh-CN" sz="1200" b="1" dirty="0" smtClean="0">
                <a:solidFill>
                  <a:srgbClr val="11576A"/>
                </a:solidFill>
                <a:latin typeface="+mn-ea"/>
              </a:rPr>
              <a:t>6.DMA</a:t>
            </a:r>
            <a:r>
              <a:rPr lang="zh-CN" altLang="en-US" sz="1200" b="1" dirty="0" smtClean="0">
                <a:solidFill>
                  <a:srgbClr val="11576A"/>
                </a:solidFill>
                <a:latin typeface="+mn-ea"/>
              </a:rPr>
              <a:t>控制器完成数据传送后，产生中断请求，通知</a:t>
            </a:r>
            <a:r>
              <a:rPr lang="en-US" altLang="zh-CN" sz="1200" b="1" dirty="0" smtClean="0">
                <a:solidFill>
                  <a:srgbClr val="11576A"/>
                </a:solidFill>
                <a:latin typeface="+mn-ea"/>
              </a:rPr>
              <a:t>CPU</a:t>
            </a:r>
            <a:r>
              <a:rPr lang="zh-CN" altLang="en-US" sz="1200" b="1" dirty="0" smtClean="0">
                <a:solidFill>
                  <a:srgbClr val="11576A"/>
                </a:solidFill>
                <a:latin typeface="+mn-ea"/>
              </a:rPr>
              <a:t>传送完成</a:t>
            </a:r>
            <a:endParaRPr lang="zh-CN" altLang="en-US" sz="1200" b="1" dirty="0">
              <a:solidFill>
                <a:srgbClr val="11576A"/>
              </a:solidFill>
              <a:latin typeface="+mn-ea"/>
            </a:endParaRPr>
          </a:p>
        </p:txBody>
      </p:sp>
      <p:sp>
        <p:nvSpPr>
          <p:cNvPr id="51" name="TextBox 50"/>
          <p:cNvSpPr txBox="1"/>
          <p:nvPr/>
        </p:nvSpPr>
        <p:spPr>
          <a:xfrm>
            <a:off x="603554" y="1986501"/>
            <a:ext cx="1952222" cy="461665"/>
          </a:xfrm>
          <a:prstGeom prst="rect">
            <a:avLst/>
          </a:prstGeom>
          <a:noFill/>
        </p:spPr>
        <p:txBody>
          <a:bodyPr wrap="square" rtlCol="0">
            <a:spAutoFit/>
          </a:bodyPr>
          <a:lstStyle/>
          <a:p>
            <a:pPr marL="142875" indent="-142875"/>
            <a:r>
              <a:rPr lang="en-US" altLang="zh-CN" sz="1200" b="1" dirty="0" smtClean="0">
                <a:solidFill>
                  <a:srgbClr val="11576A"/>
                </a:solidFill>
                <a:latin typeface="+mn-ea"/>
              </a:rPr>
              <a:t>5.DMA</a:t>
            </a:r>
            <a:r>
              <a:rPr lang="zh-CN" altLang="en-US" sz="1200" b="1" dirty="0" smtClean="0">
                <a:solidFill>
                  <a:srgbClr val="11576A"/>
                </a:solidFill>
                <a:latin typeface="+mn-ea"/>
              </a:rPr>
              <a:t>控制器传送</a:t>
            </a:r>
            <a:r>
              <a:rPr lang="en-US" altLang="zh-CN" sz="1200" b="1" dirty="0" smtClean="0">
                <a:solidFill>
                  <a:srgbClr val="11576A"/>
                </a:solidFill>
                <a:latin typeface="+mn-ea"/>
              </a:rPr>
              <a:t>C</a:t>
            </a:r>
            <a:r>
              <a:rPr lang="zh-CN" altLang="en-US" sz="1200" b="1" dirty="0" smtClean="0">
                <a:solidFill>
                  <a:srgbClr val="11576A"/>
                </a:solidFill>
                <a:latin typeface="+mn-ea"/>
              </a:rPr>
              <a:t>字节数据到内存地址</a:t>
            </a:r>
            <a:r>
              <a:rPr lang="en-US" altLang="zh-CN" sz="1200" b="1" dirty="0" smtClean="0">
                <a:solidFill>
                  <a:srgbClr val="11576A"/>
                </a:solidFill>
                <a:latin typeface="+mn-ea"/>
              </a:rPr>
              <a:t>X</a:t>
            </a:r>
            <a:endParaRPr lang="zh-CN" altLang="en-US" sz="1200" b="1" dirty="0">
              <a:solidFill>
                <a:srgbClr val="11576A"/>
              </a:solidFill>
              <a:latin typeface="+mn-ea"/>
            </a:endParaRPr>
          </a:p>
        </p:txBody>
      </p:sp>
      <p:sp>
        <p:nvSpPr>
          <p:cNvPr id="52" name="TextBox 51"/>
          <p:cNvSpPr txBox="1"/>
          <p:nvPr/>
        </p:nvSpPr>
        <p:spPr>
          <a:xfrm>
            <a:off x="2279076" y="1313848"/>
            <a:ext cx="1754360" cy="461665"/>
          </a:xfrm>
          <a:prstGeom prst="rect">
            <a:avLst/>
          </a:prstGeom>
          <a:noFill/>
        </p:spPr>
        <p:txBody>
          <a:bodyPr wrap="square" rtlCol="0">
            <a:spAutoFit/>
          </a:bodyPr>
          <a:lstStyle/>
          <a:p>
            <a:pPr marL="142875" indent="-142875"/>
            <a:r>
              <a:rPr lang="en-US" altLang="zh-CN" sz="1200" b="1" dirty="0" smtClean="0">
                <a:solidFill>
                  <a:srgbClr val="11576A"/>
                </a:solidFill>
                <a:latin typeface="+mn-ea"/>
              </a:rPr>
              <a:t>2.</a:t>
            </a:r>
            <a:r>
              <a:rPr lang="zh-CN" altLang="en-US" sz="1200" b="1" dirty="0" smtClean="0">
                <a:solidFill>
                  <a:srgbClr val="11576A"/>
                </a:solidFill>
                <a:latin typeface="+mn-ea"/>
              </a:rPr>
              <a:t>设备驱动控制磁盘控制器从磁盘读取数据</a:t>
            </a:r>
            <a:endParaRPr lang="zh-CN" altLang="en-US" sz="1200" b="1" dirty="0">
              <a:solidFill>
                <a:srgbClr val="11576A"/>
              </a:solidFill>
              <a:latin typeface="+mn-ea"/>
            </a:endParaRPr>
          </a:p>
        </p:txBody>
      </p:sp>
      <p:sp>
        <p:nvSpPr>
          <p:cNvPr id="53" name="TextBox 52"/>
          <p:cNvSpPr txBox="1"/>
          <p:nvPr/>
        </p:nvSpPr>
        <p:spPr>
          <a:xfrm>
            <a:off x="2281994" y="915566"/>
            <a:ext cx="1785950" cy="461665"/>
          </a:xfrm>
          <a:prstGeom prst="rect">
            <a:avLst/>
          </a:prstGeom>
          <a:noFill/>
        </p:spPr>
        <p:txBody>
          <a:bodyPr wrap="square" rtlCol="0">
            <a:spAutoFit/>
          </a:bodyPr>
          <a:lstStyle/>
          <a:p>
            <a:pPr marL="133350" indent="-133350"/>
            <a:r>
              <a:rPr lang="en-US" altLang="zh-CN" sz="1200" b="1" dirty="0" smtClean="0">
                <a:solidFill>
                  <a:srgbClr val="11576A"/>
                </a:solidFill>
                <a:latin typeface="+mn-ea"/>
              </a:rPr>
              <a:t>1.</a:t>
            </a:r>
            <a:r>
              <a:rPr lang="zh-CN" altLang="en-US" sz="1200" b="1" dirty="0" smtClean="0">
                <a:solidFill>
                  <a:srgbClr val="11576A"/>
                </a:solidFill>
                <a:latin typeface="+mn-ea"/>
              </a:rPr>
              <a:t>设备驱动收到读取磁盘数据到内存地址</a:t>
            </a:r>
            <a:r>
              <a:rPr lang="en-US" altLang="zh-CN" sz="1200" b="1" dirty="0" smtClean="0">
                <a:solidFill>
                  <a:srgbClr val="11576A"/>
                </a:solidFill>
                <a:latin typeface="+mn-ea"/>
              </a:rPr>
              <a:t>X</a:t>
            </a:r>
            <a:endParaRPr lang="zh-CN" altLang="en-US" sz="1200" b="1" dirty="0">
              <a:solidFill>
                <a:srgbClr val="11576A"/>
              </a:solidFill>
              <a:latin typeface="+mn-ea"/>
            </a:endParaRPr>
          </a:p>
        </p:txBody>
      </p:sp>
      <p:grpSp>
        <p:nvGrpSpPr>
          <p:cNvPr id="55" name="组合 54"/>
          <p:cNvGrpSpPr/>
          <p:nvPr/>
        </p:nvGrpSpPr>
        <p:grpSpPr>
          <a:xfrm>
            <a:off x="3707904" y="2513454"/>
            <a:ext cx="1800200" cy="261610"/>
            <a:chOff x="4105970" y="2905943"/>
            <a:chExt cx="1800200" cy="261610"/>
          </a:xfrm>
        </p:grpSpPr>
        <p:sp>
          <p:nvSpPr>
            <p:cNvPr id="19" name="圆柱形 18"/>
            <p:cNvSpPr/>
            <p:nvPr/>
          </p:nvSpPr>
          <p:spPr>
            <a:xfrm rot="-5400000">
              <a:off x="4893471" y="2250279"/>
              <a:ext cx="214314" cy="1571636"/>
            </a:xfrm>
            <a:prstGeom prst="can">
              <a:avLst>
                <a:gd name="adj" fmla="val 36852"/>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a:off x="5763294" y="3040066"/>
              <a:ext cx="142876"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105970" y="3040066"/>
              <a:ext cx="142876"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53534" y="2905943"/>
              <a:ext cx="761747" cy="261610"/>
            </a:xfrm>
            <a:prstGeom prst="rect">
              <a:avLst/>
            </a:prstGeom>
            <a:noFill/>
          </p:spPr>
          <p:txBody>
            <a:bodyPr wrap="none" rtlCol="0">
              <a:spAutoFit/>
            </a:bodyPr>
            <a:lstStyle/>
            <a:p>
              <a:r>
                <a:rPr lang="zh-CN" altLang="en-US" sz="1100" b="1" dirty="0" smtClean="0">
                  <a:solidFill>
                    <a:srgbClr val="11576A"/>
                  </a:solidFill>
                  <a:latin typeface="+mn-ea"/>
                </a:rPr>
                <a:t>系统总线</a:t>
              </a:r>
              <a:endParaRPr lang="zh-CN" altLang="en-US" sz="11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I/O 设备通知操作系统的机制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3869983" cy="1004332"/>
            <a:chOff x="844893" y="1019164"/>
            <a:chExt cx="3869983" cy="1004332"/>
          </a:xfrm>
        </p:grpSpPr>
        <p:sp>
          <p:nvSpPr>
            <p:cNvPr id="9" name="内容占位符 2"/>
            <p:cNvSpPr txBox="1"/>
            <p:nvPr/>
          </p:nvSpPr>
          <p:spPr>
            <a:xfrm>
              <a:off x="1142976" y="1019164"/>
              <a:ext cx="3571900"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操作系统需要了解设备状态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9380"/>
              <a:ext cx="151066" cy="148997"/>
            </a:xfrm>
            <a:prstGeom prst="rect">
              <a:avLst/>
            </a:prstGeom>
            <a:effectLst/>
          </p:spPr>
        </p:pic>
        <p:sp>
          <p:nvSpPr>
            <p:cNvPr id="30" name="内容占位符 2"/>
            <p:cNvSpPr txBox="1"/>
            <p:nvPr/>
          </p:nvSpPr>
          <p:spPr>
            <a:xfrm>
              <a:off x="1394985" y="1344604"/>
              <a:ext cx="2319759"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I/O操作完成时间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58940"/>
              <a:ext cx="151066" cy="148997"/>
            </a:xfrm>
            <a:prstGeom prst="rect">
              <a:avLst/>
            </a:prstGeom>
            <a:effectLst/>
          </p:spPr>
        </p:pic>
        <p:sp>
          <p:nvSpPr>
            <p:cNvPr id="28" name="内容占位符 2"/>
            <p:cNvSpPr txBox="1"/>
            <p:nvPr/>
          </p:nvSpPr>
          <p:spPr>
            <a:xfrm>
              <a:off x="1394986" y="1654164"/>
              <a:ext cx="2462634"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I/O操作遇到错误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970086"/>
            <a:ext cx="2512661" cy="1004332"/>
            <a:chOff x="844893" y="1970086"/>
            <a:chExt cx="2512661" cy="1004332"/>
          </a:xfrm>
        </p:grpSpPr>
        <p:sp>
          <p:nvSpPr>
            <p:cNvPr id="31" name="内容占位符 2"/>
            <p:cNvSpPr txBox="1"/>
            <p:nvPr/>
          </p:nvSpPr>
          <p:spPr>
            <a:xfrm>
              <a:off x="1142976" y="1970086"/>
              <a:ext cx="135732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两种方式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2" name="TextBox 31"/>
            <p:cNvSpPr txBox="1"/>
            <p:nvPr/>
          </p:nvSpPr>
          <p:spPr>
            <a:xfrm>
              <a:off x="844893" y="197008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2" cstate="print"/>
            <a:stretch>
              <a:fillRect/>
            </a:stretch>
          </p:blipFill>
          <p:spPr>
            <a:xfrm>
              <a:off x="1262422" y="2400302"/>
              <a:ext cx="151066" cy="148997"/>
            </a:xfrm>
            <a:prstGeom prst="rect">
              <a:avLst/>
            </a:prstGeom>
            <a:effectLst/>
          </p:spPr>
        </p:pic>
        <p:sp>
          <p:nvSpPr>
            <p:cNvPr id="34" name="内容占位符 2"/>
            <p:cNvSpPr txBox="1"/>
            <p:nvPr/>
          </p:nvSpPr>
          <p:spPr>
            <a:xfrm>
              <a:off x="1394985" y="2295526"/>
              <a:ext cx="1962569"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sym typeface="宋体" charset="0"/>
                </a:rPr>
                <a:t>CPU</a:t>
              </a:r>
              <a:r>
                <a:rPr lang="zh-CN" altLang="en-US" dirty="0" smtClean="0">
                  <a:sym typeface="宋体" charset="0"/>
                </a:rPr>
                <a:t>主动轮询</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2" cstate="print"/>
            <a:stretch>
              <a:fillRect/>
            </a:stretch>
          </p:blipFill>
          <p:spPr>
            <a:xfrm>
              <a:off x="1262422" y="2709862"/>
              <a:ext cx="151066" cy="148997"/>
            </a:xfrm>
            <a:prstGeom prst="rect">
              <a:avLst/>
            </a:prstGeom>
            <a:effectLst/>
          </p:spPr>
        </p:pic>
        <p:sp>
          <p:nvSpPr>
            <p:cNvPr id="36" name="内容占位符 2"/>
            <p:cNvSpPr txBox="1"/>
            <p:nvPr/>
          </p:nvSpPr>
          <p:spPr>
            <a:xfrm>
              <a:off x="1394986" y="2605086"/>
              <a:ext cx="1319626"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设备中断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轮询</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019164"/>
            <a:ext cx="5239275" cy="1037384"/>
            <a:chOff x="844893" y="1019164"/>
            <a:chExt cx="5239275" cy="1037384"/>
          </a:xfrm>
        </p:grpSpPr>
        <p:sp>
          <p:nvSpPr>
            <p:cNvPr id="9" name="内容占位符 2"/>
            <p:cNvSpPr txBox="1"/>
            <p:nvPr/>
          </p:nvSpPr>
          <p:spPr>
            <a:xfrm>
              <a:off x="1158216" y="1019164"/>
              <a:ext cx="4925952" cy="707886"/>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I/O 设备在特定的</a:t>
              </a:r>
              <a:r>
                <a:rPr lang="zh-CN" altLang="en-US" dirty="0" smtClean="0">
                  <a:solidFill>
                    <a:srgbClr val="C00000"/>
                  </a:solidFill>
                  <a:sym typeface="宋体" charset="0"/>
                </a:rPr>
                <a:t>状态寄存器</a:t>
              </a:r>
              <a:r>
                <a:rPr lang="zh-CN" altLang="en-US" dirty="0" smtClean="0">
                  <a:sym typeface="宋体" charset="0"/>
                </a:rPr>
                <a:t>中放置状态和错误信息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58216" y="1656438"/>
              <a:ext cx="3714776"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操作系统</a:t>
              </a:r>
              <a:r>
                <a:rPr lang="zh-CN" altLang="en-US" dirty="0" smtClean="0">
                  <a:solidFill>
                    <a:srgbClr val="C00000"/>
                  </a:solidFill>
                  <a:sym typeface="宋体" charset="0"/>
                </a:rPr>
                <a:t>定期检测</a:t>
              </a:r>
              <a:r>
                <a:rPr lang="zh-CN" altLang="en-US" dirty="0" smtClean="0">
                  <a:sym typeface="宋体" charset="0"/>
                </a:rPr>
                <a:t>状态寄存器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65643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1999822"/>
            <a:ext cx="6259125" cy="1094110"/>
            <a:chOff x="844893" y="1999822"/>
            <a:chExt cx="6259125" cy="1094110"/>
          </a:xfrm>
        </p:grpSpPr>
        <p:sp>
          <p:nvSpPr>
            <p:cNvPr id="17" name="内容占位符 2"/>
            <p:cNvSpPr txBox="1"/>
            <p:nvPr/>
          </p:nvSpPr>
          <p:spPr>
            <a:xfrm>
              <a:off x="1158216" y="1999822"/>
              <a:ext cx="1627834" cy="76944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特点</a:t>
              </a:r>
              <a:endParaRPr lang="en-US" altLang="zh-CN" dirty="0" smtClean="0"/>
            </a:p>
            <a:p>
              <a:pPr marL="0" lvl="0" indent="0">
                <a:spcBef>
                  <a:spcPct val="20000"/>
                </a:spcBef>
              </a:pPr>
              <a:r>
                <a:rPr lang="zh-CN" altLang="en-US" dirty="0" smtClean="0"/>
                <a:t>    简单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99982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475656" y="2693822"/>
              <a:ext cx="562836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en-US" altLang="zh-CN" dirty="0" smtClean="0">
                  <a:sym typeface="宋体" charset="0"/>
                </a:rPr>
                <a:t>I/O</a:t>
              </a:r>
              <a:r>
                <a:rPr lang="zh-CN" altLang="en-US" dirty="0" smtClean="0">
                  <a:sym typeface="宋体" charset="0"/>
                </a:rPr>
                <a:t>操作频繁或不可预测时，开销大和延时长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1" name="图片 10" descr="小点1.png"/>
            <p:cNvPicPr>
              <a:picLocks noChangeAspect="1"/>
            </p:cNvPicPr>
            <p:nvPr/>
          </p:nvPicPr>
          <p:blipFill>
            <a:blip r:embed="rId2" cstate="print"/>
            <a:stretch>
              <a:fillRect/>
            </a:stretch>
          </p:blipFill>
          <p:spPr>
            <a:xfrm>
              <a:off x="1278283" y="2487768"/>
              <a:ext cx="151066" cy="148997"/>
            </a:xfrm>
            <a:prstGeom prst="rect">
              <a:avLst/>
            </a:prstGeom>
            <a:effectLst/>
          </p:spPr>
        </p:pic>
        <p:pic>
          <p:nvPicPr>
            <p:cNvPr id="13" name="图片 12" descr="小点1.png"/>
            <p:cNvPicPr>
              <a:picLocks noChangeAspect="1"/>
            </p:cNvPicPr>
            <p:nvPr/>
          </p:nvPicPr>
          <p:blipFill>
            <a:blip r:embed="rId2" cstate="print"/>
            <a:stretch>
              <a:fillRect/>
            </a:stretch>
          </p:blipFill>
          <p:spPr>
            <a:xfrm>
              <a:off x="1278283" y="281180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设备中断</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50"/>
            <a:ext cx="5527307" cy="1009461"/>
            <a:chOff x="844893" y="843558"/>
            <a:chExt cx="5527307" cy="1009461"/>
          </a:xfrm>
        </p:grpSpPr>
        <p:sp>
          <p:nvSpPr>
            <p:cNvPr id="9" name="内容占位符 2"/>
            <p:cNvSpPr txBox="1"/>
            <p:nvPr/>
          </p:nvSpPr>
          <p:spPr>
            <a:xfrm>
              <a:off x="1142976" y="843558"/>
              <a:ext cx="235745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设备中断处理流程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273774"/>
              <a:ext cx="151066" cy="148997"/>
            </a:xfrm>
            <a:prstGeom prst="rect">
              <a:avLst/>
            </a:prstGeom>
            <a:effectLst/>
          </p:spPr>
        </p:pic>
        <p:sp>
          <p:nvSpPr>
            <p:cNvPr id="30" name="内容占位符 2"/>
            <p:cNvSpPr txBox="1"/>
            <p:nvPr/>
          </p:nvSpPr>
          <p:spPr>
            <a:xfrm>
              <a:off x="1394985" y="1168998"/>
              <a:ext cx="4185127"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CPU</a:t>
              </a:r>
              <a:r>
                <a:rPr lang="zh-CN" altLang="en-US" dirty="0">
                  <a:sym typeface="宋体" charset="0"/>
                </a:rPr>
                <a:t>在</a:t>
              </a:r>
              <a:r>
                <a:rPr lang="en-US" altLang="zh-CN" dirty="0">
                  <a:sym typeface="宋体" charset="0"/>
                </a:rPr>
                <a:t>I/O</a:t>
              </a:r>
              <a:r>
                <a:rPr lang="zh-CN" altLang="en-US" dirty="0" smtClean="0">
                  <a:sym typeface="宋体" charset="0"/>
                </a:rPr>
                <a:t>之前设置任务参数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583334"/>
              <a:ext cx="151066" cy="148997"/>
            </a:xfrm>
            <a:prstGeom prst="rect">
              <a:avLst/>
            </a:prstGeom>
            <a:effectLst/>
          </p:spPr>
        </p:pic>
        <p:sp>
          <p:nvSpPr>
            <p:cNvPr id="28" name="内容占位符 2"/>
            <p:cNvSpPr txBox="1"/>
            <p:nvPr/>
          </p:nvSpPr>
          <p:spPr>
            <a:xfrm>
              <a:off x="1394986" y="1478558"/>
              <a:ext cx="4977214"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CPU</a:t>
              </a:r>
              <a:r>
                <a:rPr lang="zh-CN" altLang="en-US" dirty="0" smtClean="0">
                  <a:sym typeface="宋体" charset="0"/>
                </a:rPr>
                <a:t>发出</a:t>
              </a:r>
              <a:r>
                <a:rPr lang="zh-CN" altLang="zh-CN" dirty="0" smtClean="0">
                  <a:sym typeface="宋体" charset="0"/>
                </a:rPr>
                <a:t>I/O</a:t>
              </a:r>
              <a:r>
                <a:rPr lang="zh-CN" altLang="en-US" dirty="0" smtClean="0">
                  <a:sym typeface="宋体" charset="0"/>
                </a:rPr>
                <a:t>请求后，继续执行其他任务</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1728824"/>
            <a:ext cx="4881214" cy="678892"/>
            <a:chOff x="1262422" y="1800832"/>
            <a:chExt cx="4881214" cy="678892"/>
          </a:xfrm>
        </p:grpSpPr>
        <p:pic>
          <p:nvPicPr>
            <p:cNvPr id="23" name="图片 22" descr="小点1.png"/>
            <p:cNvPicPr>
              <a:picLocks noChangeAspect="1"/>
            </p:cNvPicPr>
            <p:nvPr/>
          </p:nvPicPr>
          <p:blipFill>
            <a:blip r:embed="rId2" cstate="print"/>
            <a:stretch>
              <a:fillRect/>
            </a:stretch>
          </p:blipFill>
          <p:spPr>
            <a:xfrm>
              <a:off x="1262422" y="1905608"/>
              <a:ext cx="151066" cy="148997"/>
            </a:xfrm>
            <a:prstGeom prst="rect">
              <a:avLst/>
            </a:prstGeom>
            <a:effectLst/>
          </p:spPr>
        </p:pic>
        <p:sp>
          <p:nvSpPr>
            <p:cNvPr id="24" name="内容占位符 2"/>
            <p:cNvSpPr txBox="1"/>
            <p:nvPr/>
          </p:nvSpPr>
          <p:spPr>
            <a:xfrm>
              <a:off x="1394985" y="1800832"/>
              <a:ext cx="2748387"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I/O</a:t>
              </a:r>
              <a:r>
                <a:rPr lang="zh-CN" altLang="en-US" dirty="0" smtClean="0">
                  <a:sym typeface="宋体" charset="0"/>
                </a:rPr>
                <a:t>设备处理</a:t>
              </a:r>
              <a:r>
                <a:rPr lang="zh-CN" altLang="zh-CN" dirty="0" smtClean="0">
                  <a:sym typeface="宋体" charset="0"/>
                </a:rPr>
                <a:t>I/O</a:t>
              </a:r>
              <a:r>
                <a:rPr lang="zh-CN" altLang="en-US" dirty="0" smtClean="0">
                  <a:sym typeface="宋体" charset="0"/>
                </a:rPr>
                <a:t>请求</a:t>
              </a:r>
              <a:endParaRPr lang="zh-CN" altLang="zh-CN" dirty="0">
                <a:sym typeface="宋体" charset="0"/>
              </a:endParaRPr>
            </a:p>
          </p:txBody>
        </p:sp>
        <p:pic>
          <p:nvPicPr>
            <p:cNvPr id="25" name="图片 24" descr="小点1.png"/>
            <p:cNvPicPr>
              <a:picLocks noChangeAspect="1"/>
            </p:cNvPicPr>
            <p:nvPr/>
          </p:nvPicPr>
          <p:blipFill>
            <a:blip r:embed="rId2" cstate="print"/>
            <a:stretch>
              <a:fillRect/>
            </a:stretch>
          </p:blipFill>
          <p:spPr>
            <a:xfrm>
              <a:off x="1262422" y="2215168"/>
              <a:ext cx="151066" cy="148997"/>
            </a:xfrm>
            <a:prstGeom prst="rect">
              <a:avLst/>
            </a:prstGeom>
            <a:effectLst/>
          </p:spPr>
        </p:pic>
        <p:sp>
          <p:nvSpPr>
            <p:cNvPr id="26" name="内容占位符 2"/>
            <p:cNvSpPr txBox="1"/>
            <p:nvPr/>
          </p:nvSpPr>
          <p:spPr>
            <a:xfrm>
              <a:off x="1394986" y="2110392"/>
              <a:ext cx="4748650"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dirty="0" smtClean="0">
                  <a:sym typeface="宋体" charset="0"/>
                </a:rPr>
                <a:t>I/O</a:t>
              </a:r>
              <a:r>
                <a:rPr lang="zh-CN" altLang="en-US" dirty="0" smtClean="0">
                  <a:sym typeface="宋体" charset="0"/>
                </a:rPr>
                <a:t>设备处理完成时，触发</a:t>
              </a:r>
              <a:r>
                <a:rPr lang="zh-CN" altLang="zh-CN" dirty="0" smtClean="0">
                  <a:sym typeface="宋体" charset="0"/>
                </a:rPr>
                <a:t>CPU</a:t>
              </a:r>
              <a:r>
                <a:rPr lang="zh-CN" altLang="en-US" dirty="0" smtClean="0">
                  <a:sym typeface="宋体" charset="0"/>
                </a:rPr>
                <a:t>中断请求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353164"/>
            <a:ext cx="5095528" cy="374461"/>
            <a:chOff x="1262422" y="2425172"/>
            <a:chExt cx="5095528" cy="374461"/>
          </a:xfrm>
        </p:grpSpPr>
        <p:pic>
          <p:nvPicPr>
            <p:cNvPr id="37" name="图片 36" descr="小点1.png"/>
            <p:cNvPicPr>
              <a:picLocks noChangeAspect="1"/>
            </p:cNvPicPr>
            <p:nvPr/>
          </p:nvPicPr>
          <p:blipFill>
            <a:blip r:embed="rId2" cstate="print"/>
            <a:stretch>
              <a:fillRect/>
            </a:stretch>
          </p:blipFill>
          <p:spPr>
            <a:xfrm>
              <a:off x="1262422" y="2529948"/>
              <a:ext cx="151066" cy="148997"/>
            </a:xfrm>
            <a:prstGeom prst="rect">
              <a:avLst/>
            </a:prstGeom>
            <a:effectLst/>
          </p:spPr>
        </p:pic>
        <p:sp>
          <p:nvSpPr>
            <p:cNvPr id="38" name="内容占位符 2"/>
            <p:cNvSpPr txBox="1"/>
            <p:nvPr/>
          </p:nvSpPr>
          <p:spPr>
            <a:xfrm>
              <a:off x="1394986" y="2425172"/>
              <a:ext cx="4962964"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sym typeface="宋体" charset="0"/>
                </a:rPr>
                <a:t>CPU</a:t>
              </a:r>
              <a:r>
                <a:rPr lang="zh-CN" altLang="en-US" dirty="0" smtClean="0">
                  <a:sym typeface="宋体" charset="0"/>
                </a:rPr>
                <a:t>接收中断，分发到相应中断处理例程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3" y="3574554"/>
            <a:ext cx="4727239" cy="1229444"/>
            <a:chOff x="844893" y="3731488"/>
            <a:chExt cx="4727239" cy="1229444"/>
          </a:xfrm>
        </p:grpSpPr>
        <p:pic>
          <p:nvPicPr>
            <p:cNvPr id="47" name="图片 46" descr="小点1.png"/>
            <p:cNvPicPr>
              <a:picLocks noChangeAspect="1"/>
            </p:cNvPicPr>
            <p:nvPr/>
          </p:nvPicPr>
          <p:blipFill>
            <a:blip r:embed="rId2" cstate="print"/>
            <a:stretch>
              <a:fillRect/>
            </a:stretch>
          </p:blipFill>
          <p:spPr>
            <a:xfrm>
              <a:off x="1262422" y="4178940"/>
              <a:ext cx="151066" cy="148997"/>
            </a:xfrm>
            <a:prstGeom prst="rect">
              <a:avLst/>
            </a:prstGeom>
            <a:effectLst/>
          </p:spPr>
        </p:pic>
        <p:sp>
          <p:nvSpPr>
            <p:cNvPr id="52" name="内容占位符 2"/>
            <p:cNvSpPr txBox="1"/>
            <p:nvPr/>
          </p:nvSpPr>
          <p:spPr>
            <a:xfrm>
              <a:off x="1394986" y="4074164"/>
              <a:ext cx="267694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如：高带宽网络设备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5" name="内容占位符 2"/>
            <p:cNvSpPr txBox="1"/>
            <p:nvPr/>
          </p:nvSpPr>
          <p:spPr>
            <a:xfrm>
              <a:off x="1142976" y="3731488"/>
              <a:ext cx="4429156"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一些设备可能结合了轮询和设备中断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6" name="TextBox 45"/>
            <p:cNvSpPr txBox="1"/>
            <p:nvPr/>
          </p:nvSpPr>
          <p:spPr>
            <a:xfrm>
              <a:off x="844893" y="37314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8" name="图片 47" descr="小点1.png"/>
            <p:cNvPicPr>
              <a:picLocks noChangeAspect="1"/>
            </p:cNvPicPr>
            <p:nvPr/>
          </p:nvPicPr>
          <p:blipFill>
            <a:blip r:embed="rId2" cstate="print"/>
            <a:stretch>
              <a:fillRect/>
            </a:stretch>
          </p:blipFill>
          <p:spPr>
            <a:xfrm>
              <a:off x="1509160" y="4450178"/>
              <a:ext cx="151066" cy="148997"/>
            </a:xfrm>
            <a:prstGeom prst="rect">
              <a:avLst/>
            </a:prstGeom>
            <a:effectLst/>
          </p:spPr>
        </p:pic>
        <p:sp>
          <p:nvSpPr>
            <p:cNvPr id="49" name="内容占位符 2"/>
            <p:cNvSpPr txBox="1"/>
            <p:nvPr/>
          </p:nvSpPr>
          <p:spPr>
            <a:xfrm>
              <a:off x="1641724" y="4361444"/>
              <a:ext cx="393040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第一个传入数据包到达前采用中断</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0" name="图片 49" descr="小点1.png"/>
            <p:cNvPicPr>
              <a:picLocks noChangeAspect="1"/>
            </p:cNvPicPr>
            <p:nvPr/>
          </p:nvPicPr>
          <p:blipFill>
            <a:blip r:embed="rId2" cstate="print"/>
            <a:stretch>
              <a:fillRect/>
            </a:stretch>
          </p:blipFill>
          <p:spPr>
            <a:xfrm>
              <a:off x="1509160" y="4708034"/>
              <a:ext cx="151066" cy="148997"/>
            </a:xfrm>
            <a:prstGeom prst="rect">
              <a:avLst/>
            </a:prstGeom>
            <a:effectLst/>
          </p:spPr>
        </p:pic>
        <p:sp>
          <p:nvSpPr>
            <p:cNvPr id="51" name="内容占位符 2"/>
            <p:cNvSpPr txBox="1"/>
            <p:nvPr/>
          </p:nvSpPr>
          <p:spPr>
            <a:xfrm>
              <a:off x="1641724" y="4619300"/>
              <a:ext cx="393040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轮询后面的数据包直到硬件缓存为空</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3" y="2613401"/>
            <a:ext cx="4298611" cy="1031594"/>
            <a:chOff x="844893" y="2699159"/>
            <a:chExt cx="4298611" cy="1031594"/>
          </a:xfrm>
        </p:grpSpPr>
        <p:sp>
          <p:nvSpPr>
            <p:cNvPr id="31" name="内容占位符 2"/>
            <p:cNvSpPr txBox="1"/>
            <p:nvPr/>
          </p:nvSpPr>
          <p:spPr>
            <a:xfrm>
              <a:off x="1142976" y="2741434"/>
              <a:ext cx="4000528" cy="707886"/>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lnSpc>
                  <a:spcPct val="90000"/>
                </a:lnSpc>
                <a:spcBef>
                  <a:spcPct val="20000"/>
                </a:spcBef>
              </a:pPr>
              <a:r>
                <a:rPr lang="zh-CN" altLang="en-US" dirty="0" smtClean="0"/>
                <a:t>特</a:t>
              </a: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点</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a:p>
              <a:pPr marL="0" lvl="0" indent="0">
                <a:lnSpc>
                  <a:spcPct val="90000"/>
                </a:lnSpc>
                <a:spcBef>
                  <a:spcPct val="20000"/>
                </a:spcBef>
              </a:pPr>
              <a:r>
                <a:rPr lang="zh-CN" altLang="en-US" dirty="0" smtClean="0">
                  <a:sym typeface="宋体" charset="0"/>
                </a:rPr>
                <a:t>    处理不可预测事件效果好</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2" name="TextBox 31"/>
            <p:cNvSpPr txBox="1"/>
            <p:nvPr/>
          </p:nvSpPr>
          <p:spPr>
            <a:xfrm>
              <a:off x="844893" y="26991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3" name="内容占位符 2"/>
            <p:cNvSpPr txBox="1"/>
            <p:nvPr/>
          </p:nvSpPr>
          <p:spPr>
            <a:xfrm>
              <a:off x="1434925" y="3330643"/>
              <a:ext cx="2714644"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开销相对较高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3" name="图片 32" descr="小点1.png"/>
            <p:cNvPicPr>
              <a:picLocks noChangeAspect="1"/>
            </p:cNvPicPr>
            <p:nvPr/>
          </p:nvPicPr>
          <p:blipFill>
            <a:blip r:embed="rId2" cstate="print"/>
            <a:stretch>
              <a:fillRect/>
            </a:stretch>
          </p:blipFill>
          <p:spPr>
            <a:xfrm>
              <a:off x="1283859" y="3161738"/>
              <a:ext cx="151066" cy="148997"/>
            </a:xfrm>
            <a:prstGeom prst="rect">
              <a:avLst/>
            </a:prstGeom>
            <a:effectLst/>
          </p:spPr>
        </p:pic>
        <p:pic>
          <p:nvPicPr>
            <p:cNvPr id="34" name="图片 33" descr="小点1.png"/>
            <p:cNvPicPr>
              <a:picLocks noChangeAspect="1"/>
            </p:cNvPicPr>
            <p:nvPr/>
          </p:nvPicPr>
          <p:blipFill>
            <a:blip r:embed="rId2" cstate="print"/>
            <a:stretch>
              <a:fillRect/>
            </a:stretch>
          </p:blipFill>
          <p:spPr>
            <a:xfrm>
              <a:off x="1289327" y="3458753"/>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设备中断I/O处理流程 </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1039328" y="1010816"/>
            <a:ext cx="3100624" cy="648072"/>
            <a:chOff x="1039328" y="1010816"/>
            <a:chExt cx="3100624" cy="648072"/>
          </a:xfrm>
        </p:grpSpPr>
        <p:sp>
          <p:nvSpPr>
            <p:cNvPr id="4" name="矩形 3"/>
            <p:cNvSpPr/>
            <p:nvPr/>
          </p:nvSpPr>
          <p:spPr>
            <a:xfrm>
              <a:off x="1259632" y="1293840"/>
              <a:ext cx="2880320" cy="365048"/>
            </a:xfrm>
            <a:prstGeom prst="rect">
              <a:avLst/>
            </a:prstGeom>
            <a:gradFill>
              <a:gsLst>
                <a:gs pos="0">
                  <a:srgbClr val="D7FA06"/>
                </a:gs>
                <a:gs pos="100000">
                  <a:srgbClr val="CC9900"/>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1474836" y="1313435"/>
              <a:ext cx="2364750" cy="338554"/>
            </a:xfrm>
            <a:prstGeom prst="rect">
              <a:avLst/>
            </a:prstGeom>
            <a:noFill/>
          </p:spPr>
          <p:txBody>
            <a:bodyPr wrap="none" rtlCol="0">
              <a:spAutoFit/>
            </a:bodyPr>
            <a:lstStyle/>
            <a:p>
              <a:r>
                <a:rPr lang="zh-CN" altLang="en-US" sz="1600" b="1" dirty="0" smtClean="0">
                  <a:solidFill>
                    <a:srgbClr val="11576A"/>
                  </a:solidFill>
                  <a:latin typeface="+mn-ea"/>
                </a:rPr>
                <a:t>设备驱动初始化</a:t>
              </a:r>
              <a:r>
                <a:rPr lang="en-US" altLang="zh-CN" sz="1600" b="1" dirty="0" smtClean="0">
                  <a:solidFill>
                    <a:srgbClr val="11576A"/>
                  </a:solidFill>
                  <a:latin typeface="+mn-ea"/>
                </a:rPr>
                <a:t>I/O</a:t>
              </a:r>
              <a:r>
                <a:rPr lang="zh-CN" altLang="en-US" sz="1600" b="1" dirty="0" smtClean="0">
                  <a:solidFill>
                    <a:srgbClr val="11576A"/>
                  </a:solidFill>
                  <a:latin typeface="+mn-ea"/>
                </a:rPr>
                <a:t>请求</a:t>
              </a:r>
              <a:endParaRPr lang="zh-CN" altLang="en-US" sz="1600" b="1" dirty="0">
                <a:solidFill>
                  <a:srgbClr val="11576A"/>
                </a:solidFill>
                <a:latin typeface="+mn-ea"/>
              </a:endParaRPr>
            </a:p>
          </p:txBody>
        </p:sp>
        <p:sp>
          <p:nvSpPr>
            <p:cNvPr id="7" name="TextBox 6"/>
            <p:cNvSpPr txBox="1"/>
            <p:nvPr/>
          </p:nvSpPr>
          <p:spPr>
            <a:xfrm>
              <a:off x="1039328" y="1010816"/>
              <a:ext cx="288032" cy="338554"/>
            </a:xfrm>
            <a:prstGeom prst="rect">
              <a:avLst/>
            </a:prstGeom>
            <a:noFill/>
          </p:spPr>
          <p:txBody>
            <a:bodyPr wrap="square" rtlCol="0">
              <a:spAutoFit/>
            </a:bodyPr>
            <a:lstStyle/>
            <a:p>
              <a:r>
                <a:rPr lang="en-US" altLang="zh-CN" sz="1600" b="1" dirty="0" smtClean="0">
                  <a:solidFill>
                    <a:srgbClr val="11576A"/>
                  </a:solidFill>
                  <a:latin typeface="+mn-ea"/>
                </a:rPr>
                <a:t>1</a:t>
              </a:r>
              <a:endParaRPr lang="zh-CN" altLang="en-US" sz="1600" b="1" dirty="0">
                <a:solidFill>
                  <a:srgbClr val="11576A"/>
                </a:solidFill>
                <a:latin typeface="+mn-ea"/>
              </a:endParaRPr>
            </a:p>
          </p:txBody>
        </p:sp>
      </p:grpSp>
      <p:grpSp>
        <p:nvGrpSpPr>
          <p:cNvPr id="2" name="组合 1"/>
          <p:cNvGrpSpPr/>
          <p:nvPr/>
        </p:nvGrpSpPr>
        <p:grpSpPr>
          <a:xfrm>
            <a:off x="2312786" y="855082"/>
            <a:ext cx="5052610" cy="341869"/>
            <a:chOff x="2312786" y="855082"/>
            <a:chExt cx="5052610" cy="341869"/>
          </a:xfrm>
        </p:grpSpPr>
        <p:sp>
          <p:nvSpPr>
            <p:cNvPr id="6" name="TextBox 5"/>
            <p:cNvSpPr txBox="1"/>
            <p:nvPr/>
          </p:nvSpPr>
          <p:spPr>
            <a:xfrm>
              <a:off x="2312786" y="855082"/>
              <a:ext cx="671979" cy="338554"/>
            </a:xfrm>
            <a:prstGeom prst="rect">
              <a:avLst/>
            </a:prstGeom>
            <a:noFill/>
          </p:spPr>
          <p:txBody>
            <a:bodyPr wrap="square" rtlCol="0">
              <a:spAutoFit/>
            </a:bodyPr>
            <a:lstStyle/>
            <a:p>
              <a:r>
                <a:rPr lang="en-US" altLang="zh-CN" sz="1600" b="1" dirty="0" smtClean="0">
                  <a:solidFill>
                    <a:srgbClr val="11576A"/>
                  </a:solidFill>
                  <a:latin typeface="+mn-ea"/>
                </a:rPr>
                <a:t>CPU</a:t>
              </a:r>
              <a:endParaRPr lang="zh-CN" altLang="en-US" sz="1600" b="1" dirty="0">
                <a:solidFill>
                  <a:srgbClr val="11576A"/>
                </a:solidFill>
                <a:latin typeface="+mn-ea"/>
              </a:endParaRPr>
            </a:p>
          </p:txBody>
        </p:sp>
        <p:sp>
          <p:nvSpPr>
            <p:cNvPr id="9" name="TextBox 8"/>
            <p:cNvSpPr txBox="1"/>
            <p:nvPr/>
          </p:nvSpPr>
          <p:spPr>
            <a:xfrm>
              <a:off x="5565196" y="858397"/>
              <a:ext cx="1800200" cy="338554"/>
            </a:xfrm>
            <a:prstGeom prst="rect">
              <a:avLst/>
            </a:prstGeom>
            <a:noFill/>
          </p:spPr>
          <p:txBody>
            <a:bodyPr wrap="square" rtlCol="0">
              <a:spAutoFit/>
            </a:bodyPr>
            <a:lstStyle/>
            <a:p>
              <a:r>
                <a:rPr lang="en-US" altLang="zh-CN" sz="1600" b="1" dirty="0" smtClean="0">
                  <a:solidFill>
                    <a:srgbClr val="11576A"/>
                  </a:solidFill>
                  <a:latin typeface="+mn-ea"/>
                </a:rPr>
                <a:t>I/O</a:t>
              </a:r>
              <a:r>
                <a:rPr lang="zh-CN" altLang="en-US" sz="1600" b="1" dirty="0" smtClean="0">
                  <a:solidFill>
                    <a:srgbClr val="11576A"/>
                  </a:solidFill>
                  <a:latin typeface="+mn-ea"/>
                </a:rPr>
                <a:t>控制器</a:t>
              </a:r>
              <a:endParaRPr lang="zh-CN" altLang="en-US" sz="1600" b="1" dirty="0">
                <a:solidFill>
                  <a:srgbClr val="11576A"/>
                </a:solidFill>
                <a:latin typeface="+mn-ea"/>
              </a:endParaRPr>
            </a:p>
          </p:txBody>
        </p:sp>
      </p:grpSp>
      <p:grpSp>
        <p:nvGrpSpPr>
          <p:cNvPr id="39" name="组合 38"/>
          <p:cNvGrpSpPr/>
          <p:nvPr/>
        </p:nvGrpSpPr>
        <p:grpSpPr>
          <a:xfrm>
            <a:off x="755576" y="1683596"/>
            <a:ext cx="3893118" cy="878961"/>
            <a:chOff x="755576" y="1683596"/>
            <a:chExt cx="3893118" cy="878961"/>
          </a:xfrm>
        </p:grpSpPr>
        <p:sp>
          <p:nvSpPr>
            <p:cNvPr id="11" name="TextBox 10"/>
            <p:cNvSpPr txBox="1"/>
            <p:nvPr/>
          </p:nvSpPr>
          <p:spPr>
            <a:xfrm>
              <a:off x="755576" y="1923678"/>
              <a:ext cx="3893118" cy="338554"/>
            </a:xfrm>
            <a:prstGeom prst="rect">
              <a:avLst/>
            </a:prstGeom>
            <a:noFill/>
          </p:spPr>
          <p:txBody>
            <a:bodyPr wrap="square" rtlCol="0">
              <a:spAutoFit/>
            </a:bodyPr>
            <a:lstStyle/>
            <a:p>
              <a:r>
                <a:rPr lang="en-US" altLang="zh-CN" sz="1600" b="1" dirty="0" smtClean="0">
                  <a:solidFill>
                    <a:srgbClr val="11576A"/>
                  </a:solidFill>
                  <a:latin typeface="+mn-ea"/>
                </a:rPr>
                <a:t>      CPU</a:t>
              </a:r>
              <a:r>
                <a:rPr lang="zh-CN" altLang="en-US" sz="1600" b="1" dirty="0" smtClean="0">
                  <a:solidFill>
                    <a:srgbClr val="11576A"/>
                  </a:solidFill>
                  <a:latin typeface="+mn-ea"/>
                </a:rPr>
                <a:t>在执行一条指令后检查中断请求</a:t>
              </a:r>
              <a:endParaRPr lang="zh-CN" altLang="en-US" sz="1600" b="1" dirty="0">
                <a:solidFill>
                  <a:srgbClr val="11576A"/>
                </a:solidFill>
                <a:latin typeface="+mn-ea"/>
              </a:endParaRPr>
            </a:p>
          </p:txBody>
        </p:sp>
        <p:cxnSp>
          <p:nvCxnSpPr>
            <p:cNvPr id="12" name="直接连接符 11"/>
            <p:cNvCxnSpPr/>
            <p:nvPr/>
          </p:nvCxnSpPr>
          <p:spPr>
            <a:xfrm>
              <a:off x="2642642" y="1683596"/>
              <a:ext cx="0" cy="216024"/>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42642" y="2274525"/>
              <a:ext cx="0" cy="288032"/>
            </a:xfrm>
            <a:prstGeom prst="line">
              <a:avLst/>
            </a:prstGeom>
            <a:ln w="28575">
              <a:solidFill>
                <a:srgbClr val="11576A"/>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171625" y="3058222"/>
            <a:ext cx="3199208" cy="904923"/>
            <a:chOff x="1171625" y="3058222"/>
            <a:chExt cx="3199208" cy="904923"/>
          </a:xfrm>
        </p:grpSpPr>
        <p:cxnSp>
          <p:nvCxnSpPr>
            <p:cNvPr id="16" name="直接连接符 15"/>
            <p:cNvCxnSpPr/>
            <p:nvPr/>
          </p:nvCxnSpPr>
          <p:spPr>
            <a:xfrm>
              <a:off x="2642642" y="3092130"/>
              <a:ext cx="0" cy="288032"/>
            </a:xfrm>
            <a:prstGeom prst="line">
              <a:avLst/>
            </a:prstGeom>
            <a:ln w="28575">
              <a:solidFill>
                <a:srgbClr val="11576A"/>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71625" y="3393879"/>
              <a:ext cx="2952328" cy="569266"/>
            </a:xfrm>
            <a:prstGeom prst="rect">
              <a:avLst/>
            </a:prstGeom>
            <a:gradFill>
              <a:gsLst>
                <a:gs pos="0">
                  <a:srgbClr val="0093DD"/>
                </a:gs>
                <a:gs pos="100000">
                  <a:srgbClr val="005072"/>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1259632" y="3497935"/>
              <a:ext cx="3111201" cy="338554"/>
            </a:xfrm>
            <a:prstGeom prst="rect">
              <a:avLst/>
            </a:prstGeom>
            <a:noFill/>
          </p:spPr>
          <p:txBody>
            <a:bodyPr wrap="square" rtlCol="0">
              <a:spAutoFit/>
            </a:bodyPr>
            <a:lstStyle/>
            <a:p>
              <a:r>
                <a:rPr lang="zh-CN" altLang="en-US" sz="1600" b="1" dirty="0" smtClean="0">
                  <a:solidFill>
                    <a:schemeClr val="bg1"/>
                  </a:solidFill>
                  <a:latin typeface="+mn-ea"/>
                </a:rPr>
                <a:t>中断服务例程进行中断处理</a:t>
              </a:r>
              <a:endParaRPr lang="zh-CN" altLang="en-US" sz="1600" b="1" dirty="0">
                <a:solidFill>
                  <a:schemeClr val="bg1"/>
                </a:solidFill>
                <a:latin typeface="+mn-ea"/>
              </a:endParaRPr>
            </a:p>
          </p:txBody>
        </p:sp>
        <p:sp>
          <p:nvSpPr>
            <p:cNvPr id="22" name="TextBox 21"/>
            <p:cNvSpPr txBox="1"/>
            <p:nvPr/>
          </p:nvSpPr>
          <p:spPr>
            <a:xfrm>
              <a:off x="2681883" y="3058222"/>
              <a:ext cx="288032" cy="338554"/>
            </a:xfrm>
            <a:prstGeom prst="rect">
              <a:avLst/>
            </a:prstGeom>
            <a:noFill/>
          </p:spPr>
          <p:txBody>
            <a:bodyPr wrap="square" rtlCol="0">
              <a:spAutoFit/>
            </a:bodyPr>
            <a:lstStyle/>
            <a:p>
              <a:r>
                <a:rPr lang="en-US" altLang="zh-CN" sz="1600" b="1" dirty="0" smtClean="0">
                  <a:solidFill>
                    <a:srgbClr val="11576A"/>
                  </a:solidFill>
                  <a:latin typeface="+mn-ea"/>
                </a:rPr>
                <a:t>5</a:t>
              </a:r>
              <a:endParaRPr lang="zh-CN" altLang="en-US" sz="1600" b="1" dirty="0">
                <a:solidFill>
                  <a:srgbClr val="11576A"/>
                </a:solidFill>
                <a:latin typeface="+mn-ea"/>
              </a:endParaRPr>
            </a:p>
          </p:txBody>
        </p:sp>
      </p:grpSp>
      <p:grpSp>
        <p:nvGrpSpPr>
          <p:cNvPr id="42" name="组合 41"/>
          <p:cNvGrpSpPr/>
          <p:nvPr/>
        </p:nvGrpSpPr>
        <p:grpSpPr>
          <a:xfrm>
            <a:off x="1289036" y="3942509"/>
            <a:ext cx="2715284" cy="863314"/>
            <a:chOff x="1289036" y="3942509"/>
            <a:chExt cx="2715284" cy="863314"/>
          </a:xfrm>
        </p:grpSpPr>
        <p:cxnSp>
          <p:nvCxnSpPr>
            <p:cNvPr id="23" name="直接连接符 22"/>
            <p:cNvCxnSpPr/>
            <p:nvPr/>
          </p:nvCxnSpPr>
          <p:spPr>
            <a:xfrm>
              <a:off x="2642642" y="3976417"/>
              <a:ext cx="0" cy="288032"/>
            </a:xfrm>
            <a:prstGeom prst="line">
              <a:avLst/>
            </a:prstGeom>
            <a:ln w="28575">
              <a:solidFill>
                <a:srgbClr val="11576A"/>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81883" y="3942509"/>
              <a:ext cx="288032" cy="338554"/>
            </a:xfrm>
            <a:prstGeom prst="rect">
              <a:avLst/>
            </a:prstGeom>
            <a:noFill/>
          </p:spPr>
          <p:txBody>
            <a:bodyPr wrap="square" rtlCol="0">
              <a:spAutoFit/>
            </a:bodyPr>
            <a:lstStyle/>
            <a:p>
              <a:r>
                <a:rPr lang="en-US" altLang="zh-CN" sz="1600" b="1" dirty="0" smtClean="0">
                  <a:solidFill>
                    <a:srgbClr val="11576A"/>
                  </a:solidFill>
                  <a:latin typeface="+mn-ea"/>
                </a:rPr>
                <a:t>6</a:t>
              </a:r>
              <a:endParaRPr lang="zh-CN" altLang="en-US" sz="1600" b="1" dirty="0">
                <a:solidFill>
                  <a:srgbClr val="11576A"/>
                </a:solidFill>
                <a:latin typeface="+mn-ea"/>
              </a:endParaRPr>
            </a:p>
          </p:txBody>
        </p:sp>
        <p:sp>
          <p:nvSpPr>
            <p:cNvPr id="25" name="矩形 24"/>
            <p:cNvSpPr/>
            <p:nvPr/>
          </p:nvSpPr>
          <p:spPr>
            <a:xfrm>
              <a:off x="1289036" y="4265823"/>
              <a:ext cx="2715284" cy="540000"/>
            </a:xfrm>
            <a:prstGeom prst="rect">
              <a:avLst/>
            </a:prstGeom>
            <a:gradFill>
              <a:gsLst>
                <a:gs pos="0">
                  <a:srgbClr val="D7FA06"/>
                </a:gs>
                <a:gs pos="100000">
                  <a:srgbClr val="CC9900"/>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1327360" y="4374166"/>
              <a:ext cx="2659702" cy="338554"/>
            </a:xfrm>
            <a:prstGeom prst="rect">
              <a:avLst/>
            </a:prstGeom>
            <a:noFill/>
          </p:spPr>
          <p:txBody>
            <a:bodyPr wrap="none" rtlCol="0">
              <a:spAutoFit/>
            </a:bodyPr>
            <a:lstStyle/>
            <a:p>
              <a:r>
                <a:rPr lang="en-US" altLang="zh-CN" sz="1600" b="1" dirty="0" smtClean="0">
                  <a:solidFill>
                    <a:srgbClr val="11576A"/>
                  </a:solidFill>
                  <a:latin typeface="+mn-ea"/>
                </a:rPr>
                <a:t>CPU</a:t>
              </a:r>
              <a:r>
                <a:rPr lang="zh-CN" altLang="en-US" sz="1600" b="1" dirty="0" smtClean="0">
                  <a:solidFill>
                    <a:srgbClr val="11576A"/>
                  </a:solidFill>
                  <a:latin typeface="+mn-ea"/>
                </a:rPr>
                <a:t>恢复被中断进程的执行</a:t>
              </a:r>
              <a:endParaRPr lang="zh-CN" altLang="en-US" sz="1600" b="1" dirty="0">
                <a:solidFill>
                  <a:srgbClr val="11576A"/>
                </a:solidFill>
                <a:latin typeface="+mn-ea"/>
              </a:endParaRPr>
            </a:p>
          </p:txBody>
        </p:sp>
      </p:grpSp>
      <p:grpSp>
        <p:nvGrpSpPr>
          <p:cNvPr id="38" name="组合 37"/>
          <p:cNvGrpSpPr/>
          <p:nvPr/>
        </p:nvGrpSpPr>
        <p:grpSpPr>
          <a:xfrm>
            <a:off x="5302374" y="2128882"/>
            <a:ext cx="2221954" cy="1546230"/>
            <a:chOff x="5302374" y="2128882"/>
            <a:chExt cx="2221954" cy="1546230"/>
          </a:xfrm>
        </p:grpSpPr>
        <p:sp>
          <p:nvSpPr>
            <p:cNvPr id="20" name="TextBox 19"/>
            <p:cNvSpPr txBox="1"/>
            <p:nvPr/>
          </p:nvSpPr>
          <p:spPr>
            <a:xfrm>
              <a:off x="6300192" y="2162329"/>
              <a:ext cx="288032" cy="338554"/>
            </a:xfrm>
            <a:prstGeom prst="rect">
              <a:avLst/>
            </a:prstGeom>
            <a:noFill/>
          </p:spPr>
          <p:txBody>
            <a:bodyPr wrap="square" rtlCol="0">
              <a:spAutoFit/>
            </a:bodyPr>
            <a:lstStyle/>
            <a:p>
              <a:r>
                <a:rPr lang="en-US" altLang="zh-CN" sz="1600" b="1" dirty="0" smtClean="0">
                  <a:solidFill>
                    <a:srgbClr val="11576A"/>
                  </a:solidFill>
                  <a:latin typeface="+mn-ea"/>
                </a:rPr>
                <a:t>3</a:t>
              </a:r>
              <a:endParaRPr lang="zh-CN" altLang="en-US" sz="1600" b="1" dirty="0">
                <a:solidFill>
                  <a:srgbClr val="11576A"/>
                </a:solidFill>
                <a:latin typeface="+mn-ea"/>
              </a:endParaRPr>
            </a:p>
          </p:txBody>
        </p:sp>
        <p:cxnSp>
          <p:nvCxnSpPr>
            <p:cNvPr id="29" name="直接连接符 28"/>
            <p:cNvCxnSpPr/>
            <p:nvPr/>
          </p:nvCxnSpPr>
          <p:spPr>
            <a:xfrm>
              <a:off x="6212557" y="2128882"/>
              <a:ext cx="0" cy="467251"/>
            </a:xfrm>
            <a:prstGeom prst="line">
              <a:avLst/>
            </a:prstGeom>
            <a:ln w="28575">
              <a:solidFill>
                <a:srgbClr val="11576A"/>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302374" y="2578224"/>
              <a:ext cx="2221954" cy="1096888"/>
            </a:xfrm>
            <a:prstGeom prst="rect">
              <a:avLst/>
            </a:prstGeom>
            <a:gradFill>
              <a:gsLst>
                <a:gs pos="0">
                  <a:srgbClr val="CCFFFF"/>
                </a:gs>
                <a:gs pos="100000">
                  <a:srgbClr val="33FFFF"/>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5482978" y="2821726"/>
              <a:ext cx="1865422" cy="584776"/>
            </a:xfrm>
            <a:prstGeom prst="rect">
              <a:avLst/>
            </a:prstGeom>
            <a:noFill/>
          </p:spPr>
          <p:txBody>
            <a:bodyPr wrap="square" rtlCol="0">
              <a:spAutoFit/>
            </a:bodyPr>
            <a:lstStyle/>
            <a:p>
              <a:r>
                <a:rPr lang="zh-CN" altLang="en-US" sz="1600" b="1" dirty="0" smtClean="0">
                  <a:solidFill>
                    <a:srgbClr val="11576A"/>
                  </a:solidFill>
                  <a:latin typeface="+mn-ea"/>
                </a:rPr>
                <a:t>操作完成或错误后，</a:t>
              </a:r>
              <a:endParaRPr lang="en-US" altLang="zh-CN" sz="1600" b="1" dirty="0" smtClean="0">
                <a:solidFill>
                  <a:srgbClr val="11576A"/>
                </a:solidFill>
                <a:latin typeface="+mn-ea"/>
              </a:endParaRPr>
            </a:p>
            <a:p>
              <a:r>
                <a:rPr lang="zh-CN" altLang="en-US" sz="1600" b="1" dirty="0" smtClean="0">
                  <a:solidFill>
                    <a:srgbClr val="11576A"/>
                  </a:solidFill>
                  <a:latin typeface="+mn-ea"/>
                </a:rPr>
                <a:t>产生中断</a:t>
              </a:r>
              <a:endParaRPr lang="zh-CN" altLang="en-US" sz="1600" b="1" dirty="0">
                <a:solidFill>
                  <a:srgbClr val="11576A"/>
                </a:solidFill>
                <a:latin typeface="+mn-ea"/>
              </a:endParaRPr>
            </a:p>
          </p:txBody>
        </p:sp>
      </p:grpSp>
      <p:grpSp>
        <p:nvGrpSpPr>
          <p:cNvPr id="13" name="组合 12"/>
          <p:cNvGrpSpPr/>
          <p:nvPr/>
        </p:nvGrpSpPr>
        <p:grpSpPr>
          <a:xfrm>
            <a:off x="4211960" y="1380706"/>
            <a:ext cx="2736304" cy="743814"/>
            <a:chOff x="4211960" y="1380706"/>
            <a:chExt cx="2736304" cy="743814"/>
          </a:xfrm>
        </p:grpSpPr>
        <p:sp>
          <p:nvSpPr>
            <p:cNvPr id="19" name="TextBox 18"/>
            <p:cNvSpPr txBox="1"/>
            <p:nvPr/>
          </p:nvSpPr>
          <p:spPr>
            <a:xfrm>
              <a:off x="4644008" y="1380706"/>
              <a:ext cx="288032" cy="338554"/>
            </a:xfrm>
            <a:prstGeom prst="rect">
              <a:avLst/>
            </a:prstGeom>
            <a:noFill/>
          </p:spPr>
          <p:txBody>
            <a:bodyPr wrap="square" rtlCol="0">
              <a:spAutoFit/>
            </a:bodyPr>
            <a:lstStyle/>
            <a:p>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27" name="矩形 26"/>
            <p:cNvSpPr/>
            <p:nvPr/>
          </p:nvSpPr>
          <p:spPr>
            <a:xfrm>
              <a:off x="5285978" y="1555254"/>
              <a:ext cx="1656184" cy="569266"/>
            </a:xfrm>
            <a:prstGeom prst="rect">
              <a:avLst/>
            </a:prstGeom>
            <a:gradFill>
              <a:gsLst>
                <a:gs pos="0">
                  <a:srgbClr val="0093DD"/>
                </a:gs>
                <a:gs pos="100000">
                  <a:srgbClr val="005072"/>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5364088" y="1658063"/>
              <a:ext cx="1584176" cy="338554"/>
            </a:xfrm>
            <a:prstGeom prst="rect">
              <a:avLst/>
            </a:prstGeom>
            <a:noFill/>
          </p:spPr>
          <p:txBody>
            <a:bodyPr wrap="square" rtlCol="0">
              <a:spAutoFit/>
            </a:bodyPr>
            <a:lstStyle/>
            <a:p>
              <a:r>
                <a:rPr lang="zh-CN" altLang="en-US" sz="1600" b="1" dirty="0" smtClean="0">
                  <a:solidFill>
                    <a:schemeClr val="bg1"/>
                  </a:solidFill>
                  <a:latin typeface="+mn-ea"/>
                </a:rPr>
                <a:t>初始化</a:t>
              </a:r>
              <a:r>
                <a:rPr lang="en-US" altLang="zh-CN" sz="1600" b="1" dirty="0" smtClean="0">
                  <a:solidFill>
                    <a:schemeClr val="bg1"/>
                  </a:solidFill>
                  <a:latin typeface="+mn-ea"/>
                </a:rPr>
                <a:t>I/O</a:t>
              </a:r>
              <a:r>
                <a:rPr lang="zh-CN" altLang="en-US" sz="1600" b="1" dirty="0" smtClean="0">
                  <a:solidFill>
                    <a:schemeClr val="bg1"/>
                  </a:solidFill>
                  <a:latin typeface="+mn-ea"/>
                </a:rPr>
                <a:t>操作</a:t>
              </a:r>
              <a:endParaRPr lang="zh-CN" altLang="en-US" sz="1600" b="1" dirty="0">
                <a:solidFill>
                  <a:schemeClr val="bg1"/>
                </a:solidFill>
                <a:latin typeface="+mn-ea"/>
              </a:endParaRPr>
            </a:p>
          </p:txBody>
        </p:sp>
        <p:cxnSp>
          <p:nvCxnSpPr>
            <p:cNvPr id="32" name="直接连接符 31"/>
            <p:cNvCxnSpPr/>
            <p:nvPr/>
          </p:nvCxnSpPr>
          <p:spPr>
            <a:xfrm>
              <a:off x="4211960" y="1514872"/>
              <a:ext cx="1008112" cy="36004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782181" y="2525591"/>
            <a:ext cx="4530945" cy="596599"/>
            <a:chOff x="782181" y="2525591"/>
            <a:chExt cx="4530945" cy="596599"/>
          </a:xfrm>
        </p:grpSpPr>
        <p:sp>
          <p:nvSpPr>
            <p:cNvPr id="10" name="矩形 9"/>
            <p:cNvSpPr/>
            <p:nvPr/>
          </p:nvSpPr>
          <p:spPr>
            <a:xfrm>
              <a:off x="782181" y="2572075"/>
              <a:ext cx="3621420" cy="526974"/>
            </a:xfrm>
            <a:prstGeom prst="rect">
              <a:avLst/>
            </a:prstGeom>
            <a:gradFill>
              <a:gsLst>
                <a:gs pos="0">
                  <a:srgbClr val="CCFFFF"/>
                </a:gs>
                <a:gs pos="100000">
                  <a:srgbClr val="33FFFF"/>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1396620" y="2537414"/>
              <a:ext cx="2335191" cy="584776"/>
            </a:xfrm>
            <a:prstGeom prst="rect">
              <a:avLst/>
            </a:prstGeom>
            <a:noFill/>
          </p:spPr>
          <p:txBody>
            <a:bodyPr wrap="square" rtlCol="0">
              <a:spAutoFit/>
            </a:bodyPr>
            <a:lstStyle/>
            <a:p>
              <a:pPr algn="ctr"/>
              <a:r>
                <a:rPr lang="en-US" altLang="zh-CN" sz="1600" b="1" dirty="0" smtClean="0">
                  <a:solidFill>
                    <a:srgbClr val="11576A"/>
                  </a:solidFill>
                  <a:latin typeface="+mn-ea"/>
                </a:rPr>
                <a:t> CPU</a:t>
              </a:r>
              <a:r>
                <a:rPr lang="zh-CN" altLang="en-US" sz="1600" b="1" dirty="0" smtClean="0">
                  <a:solidFill>
                    <a:srgbClr val="11576A"/>
                  </a:solidFill>
                  <a:latin typeface="+mn-ea"/>
                </a:rPr>
                <a:t>收到中断请求，分发给相应中断服务例程</a:t>
              </a:r>
              <a:endParaRPr lang="zh-CN" altLang="en-US" sz="1600" b="1" dirty="0">
                <a:solidFill>
                  <a:srgbClr val="11576A"/>
                </a:solidFill>
                <a:latin typeface="+mn-ea"/>
              </a:endParaRPr>
            </a:p>
          </p:txBody>
        </p:sp>
        <p:sp>
          <p:nvSpPr>
            <p:cNvPr id="21" name="TextBox 20"/>
            <p:cNvSpPr txBox="1"/>
            <p:nvPr/>
          </p:nvSpPr>
          <p:spPr>
            <a:xfrm>
              <a:off x="4677916" y="2525591"/>
              <a:ext cx="288032" cy="338554"/>
            </a:xfrm>
            <a:prstGeom prst="rect">
              <a:avLst/>
            </a:prstGeom>
            <a:noFill/>
          </p:spPr>
          <p:txBody>
            <a:bodyPr wrap="square" rtlCol="0">
              <a:spAutoFit/>
            </a:bodyPr>
            <a:lstStyle/>
            <a:p>
              <a:r>
                <a:rPr lang="en-US" altLang="zh-CN" sz="1600" b="1" dirty="0" smtClean="0">
                  <a:solidFill>
                    <a:srgbClr val="11576A"/>
                  </a:solidFill>
                  <a:latin typeface="+mn-ea"/>
                </a:rPr>
                <a:t>4</a:t>
              </a:r>
              <a:endParaRPr lang="zh-CN" altLang="en-US" sz="1600" b="1" dirty="0">
                <a:solidFill>
                  <a:srgbClr val="11576A"/>
                </a:solidFill>
                <a:latin typeface="+mn-ea"/>
              </a:endParaRPr>
            </a:p>
          </p:txBody>
        </p:sp>
        <p:cxnSp>
          <p:nvCxnSpPr>
            <p:cNvPr id="33" name="直接连接符 32"/>
            <p:cNvCxnSpPr/>
            <p:nvPr/>
          </p:nvCxnSpPr>
          <p:spPr>
            <a:xfrm flipV="1">
              <a:off x="4413126" y="2847370"/>
              <a:ext cx="900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50937" y="1438672"/>
            <a:ext cx="1123465" cy="3132000"/>
            <a:chOff x="150937" y="1438672"/>
            <a:chExt cx="1123465" cy="3132000"/>
          </a:xfrm>
        </p:grpSpPr>
        <p:cxnSp>
          <p:nvCxnSpPr>
            <p:cNvPr id="34" name="直接连接符 33"/>
            <p:cNvCxnSpPr/>
            <p:nvPr/>
          </p:nvCxnSpPr>
          <p:spPr>
            <a:xfrm flipV="1">
              <a:off x="482402" y="1442864"/>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flipV="1">
              <a:off x="-1074073" y="3004672"/>
              <a:ext cx="313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82402" y="4562450"/>
              <a:ext cx="79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0937" y="2728342"/>
              <a:ext cx="288032" cy="338554"/>
            </a:xfrm>
            <a:prstGeom prst="rect">
              <a:avLst/>
            </a:prstGeom>
            <a:noFill/>
          </p:spPr>
          <p:txBody>
            <a:bodyPr wrap="square" rtlCol="0">
              <a:spAutoFit/>
            </a:bodyPr>
            <a:lstStyle/>
            <a:p>
              <a:r>
                <a:rPr lang="en-US" altLang="zh-CN" sz="1600" b="1" dirty="0" smtClean="0">
                  <a:solidFill>
                    <a:srgbClr val="11576A"/>
                  </a:solidFill>
                  <a:latin typeface="+mn-ea"/>
                </a:rPr>
                <a:t>7</a:t>
              </a:r>
              <a:endParaRPr lang="zh-CN" altLang="en-US" sz="16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up)">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down)">
                                      <p:cBhvr>
                                        <p:cTn id="4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磁盘工作机制和性能参数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121" name="直接连接符 120"/>
          <p:cNvCxnSpPr/>
          <p:nvPr/>
        </p:nvCxnSpPr>
        <p:spPr>
          <a:xfrm rot="16200000" flipH="1">
            <a:off x="-9965633" y="2393155"/>
            <a:ext cx="1485910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7" name="圆柱形 116"/>
          <p:cNvSpPr/>
          <p:nvPr/>
        </p:nvSpPr>
        <p:spPr>
          <a:xfrm>
            <a:off x="2858458" y="2492746"/>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立方体 60"/>
          <p:cNvSpPr/>
          <p:nvPr/>
        </p:nvSpPr>
        <p:spPr>
          <a:xfrm rot="420000">
            <a:off x="3370190" y="2623324"/>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椭圆 61"/>
          <p:cNvSpPr/>
          <p:nvPr/>
        </p:nvSpPr>
        <p:spPr>
          <a:xfrm>
            <a:off x="1755554" y="2284457"/>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3" name="组合 62"/>
          <p:cNvGrpSpPr/>
          <p:nvPr/>
        </p:nvGrpSpPr>
        <p:grpSpPr>
          <a:xfrm>
            <a:off x="2405581" y="2341221"/>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68" name="椭圆 67"/>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9" name="直接连接符 68"/>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4" idx="2"/>
              <a:endCxn id="68"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64" name="椭圆 63"/>
          <p:cNvSpPr/>
          <p:nvPr/>
        </p:nvSpPr>
        <p:spPr>
          <a:xfrm>
            <a:off x="2534415" y="2412122"/>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圆柱形 64"/>
          <p:cNvSpPr/>
          <p:nvPr/>
        </p:nvSpPr>
        <p:spPr>
          <a:xfrm>
            <a:off x="2858458" y="2037532"/>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立方体 36"/>
          <p:cNvSpPr/>
          <p:nvPr/>
        </p:nvSpPr>
        <p:spPr>
          <a:xfrm rot="420000">
            <a:off x="3370190" y="2013119"/>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p:cNvSpPr/>
          <p:nvPr/>
        </p:nvSpPr>
        <p:spPr>
          <a:xfrm>
            <a:off x="1755554" y="1674253"/>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9" name="组合 38"/>
          <p:cNvGrpSpPr/>
          <p:nvPr/>
        </p:nvGrpSpPr>
        <p:grpSpPr>
          <a:xfrm>
            <a:off x="2405581" y="1731016"/>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44" name="椭圆 43"/>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5" name="直接连接符 44"/>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0" idx="2"/>
              <a:endCxn id="44"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0" name="椭圆 39"/>
          <p:cNvSpPr/>
          <p:nvPr/>
        </p:nvSpPr>
        <p:spPr>
          <a:xfrm>
            <a:off x="2534415" y="1801917"/>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柱形 40"/>
          <p:cNvSpPr/>
          <p:nvPr/>
        </p:nvSpPr>
        <p:spPr>
          <a:xfrm>
            <a:off x="2858458" y="1427328"/>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立方体 31"/>
          <p:cNvSpPr/>
          <p:nvPr/>
        </p:nvSpPr>
        <p:spPr>
          <a:xfrm rot="420000">
            <a:off x="3370190" y="1406629"/>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椭圆 28"/>
          <p:cNvSpPr/>
          <p:nvPr/>
        </p:nvSpPr>
        <p:spPr>
          <a:xfrm>
            <a:off x="1755554" y="1067763"/>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 name="组合 25"/>
          <p:cNvGrpSpPr/>
          <p:nvPr/>
        </p:nvGrpSpPr>
        <p:grpSpPr>
          <a:xfrm>
            <a:off x="2405581" y="1124526"/>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5" name="椭圆 4"/>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直接连接符 6"/>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2"/>
              <a:endCxn id="5"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 name="椭圆 3"/>
          <p:cNvSpPr/>
          <p:nvPr/>
        </p:nvSpPr>
        <p:spPr>
          <a:xfrm>
            <a:off x="2534415" y="1195427"/>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圆柱形 26"/>
          <p:cNvSpPr/>
          <p:nvPr/>
        </p:nvSpPr>
        <p:spPr>
          <a:xfrm>
            <a:off x="2858458" y="820837"/>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立方体 29"/>
          <p:cNvSpPr/>
          <p:nvPr/>
        </p:nvSpPr>
        <p:spPr>
          <a:xfrm rot="420000">
            <a:off x="3370190" y="1243372"/>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平行四边形 30"/>
          <p:cNvSpPr/>
          <p:nvPr/>
        </p:nvSpPr>
        <p:spPr>
          <a:xfrm rot="360000">
            <a:off x="3438250" y="1209408"/>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 name="组合 16"/>
          <p:cNvGrpSpPr/>
          <p:nvPr/>
        </p:nvGrpSpPr>
        <p:grpSpPr>
          <a:xfrm>
            <a:off x="1512488" y="790412"/>
            <a:ext cx="916526" cy="409117"/>
            <a:chOff x="1512488" y="790412"/>
            <a:chExt cx="916526" cy="409117"/>
          </a:xfrm>
        </p:grpSpPr>
        <p:cxnSp>
          <p:nvCxnSpPr>
            <p:cNvPr id="85" name="直接箭头连接符 84"/>
            <p:cNvCxnSpPr/>
            <p:nvPr/>
          </p:nvCxnSpPr>
          <p:spPr>
            <a:xfrm>
              <a:off x="2032755" y="936007"/>
              <a:ext cx="396259" cy="26352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512488" y="790412"/>
              <a:ext cx="617477" cy="307777"/>
            </a:xfrm>
            <a:prstGeom prst="rect">
              <a:avLst/>
            </a:prstGeom>
            <a:noFill/>
          </p:spPr>
          <p:txBody>
            <a:bodyPr wrap="none" rtlCol="0">
              <a:spAutoFit/>
            </a:bodyPr>
            <a:lstStyle/>
            <a:p>
              <a:r>
                <a:rPr lang="zh-CN" altLang="en-US" sz="1400" b="1" dirty="0" smtClean="0">
                  <a:solidFill>
                    <a:srgbClr val="11576A"/>
                  </a:solidFill>
                  <a:latin typeface="+mn-ea"/>
                </a:rPr>
                <a:t>磁道</a:t>
              </a:r>
              <a:r>
                <a:rPr lang="en-US" altLang="zh-CN" sz="1400" b="1" dirty="0" smtClean="0">
                  <a:solidFill>
                    <a:srgbClr val="11576A"/>
                  </a:solidFill>
                  <a:latin typeface="+mn-ea"/>
                </a:rPr>
                <a:t>t</a:t>
              </a:r>
              <a:endParaRPr lang="zh-CN" altLang="en-US" sz="1400" b="1" dirty="0">
                <a:solidFill>
                  <a:srgbClr val="11576A"/>
                </a:solidFill>
                <a:latin typeface="+mn-ea"/>
              </a:endParaRPr>
            </a:p>
          </p:txBody>
        </p:sp>
      </p:grpSp>
      <p:sp>
        <p:nvSpPr>
          <p:cNvPr id="87" name="TextBox 86"/>
          <p:cNvSpPr txBox="1"/>
          <p:nvPr/>
        </p:nvSpPr>
        <p:spPr>
          <a:xfrm>
            <a:off x="3084377" y="771550"/>
            <a:ext cx="723275" cy="307777"/>
          </a:xfrm>
          <a:prstGeom prst="rect">
            <a:avLst/>
          </a:prstGeom>
          <a:noFill/>
        </p:spPr>
        <p:txBody>
          <a:bodyPr wrap="none" rtlCol="0">
            <a:spAutoFit/>
          </a:bodyPr>
          <a:lstStyle/>
          <a:p>
            <a:r>
              <a:rPr lang="zh-CN" altLang="en-US" sz="1400" b="1" dirty="0" smtClean="0">
                <a:solidFill>
                  <a:srgbClr val="11576A"/>
                </a:solidFill>
                <a:latin typeface="+mn-ea"/>
              </a:rPr>
              <a:t>磁盘轴</a:t>
            </a:r>
            <a:endParaRPr lang="zh-CN" altLang="en-US" sz="1400" b="1" dirty="0">
              <a:solidFill>
                <a:srgbClr val="11576A"/>
              </a:solidFill>
              <a:latin typeface="+mn-ea"/>
            </a:endParaRPr>
          </a:p>
        </p:txBody>
      </p:sp>
      <p:cxnSp>
        <p:nvCxnSpPr>
          <p:cNvPr id="89" name="直接箭头连接符 88"/>
          <p:cNvCxnSpPr/>
          <p:nvPr/>
        </p:nvCxnSpPr>
        <p:spPr>
          <a:xfrm rot="10800000">
            <a:off x="2983246" y="921368"/>
            <a:ext cx="154932"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1887150" y="1958642"/>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2904256" y="1958642"/>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885634" y="1674253"/>
            <a:ext cx="723275" cy="307777"/>
          </a:xfrm>
          <a:prstGeom prst="rect">
            <a:avLst/>
          </a:prstGeom>
          <a:noFill/>
        </p:spPr>
        <p:txBody>
          <a:bodyPr wrap="none" rtlCol="0">
            <a:spAutoFit/>
          </a:bodyPr>
          <a:lstStyle/>
          <a:p>
            <a:r>
              <a:rPr lang="zh-CN" altLang="en-US" sz="1400" b="1" dirty="0" smtClean="0">
                <a:solidFill>
                  <a:srgbClr val="11576A"/>
                </a:solidFill>
                <a:latin typeface="+mn-ea"/>
              </a:rPr>
              <a:t>磁头组</a:t>
            </a:r>
            <a:endParaRPr lang="zh-CN" altLang="en-US" sz="1400" b="1" dirty="0">
              <a:solidFill>
                <a:srgbClr val="11576A"/>
              </a:solidFill>
              <a:latin typeface="+mn-ea"/>
            </a:endParaRPr>
          </a:p>
        </p:txBody>
      </p:sp>
      <p:sp>
        <p:nvSpPr>
          <p:cNvPr id="96" name="任意多边形 95"/>
          <p:cNvSpPr/>
          <p:nvPr/>
        </p:nvSpPr>
        <p:spPr>
          <a:xfrm>
            <a:off x="2481719" y="1761710"/>
            <a:ext cx="189346" cy="78081"/>
          </a:xfrm>
          <a:custGeom>
            <a:avLst/>
            <a:gdLst>
              <a:gd name="connsiteX0" fmla="*/ 0 w 307975"/>
              <a:gd name="connsiteY0" fmla="*/ 50800 h 127000"/>
              <a:gd name="connsiteX1" fmla="*/ 130175 w 307975"/>
              <a:gd name="connsiteY1" fmla="*/ 127000 h 127000"/>
              <a:gd name="connsiteX2" fmla="*/ 307975 w 307975"/>
              <a:gd name="connsiteY2" fmla="*/ 85725 h 127000"/>
              <a:gd name="connsiteX3" fmla="*/ 203200 w 307975"/>
              <a:gd name="connsiteY3" fmla="*/ 0 h 127000"/>
              <a:gd name="connsiteX4" fmla="*/ 0 w 307975"/>
              <a:gd name="connsiteY4" fmla="*/ 5080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75" h="127000">
                <a:moveTo>
                  <a:pt x="0" y="50800"/>
                </a:moveTo>
                <a:lnTo>
                  <a:pt x="130175" y="127000"/>
                </a:lnTo>
                <a:lnTo>
                  <a:pt x="307975" y="85725"/>
                </a:lnTo>
                <a:lnTo>
                  <a:pt x="203200" y="0"/>
                </a:lnTo>
                <a:lnTo>
                  <a:pt x="0" y="50800"/>
                </a:lnTo>
                <a:close/>
              </a:path>
            </a:pathLst>
          </a:custGeom>
          <a:solidFill>
            <a:srgbClr val="0093DD"/>
          </a:soli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3" name="组合 32"/>
          <p:cNvGrpSpPr/>
          <p:nvPr/>
        </p:nvGrpSpPr>
        <p:grpSpPr>
          <a:xfrm>
            <a:off x="1540744" y="1426284"/>
            <a:ext cx="976112" cy="351041"/>
            <a:chOff x="1540744" y="1426284"/>
            <a:chExt cx="976112" cy="351041"/>
          </a:xfrm>
        </p:grpSpPr>
        <p:sp>
          <p:nvSpPr>
            <p:cNvPr id="97" name="TextBox 96"/>
            <p:cNvSpPr txBox="1"/>
            <p:nvPr/>
          </p:nvSpPr>
          <p:spPr>
            <a:xfrm>
              <a:off x="1540744" y="1426284"/>
              <a:ext cx="631904" cy="307777"/>
            </a:xfrm>
            <a:prstGeom prst="rect">
              <a:avLst/>
            </a:prstGeom>
            <a:noFill/>
          </p:spPr>
          <p:txBody>
            <a:bodyPr wrap="none" rtlCol="0">
              <a:spAutoFit/>
            </a:bodyPr>
            <a:lstStyle/>
            <a:p>
              <a:r>
                <a:rPr lang="zh-CN" altLang="en-US" sz="1400" b="1" dirty="0" smtClean="0">
                  <a:solidFill>
                    <a:srgbClr val="11576A"/>
                  </a:solidFill>
                  <a:latin typeface="+mn-ea"/>
                </a:rPr>
                <a:t>扇区</a:t>
              </a:r>
              <a:r>
                <a:rPr lang="en-US" altLang="zh-CN" sz="1400" b="1" dirty="0" smtClean="0">
                  <a:solidFill>
                    <a:srgbClr val="11576A"/>
                  </a:solidFill>
                  <a:latin typeface="+mn-ea"/>
                </a:rPr>
                <a:t>s</a:t>
              </a:r>
              <a:endParaRPr lang="zh-CN" altLang="en-US" sz="1400" b="1" dirty="0">
                <a:solidFill>
                  <a:srgbClr val="11576A"/>
                </a:solidFill>
                <a:latin typeface="+mn-ea"/>
              </a:endParaRPr>
            </a:p>
          </p:txBody>
        </p:sp>
        <p:cxnSp>
          <p:nvCxnSpPr>
            <p:cNvPr id="98" name="直接箭头连接符 97"/>
            <p:cNvCxnSpPr/>
            <p:nvPr/>
          </p:nvCxnSpPr>
          <p:spPr>
            <a:xfrm>
              <a:off x="2095220" y="1580173"/>
              <a:ext cx="421636" cy="19715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547664" y="2006651"/>
            <a:ext cx="833599" cy="307777"/>
            <a:chOff x="1547664" y="2006651"/>
            <a:chExt cx="833599" cy="307777"/>
          </a:xfrm>
        </p:grpSpPr>
        <p:sp>
          <p:nvSpPr>
            <p:cNvPr id="100" name="TextBox 99"/>
            <p:cNvSpPr txBox="1"/>
            <p:nvPr/>
          </p:nvSpPr>
          <p:spPr>
            <a:xfrm>
              <a:off x="1547664" y="2006651"/>
              <a:ext cx="636713" cy="307777"/>
            </a:xfrm>
            <a:prstGeom prst="rect">
              <a:avLst/>
            </a:prstGeom>
            <a:noFill/>
          </p:spPr>
          <p:txBody>
            <a:bodyPr wrap="none" rtlCol="0">
              <a:spAutoFit/>
            </a:bodyPr>
            <a:lstStyle/>
            <a:p>
              <a:r>
                <a:rPr lang="zh-CN" altLang="en-US" sz="1400" b="1" dirty="0" smtClean="0">
                  <a:solidFill>
                    <a:srgbClr val="11576A"/>
                  </a:solidFill>
                  <a:latin typeface="+mn-ea"/>
                </a:rPr>
                <a:t>柱面</a:t>
              </a:r>
              <a:r>
                <a:rPr lang="en-US" altLang="zh-CN" sz="1400" b="1" dirty="0" smtClean="0">
                  <a:solidFill>
                    <a:srgbClr val="11576A"/>
                  </a:solidFill>
                  <a:latin typeface="+mn-ea"/>
                </a:rPr>
                <a:t>c</a:t>
              </a:r>
              <a:endParaRPr lang="zh-CN" altLang="en-US" sz="1400" b="1" dirty="0">
                <a:solidFill>
                  <a:srgbClr val="11576A"/>
                </a:solidFill>
                <a:latin typeface="+mn-ea"/>
              </a:endParaRPr>
            </a:p>
          </p:txBody>
        </p:sp>
        <p:cxnSp>
          <p:nvCxnSpPr>
            <p:cNvPr id="105" name="直接箭头连接符 104"/>
            <p:cNvCxnSpPr/>
            <p:nvPr/>
          </p:nvCxnSpPr>
          <p:spPr>
            <a:xfrm>
              <a:off x="2110836" y="2160540"/>
              <a:ext cx="270427" cy="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1589429" y="2713886"/>
            <a:ext cx="543739" cy="307777"/>
          </a:xfrm>
          <a:prstGeom prst="rect">
            <a:avLst/>
          </a:prstGeom>
          <a:noFill/>
        </p:spPr>
        <p:txBody>
          <a:bodyPr wrap="none" rtlCol="0">
            <a:spAutoFit/>
          </a:bodyPr>
          <a:lstStyle/>
          <a:p>
            <a:r>
              <a:rPr lang="zh-CN" altLang="en-US" sz="1400" b="1" dirty="0" smtClean="0">
                <a:solidFill>
                  <a:srgbClr val="11576A"/>
                </a:solidFill>
                <a:latin typeface="+mn-ea"/>
              </a:rPr>
              <a:t>盘片</a:t>
            </a:r>
            <a:endParaRPr lang="zh-CN" altLang="en-US" sz="1400" b="1" dirty="0">
              <a:solidFill>
                <a:srgbClr val="11576A"/>
              </a:solidFill>
              <a:latin typeface="+mn-ea"/>
            </a:endParaRPr>
          </a:p>
        </p:txBody>
      </p:sp>
      <p:cxnSp>
        <p:nvCxnSpPr>
          <p:cNvPr id="110" name="直接箭头连接符 109"/>
          <p:cNvCxnSpPr/>
          <p:nvPr/>
        </p:nvCxnSpPr>
        <p:spPr>
          <a:xfrm flipV="1">
            <a:off x="1982003" y="2544468"/>
            <a:ext cx="257666" cy="210818"/>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392332" y="2795309"/>
            <a:ext cx="543739" cy="307777"/>
          </a:xfrm>
          <a:prstGeom prst="rect">
            <a:avLst/>
          </a:prstGeom>
          <a:noFill/>
        </p:spPr>
        <p:txBody>
          <a:bodyPr wrap="none" rtlCol="0">
            <a:spAutoFit/>
          </a:bodyPr>
          <a:lstStyle/>
          <a:p>
            <a:r>
              <a:rPr lang="zh-CN" altLang="en-US" sz="1400" b="1" dirty="0" smtClean="0">
                <a:solidFill>
                  <a:srgbClr val="11576A"/>
                </a:solidFill>
                <a:latin typeface="+mn-ea"/>
              </a:rPr>
              <a:t>磁头</a:t>
            </a:r>
            <a:endParaRPr lang="zh-CN" altLang="en-US" sz="1400" b="1" dirty="0">
              <a:solidFill>
                <a:srgbClr val="11576A"/>
              </a:solidFill>
              <a:latin typeface="+mn-ea"/>
            </a:endParaRPr>
          </a:p>
        </p:txBody>
      </p:sp>
      <p:cxnSp>
        <p:nvCxnSpPr>
          <p:cNvPr id="112" name="直接箭头连接符 111"/>
          <p:cNvCxnSpPr/>
          <p:nvPr/>
        </p:nvCxnSpPr>
        <p:spPr>
          <a:xfrm flipV="1">
            <a:off x="3730214" y="2687937"/>
            <a:ext cx="164957" cy="16300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3620651" y="2067707"/>
            <a:ext cx="723275" cy="307777"/>
          </a:xfrm>
          <a:prstGeom prst="rect">
            <a:avLst/>
          </a:prstGeom>
          <a:noFill/>
        </p:spPr>
        <p:txBody>
          <a:bodyPr wrap="square" rtlCol="0">
            <a:spAutoFit/>
          </a:bodyPr>
          <a:lstStyle/>
          <a:p>
            <a:r>
              <a:rPr lang="zh-CN" altLang="en-US" sz="1400" b="1" dirty="0" smtClean="0">
                <a:solidFill>
                  <a:srgbClr val="11576A"/>
                </a:solidFill>
                <a:latin typeface="+mn-ea"/>
              </a:rPr>
              <a:t>读写头</a:t>
            </a:r>
            <a:endParaRPr lang="zh-CN" altLang="en-US" sz="1400" b="1" dirty="0">
              <a:solidFill>
                <a:srgbClr val="11576A"/>
              </a:solidFill>
              <a:latin typeface="+mn-ea"/>
            </a:endParaRPr>
          </a:p>
        </p:txBody>
      </p:sp>
      <p:sp>
        <p:nvSpPr>
          <p:cNvPr id="119" name="任意多边形 118"/>
          <p:cNvSpPr/>
          <p:nvPr/>
        </p:nvSpPr>
        <p:spPr>
          <a:xfrm>
            <a:off x="2701906" y="2766665"/>
            <a:ext cx="405238" cy="263132"/>
          </a:xfrm>
          <a:custGeom>
            <a:avLst/>
            <a:gdLst>
              <a:gd name="connsiteX0" fmla="*/ 548640 w 659130"/>
              <a:gd name="connsiteY0" fmla="*/ 0 h 427990"/>
              <a:gd name="connsiteX1" fmla="*/ 655320 w 659130"/>
              <a:gd name="connsiteY1" fmla="*/ 152400 h 427990"/>
              <a:gd name="connsiteX2" fmla="*/ 571500 w 659130"/>
              <a:gd name="connsiteY2" fmla="*/ 342900 h 427990"/>
              <a:gd name="connsiteX3" fmla="*/ 335280 w 659130"/>
              <a:gd name="connsiteY3" fmla="*/ 426720 h 427990"/>
              <a:gd name="connsiteX4" fmla="*/ 99060 w 659130"/>
              <a:gd name="connsiteY4" fmla="*/ 350520 h 427990"/>
              <a:gd name="connsiteX5" fmla="*/ 0 w 659130"/>
              <a:gd name="connsiteY5" fmla="*/ 220980 h 42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 h="427990">
                <a:moveTo>
                  <a:pt x="548640" y="0"/>
                </a:moveTo>
                <a:cubicBezTo>
                  <a:pt x="600075" y="47625"/>
                  <a:pt x="651510" y="95250"/>
                  <a:pt x="655320" y="152400"/>
                </a:cubicBezTo>
                <a:cubicBezTo>
                  <a:pt x="659130" y="209550"/>
                  <a:pt x="624840" y="297180"/>
                  <a:pt x="571500" y="342900"/>
                </a:cubicBezTo>
                <a:cubicBezTo>
                  <a:pt x="518160" y="388620"/>
                  <a:pt x="414020" y="425450"/>
                  <a:pt x="335280" y="426720"/>
                </a:cubicBezTo>
                <a:cubicBezTo>
                  <a:pt x="256540" y="427990"/>
                  <a:pt x="154940" y="384810"/>
                  <a:pt x="99060" y="350520"/>
                </a:cubicBezTo>
                <a:cubicBezTo>
                  <a:pt x="43180" y="316230"/>
                  <a:pt x="21590" y="268605"/>
                  <a:pt x="0" y="220980"/>
                </a:cubicBezTo>
              </a:path>
            </a:pathLst>
          </a:cu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立方体 41"/>
          <p:cNvSpPr/>
          <p:nvPr/>
        </p:nvSpPr>
        <p:spPr>
          <a:xfrm rot="420000">
            <a:off x="3370190" y="1849862"/>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平行四边形 42"/>
          <p:cNvSpPr/>
          <p:nvPr/>
        </p:nvSpPr>
        <p:spPr>
          <a:xfrm rot="360000">
            <a:off x="3438250" y="1815898"/>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立方体 65"/>
          <p:cNvSpPr/>
          <p:nvPr/>
        </p:nvSpPr>
        <p:spPr>
          <a:xfrm rot="420000">
            <a:off x="3370190" y="2460067"/>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平行四边形 66"/>
          <p:cNvSpPr/>
          <p:nvPr/>
        </p:nvSpPr>
        <p:spPr>
          <a:xfrm rot="360000">
            <a:off x="3438250" y="2426102"/>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6" name="直接箭头连接符 115"/>
          <p:cNvCxnSpPr>
            <a:endCxn id="67" idx="0"/>
          </p:cNvCxnSpPr>
          <p:nvPr/>
        </p:nvCxnSpPr>
        <p:spPr>
          <a:xfrm rot="5400000">
            <a:off x="3533465" y="2273529"/>
            <a:ext cx="182709" cy="121806"/>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92" name="立方体 91"/>
          <p:cNvSpPr/>
          <p:nvPr/>
        </p:nvSpPr>
        <p:spPr>
          <a:xfrm>
            <a:off x="4402507" y="1038484"/>
            <a:ext cx="483127" cy="1932509"/>
          </a:xfrm>
          <a:prstGeom prst="cube">
            <a:avLst/>
          </a:prstGeom>
          <a:gradFill flip="none" rotWithShape="1">
            <a:gsLst>
              <a:gs pos="100000">
                <a:srgbClr val="0093DD"/>
              </a:gs>
              <a:gs pos="32000">
                <a:schemeClr val="bg1">
                  <a:lumMod val="95000"/>
                </a:schemeClr>
              </a:gs>
              <a:gs pos="100000">
                <a:schemeClr val="accent1">
                  <a:tint val="23500"/>
                  <a:satMod val="160000"/>
                </a:schemeClr>
              </a:gs>
            </a:gsLst>
            <a:lin ang="10800000" scaled="1"/>
            <a:tileRect/>
          </a:gradFill>
          <a:ln w="19050">
            <a:solidFill>
              <a:srgbClr val="11576A"/>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箭头连接符 94"/>
          <p:cNvCxnSpPr/>
          <p:nvPr/>
        </p:nvCxnSpPr>
        <p:spPr>
          <a:xfrm rot="10800000">
            <a:off x="4769593" y="1818520"/>
            <a:ext cx="199198"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550020" y="2986665"/>
            <a:ext cx="5882325" cy="663620"/>
            <a:chOff x="550020" y="2986665"/>
            <a:chExt cx="5882325" cy="663620"/>
          </a:xfrm>
        </p:grpSpPr>
        <p:sp>
          <p:nvSpPr>
            <p:cNvPr id="99" name="内容占位符 2"/>
            <p:cNvSpPr txBox="1"/>
            <p:nvPr/>
          </p:nvSpPr>
          <p:spPr>
            <a:xfrm>
              <a:off x="860181" y="3003954"/>
              <a:ext cx="5572164" cy="6463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ym typeface="宋体" charset="0"/>
                </a:rPr>
                <a:t>读取或写入时，磁头必须被定位在</a:t>
              </a:r>
              <a:r>
                <a:rPr lang="zh-CN" altLang="en-US" sz="1800" dirty="0" smtClean="0">
                  <a:solidFill>
                    <a:srgbClr val="C00000"/>
                  </a:solidFill>
                  <a:sym typeface="宋体" charset="0"/>
                </a:rPr>
                <a:t>期望的磁道</a:t>
              </a:r>
              <a:r>
                <a:rPr lang="zh-CN" altLang="en-US" sz="1800" dirty="0" smtClean="0">
                  <a:sym typeface="宋体" charset="0"/>
                </a:rPr>
                <a:t>，并从所</a:t>
              </a:r>
              <a:r>
                <a:rPr lang="zh-CN" altLang="en-US" sz="1800" dirty="0" smtClean="0">
                  <a:solidFill>
                    <a:srgbClr val="C00000"/>
                  </a:solidFill>
                  <a:sym typeface="宋体" charset="0"/>
                </a:rPr>
                <a:t>期望的柱面和扇区</a:t>
              </a:r>
              <a:r>
                <a:rPr lang="zh-CN" altLang="en-US" sz="1800" dirty="0" smtClean="0">
                  <a:sym typeface="宋体" charset="0"/>
                </a:rPr>
                <a:t>的开始</a:t>
              </a:r>
              <a:endParaRPr kumimoji="0" lang="zh-CN" altLang="en-US" sz="1800" b="1" i="0" u="none" strike="noStrike" kern="1200" cap="none" spc="0" normalizeH="0" baseline="0" noProof="0" dirty="0">
                <a:ln>
                  <a:noFill/>
                </a:ln>
                <a:solidFill>
                  <a:srgbClr val="11576A"/>
                </a:solidFill>
                <a:effectLst/>
                <a:uLnTx/>
                <a:uFillTx/>
              </a:endParaRPr>
            </a:p>
          </p:txBody>
        </p:sp>
        <p:sp>
          <p:nvSpPr>
            <p:cNvPr id="101" name="TextBox 11"/>
            <p:cNvSpPr txBox="1"/>
            <p:nvPr/>
          </p:nvSpPr>
          <p:spPr>
            <a:xfrm>
              <a:off x="550020" y="298666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550020" y="3580221"/>
            <a:ext cx="4418771" cy="629642"/>
            <a:chOff x="550020" y="3580221"/>
            <a:chExt cx="4418771" cy="629642"/>
          </a:xfrm>
        </p:grpSpPr>
        <p:sp>
          <p:nvSpPr>
            <p:cNvPr id="102" name="内容占位符 2"/>
            <p:cNvSpPr txBox="1"/>
            <p:nvPr/>
          </p:nvSpPr>
          <p:spPr>
            <a:xfrm>
              <a:off x="834569" y="3580352"/>
              <a:ext cx="150019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寻道时间</a:t>
              </a:r>
              <a:endParaRPr kumimoji="0" lang="zh-CN" altLang="en-US" sz="1800" b="1" i="0" u="none" strike="noStrike" kern="1200" cap="none" spc="0" normalizeH="0" baseline="0" noProof="0" dirty="0">
                <a:ln>
                  <a:noFill/>
                </a:ln>
                <a:solidFill>
                  <a:srgbClr val="11576A"/>
                </a:solidFill>
                <a:effectLst/>
                <a:uLnTx/>
                <a:uFillTx/>
              </a:endParaRPr>
            </a:p>
          </p:txBody>
        </p:sp>
        <p:sp>
          <p:nvSpPr>
            <p:cNvPr id="103" name="TextBox 31"/>
            <p:cNvSpPr txBox="1"/>
            <p:nvPr/>
          </p:nvSpPr>
          <p:spPr>
            <a:xfrm>
              <a:off x="550020" y="3580221"/>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pic>
          <p:nvPicPr>
            <p:cNvPr id="104" name="图片 103" descr="小点1.png"/>
            <p:cNvPicPr>
              <a:picLocks noChangeAspect="1"/>
            </p:cNvPicPr>
            <p:nvPr/>
          </p:nvPicPr>
          <p:blipFill>
            <a:blip r:embed="rId2" cstate="print"/>
            <a:stretch>
              <a:fillRect/>
            </a:stretch>
          </p:blipFill>
          <p:spPr>
            <a:xfrm>
              <a:off x="944833" y="3973007"/>
              <a:ext cx="151066" cy="148997"/>
            </a:xfrm>
            <a:prstGeom prst="rect">
              <a:avLst/>
            </a:prstGeom>
            <a:effectLst/>
          </p:spPr>
        </p:pic>
        <p:sp>
          <p:nvSpPr>
            <p:cNvPr id="107" name="内容占位符 2"/>
            <p:cNvSpPr txBox="1"/>
            <p:nvPr/>
          </p:nvSpPr>
          <p:spPr>
            <a:xfrm>
              <a:off x="1077397" y="3868231"/>
              <a:ext cx="3891394"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定位到期望的磁道所花费的时间</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550020" y="4114117"/>
            <a:ext cx="5572828" cy="643008"/>
            <a:chOff x="550020" y="4114117"/>
            <a:chExt cx="5572828" cy="643008"/>
          </a:xfrm>
        </p:grpSpPr>
        <p:sp>
          <p:nvSpPr>
            <p:cNvPr id="108" name="内容占位符 2"/>
            <p:cNvSpPr txBox="1"/>
            <p:nvPr/>
          </p:nvSpPr>
          <p:spPr>
            <a:xfrm>
              <a:off x="834569" y="4114117"/>
              <a:ext cx="150019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旋转延迟</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09" name="TextBox 33"/>
            <p:cNvSpPr txBox="1"/>
            <p:nvPr/>
          </p:nvSpPr>
          <p:spPr>
            <a:xfrm>
              <a:off x="550020" y="4114117"/>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pic>
          <p:nvPicPr>
            <p:cNvPr id="113" name="图片 112" descr="小点1.png"/>
            <p:cNvPicPr>
              <a:picLocks noChangeAspect="1"/>
            </p:cNvPicPr>
            <p:nvPr/>
          </p:nvPicPr>
          <p:blipFill>
            <a:blip r:embed="rId2" cstate="print"/>
            <a:stretch>
              <a:fillRect/>
            </a:stretch>
          </p:blipFill>
          <p:spPr>
            <a:xfrm>
              <a:off x="944833" y="4491198"/>
              <a:ext cx="151066" cy="148997"/>
            </a:xfrm>
            <a:prstGeom prst="rect">
              <a:avLst/>
            </a:prstGeom>
            <a:effectLst/>
          </p:spPr>
        </p:pic>
        <p:sp>
          <p:nvSpPr>
            <p:cNvPr id="115" name="内容占位符 2"/>
            <p:cNvSpPr txBox="1"/>
            <p:nvPr/>
          </p:nvSpPr>
          <p:spPr>
            <a:xfrm>
              <a:off x="1088446" y="4415493"/>
              <a:ext cx="503440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从零扇区开始处到达目的地花费的时间</a:t>
              </a:r>
              <a:endParaRPr kumimoji="0" lang="zh-CN" altLang="en-US" sz="1800" b="1" i="0" u="none" strike="noStrike" kern="1200" cap="none" spc="0" normalizeH="0" baseline="0" noProof="0" dirty="0">
                <a:ln>
                  <a:noFill/>
                </a:ln>
                <a:solidFill>
                  <a:srgbClr val="11576A"/>
                </a:solidFill>
                <a:effectLst/>
                <a:uLnTx/>
                <a:uFillTx/>
              </a:endParaRPr>
            </a:p>
          </p:txBody>
        </p:sp>
      </p:grpSp>
      <p:sp>
        <p:nvSpPr>
          <p:cNvPr id="118" name="内容占位符 2"/>
          <p:cNvSpPr txBox="1"/>
          <p:nvPr/>
        </p:nvSpPr>
        <p:spPr>
          <a:xfrm>
            <a:off x="620568" y="4736450"/>
            <a:ext cx="539159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olidFill>
                  <a:srgbClr val="C00000"/>
                </a:solidFill>
                <a:sym typeface="宋体" charset="0"/>
              </a:rPr>
              <a:t>平均旋转延迟时间=磁盘旋转一周时间的一半</a:t>
            </a:r>
            <a:endParaRPr kumimoji="0" lang="zh-CN" altLang="en-US" sz="1800" b="1" i="0" u="none" strike="noStrike" kern="1200" cap="none" spc="0" normalizeH="0" baseline="0" noProof="0" dirty="0">
              <a:ln>
                <a:noFill/>
              </a:ln>
              <a:solidFill>
                <a:srgbClr val="C00000"/>
              </a:solidFill>
              <a:effectLst/>
              <a:uLnTx/>
              <a:uFillTx/>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wipe(left)">
                                      <p:cBhvr>
                                        <p:cTn id="3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a:t>
            </a:r>
            <a:r>
              <a:rPr lang="en-US" altLang="zh-CN" dirty="0" smtClean="0">
                <a:sym typeface="宋体" charset="0"/>
              </a:rPr>
              <a:t>I/O</a:t>
            </a:r>
            <a:r>
              <a:rPr lang="zh-CN" altLang="en-US" dirty="0" smtClean="0">
                <a:sym typeface="宋体" charset="0"/>
              </a:rPr>
              <a:t>传输时间</a:t>
            </a:r>
            <a:endParaRPr lang="zh-CN" altLang="en-US" dirty="0"/>
          </a:p>
        </p:txBody>
      </p:sp>
      <p:pic>
        <p:nvPicPr>
          <p:cNvPr id="16" name="Object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18262" y="2478481"/>
            <a:ext cx="2514600" cy="895350"/>
          </a:xfrm>
          <a:prstGeom prst="rect">
            <a:avLst/>
          </a:prstGeom>
          <a:noFill/>
          <a:ln>
            <a:noFill/>
          </a:ln>
        </p:spPr>
      </p:pic>
      <p:sp>
        <p:nvSpPr>
          <p:cNvPr id="17" name="Oval 6"/>
          <p:cNvSpPr>
            <a:spLocks noChangeArrowheads="1"/>
          </p:cNvSpPr>
          <p:nvPr/>
        </p:nvSpPr>
        <p:spPr bwMode="auto">
          <a:xfrm>
            <a:off x="2804731" y="2491075"/>
            <a:ext cx="522097" cy="870161"/>
          </a:xfrm>
          <a:prstGeom prst="ellipse">
            <a:avLst/>
          </a:prstGeom>
          <a:noFill/>
          <a:ln w="28575">
            <a:solidFill>
              <a:srgbClr val="005072"/>
            </a:solidFill>
            <a:miter lim="800000"/>
          </a:ln>
        </p:spPr>
        <p:txBody>
          <a:bodyPr wrap="none" anchor="ctr"/>
          <a:lstStyle/>
          <a:p>
            <a:pPr>
              <a:buFont typeface="Arial" panose="02080604020202020204" charset="0"/>
              <a:buNone/>
            </a:pPr>
            <a:endParaRPr lang="zh-CN">
              <a:solidFill>
                <a:srgbClr val="000099"/>
              </a:solidFill>
              <a:ea typeface="MS PGothic" charset="0"/>
              <a:cs typeface="MS PGothic" charset="0"/>
            </a:endParaRPr>
          </a:p>
        </p:txBody>
      </p:sp>
      <p:grpSp>
        <p:nvGrpSpPr>
          <p:cNvPr id="5" name="组合 4"/>
          <p:cNvGrpSpPr/>
          <p:nvPr/>
        </p:nvGrpSpPr>
        <p:grpSpPr>
          <a:xfrm>
            <a:off x="262350" y="843558"/>
            <a:ext cx="2117948" cy="976821"/>
            <a:chOff x="262350" y="843558"/>
            <a:chExt cx="2117948" cy="976821"/>
          </a:xfrm>
        </p:grpSpPr>
        <p:sp>
          <p:nvSpPr>
            <p:cNvPr id="33" name="TextBox 32"/>
            <p:cNvSpPr txBox="1"/>
            <p:nvPr/>
          </p:nvSpPr>
          <p:spPr>
            <a:xfrm>
              <a:off x="467544" y="843558"/>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等待设备可用</a:t>
              </a:r>
              <a:endParaRPr lang="zh-CN" altLang="en-US" b="1" dirty="0">
                <a:solidFill>
                  <a:srgbClr val="005072"/>
                </a:solidFill>
                <a:latin typeface="+mn-ea"/>
              </a:endParaRPr>
            </a:p>
          </p:txBody>
        </p:sp>
        <p:cxnSp>
          <p:nvCxnSpPr>
            <p:cNvPr id="42" name="直接连接符 41"/>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146889" y="839126"/>
            <a:ext cx="1569660" cy="981253"/>
            <a:chOff x="2146889" y="839126"/>
            <a:chExt cx="1569660" cy="981253"/>
          </a:xfrm>
        </p:grpSpPr>
        <p:sp>
          <p:nvSpPr>
            <p:cNvPr id="34"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等待通道可用</a:t>
              </a:r>
              <a:endParaRPr lang="en-US" altLang="zh-CN" b="1" dirty="0" smtClean="0">
                <a:solidFill>
                  <a:srgbClr val="005072"/>
                </a:solidFill>
                <a:latin typeface="+mn-ea"/>
              </a:endParaRPr>
            </a:p>
          </p:txBody>
        </p:sp>
        <p:cxnSp>
          <p:nvCxnSpPr>
            <p:cNvPr id="41" name="直接连接符 40"/>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3437175" y="843558"/>
            <a:ext cx="1869927" cy="976821"/>
            <a:chOff x="3437175" y="843558"/>
            <a:chExt cx="1869927" cy="976821"/>
          </a:xfrm>
        </p:grpSpPr>
        <p:sp>
          <p:nvSpPr>
            <p:cNvPr id="35" name="TextBox 34"/>
            <p:cNvSpPr txBox="1"/>
            <p:nvPr/>
          </p:nvSpPr>
          <p:spPr>
            <a:xfrm>
              <a:off x="4026442" y="843558"/>
              <a:ext cx="659155" cy="369332"/>
            </a:xfrm>
            <a:prstGeom prst="rect">
              <a:avLst/>
            </a:prstGeom>
            <a:noFill/>
            <a:ln>
              <a:noFill/>
            </a:ln>
          </p:spPr>
          <p:txBody>
            <a:bodyPr wrap="none" rtlCol="0">
              <a:spAutoFit/>
            </a:bodyPr>
            <a:lstStyle/>
            <a:p>
              <a:r>
                <a:rPr lang="zh-CN" altLang="en-US" b="1" dirty="0" smtClean="0">
                  <a:solidFill>
                    <a:srgbClr val="005072"/>
                  </a:solidFill>
                  <a:latin typeface="+mn-ea"/>
                </a:rPr>
                <a:t>寻道</a:t>
              </a:r>
              <a:endParaRPr lang="zh-CN" altLang="en-US" b="1" dirty="0">
                <a:solidFill>
                  <a:srgbClr val="005072"/>
                </a:solidFill>
                <a:latin typeface="+mn-ea"/>
              </a:endParaRPr>
            </a:p>
          </p:txBody>
        </p:sp>
        <p:cxnSp>
          <p:nvCxnSpPr>
            <p:cNvPr id="40" name="直接连接符 39"/>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6948264" y="839126"/>
            <a:ext cx="1409536" cy="981253"/>
            <a:chOff x="6948264" y="839126"/>
            <a:chExt cx="1409536" cy="981253"/>
          </a:xfrm>
        </p:grpSpPr>
        <p:sp>
          <p:nvSpPr>
            <p:cNvPr id="37"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smtClean="0">
                  <a:solidFill>
                    <a:srgbClr val="005072"/>
                  </a:solidFill>
                  <a:latin typeface="+mn-ea"/>
                </a:rPr>
                <a:t>   </a:t>
              </a:r>
              <a:r>
                <a:rPr lang="zh-CN" altLang="en-US" b="1" dirty="0" smtClean="0">
                  <a:solidFill>
                    <a:srgbClr val="005072"/>
                  </a:solidFill>
                  <a:latin typeface="+mn-ea"/>
                </a:rPr>
                <a:t>数据传送</a:t>
              </a:r>
              <a:endParaRPr lang="zh-CN" altLang="en-US" b="1" dirty="0">
                <a:solidFill>
                  <a:srgbClr val="005072"/>
                </a:solidFill>
                <a:latin typeface="+mn-ea"/>
              </a:endParaRPr>
            </a:p>
          </p:txBody>
        </p:sp>
        <p:cxnSp>
          <p:nvCxnSpPr>
            <p:cNvPr id="38" name="直接连接符 37"/>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530358" y="3408739"/>
            <a:ext cx="1107996" cy="3416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en-US" b="1" dirty="0">
                <a:solidFill>
                  <a:srgbClr val="005072"/>
                </a:solidFill>
                <a:latin typeface="+mn-ea"/>
                <a:sym typeface="宋体" charset="0"/>
              </a:rPr>
              <a:t>访问时间</a:t>
            </a:r>
            <a:endParaRPr lang="zh-CN" altLang="zh-CN" b="1" dirty="0">
              <a:solidFill>
                <a:srgbClr val="005072"/>
              </a:solidFill>
              <a:latin typeface="+mn-ea"/>
              <a:sym typeface="宋体" charset="0"/>
            </a:endParaRPr>
          </a:p>
        </p:txBody>
      </p:sp>
      <p:grpSp>
        <p:nvGrpSpPr>
          <p:cNvPr id="4" name="组合 3"/>
          <p:cNvGrpSpPr/>
          <p:nvPr/>
        </p:nvGrpSpPr>
        <p:grpSpPr>
          <a:xfrm>
            <a:off x="2384489" y="1902651"/>
            <a:ext cx="5854699" cy="369332"/>
            <a:chOff x="2384489" y="1902651"/>
            <a:chExt cx="5854699" cy="369332"/>
          </a:xfrm>
        </p:grpSpPr>
        <p:cxnSp>
          <p:nvCxnSpPr>
            <p:cNvPr id="56" name="直接连接符 55"/>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smtClean="0">
                  <a:solidFill>
                    <a:srgbClr val="005072"/>
                  </a:solidFill>
                  <a:latin typeface="+mn-ea"/>
                </a:rPr>
                <a:t>设备忙</a:t>
              </a:r>
              <a:endParaRPr lang="zh-CN" altLang="en-US" b="1" dirty="0">
                <a:solidFill>
                  <a:srgbClr val="005072"/>
                </a:solidFill>
                <a:latin typeface="+mn-ea"/>
              </a:endParaRPr>
            </a:p>
          </p:txBody>
        </p:sp>
        <p:cxnSp>
          <p:nvCxnSpPr>
            <p:cNvPr id="58" name="直接连接符 57"/>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365229" y="842390"/>
            <a:ext cx="1822807" cy="977989"/>
            <a:chOff x="5365229" y="842390"/>
            <a:chExt cx="1822807" cy="977989"/>
          </a:xfrm>
        </p:grpSpPr>
        <p:sp>
          <p:nvSpPr>
            <p:cNvPr id="36"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smtClean="0">
                  <a:solidFill>
                    <a:srgbClr val="005072"/>
                  </a:solidFill>
                  <a:latin typeface="+mn-ea"/>
                </a:rPr>
                <a:t>旋转延时</a:t>
              </a:r>
              <a:endParaRPr lang="zh-CN" altLang="en-US" b="1" dirty="0">
                <a:solidFill>
                  <a:srgbClr val="005072"/>
                </a:solidFill>
                <a:latin typeface="+mn-ea"/>
              </a:endParaRPr>
            </a:p>
          </p:txBody>
        </p:sp>
        <p:cxnSp>
          <p:nvCxnSpPr>
            <p:cNvPr id="39" name="直接连接符 38"/>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a:t>
            </a:r>
            <a:r>
              <a:rPr lang="en-US" altLang="zh-CN" dirty="0" smtClean="0">
                <a:sym typeface="宋体" charset="0"/>
              </a:rPr>
              <a:t>I/O</a:t>
            </a:r>
            <a:r>
              <a:rPr lang="zh-CN" altLang="en-US" dirty="0" smtClean="0">
                <a:sym typeface="宋体" charset="0"/>
              </a:rPr>
              <a:t>传输时间</a:t>
            </a:r>
            <a:endParaRPr lang="zh-CN" altLang="en-US" dirty="0"/>
          </a:p>
        </p:txBody>
      </p:sp>
      <p:pic>
        <p:nvPicPr>
          <p:cNvPr id="16" name="Object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18262" y="2478481"/>
            <a:ext cx="2514600" cy="895350"/>
          </a:xfrm>
          <a:prstGeom prst="rect">
            <a:avLst/>
          </a:prstGeom>
          <a:noFill/>
          <a:ln>
            <a:noFill/>
          </a:ln>
        </p:spPr>
      </p:pic>
      <p:sp>
        <p:nvSpPr>
          <p:cNvPr id="17" name="Oval 6"/>
          <p:cNvSpPr>
            <a:spLocks noChangeArrowheads="1"/>
          </p:cNvSpPr>
          <p:nvPr/>
        </p:nvSpPr>
        <p:spPr bwMode="auto">
          <a:xfrm>
            <a:off x="3487907" y="2491075"/>
            <a:ext cx="522097" cy="870161"/>
          </a:xfrm>
          <a:prstGeom prst="ellipse">
            <a:avLst/>
          </a:prstGeom>
          <a:noFill/>
          <a:ln w="28575">
            <a:solidFill>
              <a:srgbClr val="005072"/>
            </a:solidFill>
            <a:miter lim="800000"/>
          </a:ln>
        </p:spPr>
        <p:txBody>
          <a:bodyPr wrap="none" anchor="ctr"/>
          <a:lstStyle/>
          <a:p>
            <a:pPr>
              <a:buFont typeface="Arial" panose="02080604020202020204" charset="0"/>
              <a:buNone/>
            </a:pPr>
            <a:endParaRPr lang="zh-CN">
              <a:solidFill>
                <a:srgbClr val="000099"/>
              </a:solidFill>
              <a:ea typeface="MS PGothic" charset="0"/>
              <a:cs typeface="MS PGothic" charset="0"/>
            </a:endParaRPr>
          </a:p>
        </p:txBody>
      </p:sp>
      <p:sp>
        <p:nvSpPr>
          <p:cNvPr id="3" name="矩形 2"/>
          <p:cNvSpPr/>
          <p:nvPr/>
        </p:nvSpPr>
        <p:spPr>
          <a:xfrm>
            <a:off x="3187244" y="3386425"/>
            <a:ext cx="1107996" cy="3416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en-US" b="1" dirty="0">
                <a:solidFill>
                  <a:srgbClr val="005072"/>
                </a:solidFill>
                <a:latin typeface="+mn-ea"/>
                <a:sym typeface="宋体" charset="0"/>
              </a:rPr>
              <a:t>寻道时间</a:t>
            </a:r>
            <a:endParaRPr lang="zh-CN" altLang="zh-CN" b="1" dirty="0">
              <a:solidFill>
                <a:srgbClr val="005072"/>
              </a:solidFill>
              <a:latin typeface="+mn-ea"/>
              <a:sym typeface="宋体" charset="0"/>
            </a:endParaRPr>
          </a:p>
        </p:txBody>
      </p:sp>
      <p:grpSp>
        <p:nvGrpSpPr>
          <p:cNvPr id="56" name="组合 55"/>
          <p:cNvGrpSpPr/>
          <p:nvPr/>
        </p:nvGrpSpPr>
        <p:grpSpPr>
          <a:xfrm>
            <a:off x="262350" y="843558"/>
            <a:ext cx="2117948" cy="976821"/>
            <a:chOff x="262350" y="843558"/>
            <a:chExt cx="2117948" cy="976821"/>
          </a:xfrm>
        </p:grpSpPr>
        <p:sp>
          <p:nvSpPr>
            <p:cNvPr id="57" name="TextBox 32"/>
            <p:cNvSpPr txBox="1"/>
            <p:nvPr/>
          </p:nvSpPr>
          <p:spPr>
            <a:xfrm>
              <a:off x="467544" y="843558"/>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等待设备可用</a:t>
              </a:r>
              <a:endParaRPr lang="zh-CN" altLang="en-US" b="1" dirty="0">
                <a:solidFill>
                  <a:srgbClr val="005072"/>
                </a:solidFill>
                <a:latin typeface="+mn-ea"/>
              </a:endParaRPr>
            </a:p>
          </p:txBody>
        </p:sp>
        <p:cxnSp>
          <p:nvCxnSpPr>
            <p:cNvPr id="58" name="直接连接符 57"/>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2146889" y="839126"/>
            <a:ext cx="1569660" cy="981253"/>
            <a:chOff x="2146889" y="839126"/>
            <a:chExt cx="1569660" cy="981253"/>
          </a:xfrm>
        </p:grpSpPr>
        <p:sp>
          <p:nvSpPr>
            <p:cNvPr id="68"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等待通道可用</a:t>
              </a:r>
              <a:endParaRPr lang="en-US" altLang="zh-CN" b="1" dirty="0" smtClean="0">
                <a:solidFill>
                  <a:srgbClr val="005072"/>
                </a:solidFill>
                <a:latin typeface="+mn-ea"/>
              </a:endParaRPr>
            </a:p>
          </p:txBody>
        </p:sp>
        <p:cxnSp>
          <p:nvCxnSpPr>
            <p:cNvPr id="69" name="直接连接符 68"/>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3437175" y="843558"/>
            <a:ext cx="1869927" cy="976821"/>
            <a:chOff x="3437175" y="843558"/>
            <a:chExt cx="1869927" cy="976821"/>
          </a:xfrm>
        </p:grpSpPr>
        <p:sp>
          <p:nvSpPr>
            <p:cNvPr id="74" name="TextBox 34"/>
            <p:cNvSpPr txBox="1"/>
            <p:nvPr/>
          </p:nvSpPr>
          <p:spPr>
            <a:xfrm>
              <a:off x="4026442" y="843558"/>
              <a:ext cx="659155" cy="369332"/>
            </a:xfrm>
            <a:prstGeom prst="rect">
              <a:avLst/>
            </a:prstGeom>
            <a:noFill/>
            <a:ln>
              <a:noFill/>
            </a:ln>
          </p:spPr>
          <p:txBody>
            <a:bodyPr wrap="none" rtlCol="0">
              <a:spAutoFit/>
            </a:bodyPr>
            <a:lstStyle/>
            <a:p>
              <a:r>
                <a:rPr lang="zh-CN" altLang="en-US" b="1" dirty="0" smtClean="0">
                  <a:solidFill>
                    <a:srgbClr val="005072"/>
                  </a:solidFill>
                  <a:latin typeface="+mn-ea"/>
                </a:rPr>
                <a:t>寻道</a:t>
              </a:r>
              <a:endParaRPr lang="zh-CN" altLang="en-US" b="1" dirty="0">
                <a:solidFill>
                  <a:srgbClr val="005072"/>
                </a:solidFill>
                <a:latin typeface="+mn-ea"/>
              </a:endParaRPr>
            </a:p>
          </p:txBody>
        </p:sp>
        <p:cxnSp>
          <p:nvCxnSpPr>
            <p:cNvPr id="75" name="直接连接符 74"/>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6948264" y="839126"/>
            <a:ext cx="1409536" cy="981253"/>
            <a:chOff x="6948264" y="839126"/>
            <a:chExt cx="1409536" cy="981253"/>
          </a:xfrm>
        </p:grpSpPr>
        <p:sp>
          <p:nvSpPr>
            <p:cNvPr id="78"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smtClean="0">
                  <a:solidFill>
                    <a:srgbClr val="005072"/>
                  </a:solidFill>
                  <a:latin typeface="+mn-ea"/>
                </a:rPr>
                <a:t>   </a:t>
              </a:r>
              <a:r>
                <a:rPr lang="zh-CN" altLang="en-US" b="1" dirty="0" smtClean="0">
                  <a:solidFill>
                    <a:srgbClr val="005072"/>
                  </a:solidFill>
                  <a:latin typeface="+mn-ea"/>
                </a:rPr>
                <a:t>数据传送</a:t>
              </a:r>
              <a:endParaRPr lang="zh-CN" altLang="en-US" b="1" dirty="0">
                <a:solidFill>
                  <a:srgbClr val="005072"/>
                </a:solidFill>
                <a:latin typeface="+mn-ea"/>
              </a:endParaRPr>
            </a:p>
          </p:txBody>
        </p:sp>
        <p:cxnSp>
          <p:nvCxnSpPr>
            <p:cNvPr id="79" name="直接连接符 78"/>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2384489" y="1902651"/>
            <a:ext cx="5854699" cy="369332"/>
            <a:chOff x="2384489" y="1902651"/>
            <a:chExt cx="5854699" cy="369332"/>
          </a:xfrm>
        </p:grpSpPr>
        <p:cxnSp>
          <p:nvCxnSpPr>
            <p:cNvPr id="82" name="直接连接符 81"/>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smtClean="0">
                  <a:solidFill>
                    <a:srgbClr val="005072"/>
                  </a:solidFill>
                  <a:latin typeface="+mn-ea"/>
                </a:rPr>
                <a:t>设备忙</a:t>
              </a:r>
              <a:endParaRPr lang="zh-CN" altLang="en-US" b="1" dirty="0">
                <a:solidFill>
                  <a:srgbClr val="005072"/>
                </a:solidFill>
                <a:latin typeface="+mn-ea"/>
              </a:endParaRPr>
            </a:p>
          </p:txBody>
        </p:sp>
        <p:cxnSp>
          <p:nvCxnSpPr>
            <p:cNvPr id="84" name="直接连接符 83"/>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5365229" y="842390"/>
            <a:ext cx="1822807" cy="977989"/>
            <a:chOff x="5365229" y="842390"/>
            <a:chExt cx="1822807" cy="977989"/>
          </a:xfrm>
        </p:grpSpPr>
        <p:sp>
          <p:nvSpPr>
            <p:cNvPr id="86"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smtClean="0">
                  <a:solidFill>
                    <a:srgbClr val="005072"/>
                  </a:solidFill>
                  <a:latin typeface="+mn-ea"/>
                </a:rPr>
                <a:t>旋转延时</a:t>
              </a:r>
              <a:endParaRPr lang="zh-CN" altLang="en-US" b="1" dirty="0">
                <a:solidFill>
                  <a:srgbClr val="005072"/>
                </a:solidFill>
                <a:latin typeface="+mn-ea"/>
              </a:endParaRPr>
            </a:p>
          </p:txBody>
        </p:sp>
        <p:cxnSp>
          <p:nvCxnSpPr>
            <p:cNvPr id="87" name="直接连接符 86"/>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a:t>
            </a:r>
            <a:r>
              <a:rPr lang="en-US" altLang="zh-CN" dirty="0" smtClean="0">
                <a:sym typeface="宋体" charset="0"/>
              </a:rPr>
              <a:t>I/O</a:t>
            </a:r>
            <a:r>
              <a:rPr lang="zh-CN" altLang="en-US" dirty="0" smtClean="0">
                <a:sym typeface="宋体" charset="0"/>
              </a:rPr>
              <a:t>传输时间</a:t>
            </a:r>
            <a:endParaRPr lang="zh-CN" altLang="en-US" dirty="0"/>
          </a:p>
        </p:txBody>
      </p:sp>
      <p:pic>
        <p:nvPicPr>
          <p:cNvPr id="16" name="Object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18262" y="2478481"/>
            <a:ext cx="2514600" cy="895350"/>
          </a:xfrm>
          <a:prstGeom prst="rect">
            <a:avLst/>
          </a:prstGeom>
          <a:noFill/>
          <a:ln>
            <a:noFill/>
          </a:ln>
        </p:spPr>
      </p:pic>
      <p:sp>
        <p:nvSpPr>
          <p:cNvPr id="17" name="Oval 6"/>
          <p:cNvSpPr>
            <a:spLocks noChangeArrowheads="1"/>
          </p:cNvSpPr>
          <p:nvPr/>
        </p:nvSpPr>
        <p:spPr bwMode="auto">
          <a:xfrm>
            <a:off x="4148474" y="2548597"/>
            <a:ext cx="522097" cy="870161"/>
          </a:xfrm>
          <a:prstGeom prst="ellipse">
            <a:avLst/>
          </a:prstGeom>
          <a:noFill/>
          <a:ln w="28575">
            <a:solidFill>
              <a:srgbClr val="005072"/>
            </a:solidFill>
            <a:miter lim="800000"/>
          </a:ln>
        </p:spPr>
        <p:txBody>
          <a:bodyPr wrap="none" anchor="ctr"/>
          <a:lstStyle/>
          <a:p>
            <a:pPr>
              <a:buFont typeface="Arial" panose="02080604020202020204" charset="0"/>
              <a:buNone/>
            </a:pPr>
            <a:endParaRPr lang="zh-CN">
              <a:solidFill>
                <a:srgbClr val="000099"/>
              </a:solidFill>
              <a:ea typeface="MS PGothic" charset="0"/>
              <a:cs typeface="MS PGothic" charset="0"/>
            </a:endParaRPr>
          </a:p>
        </p:txBody>
      </p:sp>
      <p:sp>
        <p:nvSpPr>
          <p:cNvPr id="3" name="矩形 2"/>
          <p:cNvSpPr/>
          <p:nvPr/>
        </p:nvSpPr>
        <p:spPr>
          <a:xfrm>
            <a:off x="3855524" y="3488874"/>
            <a:ext cx="1107996" cy="3416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en-US" b="1" dirty="0">
                <a:solidFill>
                  <a:srgbClr val="005072"/>
                </a:solidFill>
                <a:latin typeface="+mn-ea"/>
                <a:sym typeface="宋体" charset="0"/>
              </a:rPr>
              <a:t>旋转延迟</a:t>
            </a:r>
            <a:endParaRPr lang="zh-CN" altLang="zh-CN" b="1" dirty="0">
              <a:solidFill>
                <a:srgbClr val="005072"/>
              </a:solidFill>
              <a:latin typeface="+mn-ea"/>
              <a:sym typeface="宋体" charset="0"/>
            </a:endParaRPr>
          </a:p>
        </p:txBody>
      </p:sp>
      <p:sp>
        <p:nvSpPr>
          <p:cNvPr id="56" name="Text Box 13"/>
          <p:cNvSpPr txBox="1">
            <a:spLocks noChangeArrowheads="1"/>
          </p:cNvSpPr>
          <p:nvPr/>
        </p:nvSpPr>
        <p:spPr bwMode="auto">
          <a:xfrm>
            <a:off x="3406802" y="3776272"/>
            <a:ext cx="2527538" cy="338554"/>
          </a:xfrm>
          <a:prstGeom prst="rect">
            <a:avLst/>
          </a:prstGeom>
          <a:noFill/>
          <a:ln>
            <a:noFill/>
          </a:ln>
          <a:effectLst/>
        </p:spPr>
        <p:txBody>
          <a:bodyPr wrap="squar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spcBef>
                <a:spcPct val="50000"/>
              </a:spcBef>
              <a:buFont typeface="Arial" panose="02080604020202020204" charset="0"/>
              <a:buNone/>
            </a:pPr>
            <a:r>
              <a:rPr lang="zh-CN" sz="1600" b="1" dirty="0">
                <a:solidFill>
                  <a:srgbClr val="C00000"/>
                </a:solidFill>
                <a:latin typeface="+mn-ea"/>
                <a:ea typeface="+mn-ea"/>
              </a:rPr>
              <a:t>1/r </a:t>
            </a:r>
            <a:r>
              <a:rPr lang="en-US" altLang="zh-CN" sz="1600" b="1" dirty="0" smtClean="0">
                <a:solidFill>
                  <a:srgbClr val="C00000"/>
                </a:solidFill>
                <a:latin typeface="+mn-ea"/>
                <a:ea typeface="+mn-ea"/>
              </a:rPr>
              <a:t>=</a:t>
            </a:r>
            <a:r>
              <a:rPr lang="zh-CN" altLang="en-US" sz="1600" b="1" dirty="0" smtClean="0">
                <a:solidFill>
                  <a:srgbClr val="C00000"/>
                </a:solidFill>
                <a:latin typeface="+mn-ea"/>
                <a:ea typeface="+mn-ea"/>
              </a:rPr>
              <a:t>旋转</a:t>
            </a:r>
            <a:r>
              <a:rPr lang="zh-CN" altLang="en-US" sz="1600" b="1" dirty="0">
                <a:solidFill>
                  <a:srgbClr val="C00000"/>
                </a:solidFill>
                <a:latin typeface="+mn-ea"/>
                <a:ea typeface="+mn-ea"/>
              </a:rPr>
              <a:t>一周的时间</a:t>
            </a:r>
          </a:p>
        </p:txBody>
      </p:sp>
      <p:grpSp>
        <p:nvGrpSpPr>
          <p:cNvPr id="57" name="组合 56"/>
          <p:cNvGrpSpPr/>
          <p:nvPr/>
        </p:nvGrpSpPr>
        <p:grpSpPr>
          <a:xfrm>
            <a:off x="262350" y="843558"/>
            <a:ext cx="2117948" cy="976821"/>
            <a:chOff x="262350" y="843558"/>
            <a:chExt cx="2117948" cy="976821"/>
          </a:xfrm>
        </p:grpSpPr>
        <p:sp>
          <p:nvSpPr>
            <p:cNvPr id="58" name="TextBox 32"/>
            <p:cNvSpPr txBox="1"/>
            <p:nvPr/>
          </p:nvSpPr>
          <p:spPr>
            <a:xfrm>
              <a:off x="467544" y="843558"/>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等待设备可用</a:t>
              </a:r>
              <a:endParaRPr lang="zh-CN" altLang="en-US" b="1" dirty="0">
                <a:solidFill>
                  <a:srgbClr val="005072"/>
                </a:solidFill>
                <a:latin typeface="+mn-ea"/>
              </a:endParaRPr>
            </a:p>
          </p:txBody>
        </p:sp>
        <p:cxnSp>
          <p:nvCxnSpPr>
            <p:cNvPr id="59" name="直接连接符 58"/>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2146889" y="839126"/>
            <a:ext cx="1569660" cy="981253"/>
            <a:chOff x="2146889" y="839126"/>
            <a:chExt cx="1569660" cy="981253"/>
          </a:xfrm>
        </p:grpSpPr>
        <p:sp>
          <p:nvSpPr>
            <p:cNvPr id="69"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等待通道可用</a:t>
              </a:r>
              <a:endParaRPr lang="en-US" altLang="zh-CN" b="1" dirty="0" smtClean="0">
                <a:solidFill>
                  <a:srgbClr val="005072"/>
                </a:solidFill>
                <a:latin typeface="+mn-ea"/>
              </a:endParaRPr>
            </a:p>
          </p:txBody>
        </p:sp>
        <p:cxnSp>
          <p:nvCxnSpPr>
            <p:cNvPr id="70" name="直接连接符 69"/>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3437175" y="843558"/>
            <a:ext cx="1869927" cy="976821"/>
            <a:chOff x="3437175" y="843558"/>
            <a:chExt cx="1869927" cy="976821"/>
          </a:xfrm>
        </p:grpSpPr>
        <p:sp>
          <p:nvSpPr>
            <p:cNvPr id="75" name="TextBox 34"/>
            <p:cNvSpPr txBox="1"/>
            <p:nvPr/>
          </p:nvSpPr>
          <p:spPr>
            <a:xfrm>
              <a:off x="4026442" y="843558"/>
              <a:ext cx="659155" cy="369332"/>
            </a:xfrm>
            <a:prstGeom prst="rect">
              <a:avLst/>
            </a:prstGeom>
            <a:noFill/>
            <a:ln>
              <a:noFill/>
            </a:ln>
          </p:spPr>
          <p:txBody>
            <a:bodyPr wrap="none" rtlCol="0">
              <a:spAutoFit/>
            </a:bodyPr>
            <a:lstStyle/>
            <a:p>
              <a:r>
                <a:rPr lang="zh-CN" altLang="en-US" b="1" dirty="0" smtClean="0">
                  <a:solidFill>
                    <a:srgbClr val="005072"/>
                  </a:solidFill>
                  <a:latin typeface="+mn-ea"/>
                </a:rPr>
                <a:t>寻道</a:t>
              </a:r>
              <a:endParaRPr lang="zh-CN" altLang="en-US" b="1" dirty="0">
                <a:solidFill>
                  <a:srgbClr val="005072"/>
                </a:solidFill>
                <a:latin typeface="+mn-ea"/>
              </a:endParaRPr>
            </a:p>
          </p:txBody>
        </p:sp>
        <p:cxnSp>
          <p:nvCxnSpPr>
            <p:cNvPr id="76" name="直接连接符 75"/>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6948264" y="839126"/>
            <a:ext cx="1409536" cy="981253"/>
            <a:chOff x="6948264" y="839126"/>
            <a:chExt cx="1409536" cy="981253"/>
          </a:xfrm>
        </p:grpSpPr>
        <p:sp>
          <p:nvSpPr>
            <p:cNvPr id="79"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smtClean="0">
                  <a:solidFill>
                    <a:srgbClr val="005072"/>
                  </a:solidFill>
                  <a:latin typeface="+mn-ea"/>
                </a:rPr>
                <a:t>   </a:t>
              </a:r>
              <a:r>
                <a:rPr lang="zh-CN" altLang="en-US" b="1" dirty="0" smtClean="0">
                  <a:solidFill>
                    <a:srgbClr val="005072"/>
                  </a:solidFill>
                  <a:latin typeface="+mn-ea"/>
                </a:rPr>
                <a:t>数据传送</a:t>
              </a:r>
              <a:endParaRPr lang="zh-CN" altLang="en-US" b="1" dirty="0">
                <a:solidFill>
                  <a:srgbClr val="005072"/>
                </a:solidFill>
                <a:latin typeface="+mn-ea"/>
              </a:endParaRPr>
            </a:p>
          </p:txBody>
        </p:sp>
        <p:cxnSp>
          <p:nvCxnSpPr>
            <p:cNvPr id="80" name="直接连接符 79"/>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384489" y="1902651"/>
            <a:ext cx="5854699" cy="369332"/>
            <a:chOff x="2384489" y="1902651"/>
            <a:chExt cx="5854699" cy="369332"/>
          </a:xfrm>
        </p:grpSpPr>
        <p:cxnSp>
          <p:nvCxnSpPr>
            <p:cNvPr id="83" name="直接连接符 82"/>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smtClean="0">
                  <a:solidFill>
                    <a:srgbClr val="005072"/>
                  </a:solidFill>
                  <a:latin typeface="+mn-ea"/>
                </a:rPr>
                <a:t>设备忙</a:t>
              </a:r>
              <a:endParaRPr lang="zh-CN" altLang="en-US" b="1" dirty="0">
                <a:solidFill>
                  <a:srgbClr val="005072"/>
                </a:solidFill>
                <a:latin typeface="+mn-ea"/>
              </a:endParaRPr>
            </a:p>
          </p:txBody>
        </p:sp>
        <p:cxnSp>
          <p:nvCxnSpPr>
            <p:cNvPr id="85" name="直接连接符 84"/>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5365229" y="842390"/>
            <a:ext cx="1822807" cy="977989"/>
            <a:chOff x="5365229" y="842390"/>
            <a:chExt cx="1822807" cy="977989"/>
          </a:xfrm>
        </p:grpSpPr>
        <p:sp>
          <p:nvSpPr>
            <p:cNvPr id="87"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smtClean="0">
                  <a:solidFill>
                    <a:srgbClr val="005072"/>
                  </a:solidFill>
                  <a:latin typeface="+mn-ea"/>
                </a:rPr>
                <a:t>旋转延时</a:t>
              </a:r>
              <a:endParaRPr lang="zh-CN" altLang="en-US" b="1" dirty="0">
                <a:solidFill>
                  <a:srgbClr val="005072"/>
                </a:solidFill>
                <a:latin typeface="+mn-ea"/>
              </a:endParaRPr>
            </a:p>
          </p:txBody>
        </p:sp>
        <p:cxnSp>
          <p:nvCxnSpPr>
            <p:cNvPr id="88" name="直接连接符 87"/>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三种常见设备接口类型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856755"/>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2236583"/>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1547664" y="1478125"/>
            <a:ext cx="3095264" cy="374461"/>
            <a:chOff x="1548744" y="1635646"/>
            <a:chExt cx="3095264" cy="374461"/>
          </a:xfrm>
        </p:grpSpPr>
        <p:pic>
          <p:nvPicPr>
            <p:cNvPr id="13" name="图片 12" descr="小点1.png"/>
            <p:cNvPicPr>
              <a:picLocks noChangeAspect="1"/>
            </p:cNvPicPr>
            <p:nvPr/>
          </p:nvPicPr>
          <p:blipFill>
            <a:blip r:embed="rId2" cstate="print"/>
            <a:stretch>
              <a:fillRect/>
            </a:stretch>
          </p:blipFill>
          <p:spPr>
            <a:xfrm>
              <a:off x="1548744" y="1740422"/>
              <a:ext cx="151066" cy="148997"/>
            </a:xfrm>
            <a:prstGeom prst="rect">
              <a:avLst/>
            </a:prstGeom>
            <a:effectLst/>
          </p:spPr>
        </p:pic>
        <p:sp>
          <p:nvSpPr>
            <p:cNvPr id="14" name="内容占位符 2"/>
            <p:cNvSpPr txBox="1"/>
            <p:nvPr/>
          </p:nvSpPr>
          <p:spPr>
            <a:xfrm>
              <a:off x="1681307" y="1635646"/>
              <a:ext cx="2962701"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 键盘/鼠标, 串口等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Object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18262" y="2478481"/>
            <a:ext cx="2514600" cy="895350"/>
          </a:xfrm>
          <a:prstGeom prst="rect">
            <a:avLst/>
          </a:prstGeom>
          <a:noFill/>
          <a:ln>
            <a:noFill/>
          </a:ln>
        </p:spPr>
      </p:pic>
      <p:sp>
        <p:nvSpPr>
          <p:cNvPr id="15" name="标题 1"/>
          <p:cNvSpPr txBox="1"/>
          <p:nvPr/>
        </p:nvSpPr>
        <p:spPr>
          <a:xfrm>
            <a:off x="346115" y="1948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磁盘</a:t>
            </a:r>
            <a:r>
              <a:rPr lang="en-US" altLang="zh-CN" dirty="0" smtClean="0">
                <a:sym typeface="宋体" charset="0"/>
              </a:rPr>
              <a:t>I/O</a:t>
            </a:r>
            <a:r>
              <a:rPr lang="zh-CN" altLang="en-US" dirty="0" smtClean="0">
                <a:sym typeface="宋体" charset="0"/>
              </a:rPr>
              <a:t>传输时间</a:t>
            </a:r>
            <a:endParaRPr lang="zh-CN" altLang="en-US" dirty="0"/>
          </a:p>
        </p:txBody>
      </p:sp>
      <p:sp>
        <p:nvSpPr>
          <p:cNvPr id="17" name="Oval 6"/>
          <p:cNvSpPr>
            <a:spLocks noChangeArrowheads="1"/>
          </p:cNvSpPr>
          <p:nvPr/>
        </p:nvSpPr>
        <p:spPr bwMode="auto">
          <a:xfrm>
            <a:off x="4860032" y="2533296"/>
            <a:ext cx="522097" cy="870161"/>
          </a:xfrm>
          <a:prstGeom prst="ellipse">
            <a:avLst/>
          </a:prstGeom>
          <a:noFill/>
          <a:ln w="28575">
            <a:solidFill>
              <a:srgbClr val="005072"/>
            </a:solidFill>
            <a:miter lim="800000"/>
          </a:ln>
        </p:spPr>
        <p:txBody>
          <a:bodyPr wrap="none" anchor="ctr"/>
          <a:lstStyle/>
          <a:p>
            <a:pPr>
              <a:buFont typeface="Arial" panose="02080604020202020204" charset="0"/>
              <a:buNone/>
            </a:pPr>
            <a:endParaRPr lang="zh-CN">
              <a:solidFill>
                <a:srgbClr val="000099"/>
              </a:solidFill>
              <a:ea typeface="MS PGothic" charset="0"/>
              <a:cs typeface="MS PGothic" charset="0"/>
            </a:endParaRPr>
          </a:p>
        </p:txBody>
      </p:sp>
      <p:sp>
        <p:nvSpPr>
          <p:cNvPr id="3" name="矩形 2"/>
          <p:cNvSpPr/>
          <p:nvPr/>
        </p:nvSpPr>
        <p:spPr>
          <a:xfrm>
            <a:off x="4570599" y="3433466"/>
            <a:ext cx="1107996" cy="3416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en-US" b="1" dirty="0" smtClean="0">
                <a:solidFill>
                  <a:srgbClr val="005072"/>
                </a:solidFill>
                <a:latin typeface="+mn-ea"/>
                <a:sym typeface="宋体" charset="0"/>
              </a:rPr>
              <a:t>传输时间</a:t>
            </a:r>
            <a:endParaRPr lang="zh-CN" altLang="zh-CN" b="1" dirty="0">
              <a:solidFill>
                <a:srgbClr val="005072"/>
              </a:solidFill>
              <a:latin typeface="+mn-ea"/>
              <a:sym typeface="宋体" charset="0"/>
            </a:endParaRPr>
          </a:p>
        </p:txBody>
      </p:sp>
      <p:sp>
        <p:nvSpPr>
          <p:cNvPr id="56" name="Text Box 13"/>
          <p:cNvSpPr txBox="1">
            <a:spLocks noChangeArrowheads="1"/>
          </p:cNvSpPr>
          <p:nvPr/>
        </p:nvSpPr>
        <p:spPr bwMode="auto">
          <a:xfrm>
            <a:off x="4165661" y="3775098"/>
            <a:ext cx="2527538" cy="313932"/>
          </a:xfrm>
          <a:prstGeom prst="rect">
            <a:avLst/>
          </a:prstGeom>
          <a:noFill/>
          <a:ln>
            <a:noFill/>
          </a:ln>
          <a:effectLst/>
        </p:spPr>
        <p:txBody>
          <a:bodyPr wrap="squar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zh-CN" sz="1600" b="1" dirty="0">
                <a:solidFill>
                  <a:srgbClr val="C00000"/>
                </a:solidFill>
                <a:latin typeface="+mn-ea"/>
                <a:ea typeface="+mn-ea"/>
                <a:sym typeface="宋体" charset="0"/>
              </a:rPr>
              <a:t>b = </a:t>
            </a:r>
            <a:r>
              <a:rPr lang="zh-CN" altLang="en-US" sz="1600" b="1" dirty="0">
                <a:solidFill>
                  <a:srgbClr val="C00000"/>
                </a:solidFill>
                <a:latin typeface="+mn-ea"/>
                <a:ea typeface="+mn-ea"/>
                <a:sym typeface="宋体" charset="0"/>
              </a:rPr>
              <a:t>传输的比特数</a:t>
            </a:r>
            <a:endParaRPr lang="en-US" altLang="zh-CN" sz="1600" b="1" dirty="0">
              <a:solidFill>
                <a:srgbClr val="C00000"/>
              </a:solidFill>
              <a:latin typeface="+mn-ea"/>
              <a:ea typeface="+mn-ea"/>
              <a:sym typeface="宋体" charset="0"/>
            </a:endParaRPr>
          </a:p>
        </p:txBody>
      </p:sp>
      <p:sp>
        <p:nvSpPr>
          <p:cNvPr id="4" name="矩形 3"/>
          <p:cNvSpPr/>
          <p:nvPr/>
        </p:nvSpPr>
        <p:spPr>
          <a:xfrm>
            <a:off x="4148482" y="4033467"/>
            <a:ext cx="2073003" cy="3139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zh-CN" sz="1600" b="1" dirty="0">
                <a:solidFill>
                  <a:srgbClr val="C00000"/>
                </a:solidFill>
                <a:latin typeface="+mn-ea"/>
                <a:sym typeface="宋体" charset="0"/>
              </a:rPr>
              <a:t>N = </a:t>
            </a:r>
            <a:r>
              <a:rPr lang="zh-CN" altLang="en-US" sz="1600" b="1" dirty="0">
                <a:solidFill>
                  <a:srgbClr val="C00000"/>
                </a:solidFill>
                <a:latin typeface="+mn-ea"/>
                <a:sym typeface="宋体" charset="0"/>
              </a:rPr>
              <a:t>磁道上的比特数</a:t>
            </a:r>
            <a:endParaRPr lang="en-US" altLang="zh-CN" sz="1600" b="1" dirty="0">
              <a:solidFill>
                <a:srgbClr val="C00000"/>
              </a:solidFill>
              <a:latin typeface="+mn-ea"/>
              <a:sym typeface="宋体" charset="0"/>
            </a:endParaRPr>
          </a:p>
        </p:txBody>
      </p:sp>
      <p:sp>
        <p:nvSpPr>
          <p:cNvPr id="5" name="矩形 4"/>
          <p:cNvSpPr/>
          <p:nvPr/>
        </p:nvSpPr>
        <p:spPr>
          <a:xfrm>
            <a:off x="4231572" y="4294363"/>
            <a:ext cx="1369286" cy="313932"/>
          </a:xfrm>
          <a:prstGeom prst="rect">
            <a:avLst/>
          </a:prstGeom>
        </p:spPr>
        <p:txBody>
          <a:bodyPr wrap="none">
            <a:spAutoFit/>
          </a:bodyPr>
          <a:lstStyle/>
          <a:p>
            <a:pPr marL="342900" indent="-342900" defTabSz="-635">
              <a:lnSpc>
                <a:spcPct val="90000"/>
              </a:lnSpc>
              <a:spcBef>
                <a:spcPct val="20000"/>
              </a:spcBef>
              <a:buClr>
                <a:schemeClr val="folHlink"/>
              </a:buClr>
              <a:buSzPct val="75000"/>
              <a:buFont typeface="Monotype Sorts" charset="0"/>
              <a:buNone/>
              <a:tabLst>
                <a:tab pos="911225" algn="l"/>
                <a:tab pos="1825625" algn="l"/>
                <a:tab pos="2740025" algn="l"/>
                <a:tab pos="3652520" algn="l"/>
                <a:tab pos="4566920" algn="l"/>
                <a:tab pos="5481320" algn="l"/>
                <a:tab pos="6395720" algn="l"/>
                <a:tab pos="7310120" algn="l"/>
                <a:tab pos="8224520" algn="l"/>
                <a:tab pos="9138920" algn="l"/>
                <a:tab pos="10053320" algn="l"/>
              </a:tabLst>
            </a:pPr>
            <a:r>
              <a:rPr lang="zh-CN" altLang="zh-CN" sz="1600" b="1" dirty="0">
                <a:solidFill>
                  <a:srgbClr val="C00000"/>
                </a:solidFill>
                <a:latin typeface="+mn-ea"/>
                <a:sym typeface="宋体" charset="0"/>
              </a:rPr>
              <a:t>r = </a:t>
            </a:r>
            <a:r>
              <a:rPr lang="zh-CN" altLang="en-US" sz="1600" b="1" dirty="0">
                <a:solidFill>
                  <a:srgbClr val="C00000"/>
                </a:solidFill>
                <a:latin typeface="+mn-ea"/>
                <a:sym typeface="宋体" charset="0"/>
              </a:rPr>
              <a:t>磁盘转数</a:t>
            </a:r>
            <a:endParaRPr lang="zh-CN" altLang="zh-CN" sz="1400" b="1" dirty="0">
              <a:solidFill>
                <a:srgbClr val="C00000"/>
              </a:solidFill>
              <a:latin typeface="+mn-ea"/>
              <a:cs typeface="MS PGothic" charset="0"/>
            </a:endParaRPr>
          </a:p>
        </p:txBody>
      </p:sp>
      <p:grpSp>
        <p:nvGrpSpPr>
          <p:cNvPr id="57" name="组合 56"/>
          <p:cNvGrpSpPr/>
          <p:nvPr/>
        </p:nvGrpSpPr>
        <p:grpSpPr>
          <a:xfrm>
            <a:off x="262350" y="843558"/>
            <a:ext cx="2117948" cy="976821"/>
            <a:chOff x="262350" y="843558"/>
            <a:chExt cx="2117948" cy="976821"/>
          </a:xfrm>
        </p:grpSpPr>
        <p:sp>
          <p:nvSpPr>
            <p:cNvPr id="58" name="TextBox 32"/>
            <p:cNvSpPr txBox="1"/>
            <p:nvPr/>
          </p:nvSpPr>
          <p:spPr>
            <a:xfrm>
              <a:off x="467544" y="843558"/>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等待设备可用</a:t>
              </a:r>
              <a:endParaRPr lang="zh-CN" altLang="en-US" b="1" dirty="0">
                <a:solidFill>
                  <a:srgbClr val="005072"/>
                </a:solidFill>
                <a:latin typeface="+mn-ea"/>
              </a:endParaRPr>
            </a:p>
          </p:txBody>
        </p:sp>
        <p:cxnSp>
          <p:nvCxnSpPr>
            <p:cNvPr id="59" name="直接连接符 58"/>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2146889" y="839126"/>
            <a:ext cx="1569660" cy="981253"/>
            <a:chOff x="2146889" y="839126"/>
            <a:chExt cx="1569660" cy="981253"/>
          </a:xfrm>
        </p:grpSpPr>
        <p:sp>
          <p:nvSpPr>
            <p:cNvPr id="69" name="TextBox 33"/>
            <p:cNvSpPr txBox="1"/>
            <p:nvPr/>
          </p:nvSpPr>
          <p:spPr>
            <a:xfrm>
              <a:off x="2146889" y="839126"/>
              <a:ext cx="1569660" cy="369332"/>
            </a:xfrm>
            <a:prstGeom prst="rect">
              <a:avLst/>
            </a:prstGeom>
            <a:noFill/>
            <a:ln>
              <a:noFill/>
            </a:ln>
          </p:spPr>
          <p:txBody>
            <a:bodyPr wrap="none" rtlCol="0">
              <a:spAutoFit/>
            </a:bodyPr>
            <a:lstStyle/>
            <a:p>
              <a:r>
                <a:rPr lang="zh-CN" altLang="en-US" b="1" dirty="0" smtClean="0">
                  <a:solidFill>
                    <a:srgbClr val="005072"/>
                  </a:solidFill>
                  <a:latin typeface="+mn-ea"/>
                </a:rPr>
                <a:t>等待通道可用</a:t>
              </a:r>
              <a:endParaRPr lang="en-US" altLang="zh-CN" b="1" dirty="0" smtClean="0">
                <a:solidFill>
                  <a:srgbClr val="005072"/>
                </a:solidFill>
                <a:latin typeface="+mn-ea"/>
              </a:endParaRPr>
            </a:p>
          </p:txBody>
        </p:sp>
        <p:cxnSp>
          <p:nvCxnSpPr>
            <p:cNvPr id="70" name="直接连接符 69"/>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3437175" y="843558"/>
            <a:ext cx="1869927" cy="976821"/>
            <a:chOff x="3437175" y="843558"/>
            <a:chExt cx="1869927" cy="976821"/>
          </a:xfrm>
        </p:grpSpPr>
        <p:sp>
          <p:nvSpPr>
            <p:cNvPr id="75" name="TextBox 34"/>
            <p:cNvSpPr txBox="1"/>
            <p:nvPr/>
          </p:nvSpPr>
          <p:spPr>
            <a:xfrm>
              <a:off x="4026442" y="843558"/>
              <a:ext cx="659155" cy="369332"/>
            </a:xfrm>
            <a:prstGeom prst="rect">
              <a:avLst/>
            </a:prstGeom>
            <a:noFill/>
            <a:ln>
              <a:noFill/>
            </a:ln>
          </p:spPr>
          <p:txBody>
            <a:bodyPr wrap="none" rtlCol="0">
              <a:spAutoFit/>
            </a:bodyPr>
            <a:lstStyle/>
            <a:p>
              <a:r>
                <a:rPr lang="zh-CN" altLang="en-US" b="1" dirty="0" smtClean="0">
                  <a:solidFill>
                    <a:srgbClr val="005072"/>
                  </a:solidFill>
                  <a:latin typeface="+mn-ea"/>
                </a:rPr>
                <a:t>寻道</a:t>
              </a:r>
              <a:endParaRPr lang="zh-CN" altLang="en-US" b="1" dirty="0">
                <a:solidFill>
                  <a:srgbClr val="005072"/>
                </a:solidFill>
                <a:latin typeface="+mn-ea"/>
              </a:endParaRPr>
            </a:p>
          </p:txBody>
        </p:sp>
        <p:cxnSp>
          <p:nvCxnSpPr>
            <p:cNvPr id="76" name="直接连接符 75"/>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6948264" y="839126"/>
            <a:ext cx="1409536" cy="981253"/>
            <a:chOff x="6948264" y="839126"/>
            <a:chExt cx="1409536" cy="981253"/>
          </a:xfrm>
        </p:grpSpPr>
        <p:sp>
          <p:nvSpPr>
            <p:cNvPr id="79" name="TextBox 36"/>
            <p:cNvSpPr txBox="1"/>
            <p:nvPr/>
          </p:nvSpPr>
          <p:spPr>
            <a:xfrm>
              <a:off x="6948264" y="839126"/>
              <a:ext cx="1409536" cy="369332"/>
            </a:xfrm>
            <a:prstGeom prst="rect">
              <a:avLst/>
            </a:prstGeom>
            <a:noFill/>
            <a:ln>
              <a:noFill/>
            </a:ln>
          </p:spPr>
          <p:txBody>
            <a:bodyPr wrap="square" rtlCol="0">
              <a:spAutoFit/>
            </a:bodyPr>
            <a:lstStyle/>
            <a:p>
              <a:r>
                <a:rPr lang="en-US" altLang="zh-CN" b="1" dirty="0" smtClean="0">
                  <a:solidFill>
                    <a:srgbClr val="005072"/>
                  </a:solidFill>
                  <a:latin typeface="+mn-ea"/>
                </a:rPr>
                <a:t>   </a:t>
              </a:r>
              <a:r>
                <a:rPr lang="zh-CN" altLang="en-US" b="1" dirty="0" smtClean="0">
                  <a:solidFill>
                    <a:srgbClr val="005072"/>
                  </a:solidFill>
                  <a:latin typeface="+mn-ea"/>
                </a:rPr>
                <a:t>数据传送</a:t>
              </a:r>
              <a:endParaRPr lang="zh-CN" altLang="en-US" b="1" dirty="0">
                <a:solidFill>
                  <a:srgbClr val="005072"/>
                </a:solidFill>
                <a:latin typeface="+mn-ea"/>
              </a:endParaRPr>
            </a:p>
          </p:txBody>
        </p:sp>
        <p:cxnSp>
          <p:nvCxnSpPr>
            <p:cNvPr id="80" name="直接连接符 79"/>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384489" y="1902651"/>
            <a:ext cx="5854699" cy="369332"/>
            <a:chOff x="2384489" y="1902651"/>
            <a:chExt cx="5854699" cy="369332"/>
          </a:xfrm>
        </p:grpSpPr>
        <p:cxnSp>
          <p:nvCxnSpPr>
            <p:cNvPr id="83" name="直接连接符 82"/>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855696" y="1902651"/>
              <a:ext cx="902811" cy="369332"/>
            </a:xfrm>
            <a:prstGeom prst="rect">
              <a:avLst/>
            </a:prstGeom>
            <a:noFill/>
            <a:ln>
              <a:noFill/>
            </a:ln>
          </p:spPr>
          <p:txBody>
            <a:bodyPr wrap="none" rtlCol="0">
              <a:spAutoFit/>
            </a:bodyPr>
            <a:lstStyle/>
            <a:p>
              <a:r>
                <a:rPr lang="zh-CN" altLang="en-US" b="1" dirty="0" smtClean="0">
                  <a:solidFill>
                    <a:srgbClr val="005072"/>
                  </a:solidFill>
                  <a:latin typeface="+mn-ea"/>
                </a:rPr>
                <a:t>设备忙</a:t>
              </a:r>
              <a:endParaRPr lang="zh-CN" altLang="en-US" b="1" dirty="0">
                <a:solidFill>
                  <a:srgbClr val="005072"/>
                </a:solidFill>
                <a:latin typeface="+mn-ea"/>
              </a:endParaRPr>
            </a:p>
          </p:txBody>
        </p:sp>
        <p:cxnSp>
          <p:nvCxnSpPr>
            <p:cNvPr id="85" name="直接连接符 84"/>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5365229" y="842390"/>
            <a:ext cx="1822807" cy="977989"/>
            <a:chOff x="5365229" y="842390"/>
            <a:chExt cx="1822807" cy="977989"/>
          </a:xfrm>
        </p:grpSpPr>
        <p:sp>
          <p:nvSpPr>
            <p:cNvPr id="87" name="TextBox 35"/>
            <p:cNvSpPr txBox="1"/>
            <p:nvPr/>
          </p:nvSpPr>
          <p:spPr>
            <a:xfrm>
              <a:off x="5580112" y="842390"/>
              <a:ext cx="1440160" cy="369332"/>
            </a:xfrm>
            <a:prstGeom prst="rect">
              <a:avLst/>
            </a:prstGeom>
            <a:noFill/>
            <a:ln>
              <a:noFill/>
            </a:ln>
          </p:spPr>
          <p:txBody>
            <a:bodyPr wrap="square" rtlCol="0">
              <a:spAutoFit/>
            </a:bodyPr>
            <a:lstStyle/>
            <a:p>
              <a:r>
                <a:rPr lang="zh-CN" altLang="en-US" b="1" dirty="0" smtClean="0">
                  <a:solidFill>
                    <a:srgbClr val="005072"/>
                  </a:solidFill>
                  <a:latin typeface="+mn-ea"/>
                </a:rPr>
                <a:t>旋转延时</a:t>
              </a:r>
              <a:endParaRPr lang="zh-CN" altLang="en-US" b="1" dirty="0">
                <a:solidFill>
                  <a:srgbClr val="005072"/>
                </a:solidFill>
                <a:latin typeface="+mn-ea"/>
              </a:endParaRPr>
            </a:p>
          </p:txBody>
        </p:sp>
        <p:cxnSp>
          <p:nvCxnSpPr>
            <p:cNvPr id="88" name="直接连接符 87"/>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bldLvl="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磁盘调度算法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 name="组合 4"/>
          <p:cNvGrpSpPr/>
          <p:nvPr/>
        </p:nvGrpSpPr>
        <p:grpSpPr>
          <a:xfrm>
            <a:off x="844893" y="1092271"/>
            <a:ext cx="5870247" cy="687391"/>
            <a:chOff x="844893" y="843558"/>
            <a:chExt cx="5870247" cy="687391"/>
          </a:xfrm>
        </p:grpSpPr>
        <p:sp>
          <p:nvSpPr>
            <p:cNvPr id="19" name="内容占位符 2"/>
            <p:cNvSpPr txBox="1"/>
            <p:nvPr/>
          </p:nvSpPr>
          <p:spPr>
            <a:xfrm>
              <a:off x="1142976" y="843558"/>
              <a:ext cx="5572164" cy="68739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通过优化磁盘访问请求顺序来提高磁盘访问性能</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843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81005" y="2215130"/>
            <a:ext cx="4793473" cy="428628"/>
            <a:chOff x="1281005" y="1841981"/>
            <a:chExt cx="4793473" cy="428628"/>
          </a:xfrm>
        </p:grpSpPr>
        <p:sp>
          <p:nvSpPr>
            <p:cNvPr id="17" name="内容占位符 2"/>
            <p:cNvSpPr txBox="1"/>
            <p:nvPr/>
          </p:nvSpPr>
          <p:spPr>
            <a:xfrm>
              <a:off x="1431008" y="1841981"/>
              <a:ext cx="46434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随机处理磁盘访问请求的性能表现很差</a:t>
              </a:r>
              <a:endParaRPr lang="zh-CN" altLang="en-US" dirty="0"/>
            </a:p>
          </p:txBody>
        </p:sp>
        <p:pic>
          <p:nvPicPr>
            <p:cNvPr id="11" name="图片 10" descr="小点1.png"/>
            <p:cNvPicPr>
              <a:picLocks noChangeAspect="1"/>
            </p:cNvPicPr>
            <p:nvPr/>
          </p:nvPicPr>
          <p:blipFill>
            <a:blip r:embed="rId2" cstate="print"/>
            <a:stretch>
              <a:fillRect/>
            </a:stretch>
          </p:blipFill>
          <p:spPr>
            <a:xfrm>
              <a:off x="1281005" y="1974777"/>
              <a:ext cx="151066" cy="148997"/>
            </a:xfrm>
            <a:prstGeom prst="rect">
              <a:avLst/>
            </a:prstGeom>
            <a:effectLst/>
          </p:spPr>
        </p:pic>
      </p:grpSp>
      <p:grpSp>
        <p:nvGrpSpPr>
          <p:cNvPr id="4" name="组合 3"/>
          <p:cNvGrpSpPr/>
          <p:nvPr/>
        </p:nvGrpSpPr>
        <p:grpSpPr>
          <a:xfrm>
            <a:off x="1279942" y="1495050"/>
            <a:ext cx="4294470" cy="428628"/>
            <a:chOff x="1279942" y="1172050"/>
            <a:chExt cx="4294470" cy="428628"/>
          </a:xfrm>
        </p:grpSpPr>
        <p:sp>
          <p:nvSpPr>
            <p:cNvPr id="9" name="内容占位符 2"/>
            <p:cNvSpPr txBox="1"/>
            <p:nvPr/>
          </p:nvSpPr>
          <p:spPr>
            <a:xfrm>
              <a:off x="1431008" y="1172050"/>
              <a:ext cx="41434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dirty="0" smtClean="0">
                  <a:sym typeface="宋体" charset="0"/>
                </a:rPr>
                <a:t>寻道时间是磁盘访问最耗时的部分</a:t>
              </a:r>
              <a:endParaRPr lang="zh-CN" altLang="en-US" dirty="0"/>
            </a:p>
          </p:txBody>
        </p:sp>
        <p:pic>
          <p:nvPicPr>
            <p:cNvPr id="13" name="图片 12" descr="小点1.png"/>
            <p:cNvPicPr>
              <a:picLocks noChangeAspect="1"/>
            </p:cNvPicPr>
            <p:nvPr/>
          </p:nvPicPr>
          <p:blipFill>
            <a:blip r:embed="rId2" cstate="print"/>
            <a:stretch>
              <a:fillRect/>
            </a:stretch>
          </p:blipFill>
          <p:spPr>
            <a:xfrm>
              <a:off x="1279942" y="1275606"/>
              <a:ext cx="151066" cy="148997"/>
            </a:xfrm>
            <a:prstGeom prst="rect">
              <a:avLst/>
            </a:prstGeom>
            <a:effectLst/>
          </p:spPr>
        </p:pic>
      </p:grpSp>
      <p:grpSp>
        <p:nvGrpSpPr>
          <p:cNvPr id="3" name="组合 2"/>
          <p:cNvGrpSpPr/>
          <p:nvPr/>
        </p:nvGrpSpPr>
        <p:grpSpPr>
          <a:xfrm>
            <a:off x="1279942" y="1855090"/>
            <a:ext cx="4876234" cy="428628"/>
            <a:chOff x="1279942" y="1499078"/>
            <a:chExt cx="4876234" cy="428628"/>
          </a:xfrm>
        </p:grpSpPr>
        <p:sp>
          <p:nvSpPr>
            <p:cNvPr id="15" name="内容占位符 2"/>
            <p:cNvSpPr txBox="1"/>
            <p:nvPr/>
          </p:nvSpPr>
          <p:spPr>
            <a:xfrm>
              <a:off x="1431008" y="1499078"/>
              <a:ext cx="47251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同时会有多个在同一磁盘上的</a:t>
              </a:r>
              <a:r>
                <a:rPr lang="en-US" altLang="zh-CN" dirty="0" smtClean="0">
                  <a:sym typeface="宋体" charset="0"/>
                </a:rPr>
                <a:t>I/O</a:t>
              </a:r>
              <a:r>
                <a:rPr lang="zh-CN" altLang="en-US" dirty="0" smtClean="0">
                  <a:sym typeface="宋体" charset="0"/>
                </a:rPr>
                <a:t>请求</a:t>
              </a:r>
              <a:endParaRPr lang="zh-CN" altLang="en-US" dirty="0"/>
            </a:p>
          </p:txBody>
        </p:sp>
        <p:pic>
          <p:nvPicPr>
            <p:cNvPr id="14" name="图片 13" descr="小点1.png"/>
            <p:cNvPicPr>
              <a:picLocks noChangeAspect="1"/>
            </p:cNvPicPr>
            <p:nvPr/>
          </p:nvPicPr>
          <p:blipFill>
            <a:blip r:embed="rId2" cstate="print"/>
            <a:stretch>
              <a:fillRect/>
            </a:stretch>
          </p:blipFill>
          <p:spPr>
            <a:xfrm>
              <a:off x="1279942" y="1627902"/>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先进先出(FIFO)算法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59582"/>
            <a:ext cx="2441223" cy="428628"/>
            <a:chOff x="844893" y="1059582"/>
            <a:chExt cx="2441223" cy="428628"/>
          </a:xfrm>
        </p:grpSpPr>
        <p:sp>
          <p:nvSpPr>
            <p:cNvPr id="9" name="内容占位符 2"/>
            <p:cNvSpPr txBox="1"/>
            <p:nvPr/>
          </p:nvSpPr>
          <p:spPr>
            <a:xfrm>
              <a:off x="1142976" y="1059582"/>
              <a:ext cx="21431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dirty="0" smtClean="0">
                  <a:sym typeface="宋体" charset="0"/>
                </a:rPr>
                <a:t>按顺序处理请求</a:t>
              </a:r>
              <a:endParaRPr lang="zh-CN" altLang="en-US" dirty="0"/>
            </a:p>
          </p:txBody>
        </p:sp>
        <p:sp>
          <p:nvSpPr>
            <p:cNvPr id="12" name="TextBox 11"/>
            <p:cNvSpPr txBox="1"/>
            <p:nvPr/>
          </p:nvSpPr>
          <p:spPr>
            <a:xfrm>
              <a:off x="844893" y="105958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433798"/>
            <a:ext cx="2726975" cy="428628"/>
            <a:chOff x="844893" y="1433798"/>
            <a:chExt cx="2726975" cy="428628"/>
          </a:xfrm>
        </p:grpSpPr>
        <p:sp>
          <p:nvSpPr>
            <p:cNvPr id="15" name="内容占位符 2"/>
            <p:cNvSpPr txBox="1"/>
            <p:nvPr/>
          </p:nvSpPr>
          <p:spPr>
            <a:xfrm>
              <a:off x="1142976" y="1433798"/>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公平对待所有进程</a:t>
              </a:r>
              <a:endParaRPr lang="zh-CN" altLang="en-US" dirty="0"/>
            </a:p>
          </p:txBody>
        </p:sp>
        <p:sp>
          <p:nvSpPr>
            <p:cNvPr id="16" name="TextBox 15"/>
            <p:cNvSpPr txBox="1"/>
            <p:nvPr/>
          </p:nvSpPr>
          <p:spPr>
            <a:xfrm>
              <a:off x="844893" y="14337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855090"/>
            <a:ext cx="5941685" cy="428628"/>
            <a:chOff x="844893" y="1855090"/>
            <a:chExt cx="5941685" cy="428628"/>
          </a:xfrm>
        </p:grpSpPr>
        <p:sp>
          <p:nvSpPr>
            <p:cNvPr id="17" name="内容占位符 2"/>
            <p:cNvSpPr txBox="1"/>
            <p:nvPr/>
          </p:nvSpPr>
          <p:spPr>
            <a:xfrm>
              <a:off x="1142976" y="1855090"/>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在有很多进程的情况下，接近随机调度的性能</a:t>
              </a:r>
              <a:endParaRPr lang="zh-CN" altLang="en-US" dirty="0"/>
            </a:p>
          </p:txBody>
        </p:sp>
        <p:sp>
          <p:nvSpPr>
            <p:cNvPr id="18" name="TextBox 17"/>
            <p:cNvSpPr txBox="1"/>
            <p:nvPr/>
          </p:nvSpPr>
          <p:spPr>
            <a:xfrm>
              <a:off x="844893" y="18550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14" name="直接连接符 13"/>
          <p:cNvCxnSpPr/>
          <p:nvPr/>
        </p:nvCxnSpPr>
        <p:spPr>
          <a:xfrm rot="5400000">
            <a:off x="-6393733" y="2321717"/>
            <a:ext cx="8572560" cy="3571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FIFO算法示例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1" name="TextBox 1"/>
          <p:cNvSpPr>
            <a:spLocks noChangeArrowheads="1"/>
          </p:cNvSpPr>
          <p:nvPr/>
        </p:nvSpPr>
        <p:spPr bwMode="auto">
          <a:xfrm>
            <a:off x="1042988" y="5810240"/>
            <a:ext cx="7326312" cy="339725"/>
          </a:xfrm>
          <a:prstGeom prst="rect">
            <a:avLst/>
          </a:prstGeom>
          <a:noFill/>
          <a:ln>
            <a:noFill/>
          </a:ln>
        </p:spPr>
        <p:txBody>
          <a:bodyPr wrap="none">
            <a:spAutoFit/>
          </a:bodyPr>
          <a:lstStyle/>
          <a:p>
            <a:pPr>
              <a:buFont typeface="Arial" panose="02080604020202020204" charset="0"/>
              <a:buNone/>
            </a:pPr>
            <a:r>
              <a:rPr lang="en-US" altLang="zh-CN" sz="1600" dirty="0">
                <a:solidFill>
                  <a:srgbClr val="000099"/>
                </a:solidFill>
                <a:ea typeface="MS PGothic" charset="0"/>
                <a:cs typeface="MS PGothic" charset="0"/>
                <a:hlinkClick r:id="rId2"/>
              </a:rPr>
              <a:t>http://cs.uttyler.edu/Faculty/Rainwater/COSC3355/Animations/diskschedulingfcfs.htm</a:t>
            </a:r>
            <a:endParaRPr lang="en-US" altLang="zh-CN" sz="1600" dirty="0">
              <a:solidFill>
                <a:srgbClr val="000099"/>
              </a:solidFill>
              <a:ea typeface="MS PGothic" charset="0"/>
              <a:cs typeface="MS PGothic" charset="0"/>
            </a:endParaRPr>
          </a:p>
        </p:txBody>
      </p:sp>
      <p:sp>
        <p:nvSpPr>
          <p:cNvPr id="6" name="Text Box 3"/>
          <p:cNvSpPr>
            <a:spLocks noChangeArrowheads="1"/>
          </p:cNvSpPr>
          <p:nvPr/>
        </p:nvSpPr>
        <p:spPr bwMode="auto">
          <a:xfrm>
            <a:off x="626067" y="4623356"/>
            <a:ext cx="19816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宋体" charset="0"/>
              </a:rPr>
              <a:t>合计磁头移动距离</a:t>
            </a:r>
            <a:r>
              <a:rPr lang="en-US" altLang="zh-CN" sz="1600" b="1" dirty="0" smtClean="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0" y="843558"/>
            <a:ext cx="6609253" cy="349888"/>
            <a:chOff x="1237860" y="843558"/>
            <a:chExt cx="6609253" cy="349888"/>
          </a:xfrm>
        </p:grpSpPr>
        <p:sp>
          <p:nvSpPr>
            <p:cNvPr id="9" name="TextBox 8"/>
            <p:cNvSpPr txBox="1"/>
            <p:nvPr/>
          </p:nvSpPr>
          <p:spPr>
            <a:xfrm>
              <a:off x="1237860" y="854892"/>
              <a:ext cx="4321315" cy="338554"/>
            </a:xfrm>
            <a:prstGeom prst="rect">
              <a:avLst/>
            </a:prstGeom>
            <a:noFill/>
          </p:spPr>
          <p:txBody>
            <a:bodyPr wrap="none" rtlCol="0">
              <a:spAutoFit/>
            </a:bodyPr>
            <a:lstStyle/>
            <a:p>
              <a:r>
                <a:rPr lang="zh-CN" altLang="en-US" sz="1600" b="1" dirty="0" smtClean="0">
                  <a:solidFill>
                    <a:srgbClr val="005072"/>
                  </a:solidFill>
                  <a:latin typeface="+mn-ea"/>
                </a:rPr>
                <a:t>磁盘访问序列 </a:t>
              </a:r>
              <a:r>
                <a:rPr lang="en-US" altLang="zh-CN" sz="1600" b="1" dirty="0" smtClean="0">
                  <a:solidFill>
                    <a:srgbClr val="005072"/>
                  </a:solidFill>
                  <a:latin typeface="+mn-ea"/>
                </a:rPr>
                <a:t>= 98,183,37,122,14,124,65,67</a:t>
              </a:r>
              <a:endParaRPr lang="zh-CN" altLang="en-US" sz="1600" b="1" dirty="0">
                <a:solidFill>
                  <a:srgbClr val="005072"/>
                </a:solidFill>
                <a:latin typeface="+mn-ea"/>
              </a:endParaRPr>
            </a:p>
          </p:txBody>
        </p:sp>
        <p:sp>
          <p:nvSpPr>
            <p:cNvPr id="10" name="TextBox 9"/>
            <p:cNvSpPr txBox="1"/>
            <p:nvPr/>
          </p:nvSpPr>
          <p:spPr>
            <a:xfrm>
              <a:off x="5918380" y="843558"/>
              <a:ext cx="1928733" cy="338554"/>
            </a:xfrm>
            <a:prstGeom prst="rect">
              <a:avLst/>
            </a:prstGeom>
            <a:noFill/>
          </p:spPr>
          <p:txBody>
            <a:bodyPr wrap="none" rtlCol="0">
              <a:spAutoFit/>
            </a:bodyPr>
            <a:lstStyle/>
            <a:p>
              <a:r>
                <a:rPr lang="zh-CN" altLang="en-US" sz="1600" b="1" dirty="0" smtClean="0">
                  <a:solidFill>
                    <a:srgbClr val="005072"/>
                  </a:solidFill>
                  <a:latin typeface="+mn-ea"/>
                </a:rPr>
                <a:t>初始磁头位置：</a:t>
              </a:r>
              <a:r>
                <a:rPr lang="en-US" altLang="zh-CN" sz="1600" b="1" dirty="0" smtClean="0">
                  <a:solidFill>
                    <a:srgbClr val="005072"/>
                  </a:solidFill>
                  <a:latin typeface="+mn-ea"/>
                </a:rPr>
                <a:t>53</a:t>
              </a:r>
              <a:endParaRPr lang="zh-CN" altLang="en-US" sz="1600" b="1" dirty="0">
                <a:solidFill>
                  <a:srgbClr val="005072"/>
                </a:solidFill>
                <a:latin typeface="+mn-ea"/>
              </a:endParaRPr>
            </a:p>
          </p:txBody>
        </p:sp>
      </p:grpSp>
      <p:grpSp>
        <p:nvGrpSpPr>
          <p:cNvPr id="3" name="组合 2"/>
          <p:cNvGrpSpPr/>
          <p:nvPr/>
        </p:nvGrpSpPr>
        <p:grpSpPr>
          <a:xfrm>
            <a:off x="1053133" y="113839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r>
                <a:rPr lang="en-US" altLang="zh-CN" sz="1600" b="1" dirty="0" smtClean="0">
                  <a:solidFill>
                    <a:srgbClr val="005072"/>
                  </a:solidFill>
                  <a:latin typeface="+mn-ea"/>
                </a:rPr>
                <a:t>0</a:t>
              </a:r>
              <a:endParaRPr lang="zh-CN" altLang="en-US" sz="1600" b="1" dirty="0">
                <a:solidFill>
                  <a:srgbClr val="005072"/>
                </a:solidFill>
                <a:latin typeface="+mn-ea"/>
              </a:endParaRPr>
            </a:p>
          </p:txBody>
        </p:sp>
        <p:sp>
          <p:nvSpPr>
            <p:cNvPr id="12" name="TextBox 11"/>
            <p:cNvSpPr txBox="1"/>
            <p:nvPr/>
          </p:nvSpPr>
          <p:spPr>
            <a:xfrm>
              <a:off x="1433364" y="1138391"/>
              <a:ext cx="437940" cy="338554"/>
            </a:xfrm>
            <a:prstGeom prst="rect">
              <a:avLst/>
            </a:prstGeom>
            <a:noFill/>
          </p:spPr>
          <p:txBody>
            <a:bodyPr wrap="none" rtlCol="0">
              <a:spAutoFit/>
            </a:bodyPr>
            <a:lstStyle/>
            <a:p>
              <a:r>
                <a:rPr lang="en-US" altLang="zh-CN" sz="1600" b="1" dirty="0" smtClean="0">
                  <a:solidFill>
                    <a:srgbClr val="005072"/>
                  </a:solidFill>
                  <a:latin typeface="+mn-ea"/>
                </a:rPr>
                <a:t>14</a:t>
              </a:r>
              <a:endParaRPr lang="zh-CN" altLang="en-US" sz="1600" b="1" dirty="0">
                <a:solidFill>
                  <a:srgbClr val="005072"/>
                </a:solidFill>
                <a:latin typeface="+mn-ea"/>
              </a:endParaRPr>
            </a:p>
          </p:txBody>
        </p:sp>
        <p:sp>
          <p:nvSpPr>
            <p:cNvPr id="15" name="TextBox 14"/>
            <p:cNvSpPr txBox="1"/>
            <p:nvPr/>
          </p:nvSpPr>
          <p:spPr>
            <a:xfrm>
              <a:off x="2233836" y="1138391"/>
              <a:ext cx="437940" cy="338554"/>
            </a:xfrm>
            <a:prstGeom prst="rect">
              <a:avLst/>
            </a:prstGeom>
            <a:noFill/>
          </p:spPr>
          <p:txBody>
            <a:bodyPr wrap="none" rtlCol="0">
              <a:spAutoFit/>
            </a:bodyPr>
            <a:lstStyle/>
            <a:p>
              <a:r>
                <a:rPr lang="en-US" altLang="zh-CN" sz="1600" b="1" dirty="0" smtClean="0">
                  <a:solidFill>
                    <a:srgbClr val="005072"/>
                  </a:solidFill>
                  <a:latin typeface="+mn-ea"/>
                </a:rPr>
                <a:t>37</a:t>
              </a:r>
              <a:endParaRPr lang="zh-CN" altLang="en-US" sz="1600" b="1" dirty="0">
                <a:solidFill>
                  <a:srgbClr val="005072"/>
                </a:solidFill>
                <a:latin typeface="+mn-ea"/>
              </a:endParaRPr>
            </a:p>
          </p:txBody>
        </p:sp>
        <p:sp>
          <p:nvSpPr>
            <p:cNvPr id="16" name="TextBox 15"/>
            <p:cNvSpPr txBox="1"/>
            <p:nvPr/>
          </p:nvSpPr>
          <p:spPr>
            <a:xfrm>
              <a:off x="2751609" y="1138391"/>
              <a:ext cx="437940" cy="338554"/>
            </a:xfrm>
            <a:prstGeom prst="rect">
              <a:avLst/>
            </a:prstGeom>
            <a:noFill/>
          </p:spPr>
          <p:txBody>
            <a:bodyPr wrap="none" rtlCol="0">
              <a:spAutoFit/>
            </a:bodyPr>
            <a:lstStyle/>
            <a:p>
              <a:r>
                <a:rPr lang="en-US" altLang="zh-CN" sz="1600" b="1" dirty="0" smtClean="0">
                  <a:solidFill>
                    <a:srgbClr val="005072"/>
                  </a:solidFill>
                  <a:latin typeface="+mn-ea"/>
                </a:rPr>
                <a:t>53</a:t>
              </a:r>
              <a:endParaRPr lang="zh-CN" altLang="en-US" sz="1600" b="1" dirty="0">
                <a:solidFill>
                  <a:srgbClr val="005072"/>
                </a:solidFill>
                <a:latin typeface="+mn-ea"/>
              </a:endParaRPr>
            </a:p>
          </p:txBody>
        </p:sp>
        <p:sp>
          <p:nvSpPr>
            <p:cNvPr id="17" name="TextBox 16"/>
            <p:cNvSpPr txBox="1"/>
            <p:nvPr/>
          </p:nvSpPr>
          <p:spPr>
            <a:xfrm>
              <a:off x="3065165" y="1138391"/>
              <a:ext cx="437940" cy="338554"/>
            </a:xfrm>
            <a:prstGeom prst="rect">
              <a:avLst/>
            </a:prstGeom>
            <a:noFill/>
          </p:spPr>
          <p:txBody>
            <a:bodyPr wrap="none" rtlCol="0">
              <a:spAutoFit/>
            </a:bodyPr>
            <a:lstStyle/>
            <a:p>
              <a:r>
                <a:rPr lang="en-US" altLang="zh-CN" sz="1600" b="1" dirty="0" smtClean="0">
                  <a:solidFill>
                    <a:srgbClr val="005072"/>
                  </a:solidFill>
                  <a:latin typeface="+mn-ea"/>
                </a:rPr>
                <a:t>65</a:t>
              </a:r>
              <a:endParaRPr lang="zh-CN" altLang="en-US" sz="1600" b="1" dirty="0">
                <a:solidFill>
                  <a:srgbClr val="005072"/>
                </a:solidFill>
                <a:latin typeface="+mn-ea"/>
              </a:endParaRPr>
            </a:p>
          </p:txBody>
        </p:sp>
        <p:sp>
          <p:nvSpPr>
            <p:cNvPr id="18" name="TextBox 17"/>
            <p:cNvSpPr txBox="1"/>
            <p:nvPr/>
          </p:nvSpPr>
          <p:spPr>
            <a:xfrm>
              <a:off x="3376439" y="1138391"/>
              <a:ext cx="437940" cy="338554"/>
            </a:xfrm>
            <a:prstGeom prst="rect">
              <a:avLst/>
            </a:prstGeom>
            <a:noFill/>
          </p:spPr>
          <p:txBody>
            <a:bodyPr wrap="none" rtlCol="0">
              <a:spAutoFit/>
            </a:bodyPr>
            <a:lstStyle/>
            <a:p>
              <a:r>
                <a:rPr lang="en-US" altLang="zh-CN" sz="1600" b="1" dirty="0" smtClean="0">
                  <a:solidFill>
                    <a:srgbClr val="005072"/>
                  </a:solidFill>
                  <a:latin typeface="+mn-ea"/>
                </a:rPr>
                <a:t>67</a:t>
              </a:r>
              <a:endParaRPr lang="zh-CN" altLang="en-US" sz="1600" b="1" dirty="0">
                <a:solidFill>
                  <a:srgbClr val="005072"/>
                </a:solidFill>
                <a:latin typeface="+mn-ea"/>
              </a:endParaRPr>
            </a:p>
          </p:txBody>
        </p:sp>
        <p:sp>
          <p:nvSpPr>
            <p:cNvPr id="19" name="TextBox 18"/>
            <p:cNvSpPr txBox="1"/>
            <p:nvPr/>
          </p:nvSpPr>
          <p:spPr>
            <a:xfrm>
              <a:off x="4221485" y="1138391"/>
              <a:ext cx="437940" cy="338554"/>
            </a:xfrm>
            <a:prstGeom prst="rect">
              <a:avLst/>
            </a:prstGeom>
            <a:noFill/>
          </p:spPr>
          <p:txBody>
            <a:bodyPr wrap="none" rtlCol="0">
              <a:spAutoFit/>
            </a:bodyPr>
            <a:lstStyle/>
            <a:p>
              <a:r>
                <a:rPr lang="en-US" altLang="zh-CN" sz="1600" b="1" dirty="0" smtClean="0">
                  <a:solidFill>
                    <a:srgbClr val="005072"/>
                  </a:solidFill>
                  <a:latin typeface="+mn-ea"/>
                </a:rPr>
                <a:t>98</a:t>
              </a:r>
              <a:endParaRPr lang="zh-CN" altLang="en-US" sz="1600" b="1" dirty="0">
                <a:solidFill>
                  <a:srgbClr val="005072"/>
                </a:solidFill>
                <a:latin typeface="+mn-ea"/>
              </a:endParaRPr>
            </a:p>
          </p:txBody>
        </p:sp>
        <p:sp>
          <p:nvSpPr>
            <p:cNvPr id="20" name="TextBox 19"/>
            <p:cNvSpPr txBox="1"/>
            <p:nvPr/>
          </p:nvSpPr>
          <p:spPr>
            <a:xfrm>
              <a:off x="4768974"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122</a:t>
              </a:r>
              <a:endParaRPr lang="zh-CN" altLang="en-US" sz="1600" b="1" dirty="0">
                <a:solidFill>
                  <a:srgbClr val="005072"/>
                </a:solidFill>
                <a:latin typeface="+mn-ea"/>
              </a:endParaRPr>
            </a:p>
          </p:txBody>
        </p:sp>
        <p:sp>
          <p:nvSpPr>
            <p:cNvPr id="22" name="TextBox 21"/>
            <p:cNvSpPr txBox="1"/>
            <p:nvPr/>
          </p:nvSpPr>
          <p:spPr>
            <a:xfrm>
              <a:off x="5234930"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124</a:t>
              </a:r>
              <a:endParaRPr lang="zh-CN" altLang="en-US" sz="1600" b="1" dirty="0">
                <a:solidFill>
                  <a:srgbClr val="005072"/>
                </a:solidFill>
                <a:latin typeface="+mn-ea"/>
              </a:endParaRPr>
            </a:p>
          </p:txBody>
        </p:sp>
        <p:sp>
          <p:nvSpPr>
            <p:cNvPr id="23" name="TextBox 22"/>
            <p:cNvSpPr txBox="1"/>
            <p:nvPr/>
          </p:nvSpPr>
          <p:spPr>
            <a:xfrm>
              <a:off x="6982527" y="1138391"/>
              <a:ext cx="564578" cy="338554"/>
            </a:xfrm>
            <a:prstGeom prst="rect">
              <a:avLst/>
            </a:prstGeom>
            <a:noFill/>
          </p:spPr>
          <p:txBody>
            <a:bodyPr wrap="none" rtlCol="0">
              <a:spAutoFit/>
            </a:bodyPr>
            <a:lstStyle/>
            <a:p>
              <a:r>
                <a:rPr lang="en-US" altLang="zh-CN" sz="1600" b="1" dirty="0" smtClean="0">
                  <a:solidFill>
                    <a:srgbClr val="005072"/>
                  </a:solidFill>
                  <a:latin typeface="+mn-ea"/>
                </a:rPr>
                <a:t>183</a:t>
              </a:r>
              <a:endParaRPr lang="zh-CN" altLang="en-US" sz="1600" b="1" dirty="0">
                <a:solidFill>
                  <a:srgbClr val="005072"/>
                </a:solidFill>
                <a:latin typeface="+mn-ea"/>
              </a:endParaRPr>
            </a:p>
          </p:txBody>
        </p:sp>
        <p:sp>
          <p:nvSpPr>
            <p:cNvPr id="24" name="TextBox 23"/>
            <p:cNvSpPr txBox="1"/>
            <p:nvPr/>
          </p:nvSpPr>
          <p:spPr>
            <a:xfrm>
              <a:off x="7455743" y="1138391"/>
              <a:ext cx="564578" cy="338554"/>
            </a:xfrm>
            <a:prstGeom prst="rect">
              <a:avLst/>
            </a:prstGeom>
            <a:noFill/>
          </p:spPr>
          <p:txBody>
            <a:bodyPr wrap="none" rtlCol="0">
              <a:spAutoFit/>
            </a:bodyPr>
            <a:lstStyle/>
            <a:p>
              <a:r>
                <a:rPr lang="en-US" altLang="zh-CN" sz="1600" b="1" dirty="0" smtClean="0">
                  <a:solidFill>
                    <a:srgbClr val="005072"/>
                  </a:solidFill>
                  <a:latin typeface="+mn-ea"/>
                </a:rPr>
                <a:t>199</a:t>
              </a:r>
              <a:endParaRPr lang="zh-CN" altLang="en-US" sz="1600" b="1" dirty="0">
                <a:solidFill>
                  <a:srgbClr val="005072"/>
                </a:solidFill>
                <a:latin typeface="+mn-ea"/>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rot="60000">
            <a:off x="3050307" y="1715370"/>
            <a:ext cx="1368000"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458651" y="2100355"/>
            <a:ext cx="2777645" cy="30652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483768" y="2425363"/>
            <a:ext cx="4793870" cy="34155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464152" y="2789904"/>
            <a:ext cx="2736000" cy="318001"/>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644055" y="3126955"/>
            <a:ext cx="3600000" cy="35051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622413" y="3499032"/>
            <a:ext cx="3669667" cy="27599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410347" y="3818460"/>
            <a:ext cx="1903800" cy="31660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59480" y="4159451"/>
            <a:ext cx="130292" cy="424606"/>
            <a:chOff x="3359480" y="4159451"/>
            <a:chExt cx="130292" cy="424606"/>
          </a:xfrm>
        </p:grpSpPr>
        <p:cxnSp>
          <p:nvCxnSpPr>
            <p:cNvPr id="44" name="直接连接符 43"/>
            <p:cNvCxnSpPr/>
            <p:nvPr/>
          </p:nvCxnSpPr>
          <p:spPr>
            <a:xfrm>
              <a:off x="3359480" y="4159451"/>
              <a:ext cx="60392" cy="33565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3381772" y="4476057"/>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 Box 3"/>
          <p:cNvSpPr>
            <a:spLocks noChangeArrowheads="1"/>
          </p:cNvSpPr>
          <p:nvPr/>
        </p:nvSpPr>
        <p:spPr bwMode="auto">
          <a:xfrm>
            <a:off x="2434000" y="4636141"/>
            <a:ext cx="437941"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45</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692126" y="4634064"/>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+85</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3074907" y="4633706"/>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+146</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601206" y="4631607"/>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+85</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3995527" y="4629939"/>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+108</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533528" y="4623711"/>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+110</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5059860" y="4619736"/>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5474740" y="4619639"/>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5759677" y="4617531"/>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=640</a:t>
            </a:r>
            <a:endParaRPr lang="zh-CN" altLang="en-US" sz="1600" b="1" dirty="0">
              <a:solidFill>
                <a:srgbClr val="11576A"/>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right)">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right)">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up)">
                                      <p:cBhvr>
                                        <p:cTn id="84" dur="500"/>
                                        <p:tgtEl>
                                          <p:spTgt spid="4"/>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left)">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最短服务时间优先</a:t>
            </a:r>
            <a:r>
              <a:rPr lang="en-US" altLang="zh-CN" dirty="0" smtClean="0">
                <a:sym typeface="宋体" charset="0"/>
              </a:rPr>
              <a:t>(SSTF)</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27584" y="1059582"/>
            <a:ext cx="5798809" cy="755656"/>
            <a:chOff x="844893" y="1000114"/>
            <a:chExt cx="5798809" cy="755656"/>
          </a:xfrm>
        </p:grpSpPr>
        <p:sp>
          <p:nvSpPr>
            <p:cNvPr id="9" name="内容占位符 2"/>
            <p:cNvSpPr txBox="1"/>
            <p:nvPr/>
          </p:nvSpPr>
          <p:spPr>
            <a:xfrm>
              <a:off x="1142976" y="1000114"/>
              <a:ext cx="55007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dirty="0" smtClean="0">
                  <a:sym typeface="宋体" charset="0"/>
                </a:rPr>
                <a:t>选择从磁臂当前位置需要移动最少的</a:t>
              </a:r>
              <a:r>
                <a:rPr lang="en-US" altLang="zh-CN" dirty="0" smtClean="0">
                  <a:sym typeface="宋体" charset="0"/>
                </a:rPr>
                <a:t>I/O</a:t>
              </a:r>
              <a:r>
                <a:rPr lang="zh-CN" altLang="en-US" dirty="0" smtClean="0">
                  <a:sym typeface="宋体" charset="0"/>
                </a:rPr>
                <a:t>请求</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总是选择最短寻道时间</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5" name="肘形连接符 44"/>
          <p:cNvCxnSpPr/>
          <p:nvPr/>
        </p:nvCxnSpPr>
        <p:spPr>
          <a:xfrm rot="5400000">
            <a:off x="-5965105" y="2464593"/>
            <a:ext cx="8215370" cy="1428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dirty="0">
                <a:sym typeface="宋体" charset="0"/>
              </a:rPr>
              <a:t>SSTF</a:t>
            </a:r>
            <a:r>
              <a:rPr lang="zh-CN" altLang="en-US" dirty="0" smtClean="0">
                <a:sym typeface="宋体" charset="0"/>
              </a:rPr>
              <a:t>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1" name="TextBox 1"/>
          <p:cNvSpPr>
            <a:spLocks noChangeArrowheads="1"/>
          </p:cNvSpPr>
          <p:nvPr/>
        </p:nvSpPr>
        <p:spPr bwMode="auto">
          <a:xfrm>
            <a:off x="1042988" y="5810240"/>
            <a:ext cx="7326312" cy="339725"/>
          </a:xfrm>
          <a:prstGeom prst="rect">
            <a:avLst/>
          </a:prstGeom>
          <a:noFill/>
          <a:ln>
            <a:noFill/>
          </a:ln>
        </p:spPr>
        <p:txBody>
          <a:bodyPr wrap="none">
            <a:spAutoFit/>
          </a:bodyPr>
          <a:lstStyle/>
          <a:p>
            <a:pPr>
              <a:buFont typeface="Arial" panose="02080604020202020204" charset="0"/>
              <a:buNone/>
            </a:pPr>
            <a:r>
              <a:rPr lang="en-US" altLang="zh-CN" sz="1600" dirty="0">
                <a:solidFill>
                  <a:srgbClr val="000099"/>
                </a:solidFill>
                <a:ea typeface="MS PGothic" charset="0"/>
                <a:cs typeface="MS PGothic" charset="0"/>
                <a:hlinkClick r:id="rId2"/>
              </a:rPr>
              <a:t>http://cs.uttyler.edu/Faculty/Rainwater/COSC3355/Animations/diskschedulingfcfs.htm</a:t>
            </a:r>
            <a:endParaRPr lang="en-US" altLang="zh-CN" sz="1600" dirty="0">
              <a:solidFill>
                <a:srgbClr val="000099"/>
              </a:solidFill>
              <a:ea typeface="MS PGothic" charset="0"/>
              <a:cs typeface="MS PGothic" charset="0"/>
            </a:endParaRPr>
          </a:p>
        </p:txBody>
      </p:sp>
      <p:sp>
        <p:nvSpPr>
          <p:cNvPr id="6" name="Text Box 3"/>
          <p:cNvSpPr>
            <a:spLocks noChangeArrowheads="1"/>
          </p:cNvSpPr>
          <p:nvPr/>
        </p:nvSpPr>
        <p:spPr bwMode="auto">
          <a:xfrm>
            <a:off x="626067" y="4623356"/>
            <a:ext cx="19816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宋体" charset="0"/>
              </a:rPr>
              <a:t>合计磁头移动距离</a:t>
            </a:r>
            <a:r>
              <a:rPr lang="en-US" altLang="zh-CN" sz="1600" b="1" dirty="0" smtClean="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0" y="843558"/>
            <a:ext cx="6609253" cy="349888"/>
            <a:chOff x="1237860" y="843558"/>
            <a:chExt cx="6609253" cy="349888"/>
          </a:xfrm>
        </p:grpSpPr>
        <p:sp>
          <p:nvSpPr>
            <p:cNvPr id="9" name="TextBox 8"/>
            <p:cNvSpPr txBox="1"/>
            <p:nvPr/>
          </p:nvSpPr>
          <p:spPr>
            <a:xfrm>
              <a:off x="1237860" y="854892"/>
              <a:ext cx="4321315" cy="338554"/>
            </a:xfrm>
            <a:prstGeom prst="rect">
              <a:avLst/>
            </a:prstGeom>
            <a:noFill/>
          </p:spPr>
          <p:txBody>
            <a:bodyPr wrap="none" rtlCol="0">
              <a:spAutoFit/>
            </a:bodyPr>
            <a:lstStyle/>
            <a:p>
              <a:r>
                <a:rPr lang="zh-CN" altLang="en-US" sz="1600" b="1" dirty="0" smtClean="0">
                  <a:solidFill>
                    <a:srgbClr val="005072"/>
                  </a:solidFill>
                  <a:latin typeface="+mn-ea"/>
                </a:rPr>
                <a:t>磁盘访问序列 </a:t>
              </a:r>
              <a:r>
                <a:rPr lang="en-US" altLang="zh-CN" sz="1600" b="1" dirty="0" smtClean="0">
                  <a:solidFill>
                    <a:srgbClr val="005072"/>
                  </a:solidFill>
                  <a:latin typeface="+mn-ea"/>
                </a:rPr>
                <a:t>= 98,183,37,122,14,124,65,67</a:t>
              </a:r>
              <a:endParaRPr lang="zh-CN" altLang="en-US" sz="1600" b="1" dirty="0">
                <a:solidFill>
                  <a:srgbClr val="005072"/>
                </a:solidFill>
                <a:latin typeface="+mn-ea"/>
              </a:endParaRPr>
            </a:p>
          </p:txBody>
        </p:sp>
        <p:sp>
          <p:nvSpPr>
            <p:cNvPr id="10" name="TextBox 9"/>
            <p:cNvSpPr txBox="1"/>
            <p:nvPr/>
          </p:nvSpPr>
          <p:spPr>
            <a:xfrm>
              <a:off x="5918380" y="843558"/>
              <a:ext cx="1928733" cy="338554"/>
            </a:xfrm>
            <a:prstGeom prst="rect">
              <a:avLst/>
            </a:prstGeom>
            <a:noFill/>
          </p:spPr>
          <p:txBody>
            <a:bodyPr wrap="none" rtlCol="0">
              <a:spAutoFit/>
            </a:bodyPr>
            <a:lstStyle/>
            <a:p>
              <a:r>
                <a:rPr lang="zh-CN" altLang="en-US" sz="1600" b="1" dirty="0" smtClean="0">
                  <a:solidFill>
                    <a:srgbClr val="005072"/>
                  </a:solidFill>
                  <a:latin typeface="+mn-ea"/>
                </a:rPr>
                <a:t>初始磁头位置：</a:t>
              </a:r>
              <a:r>
                <a:rPr lang="en-US" altLang="zh-CN" sz="1600" b="1" dirty="0" smtClean="0">
                  <a:solidFill>
                    <a:srgbClr val="005072"/>
                  </a:solidFill>
                  <a:latin typeface="+mn-ea"/>
                </a:rPr>
                <a:t>53</a:t>
              </a:r>
              <a:endParaRPr lang="zh-CN" altLang="en-US" sz="1600" b="1" dirty="0">
                <a:solidFill>
                  <a:srgbClr val="005072"/>
                </a:solidFill>
                <a:latin typeface="+mn-ea"/>
              </a:endParaRPr>
            </a:p>
          </p:txBody>
        </p:sp>
      </p:grpSp>
      <p:grpSp>
        <p:nvGrpSpPr>
          <p:cNvPr id="3" name="组合 2"/>
          <p:cNvGrpSpPr/>
          <p:nvPr/>
        </p:nvGrpSpPr>
        <p:grpSpPr>
          <a:xfrm>
            <a:off x="1053133" y="113839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r>
                <a:rPr lang="en-US" altLang="zh-CN" sz="1600" b="1" dirty="0" smtClean="0">
                  <a:solidFill>
                    <a:srgbClr val="005072"/>
                  </a:solidFill>
                  <a:latin typeface="+mn-ea"/>
                </a:rPr>
                <a:t>0</a:t>
              </a:r>
              <a:endParaRPr lang="zh-CN" altLang="en-US" sz="1600" b="1" dirty="0">
                <a:solidFill>
                  <a:srgbClr val="005072"/>
                </a:solidFill>
                <a:latin typeface="+mn-ea"/>
              </a:endParaRPr>
            </a:p>
          </p:txBody>
        </p:sp>
        <p:sp>
          <p:nvSpPr>
            <p:cNvPr id="12" name="TextBox 11"/>
            <p:cNvSpPr txBox="1"/>
            <p:nvPr/>
          </p:nvSpPr>
          <p:spPr>
            <a:xfrm>
              <a:off x="1433364" y="1138391"/>
              <a:ext cx="437940" cy="338554"/>
            </a:xfrm>
            <a:prstGeom prst="rect">
              <a:avLst/>
            </a:prstGeom>
            <a:noFill/>
          </p:spPr>
          <p:txBody>
            <a:bodyPr wrap="none" rtlCol="0">
              <a:spAutoFit/>
            </a:bodyPr>
            <a:lstStyle/>
            <a:p>
              <a:r>
                <a:rPr lang="en-US" altLang="zh-CN" sz="1600" b="1" dirty="0" smtClean="0">
                  <a:solidFill>
                    <a:srgbClr val="005072"/>
                  </a:solidFill>
                  <a:latin typeface="+mn-ea"/>
                </a:rPr>
                <a:t>14</a:t>
              </a:r>
              <a:endParaRPr lang="zh-CN" altLang="en-US" sz="1600" b="1" dirty="0">
                <a:solidFill>
                  <a:srgbClr val="005072"/>
                </a:solidFill>
                <a:latin typeface="+mn-ea"/>
              </a:endParaRPr>
            </a:p>
          </p:txBody>
        </p:sp>
        <p:sp>
          <p:nvSpPr>
            <p:cNvPr id="15" name="TextBox 14"/>
            <p:cNvSpPr txBox="1"/>
            <p:nvPr/>
          </p:nvSpPr>
          <p:spPr>
            <a:xfrm>
              <a:off x="2233836" y="1138391"/>
              <a:ext cx="437940" cy="338554"/>
            </a:xfrm>
            <a:prstGeom prst="rect">
              <a:avLst/>
            </a:prstGeom>
            <a:noFill/>
          </p:spPr>
          <p:txBody>
            <a:bodyPr wrap="none" rtlCol="0">
              <a:spAutoFit/>
            </a:bodyPr>
            <a:lstStyle/>
            <a:p>
              <a:r>
                <a:rPr lang="en-US" altLang="zh-CN" sz="1600" b="1" dirty="0" smtClean="0">
                  <a:solidFill>
                    <a:srgbClr val="005072"/>
                  </a:solidFill>
                  <a:latin typeface="+mn-ea"/>
                </a:rPr>
                <a:t>37</a:t>
              </a:r>
              <a:endParaRPr lang="zh-CN" altLang="en-US" sz="1600" b="1" dirty="0">
                <a:solidFill>
                  <a:srgbClr val="005072"/>
                </a:solidFill>
                <a:latin typeface="+mn-ea"/>
              </a:endParaRPr>
            </a:p>
          </p:txBody>
        </p:sp>
        <p:sp>
          <p:nvSpPr>
            <p:cNvPr id="16" name="TextBox 15"/>
            <p:cNvSpPr txBox="1"/>
            <p:nvPr/>
          </p:nvSpPr>
          <p:spPr>
            <a:xfrm>
              <a:off x="2751609" y="1138391"/>
              <a:ext cx="437940" cy="338554"/>
            </a:xfrm>
            <a:prstGeom prst="rect">
              <a:avLst/>
            </a:prstGeom>
            <a:noFill/>
          </p:spPr>
          <p:txBody>
            <a:bodyPr wrap="none" rtlCol="0">
              <a:spAutoFit/>
            </a:bodyPr>
            <a:lstStyle/>
            <a:p>
              <a:r>
                <a:rPr lang="en-US" altLang="zh-CN" sz="1600" b="1" dirty="0" smtClean="0">
                  <a:solidFill>
                    <a:srgbClr val="005072"/>
                  </a:solidFill>
                  <a:latin typeface="+mn-ea"/>
                </a:rPr>
                <a:t>53</a:t>
              </a:r>
              <a:endParaRPr lang="zh-CN" altLang="en-US" sz="1600" b="1" dirty="0">
                <a:solidFill>
                  <a:srgbClr val="005072"/>
                </a:solidFill>
                <a:latin typeface="+mn-ea"/>
              </a:endParaRPr>
            </a:p>
          </p:txBody>
        </p:sp>
        <p:sp>
          <p:nvSpPr>
            <p:cNvPr id="17" name="TextBox 16"/>
            <p:cNvSpPr txBox="1"/>
            <p:nvPr/>
          </p:nvSpPr>
          <p:spPr>
            <a:xfrm>
              <a:off x="3065165" y="1138391"/>
              <a:ext cx="437940" cy="338554"/>
            </a:xfrm>
            <a:prstGeom prst="rect">
              <a:avLst/>
            </a:prstGeom>
            <a:noFill/>
          </p:spPr>
          <p:txBody>
            <a:bodyPr wrap="none" rtlCol="0">
              <a:spAutoFit/>
            </a:bodyPr>
            <a:lstStyle/>
            <a:p>
              <a:r>
                <a:rPr lang="en-US" altLang="zh-CN" sz="1600" b="1" dirty="0" smtClean="0">
                  <a:solidFill>
                    <a:srgbClr val="005072"/>
                  </a:solidFill>
                  <a:latin typeface="+mn-ea"/>
                </a:rPr>
                <a:t>65</a:t>
              </a:r>
              <a:endParaRPr lang="zh-CN" altLang="en-US" sz="1600" b="1" dirty="0">
                <a:solidFill>
                  <a:srgbClr val="005072"/>
                </a:solidFill>
                <a:latin typeface="+mn-ea"/>
              </a:endParaRPr>
            </a:p>
          </p:txBody>
        </p:sp>
        <p:sp>
          <p:nvSpPr>
            <p:cNvPr id="18" name="TextBox 17"/>
            <p:cNvSpPr txBox="1"/>
            <p:nvPr/>
          </p:nvSpPr>
          <p:spPr>
            <a:xfrm>
              <a:off x="3376439" y="1138391"/>
              <a:ext cx="437940" cy="338554"/>
            </a:xfrm>
            <a:prstGeom prst="rect">
              <a:avLst/>
            </a:prstGeom>
            <a:noFill/>
          </p:spPr>
          <p:txBody>
            <a:bodyPr wrap="none" rtlCol="0">
              <a:spAutoFit/>
            </a:bodyPr>
            <a:lstStyle/>
            <a:p>
              <a:r>
                <a:rPr lang="en-US" altLang="zh-CN" sz="1600" b="1" dirty="0" smtClean="0">
                  <a:solidFill>
                    <a:srgbClr val="005072"/>
                  </a:solidFill>
                  <a:latin typeface="+mn-ea"/>
                </a:rPr>
                <a:t>67</a:t>
              </a:r>
              <a:endParaRPr lang="zh-CN" altLang="en-US" sz="1600" b="1" dirty="0">
                <a:solidFill>
                  <a:srgbClr val="005072"/>
                </a:solidFill>
                <a:latin typeface="+mn-ea"/>
              </a:endParaRPr>
            </a:p>
          </p:txBody>
        </p:sp>
        <p:sp>
          <p:nvSpPr>
            <p:cNvPr id="19" name="TextBox 18"/>
            <p:cNvSpPr txBox="1"/>
            <p:nvPr/>
          </p:nvSpPr>
          <p:spPr>
            <a:xfrm>
              <a:off x="4221485" y="1138391"/>
              <a:ext cx="437940" cy="338554"/>
            </a:xfrm>
            <a:prstGeom prst="rect">
              <a:avLst/>
            </a:prstGeom>
            <a:noFill/>
          </p:spPr>
          <p:txBody>
            <a:bodyPr wrap="none" rtlCol="0">
              <a:spAutoFit/>
            </a:bodyPr>
            <a:lstStyle/>
            <a:p>
              <a:r>
                <a:rPr lang="en-US" altLang="zh-CN" sz="1600" b="1" dirty="0" smtClean="0">
                  <a:solidFill>
                    <a:srgbClr val="005072"/>
                  </a:solidFill>
                  <a:latin typeface="+mn-ea"/>
                </a:rPr>
                <a:t>98</a:t>
              </a:r>
              <a:endParaRPr lang="zh-CN" altLang="en-US" sz="1600" b="1" dirty="0">
                <a:solidFill>
                  <a:srgbClr val="005072"/>
                </a:solidFill>
                <a:latin typeface="+mn-ea"/>
              </a:endParaRPr>
            </a:p>
          </p:txBody>
        </p:sp>
        <p:sp>
          <p:nvSpPr>
            <p:cNvPr id="20" name="TextBox 19"/>
            <p:cNvSpPr txBox="1"/>
            <p:nvPr/>
          </p:nvSpPr>
          <p:spPr>
            <a:xfrm>
              <a:off x="4768974"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122</a:t>
              </a:r>
              <a:endParaRPr lang="zh-CN" altLang="en-US" sz="1600" b="1" dirty="0">
                <a:solidFill>
                  <a:srgbClr val="005072"/>
                </a:solidFill>
                <a:latin typeface="+mn-ea"/>
              </a:endParaRPr>
            </a:p>
          </p:txBody>
        </p:sp>
        <p:sp>
          <p:nvSpPr>
            <p:cNvPr id="22" name="TextBox 21"/>
            <p:cNvSpPr txBox="1"/>
            <p:nvPr/>
          </p:nvSpPr>
          <p:spPr>
            <a:xfrm>
              <a:off x="5234930"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124</a:t>
              </a:r>
              <a:endParaRPr lang="zh-CN" altLang="en-US" sz="1600" b="1" dirty="0">
                <a:solidFill>
                  <a:srgbClr val="005072"/>
                </a:solidFill>
                <a:latin typeface="+mn-ea"/>
              </a:endParaRPr>
            </a:p>
          </p:txBody>
        </p:sp>
        <p:sp>
          <p:nvSpPr>
            <p:cNvPr id="23" name="TextBox 22"/>
            <p:cNvSpPr txBox="1"/>
            <p:nvPr/>
          </p:nvSpPr>
          <p:spPr>
            <a:xfrm>
              <a:off x="6982527" y="1138391"/>
              <a:ext cx="564578" cy="338554"/>
            </a:xfrm>
            <a:prstGeom prst="rect">
              <a:avLst/>
            </a:prstGeom>
            <a:noFill/>
          </p:spPr>
          <p:txBody>
            <a:bodyPr wrap="none" rtlCol="0">
              <a:spAutoFit/>
            </a:bodyPr>
            <a:lstStyle/>
            <a:p>
              <a:r>
                <a:rPr lang="en-US" altLang="zh-CN" sz="1600" b="1" dirty="0" smtClean="0">
                  <a:solidFill>
                    <a:srgbClr val="005072"/>
                  </a:solidFill>
                  <a:latin typeface="+mn-ea"/>
                </a:rPr>
                <a:t>183</a:t>
              </a:r>
              <a:endParaRPr lang="zh-CN" altLang="en-US" sz="1600" b="1" dirty="0">
                <a:solidFill>
                  <a:srgbClr val="005072"/>
                </a:solidFill>
                <a:latin typeface="+mn-ea"/>
              </a:endParaRPr>
            </a:p>
          </p:txBody>
        </p:sp>
        <p:sp>
          <p:nvSpPr>
            <p:cNvPr id="24" name="TextBox 23"/>
            <p:cNvSpPr txBox="1"/>
            <p:nvPr/>
          </p:nvSpPr>
          <p:spPr>
            <a:xfrm>
              <a:off x="7455743" y="1138391"/>
              <a:ext cx="564578" cy="338554"/>
            </a:xfrm>
            <a:prstGeom prst="rect">
              <a:avLst/>
            </a:prstGeom>
            <a:noFill/>
          </p:spPr>
          <p:txBody>
            <a:bodyPr wrap="none" rtlCol="0">
              <a:spAutoFit/>
            </a:bodyPr>
            <a:lstStyle/>
            <a:p>
              <a:r>
                <a:rPr lang="en-US" altLang="zh-CN" sz="1600" b="1" dirty="0" smtClean="0">
                  <a:solidFill>
                    <a:srgbClr val="005072"/>
                  </a:solidFill>
                  <a:latin typeface="+mn-ea"/>
                </a:rPr>
                <a:t>199</a:t>
              </a:r>
              <a:endParaRPr lang="zh-CN" altLang="en-US" sz="1600" b="1" dirty="0">
                <a:solidFill>
                  <a:srgbClr val="005072"/>
                </a:solidFill>
                <a:latin typeface="+mn-ea"/>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a:off x="3053553" y="1703460"/>
            <a:ext cx="305927" cy="36423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59480" y="2111566"/>
            <a:ext cx="66866" cy="38817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483768" y="2534912"/>
            <a:ext cx="942578" cy="18085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658913" y="2747700"/>
            <a:ext cx="805240" cy="32810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658913" y="3118010"/>
            <a:ext cx="2874615" cy="38102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572000" y="3499032"/>
            <a:ext cx="720080" cy="27599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293476" y="3788192"/>
            <a:ext cx="63100" cy="329108"/>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56769" y="4156118"/>
            <a:ext cx="1997920" cy="437417"/>
            <a:chOff x="3359480" y="4159451"/>
            <a:chExt cx="1997920" cy="437417"/>
          </a:xfrm>
        </p:grpSpPr>
        <p:cxnSp>
          <p:nvCxnSpPr>
            <p:cNvPr id="44" name="直接连接符 43"/>
            <p:cNvCxnSpPr>
              <a:endCxn id="45" idx="2"/>
            </p:cNvCxnSpPr>
            <p:nvPr/>
          </p:nvCxnSpPr>
          <p:spPr>
            <a:xfrm>
              <a:off x="3359480" y="4159451"/>
              <a:ext cx="1889920" cy="38341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249400" y="4488868"/>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 Box 3"/>
          <p:cNvSpPr>
            <a:spLocks noChangeArrowheads="1"/>
          </p:cNvSpPr>
          <p:nvPr/>
        </p:nvSpPr>
        <p:spPr bwMode="auto">
          <a:xfrm>
            <a:off x="2434000" y="4636141"/>
            <a:ext cx="437941"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12</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683752" y="4634064"/>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2969631" y="4633706"/>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+30</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376439" y="4631607"/>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+23</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3792680" y="4629939"/>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+84</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195764" y="4623711"/>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+24</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4602572" y="4619736"/>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4900226" y="4619639"/>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5333552" y="4617531"/>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=236</a:t>
            </a:r>
            <a:endParaRPr lang="zh-CN" altLang="en-US" sz="1600" b="1" dirty="0">
              <a:solidFill>
                <a:srgbClr val="11576A"/>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righ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up)">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left)">
                                      <p:cBhvr>
                                        <p:cTn id="84" dur="500"/>
                                        <p:tgtEl>
                                          <p:spTgt spid="4"/>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left)">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扫描算法</a:t>
            </a:r>
            <a:r>
              <a:rPr lang="en-US" altLang="zh-CN" dirty="0" smtClean="0">
                <a:sym typeface="宋体" charset="0"/>
              </a:rPr>
              <a:t>(</a:t>
            </a:r>
            <a:r>
              <a:rPr lang="zh-CN" altLang="en-US" dirty="0" smtClean="0">
                <a:sym typeface="宋体" charset="0"/>
              </a:rPr>
              <a:t>SCAN</a:t>
            </a:r>
            <a:r>
              <a:rPr lang="en-US" altLang="zh-CN" dirty="0" smtClean="0">
                <a:sym typeface="宋体" charset="0"/>
              </a:rPr>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000114"/>
            <a:ext cx="5815339" cy="428628"/>
            <a:chOff x="844893" y="1000114"/>
            <a:chExt cx="5815339" cy="428628"/>
          </a:xfrm>
        </p:grpSpPr>
        <p:sp>
          <p:nvSpPr>
            <p:cNvPr id="9" name="内容占位符 2"/>
            <p:cNvSpPr txBox="1"/>
            <p:nvPr/>
          </p:nvSpPr>
          <p:spPr>
            <a:xfrm>
              <a:off x="1142976" y="1000114"/>
              <a:ext cx="551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sym typeface="宋体" charset="0"/>
                </a:rPr>
                <a:t>磁臂在一个方向上移动，访问所有未完成的请求，直到磁臂到达该方向上最后的磁道</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657570"/>
            <a:ext cx="1655405" cy="428628"/>
            <a:chOff x="844893" y="1657570"/>
            <a:chExt cx="1655405" cy="428628"/>
          </a:xfrm>
        </p:grpSpPr>
        <p:sp>
          <p:nvSpPr>
            <p:cNvPr id="15" name="内容占位符 2"/>
            <p:cNvSpPr txBox="1"/>
            <p:nvPr/>
          </p:nvSpPr>
          <p:spPr>
            <a:xfrm>
              <a:off x="1142976" y="1657570"/>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调换方向</a:t>
              </a:r>
              <a:endParaRPr lang="zh-CN" altLang="en-US" dirty="0"/>
            </a:p>
          </p:txBody>
        </p:sp>
        <p:sp>
          <p:nvSpPr>
            <p:cNvPr id="16" name="TextBox 15"/>
            <p:cNvSpPr txBox="1"/>
            <p:nvPr/>
          </p:nvSpPr>
          <p:spPr>
            <a:xfrm>
              <a:off x="844893" y="165757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2000246"/>
            <a:ext cx="4941553" cy="428628"/>
            <a:chOff x="844893" y="2000246"/>
            <a:chExt cx="4941553" cy="428628"/>
          </a:xfrm>
        </p:grpSpPr>
        <p:sp>
          <p:nvSpPr>
            <p:cNvPr id="10" name="内容占位符 2"/>
            <p:cNvSpPr txBox="1"/>
            <p:nvPr/>
          </p:nvSpPr>
          <p:spPr>
            <a:xfrm>
              <a:off x="1142976" y="2000246"/>
              <a:ext cx="46434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ym typeface="宋体" charset="0"/>
                </a:rPr>
                <a:t>也称为电梯算法</a:t>
              </a:r>
              <a:r>
                <a:rPr lang="en-US" altLang="zh-CN" dirty="0" smtClean="0">
                  <a:sym typeface="宋体" charset="0"/>
                </a:rPr>
                <a:t>(</a:t>
              </a:r>
              <a:r>
                <a:rPr lang="zh-CN" altLang="zh-CN" dirty="0" smtClean="0">
                  <a:sym typeface="宋体" charset="0"/>
                </a:rPr>
                <a:t>elevator algorithm</a:t>
              </a:r>
              <a:r>
                <a:rPr lang="en-US" altLang="zh-CN" dirty="0" smtClean="0">
                  <a:sym typeface="宋体" charset="0"/>
                </a:rPr>
                <a:t>)</a:t>
              </a:r>
              <a:endParaRPr lang="zh-CN" altLang="en-US" dirty="0"/>
            </a:p>
          </p:txBody>
        </p:sp>
        <p:sp>
          <p:nvSpPr>
            <p:cNvPr id="11" name="TextBox 10"/>
            <p:cNvSpPr txBox="1"/>
            <p:nvPr/>
          </p:nvSpPr>
          <p:spPr>
            <a:xfrm>
              <a:off x="844893" y="20002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3" name="直接连接符 42"/>
          <p:cNvCxnSpPr/>
          <p:nvPr/>
        </p:nvCxnSpPr>
        <p:spPr>
          <a:xfrm rot="5400000">
            <a:off x="-4857816" y="2643188"/>
            <a:ext cx="6572296" cy="1428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sym typeface="宋体" charset="0"/>
              </a:rPr>
              <a:t>SCAN算法</a:t>
            </a:r>
            <a:r>
              <a:rPr lang="zh-CN" altLang="en-US" dirty="0" smtClean="0">
                <a:sym typeface="宋体" charset="0"/>
              </a:rPr>
              <a:t>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1" name="TextBox 1"/>
          <p:cNvSpPr>
            <a:spLocks noChangeArrowheads="1"/>
          </p:cNvSpPr>
          <p:nvPr/>
        </p:nvSpPr>
        <p:spPr bwMode="auto">
          <a:xfrm>
            <a:off x="1042988" y="5810240"/>
            <a:ext cx="7326312" cy="339725"/>
          </a:xfrm>
          <a:prstGeom prst="rect">
            <a:avLst/>
          </a:prstGeom>
          <a:noFill/>
          <a:ln>
            <a:noFill/>
          </a:ln>
        </p:spPr>
        <p:txBody>
          <a:bodyPr wrap="none">
            <a:spAutoFit/>
          </a:bodyPr>
          <a:lstStyle/>
          <a:p>
            <a:pPr>
              <a:buFont typeface="Arial" panose="02080604020202020204" charset="0"/>
              <a:buNone/>
            </a:pPr>
            <a:r>
              <a:rPr lang="en-US" altLang="zh-CN" sz="1600" dirty="0">
                <a:solidFill>
                  <a:srgbClr val="000099"/>
                </a:solidFill>
                <a:ea typeface="MS PGothic" charset="0"/>
                <a:cs typeface="MS PGothic" charset="0"/>
                <a:hlinkClick r:id="rId2"/>
              </a:rPr>
              <a:t>http://cs.uttyler.edu/Faculty/Rainwater/COSC3355/Animations/diskschedulingfcfs.htm</a:t>
            </a:r>
            <a:endParaRPr lang="en-US" altLang="zh-CN" sz="1600" dirty="0">
              <a:solidFill>
                <a:srgbClr val="000099"/>
              </a:solidFill>
              <a:ea typeface="MS PGothic" charset="0"/>
              <a:cs typeface="MS PGothic" charset="0"/>
            </a:endParaRPr>
          </a:p>
        </p:txBody>
      </p:sp>
      <p:sp>
        <p:nvSpPr>
          <p:cNvPr id="6" name="Text Box 3"/>
          <p:cNvSpPr>
            <a:spLocks noChangeArrowheads="1"/>
          </p:cNvSpPr>
          <p:nvPr/>
        </p:nvSpPr>
        <p:spPr bwMode="auto">
          <a:xfrm>
            <a:off x="626067" y="4623356"/>
            <a:ext cx="19816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宋体" charset="0"/>
              </a:rPr>
              <a:t>合计磁头移动距离</a:t>
            </a:r>
            <a:r>
              <a:rPr lang="en-US" altLang="zh-CN" sz="1600" b="1" dirty="0" smtClean="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0" y="843558"/>
            <a:ext cx="6609253" cy="349888"/>
            <a:chOff x="1237860" y="843558"/>
            <a:chExt cx="6609253" cy="349888"/>
          </a:xfrm>
        </p:grpSpPr>
        <p:sp>
          <p:nvSpPr>
            <p:cNvPr id="9" name="TextBox 8"/>
            <p:cNvSpPr txBox="1"/>
            <p:nvPr/>
          </p:nvSpPr>
          <p:spPr>
            <a:xfrm>
              <a:off x="1237860" y="854892"/>
              <a:ext cx="4321315" cy="338554"/>
            </a:xfrm>
            <a:prstGeom prst="rect">
              <a:avLst/>
            </a:prstGeom>
            <a:noFill/>
          </p:spPr>
          <p:txBody>
            <a:bodyPr wrap="none" rtlCol="0">
              <a:spAutoFit/>
            </a:bodyPr>
            <a:lstStyle/>
            <a:p>
              <a:r>
                <a:rPr lang="zh-CN" altLang="en-US" sz="1600" b="1" dirty="0" smtClean="0">
                  <a:solidFill>
                    <a:srgbClr val="005072"/>
                  </a:solidFill>
                  <a:latin typeface="+mn-ea"/>
                </a:rPr>
                <a:t>磁盘访问序列 </a:t>
              </a:r>
              <a:r>
                <a:rPr lang="en-US" altLang="zh-CN" sz="1600" b="1" dirty="0" smtClean="0">
                  <a:solidFill>
                    <a:srgbClr val="005072"/>
                  </a:solidFill>
                  <a:latin typeface="+mn-ea"/>
                </a:rPr>
                <a:t>= 98,183,37,122,14,124,65,67</a:t>
              </a:r>
              <a:endParaRPr lang="zh-CN" altLang="en-US" sz="1600" b="1" dirty="0">
                <a:solidFill>
                  <a:srgbClr val="005072"/>
                </a:solidFill>
                <a:latin typeface="+mn-ea"/>
              </a:endParaRPr>
            </a:p>
          </p:txBody>
        </p:sp>
        <p:sp>
          <p:nvSpPr>
            <p:cNvPr id="10" name="TextBox 9"/>
            <p:cNvSpPr txBox="1"/>
            <p:nvPr/>
          </p:nvSpPr>
          <p:spPr>
            <a:xfrm>
              <a:off x="5918380" y="843558"/>
              <a:ext cx="1928733" cy="338554"/>
            </a:xfrm>
            <a:prstGeom prst="rect">
              <a:avLst/>
            </a:prstGeom>
            <a:noFill/>
          </p:spPr>
          <p:txBody>
            <a:bodyPr wrap="none" rtlCol="0">
              <a:spAutoFit/>
            </a:bodyPr>
            <a:lstStyle/>
            <a:p>
              <a:r>
                <a:rPr lang="zh-CN" altLang="en-US" sz="1600" b="1" dirty="0" smtClean="0">
                  <a:solidFill>
                    <a:srgbClr val="005072"/>
                  </a:solidFill>
                  <a:latin typeface="+mn-ea"/>
                </a:rPr>
                <a:t>初始磁头位置：</a:t>
              </a:r>
              <a:r>
                <a:rPr lang="en-US" altLang="zh-CN" sz="1600" b="1" dirty="0" smtClean="0">
                  <a:solidFill>
                    <a:srgbClr val="005072"/>
                  </a:solidFill>
                  <a:latin typeface="+mn-ea"/>
                </a:rPr>
                <a:t>53</a:t>
              </a:r>
              <a:endParaRPr lang="zh-CN" altLang="en-US" sz="1600" b="1" dirty="0">
                <a:solidFill>
                  <a:srgbClr val="005072"/>
                </a:solidFill>
                <a:latin typeface="+mn-ea"/>
              </a:endParaRPr>
            </a:p>
          </p:txBody>
        </p:sp>
      </p:grpSp>
      <p:grpSp>
        <p:nvGrpSpPr>
          <p:cNvPr id="3" name="组合 2"/>
          <p:cNvGrpSpPr/>
          <p:nvPr/>
        </p:nvGrpSpPr>
        <p:grpSpPr>
          <a:xfrm>
            <a:off x="1053133" y="113839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r>
                <a:rPr lang="en-US" altLang="zh-CN" sz="1600" b="1" dirty="0" smtClean="0">
                  <a:solidFill>
                    <a:srgbClr val="005072"/>
                  </a:solidFill>
                  <a:latin typeface="+mn-ea"/>
                </a:rPr>
                <a:t>0</a:t>
              </a:r>
              <a:endParaRPr lang="zh-CN" altLang="en-US" sz="1600" b="1" dirty="0">
                <a:solidFill>
                  <a:srgbClr val="005072"/>
                </a:solidFill>
                <a:latin typeface="+mn-ea"/>
              </a:endParaRPr>
            </a:p>
          </p:txBody>
        </p:sp>
        <p:sp>
          <p:nvSpPr>
            <p:cNvPr id="12" name="TextBox 11"/>
            <p:cNvSpPr txBox="1"/>
            <p:nvPr/>
          </p:nvSpPr>
          <p:spPr>
            <a:xfrm>
              <a:off x="1433364" y="1138391"/>
              <a:ext cx="437940" cy="338554"/>
            </a:xfrm>
            <a:prstGeom prst="rect">
              <a:avLst/>
            </a:prstGeom>
            <a:noFill/>
          </p:spPr>
          <p:txBody>
            <a:bodyPr wrap="none" rtlCol="0">
              <a:spAutoFit/>
            </a:bodyPr>
            <a:lstStyle/>
            <a:p>
              <a:r>
                <a:rPr lang="en-US" altLang="zh-CN" sz="1600" b="1" dirty="0" smtClean="0">
                  <a:solidFill>
                    <a:srgbClr val="005072"/>
                  </a:solidFill>
                  <a:latin typeface="+mn-ea"/>
                </a:rPr>
                <a:t>14</a:t>
              </a:r>
              <a:endParaRPr lang="zh-CN" altLang="en-US" sz="1600" b="1" dirty="0">
                <a:solidFill>
                  <a:srgbClr val="005072"/>
                </a:solidFill>
                <a:latin typeface="+mn-ea"/>
              </a:endParaRPr>
            </a:p>
          </p:txBody>
        </p:sp>
        <p:sp>
          <p:nvSpPr>
            <p:cNvPr id="15" name="TextBox 14"/>
            <p:cNvSpPr txBox="1"/>
            <p:nvPr/>
          </p:nvSpPr>
          <p:spPr>
            <a:xfrm>
              <a:off x="2233836" y="1138391"/>
              <a:ext cx="437940" cy="338554"/>
            </a:xfrm>
            <a:prstGeom prst="rect">
              <a:avLst/>
            </a:prstGeom>
            <a:noFill/>
          </p:spPr>
          <p:txBody>
            <a:bodyPr wrap="none" rtlCol="0">
              <a:spAutoFit/>
            </a:bodyPr>
            <a:lstStyle/>
            <a:p>
              <a:r>
                <a:rPr lang="en-US" altLang="zh-CN" sz="1600" b="1" dirty="0" smtClean="0">
                  <a:solidFill>
                    <a:srgbClr val="005072"/>
                  </a:solidFill>
                  <a:latin typeface="+mn-ea"/>
                </a:rPr>
                <a:t>37</a:t>
              </a:r>
              <a:endParaRPr lang="zh-CN" altLang="en-US" sz="1600" b="1" dirty="0">
                <a:solidFill>
                  <a:srgbClr val="005072"/>
                </a:solidFill>
                <a:latin typeface="+mn-ea"/>
              </a:endParaRPr>
            </a:p>
          </p:txBody>
        </p:sp>
        <p:sp>
          <p:nvSpPr>
            <p:cNvPr id="16" name="TextBox 15"/>
            <p:cNvSpPr txBox="1"/>
            <p:nvPr/>
          </p:nvSpPr>
          <p:spPr>
            <a:xfrm>
              <a:off x="2751609" y="1138391"/>
              <a:ext cx="437940" cy="338554"/>
            </a:xfrm>
            <a:prstGeom prst="rect">
              <a:avLst/>
            </a:prstGeom>
            <a:noFill/>
          </p:spPr>
          <p:txBody>
            <a:bodyPr wrap="none" rtlCol="0">
              <a:spAutoFit/>
            </a:bodyPr>
            <a:lstStyle/>
            <a:p>
              <a:r>
                <a:rPr lang="en-US" altLang="zh-CN" sz="1600" b="1" dirty="0" smtClean="0">
                  <a:solidFill>
                    <a:srgbClr val="005072"/>
                  </a:solidFill>
                  <a:latin typeface="+mn-ea"/>
                </a:rPr>
                <a:t>53</a:t>
              </a:r>
              <a:endParaRPr lang="zh-CN" altLang="en-US" sz="1600" b="1" dirty="0">
                <a:solidFill>
                  <a:srgbClr val="005072"/>
                </a:solidFill>
                <a:latin typeface="+mn-ea"/>
              </a:endParaRPr>
            </a:p>
          </p:txBody>
        </p:sp>
        <p:sp>
          <p:nvSpPr>
            <p:cNvPr id="17" name="TextBox 16"/>
            <p:cNvSpPr txBox="1"/>
            <p:nvPr/>
          </p:nvSpPr>
          <p:spPr>
            <a:xfrm>
              <a:off x="3065165" y="1138391"/>
              <a:ext cx="437940" cy="338554"/>
            </a:xfrm>
            <a:prstGeom prst="rect">
              <a:avLst/>
            </a:prstGeom>
            <a:noFill/>
          </p:spPr>
          <p:txBody>
            <a:bodyPr wrap="none" rtlCol="0">
              <a:spAutoFit/>
            </a:bodyPr>
            <a:lstStyle/>
            <a:p>
              <a:r>
                <a:rPr lang="en-US" altLang="zh-CN" sz="1600" b="1" dirty="0" smtClean="0">
                  <a:solidFill>
                    <a:srgbClr val="005072"/>
                  </a:solidFill>
                  <a:latin typeface="+mn-ea"/>
                </a:rPr>
                <a:t>65</a:t>
              </a:r>
              <a:endParaRPr lang="zh-CN" altLang="en-US" sz="1600" b="1" dirty="0">
                <a:solidFill>
                  <a:srgbClr val="005072"/>
                </a:solidFill>
                <a:latin typeface="+mn-ea"/>
              </a:endParaRPr>
            </a:p>
          </p:txBody>
        </p:sp>
        <p:sp>
          <p:nvSpPr>
            <p:cNvPr id="18" name="TextBox 17"/>
            <p:cNvSpPr txBox="1"/>
            <p:nvPr/>
          </p:nvSpPr>
          <p:spPr>
            <a:xfrm>
              <a:off x="3376439" y="1138391"/>
              <a:ext cx="437940" cy="338554"/>
            </a:xfrm>
            <a:prstGeom prst="rect">
              <a:avLst/>
            </a:prstGeom>
            <a:noFill/>
          </p:spPr>
          <p:txBody>
            <a:bodyPr wrap="none" rtlCol="0">
              <a:spAutoFit/>
            </a:bodyPr>
            <a:lstStyle/>
            <a:p>
              <a:r>
                <a:rPr lang="en-US" altLang="zh-CN" sz="1600" b="1" dirty="0" smtClean="0">
                  <a:solidFill>
                    <a:srgbClr val="005072"/>
                  </a:solidFill>
                  <a:latin typeface="+mn-ea"/>
                </a:rPr>
                <a:t>67</a:t>
              </a:r>
              <a:endParaRPr lang="zh-CN" altLang="en-US" sz="1600" b="1" dirty="0">
                <a:solidFill>
                  <a:srgbClr val="005072"/>
                </a:solidFill>
                <a:latin typeface="+mn-ea"/>
              </a:endParaRPr>
            </a:p>
          </p:txBody>
        </p:sp>
        <p:sp>
          <p:nvSpPr>
            <p:cNvPr id="19" name="TextBox 18"/>
            <p:cNvSpPr txBox="1"/>
            <p:nvPr/>
          </p:nvSpPr>
          <p:spPr>
            <a:xfrm>
              <a:off x="4221485" y="1138391"/>
              <a:ext cx="437940" cy="338554"/>
            </a:xfrm>
            <a:prstGeom prst="rect">
              <a:avLst/>
            </a:prstGeom>
            <a:noFill/>
          </p:spPr>
          <p:txBody>
            <a:bodyPr wrap="none" rtlCol="0">
              <a:spAutoFit/>
            </a:bodyPr>
            <a:lstStyle/>
            <a:p>
              <a:r>
                <a:rPr lang="en-US" altLang="zh-CN" sz="1600" b="1" dirty="0" smtClean="0">
                  <a:solidFill>
                    <a:srgbClr val="005072"/>
                  </a:solidFill>
                  <a:latin typeface="+mn-ea"/>
                </a:rPr>
                <a:t>98</a:t>
              </a:r>
              <a:endParaRPr lang="zh-CN" altLang="en-US" sz="1600" b="1" dirty="0">
                <a:solidFill>
                  <a:srgbClr val="005072"/>
                </a:solidFill>
                <a:latin typeface="+mn-ea"/>
              </a:endParaRPr>
            </a:p>
          </p:txBody>
        </p:sp>
        <p:sp>
          <p:nvSpPr>
            <p:cNvPr id="20" name="TextBox 19"/>
            <p:cNvSpPr txBox="1"/>
            <p:nvPr/>
          </p:nvSpPr>
          <p:spPr>
            <a:xfrm>
              <a:off x="4768974"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122</a:t>
              </a:r>
              <a:endParaRPr lang="zh-CN" altLang="en-US" sz="1600" b="1" dirty="0">
                <a:solidFill>
                  <a:srgbClr val="005072"/>
                </a:solidFill>
                <a:latin typeface="+mn-ea"/>
              </a:endParaRPr>
            </a:p>
          </p:txBody>
        </p:sp>
        <p:sp>
          <p:nvSpPr>
            <p:cNvPr id="22" name="TextBox 21"/>
            <p:cNvSpPr txBox="1"/>
            <p:nvPr/>
          </p:nvSpPr>
          <p:spPr>
            <a:xfrm>
              <a:off x="5234930" y="1138391"/>
              <a:ext cx="564578" cy="338554"/>
            </a:xfrm>
            <a:prstGeom prst="rect">
              <a:avLst/>
            </a:prstGeom>
            <a:noFill/>
          </p:spPr>
          <p:txBody>
            <a:bodyPr wrap="none" rtlCol="0">
              <a:spAutoFit/>
            </a:bodyPr>
            <a:lstStyle/>
            <a:p>
              <a:r>
                <a:rPr lang="en-US" altLang="zh-CN" sz="1600" b="1" dirty="0" smtClean="0">
                  <a:solidFill>
                    <a:srgbClr val="005072"/>
                  </a:solidFill>
                  <a:latin typeface="+mn-ea"/>
                </a:rPr>
                <a:t>124</a:t>
              </a:r>
              <a:endParaRPr lang="zh-CN" altLang="en-US" sz="1600" b="1" dirty="0">
                <a:solidFill>
                  <a:srgbClr val="005072"/>
                </a:solidFill>
                <a:latin typeface="+mn-ea"/>
              </a:endParaRPr>
            </a:p>
          </p:txBody>
        </p:sp>
        <p:sp>
          <p:nvSpPr>
            <p:cNvPr id="23" name="TextBox 22"/>
            <p:cNvSpPr txBox="1"/>
            <p:nvPr/>
          </p:nvSpPr>
          <p:spPr>
            <a:xfrm>
              <a:off x="6982527" y="1138391"/>
              <a:ext cx="564578" cy="338554"/>
            </a:xfrm>
            <a:prstGeom prst="rect">
              <a:avLst/>
            </a:prstGeom>
            <a:noFill/>
          </p:spPr>
          <p:txBody>
            <a:bodyPr wrap="none" rtlCol="0">
              <a:spAutoFit/>
            </a:bodyPr>
            <a:lstStyle/>
            <a:p>
              <a:r>
                <a:rPr lang="en-US" altLang="zh-CN" sz="1600" b="1" dirty="0" smtClean="0">
                  <a:solidFill>
                    <a:srgbClr val="005072"/>
                  </a:solidFill>
                  <a:latin typeface="+mn-ea"/>
                </a:rPr>
                <a:t>183</a:t>
              </a:r>
              <a:endParaRPr lang="zh-CN" altLang="en-US" sz="1600" b="1" dirty="0">
                <a:solidFill>
                  <a:srgbClr val="005072"/>
                </a:solidFill>
                <a:latin typeface="+mn-ea"/>
              </a:endParaRPr>
            </a:p>
          </p:txBody>
        </p:sp>
        <p:sp>
          <p:nvSpPr>
            <p:cNvPr id="24" name="TextBox 23"/>
            <p:cNvSpPr txBox="1"/>
            <p:nvPr/>
          </p:nvSpPr>
          <p:spPr>
            <a:xfrm>
              <a:off x="7455743" y="1138391"/>
              <a:ext cx="564578" cy="338554"/>
            </a:xfrm>
            <a:prstGeom prst="rect">
              <a:avLst/>
            </a:prstGeom>
            <a:noFill/>
          </p:spPr>
          <p:txBody>
            <a:bodyPr wrap="none" rtlCol="0">
              <a:spAutoFit/>
            </a:bodyPr>
            <a:lstStyle/>
            <a:p>
              <a:r>
                <a:rPr lang="en-US" altLang="zh-CN" sz="1600" b="1" dirty="0" smtClean="0">
                  <a:solidFill>
                    <a:srgbClr val="005072"/>
                  </a:solidFill>
                  <a:latin typeface="+mn-ea"/>
                </a:rPr>
                <a:t>199</a:t>
              </a:r>
              <a:endParaRPr lang="zh-CN" altLang="en-US" sz="1600" b="1" dirty="0">
                <a:solidFill>
                  <a:srgbClr val="005072"/>
                </a:solidFill>
                <a:latin typeface="+mn-ea"/>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flipH="1">
            <a:off x="2462808" y="1703460"/>
            <a:ext cx="590745" cy="36423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658913" y="2067694"/>
            <a:ext cx="803895"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208785" y="2456150"/>
            <a:ext cx="441574" cy="28484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208785" y="2787774"/>
            <a:ext cx="2167654"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376439" y="3075806"/>
            <a:ext cx="49907"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426346" y="3435846"/>
            <a:ext cx="1027162"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475035" y="3723878"/>
            <a:ext cx="759895"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44253" y="4341018"/>
            <a:ext cx="1997920" cy="437417"/>
            <a:chOff x="3359480" y="4159451"/>
            <a:chExt cx="1997920" cy="437417"/>
          </a:xfrm>
        </p:grpSpPr>
        <p:cxnSp>
          <p:nvCxnSpPr>
            <p:cNvPr id="44" name="直接连接符 43"/>
            <p:cNvCxnSpPr>
              <a:endCxn id="45" idx="2"/>
            </p:cNvCxnSpPr>
            <p:nvPr/>
          </p:nvCxnSpPr>
          <p:spPr>
            <a:xfrm>
              <a:off x="3359480" y="4159451"/>
              <a:ext cx="1889920" cy="38341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249400" y="4488868"/>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 Box 3"/>
          <p:cNvSpPr>
            <a:spLocks noChangeArrowheads="1"/>
          </p:cNvSpPr>
          <p:nvPr/>
        </p:nvSpPr>
        <p:spPr bwMode="auto">
          <a:xfrm>
            <a:off x="2434000" y="4636141"/>
            <a:ext cx="437941"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16</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675007" y="4634064"/>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+23</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3060857" y="4633706"/>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+14</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467390" y="4631607"/>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+65</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3862876" y="4629939"/>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132126" y="4629939"/>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+31</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4517691" y="4619736"/>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+24</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4911894" y="4619639"/>
            <a:ext cx="466794"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5598449" y="4616087"/>
            <a:ext cx="720069"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=236</a:t>
            </a:r>
            <a:endParaRPr lang="zh-CN" altLang="en-US" sz="1600" b="1" dirty="0">
              <a:solidFill>
                <a:srgbClr val="11576A"/>
              </a:solidFill>
              <a:latin typeface="微软雅黑" pitchFamily="34" charset="-122"/>
              <a:ea typeface="微软雅黑" pitchFamily="34" charset="-122"/>
            </a:endParaRPr>
          </a:p>
        </p:txBody>
      </p:sp>
      <p:cxnSp>
        <p:nvCxnSpPr>
          <p:cNvPr id="66" name="直接连接符 65"/>
          <p:cNvCxnSpPr/>
          <p:nvPr/>
        </p:nvCxnSpPr>
        <p:spPr>
          <a:xfrm>
            <a:off x="5262144" y="4011910"/>
            <a:ext cx="63100" cy="329108"/>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 Box 3"/>
          <p:cNvSpPr>
            <a:spLocks noChangeArrowheads="1"/>
          </p:cNvSpPr>
          <p:nvPr/>
        </p:nvSpPr>
        <p:spPr bwMode="auto">
          <a:xfrm>
            <a:off x="5179458" y="4627568"/>
            <a:ext cx="593432" cy="338554"/>
          </a:xfrm>
          <a:prstGeom prst="rect">
            <a:avLst/>
          </a:prstGeom>
          <a:noFill/>
          <a:ln>
            <a:noFill/>
          </a:ln>
        </p:spPr>
        <p:txBody>
          <a:bodyPr wrap="none" anchor="ctr">
            <a:spAutoFit/>
          </a:bodyPr>
          <a:lstStyle/>
          <a:p>
            <a:pPr algn="ctr">
              <a:spcBef>
                <a:spcPct val="50000"/>
              </a:spcBef>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righ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right)">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up)">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wipe(up)">
                                      <p:cBhvr>
                                        <p:cTn id="84" dur="500"/>
                                        <p:tgtEl>
                                          <p:spTgt spid="66"/>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wipe(left)">
                                      <p:cBhvr>
                                        <p:cTn id="93" dur="500"/>
                                        <p:tgtEl>
                                          <p:spTgt spid="4"/>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left)">
                                      <p:cBhvr>
                                        <p:cTn id="97" dur="500"/>
                                        <p:tgtEl>
                                          <p:spTgt spid="6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P spid="6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循环扫描算法</a:t>
            </a:r>
            <a:r>
              <a:rPr lang="en-US" altLang="zh-CN" dirty="0" smtClean="0">
                <a:sym typeface="宋体" charset="0"/>
              </a:rPr>
              <a:t>(</a:t>
            </a:r>
            <a:r>
              <a:rPr lang="zh-CN" altLang="en-US" dirty="0" smtClean="0">
                <a:sym typeface="宋体" charset="0"/>
              </a:rPr>
              <a:t>C-SCAN</a:t>
            </a:r>
            <a:r>
              <a:rPr lang="en-US" altLang="zh-CN" dirty="0" smtClean="0">
                <a:sym typeface="宋体" charset="0"/>
              </a:rPr>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3727107" cy="428628"/>
            <a:chOff x="844893" y="1000114"/>
            <a:chExt cx="3727107" cy="428628"/>
          </a:xfrm>
        </p:grpSpPr>
        <p:sp>
          <p:nvSpPr>
            <p:cNvPr id="9" name="内容占位符 2"/>
            <p:cNvSpPr txBox="1"/>
            <p:nvPr/>
          </p:nvSpPr>
          <p:spPr>
            <a:xfrm>
              <a:off x="1142976" y="1000114"/>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sym typeface="宋体" charset="0"/>
                </a:rPr>
                <a:t>限制了仅在一个方向上扫描</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42790"/>
            <a:ext cx="5870247" cy="699866"/>
            <a:chOff x="844893" y="1342790"/>
            <a:chExt cx="5870247" cy="699866"/>
          </a:xfrm>
        </p:grpSpPr>
        <p:sp>
          <p:nvSpPr>
            <p:cNvPr id="15" name="内容占位符 2"/>
            <p:cNvSpPr txBox="1"/>
            <p:nvPr/>
          </p:nvSpPr>
          <p:spPr>
            <a:xfrm>
              <a:off x="1142976" y="1342790"/>
              <a:ext cx="5572164"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当最后一个磁道也被访问过了后，磁臂返回到磁盘的另外一端再次进行</a:t>
              </a:r>
              <a:endParaRPr lang="zh-CN" altLang="en-US" dirty="0"/>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0" name="直接连接符 39"/>
          <p:cNvCxnSpPr/>
          <p:nvPr/>
        </p:nvCxnSpPr>
        <p:spPr>
          <a:xfrm rot="5400000">
            <a:off x="-6286576" y="2643188"/>
            <a:ext cx="9001188" cy="1428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sym typeface="宋体" charset="0"/>
              </a:rPr>
              <a:t>C-LOOK算法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870247" cy="714380"/>
            <a:chOff x="844893" y="1000114"/>
            <a:chExt cx="5870247" cy="714380"/>
          </a:xfrm>
        </p:grpSpPr>
        <p:sp>
          <p:nvSpPr>
            <p:cNvPr id="9" name="内容占位符 2"/>
            <p:cNvSpPr txBox="1"/>
            <p:nvPr/>
          </p:nvSpPr>
          <p:spPr>
            <a:xfrm>
              <a:off x="1142976" y="1000114"/>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sym typeface="宋体" charset="0"/>
                </a:rPr>
                <a:t>磁臂先到达该方向上最后一个请求处，然后立即反转，而不是先到最后点路径上的所有请求</a:t>
              </a:r>
              <a:endParaRPr lang="zh-CN" altLang="en-US" dirty="0">
                <a:sym typeface="宋体" charset="0"/>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三种常见设备接口类型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856755"/>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2581310"/>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1547664" y="1478125"/>
            <a:ext cx="3095264" cy="374461"/>
            <a:chOff x="1548744" y="1635646"/>
            <a:chExt cx="3095264" cy="374461"/>
          </a:xfrm>
        </p:grpSpPr>
        <p:pic>
          <p:nvPicPr>
            <p:cNvPr id="13" name="图片 12" descr="小点1.png"/>
            <p:cNvPicPr>
              <a:picLocks noChangeAspect="1"/>
            </p:cNvPicPr>
            <p:nvPr/>
          </p:nvPicPr>
          <p:blipFill>
            <a:blip r:embed="rId2" cstate="print"/>
            <a:stretch>
              <a:fillRect/>
            </a:stretch>
          </p:blipFill>
          <p:spPr>
            <a:xfrm>
              <a:off x="1548744" y="1740422"/>
              <a:ext cx="151066" cy="148997"/>
            </a:xfrm>
            <a:prstGeom prst="rect">
              <a:avLst/>
            </a:prstGeom>
            <a:effectLst/>
          </p:spPr>
        </p:pic>
        <p:sp>
          <p:nvSpPr>
            <p:cNvPr id="14" name="内容占位符 2"/>
            <p:cNvSpPr txBox="1"/>
            <p:nvPr/>
          </p:nvSpPr>
          <p:spPr>
            <a:xfrm>
              <a:off x="1681307" y="1635646"/>
              <a:ext cx="2962701"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 键盘/鼠标, 串口等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547664" y="2234502"/>
            <a:ext cx="5024090" cy="374461"/>
            <a:chOff x="1547664" y="2234502"/>
            <a:chExt cx="5024090" cy="374461"/>
          </a:xfrm>
        </p:grpSpPr>
        <p:pic>
          <p:nvPicPr>
            <p:cNvPr id="15" name="图片 14" descr="小点1.png"/>
            <p:cNvPicPr>
              <a:picLocks noChangeAspect="1"/>
            </p:cNvPicPr>
            <p:nvPr/>
          </p:nvPicPr>
          <p:blipFill>
            <a:blip r:embed="rId2" cstate="print"/>
            <a:stretch>
              <a:fillRect/>
            </a:stretch>
          </p:blipFill>
          <p:spPr>
            <a:xfrm>
              <a:off x="1547664" y="2339278"/>
              <a:ext cx="151066" cy="148997"/>
            </a:xfrm>
            <a:prstGeom prst="rect">
              <a:avLst/>
            </a:prstGeom>
            <a:effectLst/>
          </p:spPr>
        </p:pic>
        <p:sp>
          <p:nvSpPr>
            <p:cNvPr id="16" name="内容占位符 2"/>
            <p:cNvSpPr txBox="1"/>
            <p:nvPr/>
          </p:nvSpPr>
          <p:spPr>
            <a:xfrm>
              <a:off x="1680227" y="2234502"/>
              <a:ext cx="4891527" cy="37446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 磁盘驱动器、磁带驱动器、光驱等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9" name="组合 18"/>
          <p:cNvGrpSpPr/>
          <p:nvPr/>
        </p:nvGrpSpPr>
        <p:grpSpPr>
          <a:xfrm>
            <a:off x="1547664" y="2983314"/>
            <a:ext cx="3659989" cy="369332"/>
            <a:chOff x="1547664" y="3003798"/>
            <a:chExt cx="3659989" cy="369332"/>
          </a:xfrm>
        </p:grpSpPr>
        <p:pic>
          <p:nvPicPr>
            <p:cNvPr id="20" name="图片 19" descr="小点1.png"/>
            <p:cNvPicPr>
              <a:picLocks noChangeAspect="1"/>
            </p:cNvPicPr>
            <p:nvPr/>
          </p:nvPicPr>
          <p:blipFill>
            <a:blip r:embed="rId2" cstate="print"/>
            <a:stretch>
              <a:fillRect/>
            </a:stretch>
          </p:blipFill>
          <p:spPr>
            <a:xfrm>
              <a:off x="1547664" y="3108574"/>
              <a:ext cx="151066" cy="148997"/>
            </a:xfrm>
            <a:prstGeom prst="rect">
              <a:avLst/>
            </a:prstGeom>
            <a:effectLst/>
          </p:spPr>
        </p:pic>
        <p:sp>
          <p:nvSpPr>
            <p:cNvPr id="24" name="内容占位符 2"/>
            <p:cNvSpPr txBox="1"/>
            <p:nvPr/>
          </p:nvSpPr>
          <p:spPr>
            <a:xfrm>
              <a:off x="1680227" y="3003798"/>
              <a:ext cx="3527426"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如: 以太网、无线、蓝牙等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TW" dirty="0" smtClean="0"/>
              <a:t>N</a:t>
            </a:r>
            <a:r>
              <a:rPr lang="zh-TW" altLang="en-US" dirty="0" smtClean="0"/>
              <a:t>步扫描</a:t>
            </a:r>
            <a:r>
              <a:rPr lang="en-US" altLang="zh-TW" dirty="0" smtClean="0"/>
              <a:t>(N-step-SCAN)</a:t>
            </a:r>
            <a:r>
              <a:rPr lang="zh-TW" altLang="en-US" dirty="0" smtClean="0"/>
              <a:t>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870247" cy="909644"/>
            <a:chOff x="844893" y="1019164"/>
            <a:chExt cx="5870247" cy="909644"/>
          </a:xfrm>
        </p:grpSpPr>
        <p:sp>
          <p:nvSpPr>
            <p:cNvPr id="9" name="内容占位符 2"/>
            <p:cNvSpPr txBox="1"/>
            <p:nvPr/>
          </p:nvSpPr>
          <p:spPr>
            <a:xfrm>
              <a:off x="1142976" y="1019164"/>
              <a:ext cx="38576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磁头粘着</a:t>
              </a:r>
              <a:r>
                <a:rPr lang="zh-CN" altLang="zh-CN" dirty="0" smtClean="0"/>
                <a:t>(Arm</a:t>
              </a:r>
              <a:r>
                <a:rPr lang="zh-CN" altLang="en-US" dirty="0" smtClean="0"/>
                <a:t> </a:t>
              </a:r>
              <a:r>
                <a:rPr lang="en-US" altLang="zh-CN" dirty="0" smtClean="0"/>
                <a:t>S</a:t>
              </a:r>
              <a:r>
                <a:rPr lang="zh-CN" altLang="zh-CN" dirty="0" smtClean="0"/>
                <a:t>tickiness)</a:t>
              </a:r>
              <a:r>
                <a:rPr lang="zh-CN" altLang="en-US" dirty="0" smtClean="0"/>
                <a:t>现象</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4618"/>
              <a:ext cx="151066" cy="148997"/>
            </a:xfrm>
            <a:prstGeom prst="rect">
              <a:avLst/>
            </a:prstGeom>
            <a:effectLst/>
          </p:spPr>
        </p:pic>
        <p:sp>
          <p:nvSpPr>
            <p:cNvPr id="30" name="内容占位符 2"/>
            <p:cNvSpPr txBox="1"/>
            <p:nvPr/>
          </p:nvSpPr>
          <p:spPr>
            <a:xfrm>
              <a:off x="1394985" y="1339842"/>
              <a:ext cx="5320155"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SSTF、SCAN及CSCAN等算法中，可能出现磁头停留在某处不动的情况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1924370"/>
            <a:ext cx="5095528" cy="354014"/>
            <a:chOff x="1262422" y="1924370"/>
            <a:chExt cx="5095528" cy="354014"/>
          </a:xfrm>
        </p:grpSpPr>
        <p:pic>
          <p:nvPicPr>
            <p:cNvPr id="27" name="图片 26" descr="小点1.png"/>
            <p:cNvPicPr>
              <a:picLocks noChangeAspect="1"/>
            </p:cNvPicPr>
            <p:nvPr/>
          </p:nvPicPr>
          <p:blipFill>
            <a:blip r:embed="rId2" cstate="print"/>
            <a:stretch>
              <a:fillRect/>
            </a:stretch>
          </p:blipFill>
          <p:spPr>
            <a:xfrm>
              <a:off x="1262422" y="2029146"/>
              <a:ext cx="151066" cy="148997"/>
            </a:xfrm>
            <a:prstGeom prst="rect">
              <a:avLst/>
            </a:prstGeom>
            <a:effectLst/>
          </p:spPr>
        </p:pic>
        <p:sp>
          <p:nvSpPr>
            <p:cNvPr id="28" name="内容占位符 2"/>
            <p:cNvSpPr txBox="1"/>
            <p:nvPr/>
          </p:nvSpPr>
          <p:spPr>
            <a:xfrm>
              <a:off x="1394986" y="1924370"/>
              <a:ext cx="496296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如：进程反复请求对某一磁道的I/</a:t>
              </a:r>
              <a:r>
                <a:rPr lang="en-US" altLang="zh-CN" dirty="0" smtClean="0"/>
                <a:t>O</a:t>
              </a:r>
              <a:r>
                <a:rPr lang="zh-CN" altLang="en-US" dirty="0" smtClean="0"/>
                <a:t>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3" y="2138360"/>
            <a:ext cx="5298743" cy="770026"/>
            <a:chOff x="844893" y="2138360"/>
            <a:chExt cx="5298743" cy="770026"/>
          </a:xfrm>
        </p:grpSpPr>
        <p:sp>
          <p:nvSpPr>
            <p:cNvPr id="15" name="内容占位符 2"/>
            <p:cNvSpPr txBox="1"/>
            <p:nvPr/>
          </p:nvSpPr>
          <p:spPr>
            <a:xfrm>
              <a:off x="1142976" y="2138360"/>
              <a:ext cx="1785950"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140000"/>
                </a:lnSpc>
                <a:spcBef>
                  <a:spcPct val="50000"/>
                </a:spcBef>
              </a:pPr>
              <a:r>
                <a:rPr lang="en-US" altLang="zh-CN" dirty="0" smtClean="0"/>
                <a:t>N</a:t>
              </a:r>
              <a:r>
                <a:rPr lang="zh-CN" altLang="en-US" dirty="0" smtClean="0"/>
                <a:t>步扫描算法</a:t>
              </a:r>
              <a:endParaRPr lang="en-US" altLang="zh-CN" dirty="0" smtClean="0"/>
            </a:p>
          </p:txBody>
        </p:sp>
        <p:sp>
          <p:nvSpPr>
            <p:cNvPr id="16" name="TextBox 15"/>
            <p:cNvSpPr txBox="1"/>
            <p:nvPr/>
          </p:nvSpPr>
          <p:spPr>
            <a:xfrm>
              <a:off x="844893" y="220186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2657564"/>
              <a:ext cx="151066" cy="148997"/>
            </a:xfrm>
            <a:prstGeom prst="rect">
              <a:avLst/>
            </a:prstGeom>
            <a:effectLst/>
          </p:spPr>
        </p:pic>
        <p:sp>
          <p:nvSpPr>
            <p:cNvPr id="20" name="内容占位符 2"/>
            <p:cNvSpPr txBox="1"/>
            <p:nvPr/>
          </p:nvSpPr>
          <p:spPr>
            <a:xfrm>
              <a:off x="1394985" y="2552788"/>
              <a:ext cx="47486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将磁盘请求队列分成长度为N的子队列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862348"/>
            <a:ext cx="4095396" cy="354014"/>
            <a:chOff x="1262422" y="2862348"/>
            <a:chExt cx="4095396" cy="354014"/>
          </a:xfrm>
        </p:grpSpPr>
        <p:pic>
          <p:nvPicPr>
            <p:cNvPr id="21" name="图片 20" descr="小点1.png"/>
            <p:cNvPicPr>
              <a:picLocks noChangeAspect="1"/>
            </p:cNvPicPr>
            <p:nvPr/>
          </p:nvPicPr>
          <p:blipFill>
            <a:blip r:embed="rId2" cstate="print"/>
            <a:stretch>
              <a:fillRect/>
            </a:stretch>
          </p:blipFill>
          <p:spPr>
            <a:xfrm>
              <a:off x="1262422" y="2967124"/>
              <a:ext cx="151066" cy="148997"/>
            </a:xfrm>
            <a:prstGeom prst="rect">
              <a:avLst/>
            </a:prstGeom>
            <a:effectLst/>
          </p:spPr>
        </p:pic>
        <p:sp>
          <p:nvSpPr>
            <p:cNvPr id="22" name="内容占位符 2"/>
            <p:cNvSpPr txBox="1"/>
            <p:nvPr/>
          </p:nvSpPr>
          <p:spPr>
            <a:xfrm>
              <a:off x="1394986" y="2862348"/>
              <a:ext cx="396283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按F</a:t>
              </a:r>
              <a:r>
                <a:rPr lang="en-US" altLang="zh-CN" dirty="0" smtClean="0"/>
                <a:t>I</a:t>
              </a:r>
              <a:r>
                <a:rPr lang="zh-CN" altLang="en-US" dirty="0" smtClean="0"/>
                <a:t>F</a:t>
              </a:r>
              <a:r>
                <a:rPr lang="en-US" altLang="zh-CN" dirty="0" smtClean="0"/>
                <a:t>O</a:t>
              </a:r>
              <a:r>
                <a:rPr lang="zh-CN" altLang="en-US" dirty="0" smtClean="0"/>
                <a:t>算法依次处理所有子队列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176580"/>
            <a:ext cx="2952388" cy="357190"/>
            <a:chOff x="1262422" y="3176580"/>
            <a:chExt cx="2952388" cy="357190"/>
          </a:xfrm>
        </p:grpSpPr>
        <p:pic>
          <p:nvPicPr>
            <p:cNvPr id="23" name="图片 22" descr="小点1.png"/>
            <p:cNvPicPr>
              <a:picLocks noChangeAspect="1"/>
            </p:cNvPicPr>
            <p:nvPr/>
          </p:nvPicPr>
          <p:blipFill>
            <a:blip r:embed="rId2" cstate="print"/>
            <a:stretch>
              <a:fillRect/>
            </a:stretch>
          </p:blipFill>
          <p:spPr>
            <a:xfrm>
              <a:off x="1262422" y="3268656"/>
              <a:ext cx="151066" cy="148997"/>
            </a:xfrm>
            <a:prstGeom prst="rect">
              <a:avLst/>
            </a:prstGeom>
            <a:effectLst/>
          </p:spPr>
        </p:pic>
        <p:sp>
          <p:nvSpPr>
            <p:cNvPr id="24" name="内容占位符 2"/>
            <p:cNvSpPr txBox="1"/>
            <p:nvPr/>
          </p:nvSpPr>
          <p:spPr>
            <a:xfrm>
              <a:off x="1394986" y="3176580"/>
              <a:ext cx="281982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扫描算法处理每个队列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双队列扫描</a:t>
            </a:r>
            <a:r>
              <a:rPr lang="en-US" altLang="zh-CN" dirty="0" smtClean="0"/>
              <a:t>(FSCAN)</a:t>
            </a:r>
            <a:r>
              <a:rPr lang="zh-CN" altLang="en-US" dirty="0" smtClean="0"/>
              <a:t>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584495" cy="695330"/>
            <a:chOff x="844893" y="1019164"/>
            <a:chExt cx="5584495" cy="695330"/>
          </a:xfrm>
        </p:grpSpPr>
        <p:sp>
          <p:nvSpPr>
            <p:cNvPr id="9" name="内容占位符 2"/>
            <p:cNvSpPr txBox="1"/>
            <p:nvPr/>
          </p:nvSpPr>
          <p:spPr>
            <a:xfrm>
              <a:off x="1142976" y="1019164"/>
              <a:ext cx="421484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FSCAN算法是N步扫描算法的简化</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4618"/>
              <a:ext cx="151066" cy="148997"/>
            </a:xfrm>
            <a:prstGeom prst="rect">
              <a:avLst/>
            </a:prstGeom>
            <a:effectLst/>
          </p:spPr>
        </p:pic>
        <p:sp>
          <p:nvSpPr>
            <p:cNvPr id="30" name="内容占位符 2"/>
            <p:cNvSpPr txBox="1"/>
            <p:nvPr/>
          </p:nvSpPr>
          <p:spPr>
            <a:xfrm>
              <a:off x="1394985" y="1339842"/>
              <a:ext cx="503440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FSCAN只将磁盘请求队列分成两个子队列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554156"/>
            <a:ext cx="4084297" cy="770026"/>
            <a:chOff x="844893" y="1554156"/>
            <a:chExt cx="4084297" cy="770026"/>
          </a:xfrm>
        </p:grpSpPr>
        <p:sp>
          <p:nvSpPr>
            <p:cNvPr id="15" name="内容占位符 2"/>
            <p:cNvSpPr txBox="1"/>
            <p:nvPr/>
          </p:nvSpPr>
          <p:spPr>
            <a:xfrm>
              <a:off x="1142976" y="1554156"/>
              <a:ext cx="1785950"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140000"/>
                </a:lnSpc>
                <a:spcBef>
                  <a:spcPct val="50000"/>
                </a:spcBef>
              </a:pPr>
              <a:r>
                <a:rPr lang="en-US" altLang="zh-CN" dirty="0" smtClean="0"/>
                <a:t>FSCAN</a:t>
              </a:r>
              <a:r>
                <a:rPr lang="zh-CN" altLang="en-US" dirty="0" smtClean="0"/>
                <a:t>算法</a:t>
              </a:r>
              <a:endParaRPr lang="en-US" altLang="zh-CN" dirty="0" smtClean="0"/>
            </a:p>
          </p:txBody>
        </p:sp>
        <p:sp>
          <p:nvSpPr>
            <p:cNvPr id="16" name="TextBox 15"/>
            <p:cNvSpPr txBox="1"/>
            <p:nvPr/>
          </p:nvSpPr>
          <p:spPr>
            <a:xfrm>
              <a:off x="844893" y="16176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2073360"/>
              <a:ext cx="151066" cy="148997"/>
            </a:xfrm>
            <a:prstGeom prst="rect">
              <a:avLst/>
            </a:prstGeom>
            <a:effectLst/>
          </p:spPr>
        </p:pic>
        <p:sp>
          <p:nvSpPr>
            <p:cNvPr id="20" name="内容占位符 2"/>
            <p:cNvSpPr txBox="1"/>
            <p:nvPr/>
          </p:nvSpPr>
          <p:spPr>
            <a:xfrm>
              <a:off x="1394985" y="1968584"/>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把磁盘</a:t>
              </a:r>
              <a:r>
                <a:rPr lang="en-US" altLang="zh-CN" dirty="0" smtClean="0"/>
                <a:t>I/O</a:t>
              </a:r>
              <a:r>
                <a:rPr lang="zh-CN" altLang="en-US" dirty="0" smtClean="0"/>
                <a:t>请求分成两个队列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278144"/>
            <a:ext cx="4095396" cy="354014"/>
            <a:chOff x="1262422" y="2278144"/>
            <a:chExt cx="4095396" cy="354014"/>
          </a:xfrm>
        </p:grpSpPr>
        <p:pic>
          <p:nvPicPr>
            <p:cNvPr id="21" name="图片 20" descr="小点1.png"/>
            <p:cNvPicPr>
              <a:picLocks noChangeAspect="1"/>
            </p:cNvPicPr>
            <p:nvPr/>
          </p:nvPicPr>
          <p:blipFill>
            <a:blip r:embed="rId2" cstate="print"/>
            <a:stretch>
              <a:fillRect/>
            </a:stretch>
          </p:blipFill>
          <p:spPr>
            <a:xfrm>
              <a:off x="1262422" y="2382920"/>
              <a:ext cx="151066" cy="148997"/>
            </a:xfrm>
            <a:prstGeom prst="rect">
              <a:avLst/>
            </a:prstGeom>
            <a:effectLst/>
          </p:spPr>
        </p:pic>
        <p:sp>
          <p:nvSpPr>
            <p:cNvPr id="22" name="内容占位符 2"/>
            <p:cNvSpPr txBox="1"/>
            <p:nvPr/>
          </p:nvSpPr>
          <p:spPr>
            <a:xfrm>
              <a:off x="1394986" y="2278144"/>
              <a:ext cx="396283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交替使用扫描算法处理一个队列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592376"/>
            <a:ext cx="5524156" cy="681054"/>
            <a:chOff x="1262422" y="2592376"/>
            <a:chExt cx="5524156" cy="681054"/>
          </a:xfrm>
        </p:grpSpPr>
        <p:pic>
          <p:nvPicPr>
            <p:cNvPr id="23" name="图片 22" descr="小点1.png"/>
            <p:cNvPicPr>
              <a:picLocks noChangeAspect="1"/>
            </p:cNvPicPr>
            <p:nvPr/>
          </p:nvPicPr>
          <p:blipFill>
            <a:blip r:embed="rId2" cstate="print"/>
            <a:stretch>
              <a:fillRect/>
            </a:stretch>
          </p:blipFill>
          <p:spPr>
            <a:xfrm>
              <a:off x="1262422" y="2684452"/>
              <a:ext cx="151066" cy="148997"/>
            </a:xfrm>
            <a:prstGeom prst="rect">
              <a:avLst/>
            </a:prstGeom>
            <a:effectLst/>
          </p:spPr>
        </p:pic>
        <p:sp>
          <p:nvSpPr>
            <p:cNvPr id="24" name="内容占位符 2"/>
            <p:cNvSpPr txBox="1"/>
            <p:nvPr/>
          </p:nvSpPr>
          <p:spPr>
            <a:xfrm>
              <a:off x="1394986" y="2592376"/>
              <a:ext cx="474865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新生成的磁盘</a:t>
              </a:r>
              <a:r>
                <a:rPr lang="en-US" altLang="zh-CN" dirty="0" smtClean="0"/>
                <a:t>I/O</a:t>
              </a:r>
              <a:r>
                <a:rPr lang="zh-CN" altLang="en-US" dirty="0" smtClean="0"/>
                <a:t>请求放入另一队列中</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7" name="内容占位符 2"/>
            <p:cNvSpPr txBox="1"/>
            <p:nvPr/>
          </p:nvSpPr>
          <p:spPr>
            <a:xfrm>
              <a:off x="1394986" y="2916240"/>
              <a:ext cx="539159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所有的新请求都将被推迟到下一次扫描时处理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磁盘缓存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995686"/>
            <a:ext cx="5155867" cy="423636"/>
            <a:chOff x="844893" y="2260598"/>
            <a:chExt cx="5155867" cy="423636"/>
          </a:xfrm>
        </p:grpSpPr>
        <p:sp>
          <p:nvSpPr>
            <p:cNvPr id="15" name="内容占位符 2"/>
            <p:cNvSpPr txBox="1"/>
            <p:nvPr/>
          </p:nvSpPr>
          <p:spPr>
            <a:xfrm>
              <a:off x="1142976" y="2260598"/>
              <a:ext cx="4857784"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磁盘缓存是磁盘扇区在内存中的缓存区</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22605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1019164"/>
            <a:ext cx="5870247" cy="958528"/>
            <a:chOff x="844893" y="1019164"/>
            <a:chExt cx="5870247" cy="958528"/>
          </a:xfrm>
        </p:grpSpPr>
        <p:sp>
          <p:nvSpPr>
            <p:cNvPr id="9" name="内容占位符 2"/>
            <p:cNvSpPr txBox="1"/>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缓存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62080"/>
              <a:ext cx="151066" cy="148997"/>
            </a:xfrm>
            <a:prstGeom prst="rect">
              <a:avLst/>
            </a:prstGeom>
            <a:effectLst/>
          </p:spPr>
        </p:pic>
        <p:sp>
          <p:nvSpPr>
            <p:cNvPr id="30" name="内容占位符 2"/>
            <p:cNvSpPr txBox="1"/>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数据传输双方访问速度差异较大时，引入的速度匹配中间层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346614"/>
            <a:ext cx="5452718" cy="355598"/>
            <a:chOff x="1262422" y="2611526"/>
            <a:chExt cx="5452718" cy="355598"/>
          </a:xfrm>
        </p:grpSpPr>
        <p:pic>
          <p:nvPicPr>
            <p:cNvPr id="19" name="图片 18" descr="小点1.png"/>
            <p:cNvPicPr>
              <a:picLocks noChangeAspect="1"/>
            </p:cNvPicPr>
            <p:nvPr/>
          </p:nvPicPr>
          <p:blipFill>
            <a:blip r:embed="rId2" cstate="print"/>
            <a:stretch>
              <a:fillRect/>
            </a:stretch>
          </p:blipFill>
          <p:spPr>
            <a:xfrm>
              <a:off x="1262422" y="2716302"/>
              <a:ext cx="151066" cy="148997"/>
            </a:xfrm>
            <a:prstGeom prst="rect">
              <a:avLst/>
            </a:prstGeom>
            <a:effectLst/>
          </p:spPr>
        </p:pic>
        <p:sp>
          <p:nvSpPr>
            <p:cNvPr id="20" name="内容占位符 2"/>
            <p:cNvSpPr txBox="1"/>
            <p:nvPr/>
          </p:nvSpPr>
          <p:spPr>
            <a:xfrm>
              <a:off x="1394985" y="261152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磁盘缓存的调度算法很类似虚拟存储调度算法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656174"/>
            <a:ext cx="5452718" cy="354014"/>
            <a:chOff x="1262422" y="2921086"/>
            <a:chExt cx="5452718" cy="354014"/>
          </a:xfrm>
        </p:grpSpPr>
        <p:pic>
          <p:nvPicPr>
            <p:cNvPr id="21" name="图片 20" descr="小点1.png"/>
            <p:cNvPicPr>
              <a:picLocks noChangeAspect="1"/>
            </p:cNvPicPr>
            <p:nvPr/>
          </p:nvPicPr>
          <p:blipFill>
            <a:blip r:embed="rId2" cstate="print"/>
            <a:stretch>
              <a:fillRect/>
            </a:stretch>
          </p:blipFill>
          <p:spPr>
            <a:xfrm>
              <a:off x="1262422" y="3025862"/>
              <a:ext cx="151066" cy="148997"/>
            </a:xfrm>
            <a:prstGeom prst="rect">
              <a:avLst/>
            </a:prstGeom>
            <a:effectLst/>
          </p:spPr>
        </p:pic>
        <p:sp>
          <p:nvSpPr>
            <p:cNvPr id="22" name="内容占位符 2"/>
            <p:cNvSpPr txBox="1"/>
            <p:nvPr/>
          </p:nvSpPr>
          <p:spPr>
            <a:xfrm>
              <a:off x="1394986" y="2921086"/>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磁盘的访问频率远低于虚拟存储中的内存访问频率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240282"/>
            <a:ext cx="4952652" cy="357190"/>
            <a:chOff x="1262422" y="3505194"/>
            <a:chExt cx="4952652" cy="357190"/>
          </a:xfrm>
        </p:grpSpPr>
        <p:pic>
          <p:nvPicPr>
            <p:cNvPr id="23" name="图片 22" descr="小点1.png"/>
            <p:cNvPicPr>
              <a:picLocks noChangeAspect="1"/>
            </p:cNvPicPr>
            <p:nvPr/>
          </p:nvPicPr>
          <p:blipFill>
            <a:blip r:embed="rId2" cstate="print"/>
            <a:stretch>
              <a:fillRect/>
            </a:stretch>
          </p:blipFill>
          <p:spPr>
            <a:xfrm>
              <a:off x="1262422" y="3597270"/>
              <a:ext cx="151066" cy="148997"/>
            </a:xfrm>
            <a:prstGeom prst="rect">
              <a:avLst/>
            </a:prstGeom>
            <a:effectLst/>
          </p:spPr>
        </p:pic>
        <p:sp>
          <p:nvSpPr>
            <p:cNvPr id="24" name="内容占位符 2"/>
            <p:cNvSpPr txBox="1"/>
            <p:nvPr/>
          </p:nvSpPr>
          <p:spPr>
            <a:xfrm>
              <a:off x="1394986" y="3505194"/>
              <a:ext cx="48200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通常磁盘缓存调度算法会比虚拟存储复杂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单缓存与双缓存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17" name="Text Box 2"/>
          <p:cNvSpPr txBox="1">
            <a:spLocks noChangeArrowheads="1"/>
          </p:cNvSpPr>
          <p:nvPr/>
        </p:nvSpPr>
        <p:spPr bwMode="auto">
          <a:xfrm>
            <a:off x="1051205" y="756577"/>
            <a:ext cx="3518912" cy="400110"/>
          </a:xfrm>
          <a:prstGeom prst="rect">
            <a:avLst/>
          </a:prstGeom>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panose="02080604020202020204" charset="0"/>
              <a:buNone/>
            </a:pPr>
            <a:r>
              <a:rPr lang="zh-CN" altLang="en-US" sz="2000" b="1" dirty="0" smtClean="0">
                <a:solidFill>
                  <a:srgbClr val="11576A"/>
                </a:solidFill>
                <a:latin typeface="微软雅黑" pitchFamily="34" charset="-122"/>
                <a:ea typeface="微软雅黑" pitchFamily="34" charset="-122"/>
                <a:cs typeface="+mn-cs"/>
                <a:sym typeface="宋体" charset="0"/>
              </a:rPr>
              <a:t>单缓存(</a:t>
            </a:r>
            <a:r>
              <a:rPr lang="zh-CN" altLang="en-US" sz="2000" b="1" dirty="0">
                <a:solidFill>
                  <a:srgbClr val="11576A"/>
                </a:solidFill>
                <a:latin typeface="微软雅黑" pitchFamily="34" charset="-122"/>
                <a:ea typeface="微软雅黑" pitchFamily="34" charset="-122"/>
                <a:cs typeface="+mn-cs"/>
                <a:sym typeface="宋体" charset="0"/>
              </a:rPr>
              <a:t>Single Buffer Cache) </a:t>
            </a:r>
          </a:p>
        </p:txBody>
      </p:sp>
      <p:sp>
        <p:nvSpPr>
          <p:cNvPr id="31" name="Text Box 7"/>
          <p:cNvSpPr txBox="1">
            <a:spLocks noChangeArrowheads="1"/>
          </p:cNvSpPr>
          <p:nvPr/>
        </p:nvSpPr>
        <p:spPr bwMode="auto">
          <a:xfrm>
            <a:off x="1092525" y="2671706"/>
            <a:ext cx="3672800" cy="400110"/>
          </a:xfrm>
          <a:prstGeom prst="rect">
            <a:avLst/>
          </a:prstGeom>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panose="02080604020202020204" charset="0"/>
              <a:buNone/>
            </a:pPr>
            <a:r>
              <a:rPr lang="zh-CN" altLang="en-US" sz="2000" b="1" dirty="0" smtClean="0">
                <a:solidFill>
                  <a:srgbClr val="11576A"/>
                </a:solidFill>
                <a:latin typeface="微软雅黑" pitchFamily="34" charset="-122"/>
                <a:ea typeface="微软雅黑" pitchFamily="34" charset="-122"/>
                <a:cs typeface="+mn-cs"/>
                <a:sym typeface="宋体" charset="0"/>
              </a:rPr>
              <a:t>双缓存(</a:t>
            </a:r>
            <a:r>
              <a:rPr lang="zh-CN" altLang="en-US" sz="2000" b="1" dirty="0">
                <a:solidFill>
                  <a:srgbClr val="11576A"/>
                </a:solidFill>
                <a:latin typeface="微软雅黑" pitchFamily="34" charset="-122"/>
                <a:ea typeface="微软雅黑" pitchFamily="34" charset="-122"/>
                <a:cs typeface="+mn-cs"/>
                <a:sym typeface="宋体" charset="0"/>
              </a:rPr>
              <a:t>Double Buffer Cache) </a:t>
            </a:r>
          </a:p>
        </p:txBody>
      </p:sp>
      <p:cxnSp>
        <p:nvCxnSpPr>
          <p:cNvPr id="10" name="直接连接符 9"/>
          <p:cNvCxnSpPr/>
          <p:nvPr/>
        </p:nvCxnSpPr>
        <p:spPr>
          <a:xfrm rot="5400000">
            <a:off x="-10787170" y="4429138"/>
            <a:ext cx="13501782"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79900"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smtClean="0">
                <a:solidFill>
                  <a:schemeClr val="bg1"/>
                </a:solidFill>
              </a:rPr>
              <a:t>缓存区</a:t>
            </a:r>
          </a:p>
        </p:txBody>
      </p:sp>
      <p:grpSp>
        <p:nvGrpSpPr>
          <p:cNvPr id="3" name="组合 2"/>
          <p:cNvGrpSpPr/>
          <p:nvPr/>
        </p:nvGrpSpPr>
        <p:grpSpPr>
          <a:xfrm>
            <a:off x="5157064" y="1777994"/>
            <a:ext cx="2439809" cy="591584"/>
            <a:chOff x="5157064" y="1777994"/>
            <a:chExt cx="2439809" cy="591584"/>
          </a:xfrm>
        </p:grpSpPr>
        <p:cxnSp>
          <p:nvCxnSpPr>
            <p:cNvPr id="20" name="直接箭头连接符 19"/>
            <p:cNvCxnSpPr/>
            <p:nvPr/>
          </p:nvCxnSpPr>
          <p:spPr>
            <a:xfrm rot="10800000">
              <a:off x="5157064" y="2201860"/>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57818" y="1777994"/>
              <a:ext cx="970137"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输入</a:t>
              </a:r>
              <a:r>
                <a:rPr lang="en-US" altLang="zh-CN" b="1" dirty="0" smtClean="0">
                  <a:solidFill>
                    <a:srgbClr val="11576A"/>
                  </a:solidFill>
                  <a:latin typeface="+mj-ea"/>
                  <a:ea typeface="+mj-ea"/>
                </a:rPr>
                <a:t>(T)</a:t>
              </a:r>
              <a:endParaRPr lang="zh-CN" altLang="en-US" b="1" dirty="0">
                <a:solidFill>
                  <a:srgbClr val="11576A"/>
                </a:solidFill>
                <a:latin typeface="+mj-ea"/>
                <a:ea typeface="+mj-ea"/>
              </a:endParaRPr>
            </a:p>
          </p:txBody>
        </p:sp>
        <p:sp>
          <p:nvSpPr>
            <p:cNvPr id="23" name="TextBox 22"/>
            <p:cNvSpPr txBox="1"/>
            <p:nvPr/>
          </p:nvSpPr>
          <p:spPr>
            <a:xfrm>
              <a:off x="6575440" y="2000246"/>
              <a:ext cx="1021433" cy="369332"/>
            </a:xfrm>
            <a:prstGeom prst="rect">
              <a:avLst/>
            </a:prstGeom>
            <a:noFill/>
            <a:ln w="28575">
              <a:noFill/>
            </a:ln>
          </p:spPr>
          <p:txBody>
            <a:bodyPr wrap="none" rtlCol="0">
              <a:spAutoFit/>
            </a:bodyPr>
            <a:lstStyle/>
            <a:p>
              <a:r>
                <a:rPr lang="en-US" altLang="zh-CN" b="1" dirty="0" smtClean="0">
                  <a:solidFill>
                    <a:srgbClr val="11576A"/>
                  </a:solidFill>
                  <a:latin typeface="+mj-ea"/>
                  <a:ea typeface="+mj-ea"/>
                </a:rPr>
                <a:t>I/O</a:t>
              </a:r>
              <a:r>
                <a:rPr lang="zh-CN" altLang="en-US" b="1" dirty="0" smtClean="0">
                  <a:solidFill>
                    <a:srgbClr val="11576A"/>
                  </a:solidFill>
                  <a:latin typeface="+mj-ea"/>
                  <a:ea typeface="+mj-ea"/>
                </a:rPr>
                <a:t>设备</a:t>
              </a:r>
              <a:endParaRPr lang="zh-CN" altLang="en-US" b="1" dirty="0">
                <a:solidFill>
                  <a:srgbClr val="11576A"/>
                </a:solidFill>
                <a:latin typeface="+mj-ea"/>
                <a:ea typeface="+mj-ea"/>
              </a:endParaRPr>
            </a:p>
          </p:txBody>
        </p:sp>
      </p:grpSp>
      <p:sp>
        <p:nvSpPr>
          <p:cNvPr id="33" name="TextBox 32"/>
          <p:cNvSpPr txBox="1"/>
          <p:nvPr/>
        </p:nvSpPr>
        <p:spPr>
          <a:xfrm>
            <a:off x="4435073" y="3227384"/>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smtClean="0">
                <a:solidFill>
                  <a:schemeClr val="bg1"/>
                </a:solidFill>
              </a:rPr>
              <a:t>1</a:t>
            </a:r>
            <a:endParaRPr lang="zh-CN" altLang="en-US" b="1" dirty="0" smtClean="0">
              <a:solidFill>
                <a:schemeClr val="bg1"/>
              </a:solidFill>
            </a:endParaRPr>
          </a:p>
        </p:txBody>
      </p:sp>
      <p:sp>
        <p:nvSpPr>
          <p:cNvPr id="34" name="TextBox 33"/>
          <p:cNvSpPr txBox="1"/>
          <p:nvPr/>
        </p:nvSpPr>
        <p:spPr>
          <a:xfrm>
            <a:off x="4435073" y="4287848"/>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smtClean="0">
                <a:solidFill>
                  <a:schemeClr val="bg1"/>
                </a:solidFill>
              </a:rPr>
              <a:t>2</a:t>
            </a:r>
            <a:endParaRPr lang="zh-CN" altLang="en-US" b="1" dirty="0" smtClean="0">
              <a:solidFill>
                <a:schemeClr val="bg1"/>
              </a:solidFill>
            </a:endParaRPr>
          </a:p>
        </p:txBody>
      </p:sp>
      <p:grpSp>
        <p:nvGrpSpPr>
          <p:cNvPr id="7" name="组合 6"/>
          <p:cNvGrpSpPr/>
          <p:nvPr/>
        </p:nvGrpSpPr>
        <p:grpSpPr>
          <a:xfrm>
            <a:off x="3681406" y="3412050"/>
            <a:ext cx="2466993" cy="1077772"/>
            <a:chOff x="3681406" y="3412050"/>
            <a:chExt cx="2466993" cy="1077772"/>
          </a:xfrm>
        </p:grpSpPr>
        <p:cxnSp>
          <p:nvCxnSpPr>
            <p:cNvPr id="38" name="直接连接符 37"/>
            <p:cNvCxnSpPr>
              <a:stCxn id="33" idx="1"/>
            </p:cNvCxnSpPr>
            <p:nvPr/>
          </p:nvCxnSpPr>
          <p:spPr>
            <a:xfrm rot="10800000">
              <a:off x="3929059"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769513" y="3448842"/>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3681406" y="3598861"/>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连接符 52"/>
            <p:cNvCxnSpPr/>
            <p:nvPr/>
          </p:nvCxnSpPr>
          <p:spPr>
            <a:xfrm rot="10800000">
              <a:off x="5416433"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5929322" y="4346946"/>
              <a:ext cx="142876"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6005523" y="422751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 name="组合 4"/>
          <p:cNvGrpSpPr/>
          <p:nvPr/>
        </p:nvGrpSpPr>
        <p:grpSpPr>
          <a:xfrm>
            <a:off x="5416433" y="3227384"/>
            <a:ext cx="3048808" cy="1007511"/>
            <a:chOff x="5416433" y="3227384"/>
            <a:chExt cx="3048808" cy="1007511"/>
          </a:xfrm>
        </p:grpSpPr>
        <p:cxnSp>
          <p:nvCxnSpPr>
            <p:cNvPr id="52" name="直接连接符 51"/>
            <p:cNvCxnSpPr/>
            <p:nvPr/>
          </p:nvCxnSpPr>
          <p:spPr>
            <a:xfrm rot="10800000">
              <a:off x="5416433"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6200000" flipH="1">
              <a:off x="5891710" y="3408848"/>
              <a:ext cx="180000"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005523" y="357028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0" name="直接连接符 59"/>
            <p:cNvCxnSpPr/>
            <p:nvPr/>
          </p:nvCxnSpPr>
          <p:spPr>
            <a:xfrm>
              <a:off x="6500826"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357950" y="3960814"/>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连接符 61"/>
            <p:cNvCxnSpPr>
              <a:stCxn id="58" idx="7"/>
            </p:cNvCxnSpPr>
            <p:nvPr/>
          </p:nvCxnSpPr>
          <p:spPr>
            <a:xfrm>
              <a:off x="6127475" y="3591210"/>
              <a:ext cx="340010" cy="36484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443808" y="3865563"/>
              <a:ext cx="1021433" cy="369332"/>
            </a:xfrm>
            <a:prstGeom prst="rect">
              <a:avLst/>
            </a:prstGeom>
            <a:noFill/>
            <a:ln w="28575">
              <a:noFill/>
            </a:ln>
          </p:spPr>
          <p:txBody>
            <a:bodyPr wrap="none" rtlCol="0">
              <a:spAutoFit/>
            </a:bodyPr>
            <a:lstStyle/>
            <a:p>
              <a:r>
                <a:rPr lang="en-US" altLang="zh-CN" b="1" dirty="0" smtClean="0">
                  <a:solidFill>
                    <a:srgbClr val="11576A"/>
                  </a:solidFill>
                  <a:latin typeface="+mj-ea"/>
                  <a:ea typeface="+mj-ea"/>
                </a:rPr>
                <a:t>I/O</a:t>
              </a:r>
              <a:r>
                <a:rPr lang="zh-CN" altLang="en-US" b="1" dirty="0" smtClean="0">
                  <a:solidFill>
                    <a:srgbClr val="11576A"/>
                  </a:solidFill>
                  <a:latin typeface="+mj-ea"/>
                  <a:ea typeface="+mj-ea"/>
                </a:rPr>
                <a:t>设备</a:t>
              </a:r>
              <a:endParaRPr lang="zh-CN" altLang="en-US" b="1" dirty="0">
                <a:solidFill>
                  <a:srgbClr val="11576A"/>
                </a:solidFill>
                <a:latin typeface="+mj-ea"/>
                <a:ea typeface="+mj-ea"/>
              </a:endParaRPr>
            </a:p>
          </p:txBody>
        </p:sp>
        <p:cxnSp>
          <p:nvCxnSpPr>
            <p:cNvPr id="67" name="直接箭头连接符 66"/>
            <p:cNvCxnSpPr/>
            <p:nvPr/>
          </p:nvCxnSpPr>
          <p:spPr>
            <a:xfrm rot="10800000">
              <a:off x="5500694" y="322738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0800000">
              <a:off x="6786578" y="390366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000100" y="3143254"/>
            <a:ext cx="3434974" cy="1481140"/>
            <a:chOff x="1000100" y="3143254"/>
            <a:chExt cx="3434974" cy="1481140"/>
          </a:xfrm>
        </p:grpSpPr>
        <p:sp>
          <p:nvSpPr>
            <p:cNvPr id="28" name="矩形 27"/>
            <p:cNvSpPr/>
            <p:nvPr/>
          </p:nvSpPr>
          <p:spPr>
            <a:xfrm>
              <a:off x="1000100" y="3503620"/>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480259" y="3860810"/>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smtClean="0">
                  <a:solidFill>
                    <a:schemeClr val="bg1"/>
                  </a:solidFill>
                </a:rPr>
                <a:t>工作区</a:t>
              </a:r>
              <a:endParaRPr lang="zh-CN" altLang="en-US" b="1" dirty="0">
                <a:solidFill>
                  <a:schemeClr val="bg1"/>
                </a:solidFill>
              </a:endParaRPr>
            </a:p>
          </p:txBody>
        </p:sp>
        <p:sp>
          <p:nvSpPr>
            <p:cNvPr id="30" name="TextBox 29"/>
            <p:cNvSpPr txBox="1"/>
            <p:nvPr/>
          </p:nvSpPr>
          <p:spPr>
            <a:xfrm>
              <a:off x="1389141" y="3143254"/>
              <a:ext cx="1107996"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用户进程</a:t>
              </a:r>
              <a:endParaRPr lang="zh-CN" altLang="en-US" b="1" dirty="0">
                <a:solidFill>
                  <a:srgbClr val="11576A"/>
                </a:solidFill>
                <a:latin typeface="+mj-ea"/>
                <a:ea typeface="+mj-ea"/>
              </a:endParaRPr>
            </a:p>
          </p:txBody>
        </p:sp>
        <p:cxnSp>
          <p:nvCxnSpPr>
            <p:cNvPr id="36" name="直接连接符 35"/>
            <p:cNvCxnSpPr>
              <a:stCxn id="29" idx="3"/>
            </p:cNvCxnSpPr>
            <p:nvPr/>
          </p:nvCxnSpPr>
          <p:spPr>
            <a:xfrm>
              <a:off x="2357422"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0800000">
              <a:off x="3929059"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3257541" y="3970339"/>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连接符 46"/>
            <p:cNvCxnSpPr/>
            <p:nvPr/>
          </p:nvCxnSpPr>
          <p:spPr>
            <a:xfrm>
              <a:off x="3724269" y="4341816"/>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581393" y="4222753"/>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p:nvPr/>
          </p:nvCxnSpPr>
          <p:spPr>
            <a:xfrm>
              <a:off x="3376602" y="3979863"/>
              <a:ext cx="314327" cy="238127"/>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2928926" y="422751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10800000">
              <a:off x="3929058" y="462280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1000100" y="1130856"/>
            <a:ext cx="3283868" cy="1440894"/>
            <a:chOff x="1000100" y="1130856"/>
            <a:chExt cx="3283868" cy="1440894"/>
          </a:xfrm>
        </p:grpSpPr>
        <p:sp>
          <p:nvSpPr>
            <p:cNvPr id="11" name="矩形 10"/>
            <p:cNvSpPr/>
            <p:nvPr/>
          </p:nvSpPr>
          <p:spPr>
            <a:xfrm>
              <a:off x="1000100" y="1490664"/>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480259"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smtClean="0">
                  <a:solidFill>
                    <a:schemeClr val="bg1"/>
                  </a:solidFill>
                </a:rPr>
                <a:t>工作区</a:t>
              </a:r>
              <a:endParaRPr lang="zh-CN" altLang="en-US" b="1" dirty="0">
                <a:solidFill>
                  <a:schemeClr val="bg1"/>
                </a:solidFill>
              </a:endParaRPr>
            </a:p>
          </p:txBody>
        </p:sp>
        <p:sp>
          <p:nvSpPr>
            <p:cNvPr id="14" name="TextBox 13"/>
            <p:cNvSpPr txBox="1"/>
            <p:nvPr/>
          </p:nvSpPr>
          <p:spPr>
            <a:xfrm>
              <a:off x="1454859" y="1571618"/>
              <a:ext cx="981359"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处理</a:t>
              </a:r>
              <a:r>
                <a:rPr lang="en-US" altLang="zh-CN" b="1" dirty="0" smtClean="0">
                  <a:solidFill>
                    <a:srgbClr val="11576A"/>
                  </a:solidFill>
                  <a:latin typeface="+mj-ea"/>
                  <a:ea typeface="+mj-ea"/>
                </a:rPr>
                <a:t>(C)</a:t>
              </a:r>
              <a:endParaRPr lang="zh-CN" altLang="en-US" b="1" dirty="0">
                <a:solidFill>
                  <a:srgbClr val="11576A"/>
                </a:solidFill>
                <a:latin typeface="+mj-ea"/>
                <a:ea typeface="+mj-ea"/>
              </a:endParaRPr>
            </a:p>
          </p:txBody>
        </p:sp>
        <p:sp>
          <p:nvSpPr>
            <p:cNvPr id="21" name="TextBox 20"/>
            <p:cNvSpPr txBox="1"/>
            <p:nvPr/>
          </p:nvSpPr>
          <p:spPr>
            <a:xfrm>
              <a:off x="3143240" y="1777994"/>
              <a:ext cx="1063112"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传送</a:t>
              </a:r>
              <a:r>
                <a:rPr lang="en-US" altLang="zh-CN" b="1" dirty="0" smtClean="0">
                  <a:solidFill>
                    <a:srgbClr val="11576A"/>
                  </a:solidFill>
                  <a:latin typeface="+mj-ea"/>
                  <a:ea typeface="+mj-ea"/>
                </a:rPr>
                <a:t>(M)</a:t>
              </a:r>
              <a:endParaRPr lang="zh-CN" altLang="en-US" b="1" dirty="0">
                <a:solidFill>
                  <a:srgbClr val="11576A"/>
                </a:solidFill>
                <a:latin typeface="+mj-ea"/>
                <a:ea typeface="+mj-ea"/>
              </a:endParaRPr>
            </a:p>
          </p:txBody>
        </p:sp>
        <p:sp>
          <p:nvSpPr>
            <p:cNvPr id="27" name="TextBox 26"/>
            <p:cNvSpPr txBox="1"/>
            <p:nvPr/>
          </p:nvSpPr>
          <p:spPr>
            <a:xfrm>
              <a:off x="1379391" y="1130856"/>
              <a:ext cx="1107996"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用户进程</a:t>
              </a:r>
              <a:endParaRPr lang="zh-CN" altLang="en-US" b="1" dirty="0">
                <a:solidFill>
                  <a:srgbClr val="11576A"/>
                </a:solidFill>
                <a:latin typeface="+mj-ea"/>
                <a:ea typeface="+mj-ea"/>
              </a:endParaRPr>
            </a:p>
          </p:txBody>
        </p:sp>
        <p:cxnSp>
          <p:nvCxnSpPr>
            <p:cNvPr id="44" name="直接箭头连接符 19"/>
            <p:cNvCxnSpPr/>
            <p:nvPr/>
          </p:nvCxnSpPr>
          <p:spPr>
            <a:xfrm rot="10800000">
              <a:off x="2868767" y="2211709"/>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right)">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1" grpId="0"/>
      <p:bldP spid="13" grpId="0" bldLvl="0" animBg="1"/>
      <p:bldP spid="33" grpId="0" bldLvl="0" animBg="1"/>
      <p:bldP spid="3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870247" cy="958528"/>
            <a:chOff x="844893" y="1019164"/>
            <a:chExt cx="5870247" cy="958528"/>
          </a:xfrm>
        </p:grpSpPr>
        <p:sp>
          <p:nvSpPr>
            <p:cNvPr id="9" name="内容占位符 2"/>
            <p:cNvSpPr txBox="1"/>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问题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62080"/>
              <a:ext cx="151066" cy="148997"/>
            </a:xfrm>
            <a:prstGeom prst="rect">
              <a:avLst/>
            </a:prstGeom>
            <a:effectLst/>
          </p:spPr>
        </p:pic>
        <p:sp>
          <p:nvSpPr>
            <p:cNvPr id="30" name="内容占位符 2"/>
            <p:cNvSpPr txBox="1"/>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在一段密集磁盘访问后，</a:t>
              </a:r>
              <a:r>
                <a:rPr lang="en-US" altLang="zh-CN" dirty="0" smtClean="0">
                  <a:sym typeface="宋体" charset="0"/>
                </a:rPr>
                <a:t>LFU</a:t>
              </a:r>
              <a:r>
                <a:rPr lang="zh-CN" altLang="en-US" dirty="0" smtClean="0">
                  <a:sym typeface="宋体" charset="0"/>
                </a:rPr>
                <a:t>算法的引用计数变化无法反映当前的引用情况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966908"/>
            <a:ext cx="5870247" cy="706526"/>
            <a:chOff x="844893" y="1966908"/>
            <a:chExt cx="5870247" cy="706526"/>
          </a:xfrm>
        </p:grpSpPr>
        <p:sp>
          <p:nvSpPr>
            <p:cNvPr id="15" name="内容占位符 2"/>
            <p:cNvSpPr txBox="1"/>
            <p:nvPr/>
          </p:nvSpPr>
          <p:spPr>
            <a:xfrm>
              <a:off x="1142976" y="1966908"/>
              <a:ext cx="1556816"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sym typeface="宋体" charset="0"/>
                </a:rPr>
                <a:t>算法思路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966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2422612"/>
              <a:ext cx="151066" cy="148997"/>
            </a:xfrm>
            <a:prstGeom prst="rect">
              <a:avLst/>
            </a:prstGeom>
            <a:effectLst/>
          </p:spPr>
        </p:pic>
        <p:sp>
          <p:nvSpPr>
            <p:cNvPr id="20" name="内容占位符 2"/>
            <p:cNvSpPr txBox="1"/>
            <p:nvPr/>
          </p:nvSpPr>
          <p:spPr>
            <a:xfrm>
              <a:off x="1394985" y="231783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考虑磁盘访问的密集特征，对密集引用不计数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643758"/>
            <a:ext cx="5452718" cy="354014"/>
            <a:chOff x="1262422" y="2643758"/>
            <a:chExt cx="5452718" cy="354014"/>
          </a:xfrm>
        </p:grpSpPr>
        <p:pic>
          <p:nvPicPr>
            <p:cNvPr id="21" name="图片 20" descr="小点1.png"/>
            <p:cNvPicPr>
              <a:picLocks noChangeAspect="1"/>
            </p:cNvPicPr>
            <p:nvPr/>
          </p:nvPicPr>
          <p:blipFill>
            <a:blip r:embed="rId2" cstate="print"/>
            <a:stretch>
              <a:fillRect/>
            </a:stretch>
          </p:blipFill>
          <p:spPr>
            <a:xfrm>
              <a:off x="1262422" y="2748534"/>
              <a:ext cx="151066" cy="148997"/>
            </a:xfrm>
            <a:prstGeom prst="rect">
              <a:avLst/>
            </a:prstGeom>
            <a:effectLst/>
          </p:spPr>
        </p:pic>
        <p:sp>
          <p:nvSpPr>
            <p:cNvPr id="22" name="内容占位符 2"/>
            <p:cNvSpPr txBox="1"/>
            <p:nvPr/>
          </p:nvSpPr>
          <p:spPr>
            <a:xfrm>
              <a:off x="1394986" y="2643758"/>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在短周期中使用</a:t>
              </a:r>
              <a:r>
                <a:rPr lang="en-US" altLang="zh-CN" dirty="0" smtClean="0">
                  <a:sym typeface="宋体" charset="0"/>
                </a:rPr>
                <a:t>LRU</a:t>
              </a:r>
              <a:r>
                <a:rPr lang="zh-CN" altLang="en-US" dirty="0" smtClean="0">
                  <a:sym typeface="宋体" charset="0"/>
                </a:rPr>
                <a:t>算法，而在长周期中使用</a:t>
              </a:r>
              <a:r>
                <a:rPr lang="en-US" altLang="zh-CN" dirty="0" smtClean="0">
                  <a:sym typeface="宋体" charset="0"/>
                </a:rPr>
                <a:t>LFU</a:t>
              </a:r>
              <a:r>
                <a:rPr lang="zh-CN" altLang="en-US" dirty="0" smtClean="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6" name="组合 5"/>
          <p:cNvGrpSpPr/>
          <p:nvPr/>
        </p:nvGrpSpPr>
        <p:grpSpPr>
          <a:xfrm>
            <a:off x="456023" y="2859782"/>
            <a:ext cx="5870247" cy="676280"/>
            <a:chOff x="456023" y="3221384"/>
            <a:chExt cx="5870247" cy="676280"/>
          </a:xfrm>
        </p:grpSpPr>
        <p:sp>
          <p:nvSpPr>
            <p:cNvPr id="13" name="内容占位符 2"/>
            <p:cNvSpPr txBox="1"/>
            <p:nvPr/>
          </p:nvSpPr>
          <p:spPr>
            <a:xfrm>
              <a:off x="754106" y="3221384"/>
              <a:ext cx="5572164" cy="6762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把</a:t>
              </a:r>
              <a:r>
                <a:rPr lang="en-US" altLang="zh-CN" dirty="0" smtClean="0">
                  <a:sym typeface="宋体" charset="0"/>
                </a:rPr>
                <a:t>LRU</a:t>
              </a:r>
              <a:r>
                <a:rPr lang="zh-CN" altLang="en-US" dirty="0" smtClean="0">
                  <a:sym typeface="宋体" charset="0"/>
                </a:rPr>
                <a:t>算法中的特殊栈分成三部分，并在每个缓存块增加一个引用计数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456023" y="32213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73552" y="3579862"/>
            <a:ext cx="3095264" cy="355598"/>
            <a:chOff x="873552" y="3899340"/>
            <a:chExt cx="3095264" cy="355598"/>
          </a:xfrm>
        </p:grpSpPr>
        <p:pic>
          <p:nvPicPr>
            <p:cNvPr id="17" name="图片 16" descr="小点1.png"/>
            <p:cNvPicPr>
              <a:picLocks noChangeAspect="1"/>
            </p:cNvPicPr>
            <p:nvPr/>
          </p:nvPicPr>
          <p:blipFill>
            <a:blip r:embed="rId2" cstate="print"/>
            <a:stretch>
              <a:fillRect/>
            </a:stretch>
          </p:blipFill>
          <p:spPr>
            <a:xfrm>
              <a:off x="873552" y="4004116"/>
              <a:ext cx="151066" cy="148997"/>
            </a:xfrm>
            <a:prstGeom prst="rect">
              <a:avLst/>
            </a:prstGeom>
            <a:effectLst/>
          </p:spPr>
        </p:pic>
        <p:sp>
          <p:nvSpPr>
            <p:cNvPr id="18" name="内容占位符 2"/>
            <p:cNvSpPr txBox="1"/>
            <p:nvPr/>
          </p:nvSpPr>
          <p:spPr>
            <a:xfrm>
              <a:off x="1006115" y="3899340"/>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新区域</a:t>
              </a:r>
              <a:r>
                <a:rPr lang="en-US" altLang="zh-CN" dirty="0" smtClean="0">
                  <a:sym typeface="宋体" charset="0"/>
                </a:rPr>
                <a:t>(New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9" name="组合 8"/>
          <p:cNvGrpSpPr/>
          <p:nvPr/>
        </p:nvGrpSpPr>
        <p:grpSpPr>
          <a:xfrm>
            <a:off x="873552" y="3944344"/>
            <a:ext cx="3381016" cy="355598"/>
            <a:chOff x="873552" y="4208816"/>
            <a:chExt cx="3381016" cy="355598"/>
          </a:xfrm>
        </p:grpSpPr>
        <p:pic>
          <p:nvPicPr>
            <p:cNvPr id="21" name="图片 20" descr="小点1.png"/>
            <p:cNvPicPr>
              <a:picLocks noChangeAspect="1"/>
            </p:cNvPicPr>
            <p:nvPr/>
          </p:nvPicPr>
          <p:blipFill>
            <a:blip r:embed="rId2" cstate="print"/>
            <a:stretch>
              <a:fillRect/>
            </a:stretch>
          </p:blipFill>
          <p:spPr>
            <a:xfrm>
              <a:off x="873552" y="4313592"/>
              <a:ext cx="151066" cy="148997"/>
            </a:xfrm>
            <a:prstGeom prst="rect">
              <a:avLst/>
            </a:prstGeom>
            <a:effectLst/>
          </p:spPr>
        </p:pic>
        <p:sp>
          <p:nvSpPr>
            <p:cNvPr id="22" name="内容占位符 2"/>
            <p:cNvSpPr txBox="1"/>
            <p:nvPr/>
          </p:nvSpPr>
          <p:spPr>
            <a:xfrm>
              <a:off x="1006115" y="4208816"/>
              <a:ext cx="324845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中间区域</a:t>
              </a:r>
              <a:r>
                <a:rPr lang="en-US" altLang="zh-CN" dirty="0" smtClean="0">
                  <a:sym typeface="宋体" charset="0"/>
                </a:rPr>
                <a:t>(Middle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73552" y="4291244"/>
            <a:ext cx="3095264" cy="355598"/>
            <a:chOff x="873552" y="4507268"/>
            <a:chExt cx="3095264" cy="355598"/>
          </a:xfrm>
        </p:grpSpPr>
        <p:pic>
          <p:nvPicPr>
            <p:cNvPr id="23" name="图片 22" descr="小点1.png"/>
            <p:cNvPicPr>
              <a:picLocks noChangeAspect="1"/>
            </p:cNvPicPr>
            <p:nvPr/>
          </p:nvPicPr>
          <p:blipFill>
            <a:blip r:embed="rId2" cstate="print"/>
            <a:stretch>
              <a:fillRect/>
            </a:stretch>
          </p:blipFill>
          <p:spPr>
            <a:xfrm>
              <a:off x="873552" y="4612044"/>
              <a:ext cx="151066" cy="148997"/>
            </a:xfrm>
            <a:prstGeom prst="rect">
              <a:avLst/>
            </a:prstGeom>
            <a:effectLst/>
          </p:spPr>
        </p:pic>
        <p:sp>
          <p:nvSpPr>
            <p:cNvPr id="24" name="内容占位符 2"/>
            <p:cNvSpPr txBox="1"/>
            <p:nvPr/>
          </p:nvSpPr>
          <p:spPr>
            <a:xfrm>
              <a:off x="1006115" y="4507268"/>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旧区域</a:t>
              </a:r>
              <a:r>
                <a:rPr lang="en-US" altLang="zh-CN" dirty="0" smtClean="0">
                  <a:sym typeface="宋体" charset="0"/>
                </a:rPr>
                <a:t>(Old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5817156" y="866140"/>
            <a:ext cx="1698224" cy="540000"/>
            <a:chOff x="5817156" y="866140"/>
            <a:chExt cx="1698224" cy="540000"/>
          </a:xfrm>
        </p:grpSpPr>
        <p:sp>
          <p:nvSpPr>
            <p:cNvPr id="27" name="标题 1"/>
            <p:cNvSpPr txBox="1"/>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smtClean="0">
                  <a:cs typeface="+mj-cs"/>
                </a:rPr>
                <a:t>旧</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321020" y="866140"/>
            <a:ext cx="2476678" cy="540000"/>
            <a:chOff x="3321020" y="866140"/>
            <a:chExt cx="2476678" cy="540000"/>
          </a:xfrm>
        </p:grpSpPr>
        <p:sp>
          <p:nvSpPr>
            <p:cNvPr id="26" name="标题 1"/>
            <p:cNvSpPr txBox="1"/>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中间区域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785544" y="866140"/>
            <a:ext cx="2502384" cy="540000"/>
            <a:chOff x="785544" y="866140"/>
            <a:chExt cx="2502384" cy="540000"/>
          </a:xfrm>
        </p:grpSpPr>
        <p:sp>
          <p:nvSpPr>
            <p:cNvPr id="25" name="标题 1"/>
            <p:cNvSpPr txBox="1"/>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81660" y="1242706"/>
            <a:ext cx="7549178" cy="746732"/>
            <a:chOff x="381660" y="1242706"/>
            <a:chExt cx="7549178" cy="746732"/>
          </a:xfrm>
        </p:grpSpPr>
        <p:sp>
          <p:nvSpPr>
            <p:cNvPr id="28" name="标题 1"/>
            <p:cNvSpPr txBox="1"/>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9" name="标题 1"/>
            <p:cNvSpPr txBox="1"/>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a:t>
              </a:r>
              <a:r>
                <a:rPr lang="zh-CN" altLang="en-US" sz="2000" dirty="0" smtClean="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6" name="标题 1"/>
          <p:cNvSpPr txBox="1"/>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中间区域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7" name="标题 1"/>
          <p:cNvSpPr txBox="1"/>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smtClean="0">
                <a:cs typeface="+mj-cs"/>
              </a:rPr>
              <a:t>旧</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9" name="标题 1"/>
            <p:cNvSpPr txBox="1"/>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a:t>
              </a:r>
              <a:r>
                <a:rPr lang="zh-CN" altLang="en-US" sz="2000" dirty="0" smtClean="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4" name="组合 3"/>
          <p:cNvGrpSpPr/>
          <p:nvPr/>
        </p:nvGrpSpPr>
        <p:grpSpPr>
          <a:xfrm>
            <a:off x="962652" y="1802244"/>
            <a:ext cx="4644000" cy="762120"/>
            <a:chOff x="962652" y="1802244"/>
            <a:chExt cx="4644000" cy="762120"/>
          </a:xfrm>
        </p:grpSpPr>
        <p:sp>
          <p:nvSpPr>
            <p:cNvPr id="30" name="标题 1"/>
            <p:cNvSpPr txBox="1"/>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引用计数不变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31" name="标题 1"/>
            <p:cNvSpPr txBox="1"/>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cs typeface="+mj-cs"/>
                </a:rPr>
                <a:t>引用计数</a:t>
              </a:r>
              <a:r>
                <a:rPr lang="zh-CN" altLang="en-US" sz="1800" dirty="0" smtClean="0">
                  <a:cs typeface="+mj-cs"/>
                </a:rPr>
                <a:t>加</a:t>
              </a:r>
              <a:r>
                <a:rPr lang="en-US" altLang="zh-CN" sz="1800" dirty="0" smtClean="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栈中缓存块被访问时移到栈顶；如果该块在新区域，引用计数不变；否则，引用计数加</a:t>
              </a:r>
              <a:r>
                <a:rPr lang="en-US" altLang="zh-CN" dirty="0" smtClean="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1" name="组合 70"/>
          <p:cNvGrpSpPr/>
          <p:nvPr/>
        </p:nvGrpSpPr>
        <p:grpSpPr>
          <a:xfrm>
            <a:off x="1029089" y="3718719"/>
            <a:ext cx="5452718" cy="620388"/>
            <a:chOff x="1262422" y="1682980"/>
            <a:chExt cx="5452718" cy="620388"/>
          </a:xfrm>
        </p:grpSpPr>
        <p:pic>
          <p:nvPicPr>
            <p:cNvPr id="72" name="图片 71" descr="小点1.png"/>
            <p:cNvPicPr>
              <a:picLocks noChangeAspect="1"/>
            </p:cNvPicPr>
            <p:nvPr/>
          </p:nvPicPr>
          <p:blipFill>
            <a:blip r:embed="rId2" cstate="print"/>
            <a:stretch>
              <a:fillRect/>
            </a:stretch>
          </p:blipFill>
          <p:spPr>
            <a:xfrm>
              <a:off x="1262422" y="1787756"/>
              <a:ext cx="151066" cy="148997"/>
            </a:xfrm>
            <a:prstGeom prst="rect">
              <a:avLst/>
            </a:prstGeom>
            <a:effectLst/>
          </p:spPr>
        </p:pic>
        <p:sp>
          <p:nvSpPr>
            <p:cNvPr id="73" name="内容占位符 2"/>
            <p:cNvSpPr txBox="1"/>
            <p:nvPr/>
          </p:nvSpPr>
          <p:spPr>
            <a:xfrm>
              <a:off x="1394985" y="1682980"/>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在新区域中引用计数不变的目的是避免密集访问对引用计数不利影响</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4" name="组合 73"/>
          <p:cNvGrpSpPr/>
          <p:nvPr/>
        </p:nvGrpSpPr>
        <p:grpSpPr>
          <a:xfrm>
            <a:off x="1029089" y="4315401"/>
            <a:ext cx="5452718" cy="354014"/>
            <a:chOff x="1262422" y="2279662"/>
            <a:chExt cx="5452718" cy="354014"/>
          </a:xfrm>
        </p:grpSpPr>
        <p:pic>
          <p:nvPicPr>
            <p:cNvPr id="75" name="图片 74" descr="小点1.png"/>
            <p:cNvPicPr>
              <a:picLocks noChangeAspect="1"/>
            </p:cNvPicPr>
            <p:nvPr/>
          </p:nvPicPr>
          <p:blipFill>
            <a:blip r:embed="rId2" cstate="print"/>
            <a:stretch>
              <a:fillRect/>
            </a:stretch>
          </p:blipFill>
          <p:spPr>
            <a:xfrm>
              <a:off x="1262422" y="2384438"/>
              <a:ext cx="151066" cy="148997"/>
            </a:xfrm>
            <a:prstGeom prst="rect">
              <a:avLst/>
            </a:prstGeom>
            <a:effectLst/>
          </p:spPr>
        </p:pic>
        <p:sp>
          <p:nvSpPr>
            <p:cNvPr id="76" name="内容占位符 2"/>
            <p:cNvSpPr txBox="1"/>
            <p:nvPr/>
          </p:nvSpPr>
          <p:spPr>
            <a:xfrm>
              <a:off x="1394986" y="2279662"/>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在中间区域和旧区域中引用计数加</a:t>
              </a:r>
              <a:r>
                <a:rPr lang="en-US" altLang="zh-CN" dirty="0" smtClean="0">
                  <a:sym typeface="宋体" charset="0"/>
                </a:rPr>
                <a:t>1</a:t>
              </a:r>
              <a:r>
                <a:rPr lang="zh-CN" altLang="en-US" dirty="0" smtClean="0">
                  <a:sym typeface="宋体" charset="0"/>
                </a:rPr>
                <a:t>是为了使用</a:t>
              </a:r>
              <a:r>
                <a:rPr lang="en-US" altLang="zh-CN" dirty="0" smtClean="0">
                  <a:sym typeface="宋体" charset="0"/>
                </a:rPr>
                <a:t>LFU</a:t>
              </a:r>
              <a:r>
                <a:rPr lang="zh-CN" altLang="en-US" dirty="0" smtClean="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left)">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6" name="标题 1"/>
          <p:cNvSpPr txBox="1"/>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中间区域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7" name="标题 1"/>
          <p:cNvSpPr txBox="1"/>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smtClean="0">
                <a:cs typeface="+mj-cs"/>
              </a:rPr>
              <a:t>旧</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9" name="标题 1"/>
            <p:cNvSpPr txBox="1"/>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a:t>
              </a:r>
              <a:r>
                <a:rPr lang="zh-CN" altLang="en-US" sz="2000" dirty="0" smtClean="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3" name="组合 2"/>
          <p:cNvGrpSpPr/>
          <p:nvPr/>
        </p:nvGrpSpPr>
        <p:grpSpPr>
          <a:xfrm>
            <a:off x="878572" y="1802244"/>
            <a:ext cx="3919026" cy="1351202"/>
            <a:chOff x="878572" y="1802244"/>
            <a:chExt cx="3919026" cy="1351202"/>
          </a:xfrm>
        </p:grpSpPr>
        <p:sp>
          <p:nvSpPr>
            <p:cNvPr id="32" name="标题 1"/>
            <p:cNvSpPr txBox="1"/>
            <p:nvPr/>
          </p:nvSpPr>
          <p:spPr>
            <a:xfrm>
              <a:off x="1377726" y="2721398"/>
              <a:ext cx="341987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新读入数据块，引用计数为</a:t>
              </a: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1</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46" name="直接连接符 45"/>
            <p:cNvCxnSpPr/>
            <p:nvPr/>
          </p:nvCxnSpPr>
          <p:spPr>
            <a:xfrm rot="5400000" flipV="1">
              <a:off x="413696" y="2270244"/>
              <a:ext cx="93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878572" y="2731232"/>
              <a:ext cx="385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962652" y="1802244"/>
            <a:ext cx="4644000" cy="762120"/>
            <a:chOff x="962652" y="1802244"/>
            <a:chExt cx="4644000" cy="762120"/>
          </a:xfrm>
        </p:grpSpPr>
        <p:sp>
          <p:nvSpPr>
            <p:cNvPr id="30" name="标题 1"/>
            <p:cNvSpPr txBox="1"/>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引用计数不变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31" name="标题 1"/>
            <p:cNvSpPr txBox="1"/>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cs typeface="+mj-cs"/>
                </a:rPr>
                <a:t>引用计数</a:t>
              </a:r>
              <a:r>
                <a:rPr lang="zh-CN" altLang="en-US" sz="1800" dirty="0" smtClean="0">
                  <a:cs typeface="+mj-cs"/>
                </a:rPr>
                <a:t>加</a:t>
              </a:r>
              <a:r>
                <a:rPr lang="en-US" altLang="zh-CN" sz="1800" dirty="0" smtClean="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栈中缓存块被访问时移到栈顶；如果该块在新区域，引用计数不变；否则，引用计数加</a:t>
              </a:r>
              <a:r>
                <a:rPr lang="en-US" altLang="zh-CN" dirty="0" smtClean="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7" name="组合 76"/>
          <p:cNvGrpSpPr/>
          <p:nvPr/>
        </p:nvGrpSpPr>
        <p:grpSpPr>
          <a:xfrm>
            <a:off x="611560" y="3685566"/>
            <a:ext cx="5727371" cy="423636"/>
            <a:chOff x="844893" y="2870214"/>
            <a:chExt cx="5727371" cy="423636"/>
          </a:xfrm>
        </p:grpSpPr>
        <p:sp>
          <p:nvSpPr>
            <p:cNvPr id="78" name="内容占位符 2"/>
            <p:cNvSpPr txBox="1"/>
            <p:nvPr/>
          </p:nvSpPr>
          <p:spPr>
            <a:xfrm>
              <a:off x="1142976" y="2870214"/>
              <a:ext cx="5429288"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未缓存数据块读入后放在栈顶，引用计数为</a:t>
              </a:r>
              <a:r>
                <a:rPr lang="en-US" altLang="zh-CN" dirty="0" smtClean="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9" name="TextBox 15"/>
            <p:cNvSpPr txBox="1"/>
            <p:nvPr/>
          </p:nvSpPr>
          <p:spPr>
            <a:xfrm>
              <a:off x="844893" y="28702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0" name="组合 79"/>
          <p:cNvGrpSpPr/>
          <p:nvPr/>
        </p:nvGrpSpPr>
        <p:grpSpPr>
          <a:xfrm>
            <a:off x="1029089" y="4386102"/>
            <a:ext cx="5452718" cy="644074"/>
            <a:chOff x="1262422" y="3570750"/>
            <a:chExt cx="5452718" cy="644074"/>
          </a:xfrm>
        </p:grpSpPr>
        <p:pic>
          <p:nvPicPr>
            <p:cNvPr id="81" name="图片 80" descr="小点1.png"/>
            <p:cNvPicPr>
              <a:picLocks noChangeAspect="1"/>
            </p:cNvPicPr>
            <p:nvPr/>
          </p:nvPicPr>
          <p:blipFill>
            <a:blip r:embed="rId2" cstate="print"/>
            <a:stretch>
              <a:fillRect/>
            </a:stretch>
          </p:blipFill>
          <p:spPr>
            <a:xfrm>
              <a:off x="1262422" y="3662826"/>
              <a:ext cx="151066" cy="148997"/>
            </a:xfrm>
            <a:prstGeom prst="rect">
              <a:avLst/>
            </a:prstGeom>
            <a:effectLst/>
          </p:spPr>
        </p:pic>
        <p:sp>
          <p:nvSpPr>
            <p:cNvPr id="82" name="内容占位符 2"/>
            <p:cNvSpPr txBox="1"/>
            <p:nvPr/>
          </p:nvSpPr>
          <p:spPr>
            <a:xfrm>
              <a:off x="1394986" y="3570750"/>
              <a:ext cx="5320154" cy="64407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中间区域的定义是为了避免新读入的缓存块在第一次出新区域时马上被置换，有一个过渡期</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83" name="组合 82"/>
          <p:cNvGrpSpPr/>
          <p:nvPr/>
        </p:nvGrpSpPr>
        <p:grpSpPr>
          <a:xfrm>
            <a:off x="611560" y="4044558"/>
            <a:ext cx="5227305" cy="423636"/>
            <a:chOff x="844893" y="3229206"/>
            <a:chExt cx="5227305" cy="423636"/>
          </a:xfrm>
        </p:grpSpPr>
        <p:sp>
          <p:nvSpPr>
            <p:cNvPr id="84" name="内容占位符 2"/>
            <p:cNvSpPr txBox="1"/>
            <p:nvPr/>
          </p:nvSpPr>
          <p:spPr>
            <a:xfrm>
              <a:off x="1142976" y="3229206"/>
              <a:ext cx="4929222"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在旧区域中引用计数最小的缓存块被置换</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85" name="TextBox 17"/>
            <p:cNvSpPr txBox="1"/>
            <p:nvPr/>
          </p:nvSpPr>
          <p:spPr>
            <a:xfrm>
              <a:off x="844893" y="322920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left)">
                                      <p:cBhvr>
                                        <p:cTn id="2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小结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3" name="内容占位符 2"/>
          <p:cNvSpPr txBox="1"/>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en-US" altLang="zh-CN" dirty="0" smtClean="0"/>
              <a:t>I/O</a:t>
            </a:r>
            <a:r>
              <a:rPr lang="zh-CN" altLang="en-US" dirty="0" smtClean="0"/>
              <a:t>特点</a:t>
            </a:r>
            <a:endParaRPr lang="zh-CN" altLang="en-US" dirty="0"/>
          </a:p>
        </p:txBody>
      </p:sp>
      <p:sp>
        <p:nvSpPr>
          <p:cNvPr id="4"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7" name="内容占位符 2"/>
          <p:cNvSpPr txBox="1"/>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内容占位符 2"/>
          <p:cNvSpPr txBox="1"/>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内容占位符 2"/>
          <p:cNvSpPr txBox="1"/>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1853852"/>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3" name="图片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strVal val="4*ppt_w"/>
                                          </p:val>
                                        </p:tav>
                                      </p:tavLst>
                                    </p:anim>
                                    <p:anim calcmode="lin" valueType="num">
                                      <p:cBhvr>
                                        <p:cTn id="7" dur="500"/>
                                        <p:tgtEl>
                                          <p:spTgt spid="3"/>
                                        </p:tgtEl>
                                        <p:attrNameLst>
                                          <p:attrName>ppt_h</p:attrName>
                                        </p:attrNameLst>
                                      </p:cBhvr>
                                      <p:tavLst>
                                        <p:tav tm="0">
                                          <p:val>
                                            <p:strVal val="ppt_h"/>
                                          </p:val>
                                        </p:tav>
                                        <p:tav tm="100000">
                                          <p:val>
                                            <p:strVal val="4*ppt_h"/>
                                          </p:val>
                                        </p:tav>
                                      </p:tavLst>
                                    </p:anim>
                                    <p:set>
                                      <p:cBhvr>
                                        <p:cTn id="8" dur="1" fill="hold">
                                          <p:stCondLst>
                                            <p:cond delay="499"/>
                                          </p:stCondLst>
                                        </p:cTn>
                                        <p:tgtEl>
                                          <p:spTgt spid="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275414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3133972"/>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551896" y="1456062"/>
            <a:ext cx="3436593" cy="588122"/>
            <a:chOff x="972942" y="1268790"/>
            <a:chExt cx="3436593" cy="588122"/>
          </a:xfrm>
        </p:grpSpPr>
        <p:pic>
          <p:nvPicPr>
            <p:cNvPr id="14" name="图片 13" descr="小点1.png"/>
            <p:cNvPicPr>
              <a:picLocks noChangeAspect="1"/>
            </p:cNvPicPr>
            <p:nvPr/>
          </p:nvPicPr>
          <p:blipFill>
            <a:blip r:embed="rId2" cstate="print"/>
            <a:stretch>
              <a:fillRect/>
            </a:stretch>
          </p:blipFill>
          <p:spPr>
            <a:xfrm>
              <a:off x="972942" y="1359623"/>
              <a:ext cx="151066" cy="148997"/>
            </a:xfrm>
            <a:prstGeom prst="rect">
              <a:avLst/>
            </a:prstGeom>
            <a:effectLst/>
          </p:spPr>
        </p:pic>
        <p:sp>
          <p:nvSpPr>
            <p:cNvPr id="15" name="内容占位符 2"/>
            <p:cNvSpPr txBox="1"/>
            <p:nvPr/>
          </p:nvSpPr>
          <p:spPr>
            <a:xfrm>
              <a:off x="1089645" y="1268790"/>
              <a:ext cx="124818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访问特征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2" cstate="print"/>
            <a:stretch>
              <a:fillRect/>
            </a:stretch>
          </p:blipFill>
          <p:spPr>
            <a:xfrm>
              <a:off x="1206614" y="1604660"/>
              <a:ext cx="151066" cy="148997"/>
            </a:xfrm>
            <a:prstGeom prst="rect">
              <a:avLst/>
            </a:prstGeom>
            <a:effectLst/>
          </p:spPr>
        </p:pic>
        <p:sp>
          <p:nvSpPr>
            <p:cNvPr id="17" name="内容占位符 2"/>
            <p:cNvSpPr txBox="1"/>
            <p:nvPr/>
          </p:nvSpPr>
          <p:spPr>
            <a:xfrm>
              <a:off x="1329359" y="1542980"/>
              <a:ext cx="3080176"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以字节为单位顺序访问</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19" name="组合 18"/>
          <p:cNvGrpSpPr/>
          <p:nvPr/>
        </p:nvGrpSpPr>
        <p:grpSpPr>
          <a:xfrm>
            <a:off x="1548829" y="1976658"/>
            <a:ext cx="3561911" cy="827598"/>
            <a:chOff x="969875" y="1789386"/>
            <a:chExt cx="3561911" cy="827598"/>
          </a:xfrm>
        </p:grpSpPr>
        <p:pic>
          <p:nvPicPr>
            <p:cNvPr id="20" name="图片 19" descr="小点1.png"/>
            <p:cNvPicPr>
              <a:picLocks noChangeAspect="1"/>
            </p:cNvPicPr>
            <p:nvPr/>
          </p:nvPicPr>
          <p:blipFill>
            <a:blip r:embed="rId2" cstate="print"/>
            <a:stretch>
              <a:fillRect/>
            </a:stretch>
          </p:blipFill>
          <p:spPr>
            <a:xfrm>
              <a:off x="969875" y="1857571"/>
              <a:ext cx="151066" cy="148997"/>
            </a:xfrm>
            <a:prstGeom prst="rect">
              <a:avLst/>
            </a:prstGeom>
            <a:effectLst/>
          </p:spPr>
        </p:pic>
        <p:sp>
          <p:nvSpPr>
            <p:cNvPr id="24" name="内容占位符 2"/>
            <p:cNvSpPr txBox="1"/>
            <p:nvPr/>
          </p:nvSpPr>
          <p:spPr>
            <a:xfrm>
              <a:off x="1089645" y="1789386"/>
              <a:ext cx="1176750"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I/O</a:t>
              </a: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命令</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5" name="图片 24" descr="小点1.png"/>
            <p:cNvPicPr>
              <a:picLocks noChangeAspect="1"/>
            </p:cNvPicPr>
            <p:nvPr/>
          </p:nvPicPr>
          <p:blipFill>
            <a:blip r:embed="rId2" cstate="print"/>
            <a:stretch>
              <a:fillRect/>
            </a:stretch>
          </p:blipFill>
          <p:spPr>
            <a:xfrm>
              <a:off x="1196795" y="2130686"/>
              <a:ext cx="151066" cy="148997"/>
            </a:xfrm>
            <a:prstGeom prst="rect">
              <a:avLst/>
            </a:prstGeom>
            <a:effectLst/>
          </p:spPr>
        </p:pic>
        <p:sp>
          <p:nvSpPr>
            <p:cNvPr id="26" name="内容占位符 2"/>
            <p:cNvSpPr txBox="1"/>
            <p:nvPr/>
          </p:nvSpPr>
          <p:spPr>
            <a:xfrm>
              <a:off x="1329359" y="2022736"/>
              <a:ext cx="1865730"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get()、put()等</a:t>
              </a:r>
              <a:endParaRPr kumimoji="0" lang="zh-CN" altLang="en-US" sz="1600" b="1" i="0" u="none" strike="noStrike" kern="1200" cap="none" spc="0" normalizeH="0" baseline="0" noProof="0" dirty="0">
                <a:ln>
                  <a:noFill/>
                </a:ln>
                <a:solidFill>
                  <a:srgbClr val="11576A"/>
                </a:solidFill>
                <a:effectLst/>
                <a:uLnTx/>
                <a:uFillTx/>
              </a:endParaRPr>
            </a:p>
          </p:txBody>
        </p:sp>
        <p:pic>
          <p:nvPicPr>
            <p:cNvPr id="27" name="图片 26" descr="小点1.png"/>
            <p:cNvPicPr>
              <a:picLocks noChangeAspect="1"/>
            </p:cNvPicPr>
            <p:nvPr/>
          </p:nvPicPr>
          <p:blipFill>
            <a:blip r:embed="rId2" cstate="print"/>
            <a:stretch>
              <a:fillRect/>
            </a:stretch>
          </p:blipFill>
          <p:spPr>
            <a:xfrm>
              <a:off x="1185989" y="2361222"/>
              <a:ext cx="151066" cy="148997"/>
            </a:xfrm>
            <a:prstGeom prst="rect">
              <a:avLst/>
            </a:prstGeom>
            <a:effectLst/>
          </p:spPr>
        </p:pic>
        <p:sp>
          <p:nvSpPr>
            <p:cNvPr id="29" name="内容占位符 2"/>
            <p:cNvSpPr txBox="1"/>
            <p:nvPr/>
          </p:nvSpPr>
          <p:spPr>
            <a:xfrm>
              <a:off x="1308734" y="2303052"/>
              <a:ext cx="3223052"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通常使用文件访问接口和语义</a:t>
              </a:r>
              <a:endParaRPr kumimoji="0" lang="zh-CN" altLang="en-US" sz="1600" b="1" i="0" u="none" strike="noStrike" kern="1200" cap="none" spc="0" normalizeH="0" baseline="0" noProof="0" dirty="0">
                <a:ln>
                  <a:noFill/>
                </a:ln>
                <a:solidFill>
                  <a:srgbClr val="11576A"/>
                </a:solidFill>
                <a:effectLst/>
                <a:uLnTx/>
                <a:uFillTx/>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027" y="3118287"/>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516906" y="2346121"/>
            <a:ext cx="3105172" cy="823014"/>
            <a:chOff x="993803" y="3476928"/>
            <a:chExt cx="3105172" cy="823014"/>
          </a:xfrm>
        </p:grpSpPr>
        <p:pic>
          <p:nvPicPr>
            <p:cNvPr id="14" name="图片 13" descr="小点1.png"/>
            <p:cNvPicPr>
              <a:picLocks noChangeAspect="1"/>
            </p:cNvPicPr>
            <p:nvPr/>
          </p:nvPicPr>
          <p:blipFill>
            <a:blip r:embed="rId2" cstate="print"/>
            <a:stretch>
              <a:fillRect/>
            </a:stretch>
          </p:blipFill>
          <p:spPr>
            <a:xfrm>
              <a:off x="993803" y="3552025"/>
              <a:ext cx="151066" cy="148997"/>
            </a:xfrm>
            <a:prstGeom prst="rect">
              <a:avLst/>
            </a:prstGeom>
            <a:effectLst/>
          </p:spPr>
        </p:pic>
        <p:sp>
          <p:nvSpPr>
            <p:cNvPr id="15" name="内容占位符 2"/>
            <p:cNvSpPr txBox="1"/>
            <p:nvPr/>
          </p:nvSpPr>
          <p:spPr>
            <a:xfrm>
              <a:off x="1136275" y="3476928"/>
              <a:ext cx="1176750"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I/O</a:t>
              </a: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命令</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2" cstate="print"/>
            <a:stretch>
              <a:fillRect/>
            </a:stretch>
          </p:blipFill>
          <p:spPr>
            <a:xfrm>
              <a:off x="1243425" y="3807986"/>
              <a:ext cx="151066" cy="148997"/>
            </a:xfrm>
            <a:prstGeom prst="rect">
              <a:avLst/>
            </a:prstGeom>
            <a:effectLst/>
          </p:spPr>
        </p:pic>
        <p:sp>
          <p:nvSpPr>
            <p:cNvPr id="17" name="内容占位符 2"/>
            <p:cNvSpPr txBox="1"/>
            <p:nvPr/>
          </p:nvSpPr>
          <p:spPr>
            <a:xfrm>
              <a:off x="1375989" y="3728610"/>
              <a:ext cx="2722986"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原始I/O或文件系统接口</a:t>
              </a:r>
              <a:endParaRPr kumimoji="0" lang="zh-CN" altLang="en-US" sz="1600" b="1" i="0" u="none" strike="noStrike" kern="1200" cap="none" spc="0" normalizeH="0" baseline="0" noProof="0" dirty="0">
                <a:ln>
                  <a:noFill/>
                </a:ln>
                <a:solidFill>
                  <a:srgbClr val="11576A"/>
                </a:solidFill>
                <a:effectLst/>
                <a:uLnTx/>
                <a:uFillTx/>
              </a:endParaRPr>
            </a:p>
          </p:txBody>
        </p:sp>
        <p:pic>
          <p:nvPicPr>
            <p:cNvPr id="19" name="图片 18" descr="小点1.png"/>
            <p:cNvPicPr>
              <a:picLocks noChangeAspect="1"/>
            </p:cNvPicPr>
            <p:nvPr/>
          </p:nvPicPr>
          <p:blipFill>
            <a:blip r:embed="rId2" cstate="print"/>
            <a:stretch>
              <a:fillRect/>
            </a:stretch>
          </p:blipFill>
          <p:spPr>
            <a:xfrm>
              <a:off x="1243425" y="4065386"/>
              <a:ext cx="151066" cy="148997"/>
            </a:xfrm>
            <a:prstGeom prst="rect">
              <a:avLst/>
            </a:prstGeom>
            <a:effectLst/>
          </p:spPr>
        </p:pic>
        <p:sp>
          <p:nvSpPr>
            <p:cNvPr id="20" name="内容占位符 2"/>
            <p:cNvSpPr txBox="1"/>
            <p:nvPr/>
          </p:nvSpPr>
          <p:spPr>
            <a:xfrm>
              <a:off x="1375989" y="3986010"/>
              <a:ext cx="2151482"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6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内存映射文件访问</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4" name="组合 23"/>
          <p:cNvGrpSpPr/>
          <p:nvPr/>
        </p:nvGrpSpPr>
        <p:grpSpPr>
          <a:xfrm>
            <a:off x="1522310" y="1834158"/>
            <a:ext cx="2410196" cy="586581"/>
            <a:chOff x="999207" y="2964965"/>
            <a:chExt cx="2410196" cy="586581"/>
          </a:xfrm>
        </p:grpSpPr>
        <p:pic>
          <p:nvPicPr>
            <p:cNvPr id="25" name="图片 24" descr="小点1.png"/>
            <p:cNvPicPr>
              <a:picLocks noChangeAspect="1"/>
            </p:cNvPicPr>
            <p:nvPr/>
          </p:nvPicPr>
          <p:blipFill>
            <a:blip r:embed="rId2" cstate="print"/>
            <a:stretch>
              <a:fillRect/>
            </a:stretch>
          </p:blipFill>
          <p:spPr>
            <a:xfrm>
              <a:off x="999207" y="3069741"/>
              <a:ext cx="151066" cy="148997"/>
            </a:xfrm>
            <a:prstGeom prst="rect">
              <a:avLst/>
            </a:prstGeom>
            <a:effectLst/>
          </p:spPr>
        </p:pic>
        <p:sp>
          <p:nvSpPr>
            <p:cNvPr id="26" name="内容占位符 2"/>
            <p:cNvSpPr txBox="1"/>
            <p:nvPr/>
          </p:nvSpPr>
          <p:spPr>
            <a:xfrm>
              <a:off x="1131771" y="2964965"/>
              <a:ext cx="1319626"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访问特征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24174" y="3306645"/>
              <a:ext cx="151066" cy="148997"/>
            </a:xfrm>
            <a:prstGeom prst="rect">
              <a:avLst/>
            </a:prstGeom>
            <a:effectLst/>
          </p:spPr>
        </p:pic>
        <p:sp>
          <p:nvSpPr>
            <p:cNvPr id="29" name="内容占位符 2"/>
            <p:cNvSpPr txBox="1"/>
            <p:nvPr/>
          </p:nvSpPr>
          <p:spPr>
            <a:xfrm>
              <a:off x="1329359" y="3237614"/>
              <a:ext cx="2080044"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均匀的数据块访问</a:t>
              </a:r>
              <a:endParaRPr kumimoji="0" lang="zh-CN" altLang="en-US" sz="1600" b="1" i="0" u="none" strike="noStrike" kern="1200" cap="none" spc="0" normalizeH="0" baseline="0" noProof="0" dirty="0">
                <a:ln>
                  <a:noFill/>
                </a:ln>
                <a:solidFill>
                  <a:srgbClr val="11576A"/>
                </a:solidFill>
                <a:effectLst/>
                <a:uLnTx/>
                <a:uFillTx/>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3498" y="1095230"/>
            <a:ext cx="1885318" cy="406985"/>
            <a:chOff x="1043608" y="1306951"/>
            <a:chExt cx="1885318" cy="406985"/>
          </a:xfrm>
        </p:grpSpPr>
        <p:sp>
          <p:nvSpPr>
            <p:cNvPr id="30" name="内容占位符 2"/>
            <p:cNvSpPr txBox="1"/>
            <p:nvPr/>
          </p:nvSpPr>
          <p:spPr>
            <a:xfrm>
              <a:off x="1394985" y="1344604"/>
              <a:ext cx="1533941"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字符设备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15"/>
            <p:cNvSpPr txBox="1"/>
            <p:nvPr/>
          </p:nvSpPr>
          <p:spPr>
            <a:xfrm>
              <a:off x="1043608" y="130695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33498" y="1474024"/>
            <a:ext cx="1379055" cy="400110"/>
            <a:chOff x="1049805" y="1964908"/>
            <a:chExt cx="1379055" cy="400110"/>
          </a:xfrm>
        </p:grpSpPr>
        <p:sp>
          <p:nvSpPr>
            <p:cNvPr id="28" name="内容占位符 2"/>
            <p:cNvSpPr txBox="1"/>
            <p:nvPr/>
          </p:nvSpPr>
          <p:spPr>
            <a:xfrm>
              <a:off x="1394986" y="1995686"/>
              <a:ext cx="1033874" cy="369332"/>
            </a:xfrm>
            <a:prstGeom prst="rect">
              <a:avLst/>
            </a:prstGeom>
          </p:spPr>
          <p:txBody>
            <a:bodyPr>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块设备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TextBox 15"/>
            <p:cNvSpPr txBox="1"/>
            <p:nvPr/>
          </p:nvSpPr>
          <p:spPr>
            <a:xfrm>
              <a:off x="1049805" y="1964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033498" y="1853852"/>
            <a:ext cx="1599566" cy="400110"/>
            <a:chOff x="1043608" y="2629740"/>
            <a:chExt cx="1599566" cy="400110"/>
          </a:xfrm>
        </p:grpSpPr>
        <p:sp>
          <p:nvSpPr>
            <p:cNvPr id="18" name="内容占位符 2"/>
            <p:cNvSpPr txBox="1"/>
            <p:nvPr/>
          </p:nvSpPr>
          <p:spPr>
            <a:xfrm>
              <a:off x="1394986" y="2657338"/>
              <a:ext cx="124818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网络设备</a:t>
              </a:r>
              <a:endParaRPr kumimoji="0" lang="en-US" altLang="zh-CN"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3" name="TextBox 15"/>
            <p:cNvSpPr txBox="1"/>
            <p:nvPr/>
          </p:nvSpPr>
          <p:spPr>
            <a:xfrm>
              <a:off x="1043608" y="26297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2"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设备访问特征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3" name="组合 12"/>
          <p:cNvGrpSpPr/>
          <p:nvPr/>
        </p:nvGrpSpPr>
        <p:grpSpPr>
          <a:xfrm>
            <a:off x="1529959" y="2741049"/>
            <a:ext cx="3895667" cy="860891"/>
            <a:chOff x="4272979" y="1802835"/>
            <a:chExt cx="3895667" cy="860891"/>
          </a:xfrm>
        </p:grpSpPr>
        <p:pic>
          <p:nvPicPr>
            <p:cNvPr id="14" name="图片 13" descr="小点1.png"/>
            <p:cNvPicPr>
              <a:picLocks noChangeAspect="1"/>
            </p:cNvPicPr>
            <p:nvPr/>
          </p:nvPicPr>
          <p:blipFill>
            <a:blip r:embed="rId2" cstate="print"/>
            <a:stretch>
              <a:fillRect/>
            </a:stretch>
          </p:blipFill>
          <p:spPr>
            <a:xfrm>
              <a:off x="4272979" y="1894911"/>
              <a:ext cx="151066" cy="148997"/>
            </a:xfrm>
            <a:prstGeom prst="rect">
              <a:avLst/>
            </a:prstGeom>
            <a:effectLst/>
          </p:spPr>
        </p:pic>
        <p:sp>
          <p:nvSpPr>
            <p:cNvPr id="15" name="内容占位符 2"/>
            <p:cNvSpPr txBox="1"/>
            <p:nvPr/>
          </p:nvSpPr>
          <p:spPr>
            <a:xfrm>
              <a:off x="4405543" y="1802835"/>
              <a:ext cx="1176750"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I/O</a:t>
              </a: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命令</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2" cstate="print"/>
            <a:stretch>
              <a:fillRect/>
            </a:stretch>
          </p:blipFill>
          <p:spPr>
            <a:xfrm>
              <a:off x="4527278" y="2143418"/>
              <a:ext cx="151066" cy="148997"/>
            </a:xfrm>
            <a:prstGeom prst="rect">
              <a:avLst/>
            </a:prstGeom>
            <a:effectLst/>
          </p:spPr>
        </p:pic>
        <p:sp>
          <p:nvSpPr>
            <p:cNvPr id="17" name="内容占位符 2"/>
            <p:cNvSpPr txBox="1"/>
            <p:nvPr/>
          </p:nvSpPr>
          <p:spPr>
            <a:xfrm>
              <a:off x="4659842" y="2064042"/>
              <a:ext cx="2722986"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zh-CN" sz="1600" dirty="0" smtClean="0">
                  <a:sym typeface="宋体" charset="0"/>
                </a:rPr>
                <a:t>send/receive </a:t>
              </a:r>
              <a:r>
                <a:rPr lang="zh-CN" altLang="en-US" sz="1600" dirty="0" smtClean="0">
                  <a:sym typeface="宋体" charset="0"/>
                </a:rPr>
                <a:t>网络报文</a:t>
              </a:r>
              <a:endParaRPr kumimoji="0" lang="zh-CN" altLang="en-US" sz="1600" b="1" i="0" u="none" strike="noStrike" kern="1200" cap="none" spc="0" normalizeH="0" baseline="0" noProof="0" dirty="0">
                <a:ln>
                  <a:noFill/>
                </a:ln>
                <a:solidFill>
                  <a:srgbClr val="11576A"/>
                </a:solidFill>
                <a:effectLst/>
                <a:uLnTx/>
                <a:uFillTx/>
              </a:endParaRPr>
            </a:p>
          </p:txBody>
        </p:sp>
        <p:pic>
          <p:nvPicPr>
            <p:cNvPr id="19" name="图片 18" descr="小点1.png"/>
            <p:cNvPicPr>
              <a:picLocks noChangeAspect="1"/>
            </p:cNvPicPr>
            <p:nvPr/>
          </p:nvPicPr>
          <p:blipFill>
            <a:blip r:embed="rId2" cstate="print"/>
            <a:stretch>
              <a:fillRect/>
            </a:stretch>
          </p:blipFill>
          <p:spPr>
            <a:xfrm>
              <a:off x="4527278" y="2429170"/>
              <a:ext cx="151066" cy="148997"/>
            </a:xfrm>
            <a:prstGeom prst="rect">
              <a:avLst/>
            </a:prstGeom>
            <a:effectLst/>
          </p:spPr>
        </p:pic>
        <p:sp>
          <p:nvSpPr>
            <p:cNvPr id="20" name="内容占位符 2"/>
            <p:cNvSpPr txBox="1"/>
            <p:nvPr/>
          </p:nvSpPr>
          <p:spPr>
            <a:xfrm>
              <a:off x="4659842" y="2349794"/>
              <a:ext cx="3508804"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通过网络接口支持多种网络协议</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24" name="组合 23"/>
          <p:cNvGrpSpPr/>
          <p:nvPr/>
        </p:nvGrpSpPr>
        <p:grpSpPr>
          <a:xfrm>
            <a:off x="1540789" y="2211710"/>
            <a:ext cx="3832021" cy="592793"/>
            <a:chOff x="4283809" y="1273496"/>
            <a:chExt cx="3832021" cy="592793"/>
          </a:xfrm>
        </p:grpSpPr>
        <p:pic>
          <p:nvPicPr>
            <p:cNvPr id="25" name="图片 24" descr="小点1.png"/>
            <p:cNvPicPr>
              <a:picLocks noChangeAspect="1"/>
            </p:cNvPicPr>
            <p:nvPr/>
          </p:nvPicPr>
          <p:blipFill>
            <a:blip r:embed="rId2" cstate="print"/>
            <a:stretch>
              <a:fillRect/>
            </a:stretch>
          </p:blipFill>
          <p:spPr>
            <a:xfrm>
              <a:off x="4283809" y="1365365"/>
              <a:ext cx="151066" cy="148997"/>
            </a:xfrm>
            <a:prstGeom prst="rect">
              <a:avLst/>
            </a:prstGeom>
            <a:effectLst/>
          </p:spPr>
        </p:pic>
        <p:sp>
          <p:nvSpPr>
            <p:cNvPr id="26" name="内容占位符 2"/>
            <p:cNvSpPr txBox="1"/>
            <p:nvPr/>
          </p:nvSpPr>
          <p:spPr>
            <a:xfrm>
              <a:off x="4416373" y="1273496"/>
              <a:ext cx="3455988"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访问特征</a:t>
              </a:r>
              <a:endParaRPr lang="en-US" altLang="zh-CN" sz="1800" dirty="0" smtClean="0">
                <a:sym typeface="宋体" charset="0"/>
              </a:endParaRPr>
            </a:p>
          </p:txBody>
        </p:sp>
        <p:sp>
          <p:nvSpPr>
            <p:cNvPr id="27" name="内容占位符 2"/>
            <p:cNvSpPr txBox="1"/>
            <p:nvPr/>
          </p:nvSpPr>
          <p:spPr>
            <a:xfrm>
              <a:off x="4659842" y="1552357"/>
              <a:ext cx="3455988" cy="3139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sym typeface="宋体" charset="0"/>
                </a:rPr>
                <a:t>格式化报文交换</a:t>
              </a:r>
              <a:endParaRPr kumimoji="0" lang="zh-CN" altLang="en-US" sz="1600" b="1" i="0" u="none" strike="noStrike" kern="1200" cap="none" spc="0" normalizeH="0" baseline="0" noProof="0" dirty="0">
                <a:ln>
                  <a:noFill/>
                </a:ln>
                <a:solidFill>
                  <a:srgbClr val="11576A"/>
                </a:solidFill>
                <a:effectLst/>
                <a:uLnTx/>
                <a:uFillTx/>
              </a:endParaRPr>
            </a:p>
          </p:txBody>
        </p:sp>
        <p:pic>
          <p:nvPicPr>
            <p:cNvPr id="29" name="图片 28" descr="小点1.png"/>
            <p:cNvPicPr>
              <a:picLocks noChangeAspect="1"/>
            </p:cNvPicPr>
            <p:nvPr/>
          </p:nvPicPr>
          <p:blipFill>
            <a:blip r:embed="rId2" cstate="print"/>
            <a:stretch>
              <a:fillRect/>
            </a:stretch>
          </p:blipFill>
          <p:spPr>
            <a:xfrm>
              <a:off x="4527278" y="1646187"/>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51920" y="1203598"/>
            <a:ext cx="3425816" cy="3141893"/>
            <a:chOff x="4203805" y="1203598"/>
            <a:chExt cx="3425816" cy="3141893"/>
          </a:xfrm>
        </p:grpSpPr>
        <p:sp>
          <p:nvSpPr>
            <p:cNvPr id="24" name="矩形 23"/>
            <p:cNvSpPr/>
            <p:nvPr/>
          </p:nvSpPr>
          <p:spPr>
            <a:xfrm>
              <a:off x="4986415" y="1223454"/>
              <a:ext cx="2643206" cy="2786082"/>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rot="10800000" flipH="1">
              <a:off x="4986415" y="1794958"/>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H="1">
              <a:off x="4986415" y="2366462"/>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flipH="1">
              <a:off x="4986415" y="3152280"/>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5428883" y="1203598"/>
              <a:ext cx="1750800" cy="338554"/>
            </a:xfrm>
            <a:prstGeom prst="rect">
              <a:avLst/>
            </a:prstGeom>
            <a:noFill/>
          </p:spPr>
          <p:txBody>
            <a:bodyPr wrap="none" rtlCol="0">
              <a:spAutoFit/>
            </a:bodyPr>
            <a:lstStyle/>
            <a:p>
              <a:pPr algn="ctr"/>
              <a:r>
                <a:rPr lang="en-US" altLang="zh-CN" sz="1600" b="1" dirty="0" smtClean="0">
                  <a:solidFill>
                    <a:srgbClr val="11576A"/>
                  </a:solidFill>
                  <a:latin typeface="+mn-ea"/>
                </a:rPr>
                <a:t>I/O</a:t>
              </a:r>
              <a:r>
                <a:rPr lang="zh-CN" altLang="en-US" sz="1600" b="1" dirty="0" smtClean="0">
                  <a:solidFill>
                    <a:srgbClr val="11576A"/>
                  </a:solidFill>
                  <a:latin typeface="+mn-ea"/>
                </a:rPr>
                <a:t>请求处理过程</a:t>
              </a:r>
              <a:endParaRPr lang="en-US" altLang="zh-CN" sz="1600" b="1" dirty="0" smtClean="0">
                <a:solidFill>
                  <a:srgbClr val="11576A"/>
                </a:solidFill>
                <a:latin typeface="+mn-ea"/>
              </a:endParaRPr>
            </a:p>
          </p:txBody>
        </p:sp>
        <p:sp>
          <p:nvSpPr>
            <p:cNvPr id="33" name="TextBox 10"/>
            <p:cNvSpPr txBox="1"/>
            <p:nvPr/>
          </p:nvSpPr>
          <p:spPr>
            <a:xfrm>
              <a:off x="5788469" y="1915871"/>
              <a:ext cx="979755" cy="338554"/>
            </a:xfrm>
            <a:prstGeom prst="rect">
              <a:avLst/>
            </a:prstGeom>
            <a:noFill/>
          </p:spPr>
          <p:txBody>
            <a:bodyPr wrap="none" rtlCol="0">
              <a:spAutoFit/>
            </a:bodyPr>
            <a:lstStyle/>
            <a:p>
              <a:r>
                <a:rPr lang="zh-CN" altLang="en-US" sz="1600" b="1" spc="-100" dirty="0" smtClean="0">
                  <a:solidFill>
                    <a:srgbClr val="11576A"/>
                  </a:solidFill>
                  <a:latin typeface="+mn-ea"/>
                </a:rPr>
                <a:t>设备驱动</a:t>
              </a:r>
              <a:endParaRPr lang="zh-CN" altLang="en-US" sz="1600" b="1" dirty="0">
                <a:solidFill>
                  <a:srgbClr val="11576A"/>
                </a:solidFill>
                <a:latin typeface="+mn-ea"/>
              </a:endParaRPr>
            </a:p>
          </p:txBody>
        </p:sp>
        <p:sp>
          <p:nvSpPr>
            <p:cNvPr id="34" name="TextBox 11"/>
            <p:cNvSpPr txBox="1"/>
            <p:nvPr/>
          </p:nvSpPr>
          <p:spPr>
            <a:xfrm>
              <a:off x="5765202" y="2592140"/>
              <a:ext cx="1018227" cy="338554"/>
            </a:xfrm>
            <a:prstGeom prst="rect">
              <a:avLst/>
            </a:prstGeom>
            <a:noFill/>
          </p:spPr>
          <p:txBody>
            <a:bodyPr wrap="none" rtlCol="0">
              <a:spAutoFit/>
            </a:bodyPr>
            <a:lstStyle/>
            <a:p>
              <a:r>
                <a:rPr lang="zh-CN" altLang="en-US" sz="1600" b="1" spc="-100" dirty="0" smtClean="0">
                  <a:solidFill>
                    <a:srgbClr val="11576A"/>
                  </a:solidFill>
                  <a:latin typeface="+mn-ea"/>
                </a:rPr>
                <a:t>中断处理</a:t>
              </a:r>
              <a:endParaRPr lang="zh-CN" altLang="en-US" sz="1600" b="1" dirty="0">
                <a:solidFill>
                  <a:srgbClr val="11576A"/>
                </a:solidFill>
                <a:latin typeface="+mn-ea"/>
              </a:endParaRPr>
            </a:p>
          </p:txBody>
        </p:sp>
        <p:sp>
          <p:nvSpPr>
            <p:cNvPr id="35" name="TextBox 12"/>
            <p:cNvSpPr txBox="1"/>
            <p:nvPr/>
          </p:nvSpPr>
          <p:spPr>
            <a:xfrm>
              <a:off x="5749449" y="3323859"/>
              <a:ext cx="1018227" cy="584776"/>
            </a:xfrm>
            <a:prstGeom prst="rect">
              <a:avLst/>
            </a:prstGeom>
            <a:noFill/>
          </p:spPr>
          <p:txBody>
            <a:bodyPr wrap="none" rtlCol="0">
              <a:spAutoFit/>
            </a:bodyPr>
            <a:lstStyle/>
            <a:p>
              <a:pPr algn="ctr"/>
              <a:r>
                <a:rPr lang="zh-CN" altLang="en-US" sz="1600" b="1" dirty="0" smtClean="0">
                  <a:solidFill>
                    <a:srgbClr val="11576A"/>
                  </a:solidFill>
                  <a:latin typeface="+mn-ea"/>
                </a:rPr>
                <a:t>硬件控制</a:t>
              </a:r>
            </a:p>
            <a:p>
              <a:pPr algn="ctr"/>
              <a:r>
                <a:rPr lang="zh-CN" altLang="en-US" sz="1600" b="1" dirty="0" smtClean="0">
                  <a:solidFill>
                    <a:srgbClr val="11576A"/>
                  </a:solidFill>
                  <a:latin typeface="+mn-ea"/>
                </a:rPr>
                <a:t>数据传送</a:t>
              </a:r>
              <a:endParaRPr lang="en-US" altLang="zh-CN" sz="1600" b="1" dirty="0" smtClean="0">
                <a:solidFill>
                  <a:srgbClr val="11576A"/>
                </a:solidFill>
                <a:latin typeface="+mn-ea"/>
              </a:endParaRPr>
            </a:p>
          </p:txBody>
        </p:sp>
        <p:sp>
          <p:nvSpPr>
            <p:cNvPr id="42" name="左大括号 41"/>
            <p:cNvSpPr/>
            <p:nvPr/>
          </p:nvSpPr>
          <p:spPr>
            <a:xfrm>
              <a:off x="4772101" y="1223454"/>
              <a:ext cx="142876" cy="571504"/>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4772101" y="1814008"/>
              <a:ext cx="142876" cy="2196000"/>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32"/>
            <p:cNvSpPr txBox="1"/>
            <p:nvPr/>
          </p:nvSpPr>
          <p:spPr>
            <a:xfrm>
              <a:off x="4203805" y="1326709"/>
              <a:ext cx="595035" cy="338554"/>
            </a:xfrm>
            <a:prstGeom prst="rect">
              <a:avLst/>
            </a:prstGeom>
            <a:noFill/>
          </p:spPr>
          <p:txBody>
            <a:bodyPr wrap="none" rtlCol="0">
              <a:spAutoFit/>
            </a:bodyPr>
            <a:lstStyle/>
            <a:p>
              <a:r>
                <a:rPr lang="zh-CN" altLang="en-US" sz="1600" b="1" dirty="0" smtClean="0">
                  <a:solidFill>
                    <a:srgbClr val="11576A"/>
                  </a:solidFill>
                  <a:latin typeface="+mn-ea"/>
                </a:rPr>
                <a:t>用户</a:t>
              </a:r>
              <a:endParaRPr lang="zh-CN" altLang="en-US" sz="1600" b="1" dirty="0">
                <a:solidFill>
                  <a:srgbClr val="11576A"/>
                </a:solidFill>
                <a:latin typeface="+mn-ea"/>
              </a:endParaRPr>
            </a:p>
          </p:txBody>
        </p:sp>
        <p:sp>
          <p:nvSpPr>
            <p:cNvPr id="49" name="TextBox 47"/>
            <p:cNvSpPr txBox="1"/>
            <p:nvPr/>
          </p:nvSpPr>
          <p:spPr>
            <a:xfrm>
              <a:off x="5589669" y="4006937"/>
              <a:ext cx="595035" cy="338554"/>
            </a:xfrm>
            <a:prstGeom prst="rect">
              <a:avLst/>
            </a:prstGeom>
            <a:noFill/>
          </p:spPr>
          <p:txBody>
            <a:bodyPr wrap="none" rtlCol="0">
              <a:spAutoFit/>
            </a:bodyPr>
            <a:lstStyle/>
            <a:p>
              <a:r>
                <a:rPr lang="zh-CN" altLang="en-US" sz="1600" b="1" dirty="0" smtClean="0">
                  <a:solidFill>
                    <a:srgbClr val="11576A"/>
                  </a:solidFill>
                  <a:latin typeface="+mn-ea"/>
                </a:rPr>
                <a:t>时间</a:t>
              </a:r>
              <a:endParaRPr lang="zh-CN" altLang="en-US" sz="1600" b="1" dirty="0">
                <a:solidFill>
                  <a:srgbClr val="11576A"/>
                </a:solidFill>
                <a:latin typeface="+mn-ea"/>
              </a:endParaRPr>
            </a:p>
          </p:txBody>
        </p:sp>
        <p:cxnSp>
          <p:nvCxnSpPr>
            <p:cNvPr id="50" name="直接箭头连接符 49"/>
            <p:cNvCxnSpPr>
              <a:stCxn id="49" idx="3"/>
            </p:cNvCxnSpPr>
            <p:nvPr/>
          </p:nvCxnSpPr>
          <p:spPr>
            <a:xfrm flipV="1">
              <a:off x="6184704" y="4173616"/>
              <a:ext cx="755702" cy="259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4207208" y="2742288"/>
              <a:ext cx="595035" cy="338554"/>
            </a:xfrm>
            <a:prstGeom prst="rect">
              <a:avLst/>
            </a:prstGeom>
            <a:noFill/>
          </p:spPr>
          <p:txBody>
            <a:bodyPr wrap="none" rtlCol="0">
              <a:spAutoFit/>
            </a:bodyPr>
            <a:lstStyle/>
            <a:p>
              <a:r>
                <a:rPr lang="zh-CN" altLang="en-US" sz="1600" b="1" dirty="0" smtClean="0">
                  <a:solidFill>
                    <a:srgbClr val="11576A"/>
                  </a:solidFill>
                  <a:latin typeface="+mn-ea"/>
                </a:rPr>
                <a:t>内核</a:t>
              </a:r>
              <a:endParaRPr lang="zh-CN" altLang="en-US" sz="1600" b="1" dirty="0">
                <a:solidFill>
                  <a:srgbClr val="11576A"/>
                </a:solidFill>
                <a:latin typeface="+mn-ea"/>
              </a:endParaRPr>
            </a:p>
          </p:txBody>
        </p:sp>
      </p:grpSp>
      <p:sp>
        <p:nvSpPr>
          <p:cNvPr id="8" name="标题 1"/>
          <p:cNvSpPr txBox="1"/>
          <p:nvPr/>
        </p:nvSpPr>
        <p:spPr>
          <a:xfrm>
            <a:off x="428596" y="227678"/>
            <a:ext cx="8229600" cy="553998"/>
          </a:xfrm>
          <a:prstGeom prst="rect">
            <a:avLst/>
          </a:prstGeom>
        </p:spPr>
        <p:txBody>
          <a:bodyPr>
            <a:spAutoFit/>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同步与异步I/O</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403636" y="1245083"/>
            <a:ext cx="2726975" cy="400110"/>
            <a:chOff x="150818" y="1263571"/>
            <a:chExt cx="2726975" cy="400110"/>
          </a:xfrm>
        </p:grpSpPr>
        <p:sp>
          <p:nvSpPr>
            <p:cNvPr id="9" name="内容占位符 2"/>
            <p:cNvSpPr txBox="1"/>
            <p:nvPr/>
          </p:nvSpPr>
          <p:spPr>
            <a:xfrm>
              <a:off x="448901" y="1263571"/>
              <a:ext cx="2428892" cy="40011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阻塞</a:t>
              </a:r>
              <a:r>
                <a:rPr lang="zh-CN" altLang="en-US" dirty="0" smtClean="0">
                  <a:sym typeface="宋体" charset="0"/>
                </a:rPr>
                <a:t>I/O: “</a:t>
              </a:r>
              <a:r>
                <a:rPr lang="zh-CN" altLang="en-US" dirty="0" smtClean="0">
                  <a:solidFill>
                    <a:srgbClr val="C00000"/>
                  </a:solidFill>
                  <a:sym typeface="宋体" charset="0"/>
                </a:rPr>
                <a:t>Wait</a:t>
              </a:r>
              <a:r>
                <a:rPr lang="zh-CN" altLang="en-US" dirty="0" smtClean="0">
                  <a:sym typeface="宋体" charset="0"/>
                </a:rPr>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150818" y="126357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568347" y="1645193"/>
            <a:ext cx="3427589" cy="590931"/>
            <a:chOff x="568347" y="1609368"/>
            <a:chExt cx="3427589" cy="590931"/>
          </a:xfrm>
        </p:grpSpPr>
        <p:pic>
          <p:nvPicPr>
            <p:cNvPr id="29" name="图片 28" descr="小点1.png"/>
            <p:cNvPicPr>
              <a:picLocks noChangeAspect="1"/>
            </p:cNvPicPr>
            <p:nvPr/>
          </p:nvPicPr>
          <p:blipFill>
            <a:blip r:embed="rId2" cstate="print"/>
            <a:stretch>
              <a:fillRect/>
            </a:stretch>
          </p:blipFill>
          <p:spPr>
            <a:xfrm>
              <a:off x="568347" y="1693787"/>
              <a:ext cx="151066" cy="148997"/>
            </a:xfrm>
            <a:prstGeom prst="rect">
              <a:avLst/>
            </a:prstGeom>
            <a:effectLst/>
          </p:spPr>
        </p:pic>
        <p:sp>
          <p:nvSpPr>
            <p:cNvPr id="30" name="内容占位符 2"/>
            <p:cNvSpPr txBox="1"/>
            <p:nvPr/>
          </p:nvSpPr>
          <p:spPr>
            <a:xfrm>
              <a:off x="699949" y="1609368"/>
              <a:ext cx="3295987" cy="5909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读数据</a:t>
              </a:r>
              <a:r>
                <a:rPr lang="en-US" altLang="zh-CN" sz="1800" dirty="0" smtClean="0">
                  <a:sym typeface="宋体" charset="0"/>
                </a:rPr>
                <a:t>(read)</a:t>
              </a:r>
              <a:r>
                <a:rPr lang="zh-CN" altLang="en-US" sz="1800" dirty="0" smtClean="0">
                  <a:sym typeface="宋体" charset="0"/>
                </a:rPr>
                <a:t>时，进程将进入等待状态，直到完成数据读出</a:t>
              </a:r>
              <a:endParaRPr kumimoji="0" lang="zh-CN" altLang="en-US" sz="1800" b="1" i="0" u="none" strike="noStrike" kern="1200" cap="none" spc="0" normalizeH="0" baseline="0" noProof="0" dirty="0">
                <a:ln>
                  <a:noFill/>
                </a:ln>
                <a:solidFill>
                  <a:srgbClr val="11576A"/>
                </a:solidFill>
                <a:effectLst/>
                <a:uLnTx/>
                <a:uFillTx/>
              </a:endParaRPr>
            </a:p>
          </p:txBody>
        </p:sp>
      </p:grpSp>
      <p:grpSp>
        <p:nvGrpSpPr>
          <p:cNvPr id="3" name="组合 2"/>
          <p:cNvGrpSpPr/>
          <p:nvPr/>
        </p:nvGrpSpPr>
        <p:grpSpPr>
          <a:xfrm>
            <a:off x="548883" y="2250644"/>
            <a:ext cx="3447053" cy="840230"/>
            <a:chOff x="548883" y="2250644"/>
            <a:chExt cx="3447053" cy="840230"/>
          </a:xfrm>
        </p:grpSpPr>
        <p:sp>
          <p:nvSpPr>
            <p:cNvPr id="28" name="内容占位符 2"/>
            <p:cNvSpPr txBox="1"/>
            <p:nvPr/>
          </p:nvSpPr>
          <p:spPr>
            <a:xfrm>
              <a:off x="687368" y="2250644"/>
              <a:ext cx="3308568" cy="840230"/>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sym typeface="宋体" charset="0"/>
                </a:rPr>
                <a:t>写数据</a:t>
              </a:r>
              <a:r>
                <a:rPr lang="en-US" altLang="zh-CN" sz="1800" dirty="0" smtClean="0">
                  <a:sym typeface="宋体" charset="0"/>
                </a:rPr>
                <a:t>(write)</a:t>
              </a:r>
              <a:r>
                <a:rPr lang="zh-CN" altLang="en-US" sz="1800" dirty="0" smtClean="0">
                  <a:sym typeface="宋体" charset="0"/>
                </a:rPr>
                <a:t>时，进程将进入等待状态，直到设备完成数据写入处理</a:t>
              </a:r>
              <a:endParaRPr kumimoji="0" lang="zh-CN" altLang="en-US" sz="1800" b="1" i="0" u="none" strike="noStrike" kern="1200" cap="none" spc="0" normalizeH="0" baseline="0" noProof="0" dirty="0">
                <a:ln>
                  <a:noFill/>
                </a:ln>
                <a:solidFill>
                  <a:srgbClr val="11576A"/>
                </a:solidFill>
                <a:effectLst/>
                <a:uLnTx/>
                <a:uFillTx/>
              </a:endParaRPr>
            </a:p>
          </p:txBody>
        </p:sp>
        <p:pic>
          <p:nvPicPr>
            <p:cNvPr id="23" name="图片 22" descr="小点1.png"/>
            <p:cNvPicPr>
              <a:picLocks noChangeAspect="1"/>
            </p:cNvPicPr>
            <p:nvPr/>
          </p:nvPicPr>
          <p:blipFill>
            <a:blip r:embed="rId2" cstate="print"/>
            <a:stretch>
              <a:fillRect/>
            </a:stretch>
          </p:blipFill>
          <p:spPr>
            <a:xfrm>
              <a:off x="548883" y="2336426"/>
              <a:ext cx="151066" cy="148997"/>
            </a:xfrm>
            <a:prstGeom prst="rect">
              <a:avLst/>
            </a:prstGeom>
            <a:effectLst/>
          </p:spPr>
        </p:pic>
      </p:grpSp>
      <p:grpSp>
        <p:nvGrpSpPr>
          <p:cNvPr id="6" name="组合 5"/>
          <p:cNvGrpSpPr/>
          <p:nvPr/>
        </p:nvGrpSpPr>
        <p:grpSpPr>
          <a:xfrm>
            <a:off x="6623786" y="1575552"/>
            <a:ext cx="252000" cy="2160000"/>
            <a:chOff x="7021597" y="1570134"/>
            <a:chExt cx="252000" cy="2160000"/>
          </a:xfrm>
        </p:grpSpPr>
        <p:cxnSp>
          <p:nvCxnSpPr>
            <p:cNvPr id="36" name="直接连接符 35"/>
            <p:cNvCxnSpPr/>
            <p:nvPr/>
          </p:nvCxnSpPr>
          <p:spPr>
            <a:xfrm flipV="1">
              <a:off x="7021597"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16200000" flipV="1">
              <a:off x="6173178" y="2650134"/>
              <a:ext cx="2160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1" name="直接箭头连接符 40"/>
          <p:cNvCxnSpPr/>
          <p:nvPr/>
        </p:nvCxnSpPr>
        <p:spPr>
          <a:xfrm rot="16200000" flipV="1">
            <a:off x="4621085" y="1952880"/>
            <a:ext cx="828000"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026499" y="3172740"/>
            <a:ext cx="252000" cy="576000"/>
            <a:chOff x="5344544" y="3156625"/>
            <a:chExt cx="252000" cy="576000"/>
          </a:xfrm>
        </p:grpSpPr>
        <p:cxnSp>
          <p:nvCxnSpPr>
            <p:cNvPr id="40" name="直接连接符 39"/>
            <p:cNvCxnSpPr/>
            <p:nvPr/>
          </p:nvCxnSpPr>
          <p:spPr>
            <a:xfrm flipV="1">
              <a:off x="5344544" y="3719437"/>
              <a:ext cx="25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V="1">
              <a:off x="5065130" y="3444625"/>
              <a:ext cx="576000" cy="0"/>
            </a:xfrm>
            <a:prstGeom prst="straightConnector1">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48" name="弧形 47"/>
          <p:cNvSpPr/>
          <p:nvPr/>
        </p:nvSpPr>
        <p:spPr>
          <a:xfrm rot="-8100000">
            <a:off x="4876243" y="2245668"/>
            <a:ext cx="1042642" cy="1042642"/>
          </a:xfrm>
          <a:prstGeom prst="arc">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9"/>
          <p:cNvSpPr txBox="1"/>
          <p:nvPr/>
        </p:nvSpPr>
        <p:spPr>
          <a:xfrm>
            <a:off x="5151537" y="1439831"/>
            <a:ext cx="1601721" cy="338554"/>
          </a:xfrm>
          <a:prstGeom prst="rect">
            <a:avLst/>
          </a:prstGeom>
          <a:noFill/>
        </p:spPr>
        <p:txBody>
          <a:bodyPr wrap="none" rtlCol="0">
            <a:spAutoFit/>
          </a:bodyPr>
          <a:lstStyle/>
          <a:p>
            <a:pPr algn="ctr"/>
            <a:r>
              <a:rPr lang="en-US" altLang="zh-CN" sz="1600" b="1" dirty="0" smtClean="0">
                <a:solidFill>
                  <a:srgbClr val="11576A"/>
                </a:solidFill>
                <a:latin typeface="+mn-ea"/>
              </a:rPr>
              <a:t>——</a:t>
            </a:r>
            <a:r>
              <a:rPr lang="zh-CN" altLang="en-US" sz="1600" b="1" dirty="0" smtClean="0">
                <a:solidFill>
                  <a:srgbClr val="11576A"/>
                </a:solidFill>
                <a:latin typeface="+mn-ea"/>
              </a:rPr>
              <a:t> 等待 </a:t>
            </a:r>
            <a:r>
              <a:rPr lang="en-US" altLang="zh-CN" sz="1600" b="1" dirty="0" smtClean="0">
                <a:solidFill>
                  <a:srgbClr val="11576A"/>
                </a:solidFill>
                <a:latin typeface="+mn-ea"/>
              </a:rPr>
              <a:t>——</a:t>
            </a:r>
            <a:endParaRPr lang="zh-CN" altLang="en-US" sz="16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up)">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par>
                          <p:cTn id="41" fill="hold">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right)">
                                      <p:cBhvr>
                                        <p:cTn id="4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2524</Words>
  <Application>Kingsoft Office WPP</Application>
  <PresentationFormat>全屏显示(16:9)</PresentationFormat>
  <Paragraphs>706</Paragraphs>
  <Slides>50</Slides>
  <Notes>1</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MECHREVO</cp:lastModifiedBy>
  <cp:revision>1076</cp:revision>
  <dcterms:created xsi:type="dcterms:W3CDTF">2017-03-02T03:12:23Z</dcterms:created>
  <dcterms:modified xsi:type="dcterms:W3CDTF">2019-08-22T17:26:07Z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